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8970" autoAdjust="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A2C64-0C38-264E-84AB-62CA448DDE19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EE3E4-3F1A-F045-BC7E-7FE7E3C8F117}">
      <dgm:prSet phldrT="[Text]"/>
      <dgm:spPr/>
      <dgm:t>
        <a:bodyPr/>
        <a:lstStyle/>
        <a:p>
          <a:r>
            <a:rPr lang="en-US" dirty="0"/>
            <a:t>Run Test Script</a:t>
          </a:r>
        </a:p>
      </dgm:t>
    </dgm:pt>
    <dgm:pt modelId="{746EC4ED-FBCD-624B-8699-7F82BD26A485}" type="parTrans" cxnId="{DB38448B-B73A-B247-8F3E-3298E07ACC9D}">
      <dgm:prSet/>
      <dgm:spPr/>
      <dgm:t>
        <a:bodyPr/>
        <a:lstStyle/>
        <a:p>
          <a:endParaRPr lang="en-US"/>
        </a:p>
      </dgm:t>
    </dgm:pt>
    <dgm:pt modelId="{C1A7881B-929B-C842-B7C0-1DAC09DF289A}" type="sibTrans" cxnId="{DB38448B-B73A-B247-8F3E-3298E07ACC9D}">
      <dgm:prSet/>
      <dgm:spPr/>
      <dgm:t>
        <a:bodyPr/>
        <a:lstStyle/>
        <a:p>
          <a:endParaRPr lang="en-US"/>
        </a:p>
      </dgm:t>
    </dgm:pt>
    <dgm:pt modelId="{C31DECA8-FD6E-2943-BA3D-2F3BD62B4A85}">
      <dgm:prSet phldrT="[Text]"/>
      <dgm:spPr/>
      <dgm:t>
        <a:bodyPr/>
        <a:lstStyle/>
        <a:p>
          <a:r>
            <a:rPr lang="en-US" dirty="0"/>
            <a:t>Create Temporary Resources</a:t>
          </a:r>
        </a:p>
      </dgm:t>
    </dgm:pt>
    <dgm:pt modelId="{F9F44510-E472-274D-9A88-BA5BFCB26940}" type="parTrans" cxnId="{3CD4241B-5355-8144-921D-A3D2B45F4026}">
      <dgm:prSet/>
      <dgm:spPr/>
      <dgm:t>
        <a:bodyPr/>
        <a:lstStyle/>
        <a:p>
          <a:endParaRPr lang="en-US"/>
        </a:p>
      </dgm:t>
    </dgm:pt>
    <dgm:pt modelId="{2D88E8F1-47DE-C744-B0F5-5D9E38EB8F6E}" type="sibTrans" cxnId="{3CD4241B-5355-8144-921D-A3D2B45F4026}">
      <dgm:prSet/>
      <dgm:spPr/>
      <dgm:t>
        <a:bodyPr/>
        <a:lstStyle/>
        <a:p>
          <a:endParaRPr lang="en-US"/>
        </a:p>
      </dgm:t>
    </dgm:pt>
    <dgm:pt modelId="{A6CC2652-DBB0-504D-AD34-E03F45D0720B}">
      <dgm:prSet phldrT="[Text]"/>
      <dgm:spPr/>
      <dgm:t>
        <a:bodyPr/>
        <a:lstStyle/>
        <a:p>
          <a:r>
            <a:rPr lang="en-US" dirty="0"/>
            <a:t>Run Test on Temporary Stack</a:t>
          </a:r>
        </a:p>
      </dgm:t>
    </dgm:pt>
    <dgm:pt modelId="{F42DAB82-3F4E-F847-A945-7967EFF17656}" type="parTrans" cxnId="{55E73514-C41E-AA42-9DE1-4C2729B30DD9}">
      <dgm:prSet/>
      <dgm:spPr/>
      <dgm:t>
        <a:bodyPr/>
        <a:lstStyle/>
        <a:p>
          <a:endParaRPr lang="en-US"/>
        </a:p>
      </dgm:t>
    </dgm:pt>
    <dgm:pt modelId="{709071DE-4A96-6E49-B8BB-B891788FBBB3}" type="sibTrans" cxnId="{55E73514-C41E-AA42-9DE1-4C2729B30DD9}">
      <dgm:prSet/>
      <dgm:spPr/>
      <dgm:t>
        <a:bodyPr/>
        <a:lstStyle/>
        <a:p>
          <a:endParaRPr lang="en-US"/>
        </a:p>
      </dgm:t>
    </dgm:pt>
    <dgm:pt modelId="{319EEFCA-520C-2B42-992C-8FE93C71D7EC}" type="pres">
      <dgm:prSet presAssocID="{2E6A2C64-0C38-264E-84AB-62CA448DDE19}" presName="Name0" presStyleCnt="0">
        <dgm:presLayoutVars>
          <dgm:dir/>
          <dgm:resizeHandles val="exact"/>
        </dgm:presLayoutVars>
      </dgm:prSet>
      <dgm:spPr/>
    </dgm:pt>
    <dgm:pt modelId="{FA70EB57-43F3-1844-8D71-FEDE9E6D6FEB}" type="pres">
      <dgm:prSet presAssocID="{F55EE3E4-3F1A-F045-BC7E-7FE7E3C8F117}" presName="parTxOnly" presStyleLbl="node1" presStyleIdx="0" presStyleCnt="3" custLinFactNeighborX="-49474" custLinFactNeighborY="-22106">
        <dgm:presLayoutVars>
          <dgm:bulletEnabled val="1"/>
        </dgm:presLayoutVars>
      </dgm:prSet>
      <dgm:spPr/>
    </dgm:pt>
    <dgm:pt modelId="{17DB5BA5-7CFE-6D49-93D7-5598C842DDEC}" type="pres">
      <dgm:prSet presAssocID="{C1A7881B-929B-C842-B7C0-1DAC09DF289A}" presName="parSpace" presStyleCnt="0"/>
      <dgm:spPr/>
    </dgm:pt>
    <dgm:pt modelId="{5C86FFD8-4839-AF46-9A18-3DE569920172}" type="pres">
      <dgm:prSet presAssocID="{C31DECA8-FD6E-2943-BA3D-2F3BD62B4A85}" presName="parTxOnly" presStyleLbl="node1" presStyleIdx="1" presStyleCnt="3" custLinFactNeighborX="-1913" custLinFactNeighborY="-20091">
        <dgm:presLayoutVars>
          <dgm:bulletEnabled val="1"/>
        </dgm:presLayoutVars>
      </dgm:prSet>
      <dgm:spPr/>
    </dgm:pt>
    <dgm:pt modelId="{6824ACDE-44D9-1B46-AA87-31E87989638F}" type="pres">
      <dgm:prSet presAssocID="{2D88E8F1-47DE-C744-B0F5-5D9E38EB8F6E}" presName="parSpace" presStyleCnt="0"/>
      <dgm:spPr/>
    </dgm:pt>
    <dgm:pt modelId="{6BB8BE1C-F5AB-1B48-B324-20A94C7D1AAD}" type="pres">
      <dgm:prSet presAssocID="{A6CC2652-DBB0-504D-AD34-E03F45D0720B}" presName="parTxOnly" presStyleLbl="node1" presStyleIdx="2" presStyleCnt="3" custLinFactNeighborX="572" custLinFactNeighborY="-20659">
        <dgm:presLayoutVars>
          <dgm:bulletEnabled val="1"/>
        </dgm:presLayoutVars>
      </dgm:prSet>
      <dgm:spPr/>
    </dgm:pt>
  </dgm:ptLst>
  <dgm:cxnLst>
    <dgm:cxn modelId="{55E73514-C41E-AA42-9DE1-4C2729B30DD9}" srcId="{2E6A2C64-0C38-264E-84AB-62CA448DDE19}" destId="{A6CC2652-DBB0-504D-AD34-E03F45D0720B}" srcOrd="2" destOrd="0" parTransId="{F42DAB82-3F4E-F847-A945-7967EFF17656}" sibTransId="{709071DE-4A96-6E49-B8BB-B891788FBBB3}"/>
    <dgm:cxn modelId="{D4CD3914-8C2F-D546-95D2-B2237B353DBA}" type="presOf" srcId="{A6CC2652-DBB0-504D-AD34-E03F45D0720B}" destId="{6BB8BE1C-F5AB-1B48-B324-20A94C7D1AAD}" srcOrd="0" destOrd="0" presId="urn:microsoft.com/office/officeart/2005/8/layout/hChevron3"/>
    <dgm:cxn modelId="{3CD4241B-5355-8144-921D-A3D2B45F4026}" srcId="{2E6A2C64-0C38-264E-84AB-62CA448DDE19}" destId="{C31DECA8-FD6E-2943-BA3D-2F3BD62B4A85}" srcOrd="1" destOrd="0" parTransId="{F9F44510-E472-274D-9A88-BA5BFCB26940}" sibTransId="{2D88E8F1-47DE-C744-B0F5-5D9E38EB8F6E}"/>
    <dgm:cxn modelId="{DB38448B-B73A-B247-8F3E-3298E07ACC9D}" srcId="{2E6A2C64-0C38-264E-84AB-62CA448DDE19}" destId="{F55EE3E4-3F1A-F045-BC7E-7FE7E3C8F117}" srcOrd="0" destOrd="0" parTransId="{746EC4ED-FBCD-624B-8699-7F82BD26A485}" sibTransId="{C1A7881B-929B-C842-B7C0-1DAC09DF289A}"/>
    <dgm:cxn modelId="{24E833B9-59AB-BD45-8B77-0451CE4CCA9D}" type="presOf" srcId="{2E6A2C64-0C38-264E-84AB-62CA448DDE19}" destId="{319EEFCA-520C-2B42-992C-8FE93C71D7EC}" srcOrd="0" destOrd="0" presId="urn:microsoft.com/office/officeart/2005/8/layout/hChevron3"/>
    <dgm:cxn modelId="{DAEA8ECA-4170-0542-A1F4-0B3767A615E9}" type="presOf" srcId="{C31DECA8-FD6E-2943-BA3D-2F3BD62B4A85}" destId="{5C86FFD8-4839-AF46-9A18-3DE569920172}" srcOrd="0" destOrd="0" presId="urn:microsoft.com/office/officeart/2005/8/layout/hChevron3"/>
    <dgm:cxn modelId="{CC0F8EE3-3165-7D4C-975B-C93421A5BC4F}" type="presOf" srcId="{F55EE3E4-3F1A-F045-BC7E-7FE7E3C8F117}" destId="{FA70EB57-43F3-1844-8D71-FEDE9E6D6FEB}" srcOrd="0" destOrd="0" presId="urn:microsoft.com/office/officeart/2005/8/layout/hChevron3"/>
    <dgm:cxn modelId="{B5B7FB78-B011-AB46-BFF2-F44D053134BA}" type="presParOf" srcId="{319EEFCA-520C-2B42-992C-8FE93C71D7EC}" destId="{FA70EB57-43F3-1844-8D71-FEDE9E6D6FEB}" srcOrd="0" destOrd="0" presId="urn:microsoft.com/office/officeart/2005/8/layout/hChevron3"/>
    <dgm:cxn modelId="{9449DC8C-2A1A-6B43-AB40-477218A20240}" type="presParOf" srcId="{319EEFCA-520C-2B42-992C-8FE93C71D7EC}" destId="{17DB5BA5-7CFE-6D49-93D7-5598C842DDEC}" srcOrd="1" destOrd="0" presId="urn:microsoft.com/office/officeart/2005/8/layout/hChevron3"/>
    <dgm:cxn modelId="{7DE976FA-60D4-014A-A91D-619AC5E38062}" type="presParOf" srcId="{319EEFCA-520C-2B42-992C-8FE93C71D7EC}" destId="{5C86FFD8-4839-AF46-9A18-3DE569920172}" srcOrd="2" destOrd="0" presId="urn:microsoft.com/office/officeart/2005/8/layout/hChevron3"/>
    <dgm:cxn modelId="{274E8500-F270-FB4F-A40E-D414277E8DAB}" type="presParOf" srcId="{319EEFCA-520C-2B42-992C-8FE93C71D7EC}" destId="{6824ACDE-44D9-1B46-AA87-31E87989638F}" srcOrd="3" destOrd="0" presId="urn:microsoft.com/office/officeart/2005/8/layout/hChevron3"/>
    <dgm:cxn modelId="{A2419714-58CA-F942-9AF7-E23BF0A8B3C1}" type="presParOf" srcId="{319EEFCA-520C-2B42-992C-8FE93C71D7EC}" destId="{6BB8BE1C-F5AB-1B48-B324-20A94C7D1AA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04E54-20A8-DB4B-8D0B-C60CA7882960}" type="doc">
      <dgm:prSet loTypeId="urn:microsoft.com/office/officeart/2005/8/layout/target1" loCatId="" qsTypeId="urn:microsoft.com/office/officeart/2005/8/quickstyle/simple1" qsCatId="simple" csTypeId="urn:microsoft.com/office/officeart/2005/8/colors/accent1_2" csCatId="accent1" phldr="1"/>
      <dgm:spPr/>
    </dgm:pt>
    <dgm:pt modelId="{F9151AC9-6969-ED46-B42A-0C067DF47257}">
      <dgm:prSet phldrT="[Text]" custT="1"/>
      <dgm:spPr/>
      <dgm:t>
        <a:bodyPr/>
        <a:lstStyle/>
        <a:p>
          <a:r>
            <a:rPr lang="en-US" sz="1000" dirty="0">
              <a:solidFill>
                <a:srgbClr val="000000"/>
              </a:solidFill>
            </a:rPr>
            <a:t>User Alerts</a:t>
          </a:r>
        </a:p>
      </dgm:t>
    </dgm:pt>
    <dgm:pt modelId="{0B9FFF0E-3F95-2641-8F74-BF0851B4C027}" type="parTrans" cxnId="{809FD36F-B96E-4545-853E-FB283A5764A2}">
      <dgm:prSet/>
      <dgm:spPr/>
      <dgm:t>
        <a:bodyPr/>
        <a:lstStyle/>
        <a:p>
          <a:endParaRPr lang="en-US"/>
        </a:p>
      </dgm:t>
    </dgm:pt>
    <dgm:pt modelId="{F68EDACA-B6D9-324B-9C56-7F1F4295A703}" type="sibTrans" cxnId="{809FD36F-B96E-4545-853E-FB283A5764A2}">
      <dgm:prSet/>
      <dgm:spPr/>
      <dgm:t>
        <a:bodyPr/>
        <a:lstStyle/>
        <a:p>
          <a:endParaRPr lang="en-US"/>
        </a:p>
      </dgm:t>
    </dgm:pt>
    <dgm:pt modelId="{794CFDE7-9A55-3E4A-A080-914A338CDC01}">
      <dgm:prSet phldrT="[Text]" custT="1"/>
      <dgm:spPr/>
      <dgm:t>
        <a:bodyPr/>
        <a:lstStyle/>
        <a:p>
          <a:r>
            <a:rPr lang="en-US" sz="1000" dirty="0">
              <a:solidFill>
                <a:srgbClr val="000000"/>
              </a:solidFill>
            </a:rPr>
            <a:t>App Alerts</a:t>
          </a:r>
        </a:p>
      </dgm:t>
    </dgm:pt>
    <dgm:pt modelId="{1FB5CA19-2DD8-E449-9306-3BB5EAD63933}" type="parTrans" cxnId="{75651EFD-EBDB-8D4A-B0BC-8ABA373D8988}">
      <dgm:prSet/>
      <dgm:spPr/>
      <dgm:t>
        <a:bodyPr/>
        <a:lstStyle/>
        <a:p>
          <a:endParaRPr lang="en-US"/>
        </a:p>
      </dgm:t>
    </dgm:pt>
    <dgm:pt modelId="{AA5466D9-0326-7441-A6CD-2CCDB5569156}" type="sibTrans" cxnId="{75651EFD-EBDB-8D4A-B0BC-8ABA373D8988}">
      <dgm:prSet/>
      <dgm:spPr/>
      <dgm:t>
        <a:bodyPr/>
        <a:lstStyle/>
        <a:p>
          <a:endParaRPr lang="en-US"/>
        </a:p>
      </dgm:t>
    </dgm:pt>
    <dgm:pt modelId="{1FE13C16-55AA-6A4A-923B-319F765E7F56}">
      <dgm:prSet phldrT="[Text]" custT="1"/>
      <dgm:spPr/>
      <dgm:t>
        <a:bodyPr/>
        <a:lstStyle/>
        <a:p>
          <a:r>
            <a:rPr lang="en-US" sz="1000" dirty="0">
              <a:solidFill>
                <a:srgbClr val="000000"/>
              </a:solidFill>
            </a:rPr>
            <a:t>Network Alerts</a:t>
          </a:r>
        </a:p>
      </dgm:t>
    </dgm:pt>
    <dgm:pt modelId="{E14D3265-E5EE-9648-8BC8-3F010A487577}" type="parTrans" cxnId="{2055BC8C-4645-D244-AD46-807764547B4E}">
      <dgm:prSet/>
      <dgm:spPr/>
      <dgm:t>
        <a:bodyPr/>
        <a:lstStyle/>
        <a:p>
          <a:endParaRPr lang="en-US"/>
        </a:p>
      </dgm:t>
    </dgm:pt>
    <dgm:pt modelId="{5452C8E5-45CA-F24D-BB72-9A48C7AD8BBF}" type="sibTrans" cxnId="{2055BC8C-4645-D244-AD46-807764547B4E}">
      <dgm:prSet/>
      <dgm:spPr/>
      <dgm:t>
        <a:bodyPr/>
        <a:lstStyle/>
        <a:p>
          <a:endParaRPr lang="en-US"/>
        </a:p>
      </dgm:t>
    </dgm:pt>
    <dgm:pt modelId="{42A94704-C8D2-7546-BF22-88574C5F7BBF}" type="pres">
      <dgm:prSet presAssocID="{39B04E54-20A8-DB4B-8D0B-C60CA7882960}" presName="composite" presStyleCnt="0">
        <dgm:presLayoutVars>
          <dgm:chMax val="5"/>
          <dgm:dir/>
          <dgm:resizeHandles val="exact"/>
        </dgm:presLayoutVars>
      </dgm:prSet>
      <dgm:spPr/>
    </dgm:pt>
    <dgm:pt modelId="{4C9ECE16-3620-C54F-8B91-529E91BCD52F}" type="pres">
      <dgm:prSet presAssocID="{F9151AC9-6969-ED46-B42A-0C067DF47257}" presName="circle1" presStyleLbl="lnNode1" presStyleIdx="0" presStyleCnt="3"/>
      <dgm:spPr/>
    </dgm:pt>
    <dgm:pt modelId="{D5B7FAC5-961F-9048-AAEB-D0D99214CD22}" type="pres">
      <dgm:prSet presAssocID="{F9151AC9-6969-ED46-B42A-0C067DF47257}" presName="text1" presStyleLbl="revTx" presStyleIdx="0" presStyleCnt="3" custScaleX="186121" custLinFactNeighborX="2818" custLinFactNeighborY="47830">
        <dgm:presLayoutVars>
          <dgm:bulletEnabled val="1"/>
        </dgm:presLayoutVars>
      </dgm:prSet>
      <dgm:spPr/>
    </dgm:pt>
    <dgm:pt modelId="{20EE0807-D577-9F41-9271-4F65EB89AFEA}" type="pres">
      <dgm:prSet presAssocID="{F9151AC9-6969-ED46-B42A-0C067DF47257}" presName="line1" presStyleLbl="callout" presStyleIdx="0" presStyleCnt="6"/>
      <dgm:spPr/>
    </dgm:pt>
    <dgm:pt modelId="{FBCC8E70-E6BC-A54C-AC03-EFF63679985F}" type="pres">
      <dgm:prSet presAssocID="{F9151AC9-6969-ED46-B42A-0C067DF47257}" presName="d1" presStyleLbl="callout" presStyleIdx="1" presStyleCnt="6"/>
      <dgm:spPr/>
    </dgm:pt>
    <dgm:pt modelId="{20D88324-AFDC-DA46-832E-1AAA3DA915ED}" type="pres">
      <dgm:prSet presAssocID="{794CFDE7-9A55-3E4A-A080-914A338CDC01}" presName="circle2" presStyleLbl="lnNode1" presStyleIdx="1" presStyleCnt="3"/>
      <dgm:spPr/>
    </dgm:pt>
    <dgm:pt modelId="{2788FE18-19DE-BF47-9F4F-6E6919FF8EDF}" type="pres">
      <dgm:prSet presAssocID="{794CFDE7-9A55-3E4A-A080-914A338CDC01}" presName="text2" presStyleLbl="revTx" presStyleIdx="1" presStyleCnt="3" custScaleX="235742" custLinFactNeighborX="51715" custLinFactNeighborY="43817">
        <dgm:presLayoutVars>
          <dgm:bulletEnabled val="1"/>
        </dgm:presLayoutVars>
      </dgm:prSet>
      <dgm:spPr/>
    </dgm:pt>
    <dgm:pt modelId="{5D9EC14A-9E65-C342-842D-EF23E5D422BF}" type="pres">
      <dgm:prSet presAssocID="{794CFDE7-9A55-3E4A-A080-914A338CDC01}" presName="line2" presStyleLbl="callout" presStyleIdx="2" presStyleCnt="6" custLinFactNeighborX="9154" custLinFactNeighborY="-32772"/>
      <dgm:spPr/>
    </dgm:pt>
    <dgm:pt modelId="{F647928A-3A49-EF47-B001-B49E43678870}" type="pres">
      <dgm:prSet presAssocID="{794CFDE7-9A55-3E4A-A080-914A338CDC01}" presName="d2" presStyleLbl="callout" presStyleIdx="3" presStyleCnt="6" custLinFactNeighborX="4314" custLinFactNeighborY="-4272"/>
      <dgm:spPr/>
    </dgm:pt>
    <dgm:pt modelId="{F3B80CC3-D203-4C4E-ADA1-BE9094590045}" type="pres">
      <dgm:prSet presAssocID="{1FE13C16-55AA-6A4A-923B-319F765E7F56}" presName="circle3" presStyleLbl="lnNode1" presStyleIdx="2" presStyleCnt="3"/>
      <dgm:spPr/>
    </dgm:pt>
    <dgm:pt modelId="{9EB1B70B-F077-A04A-AB1F-AA33F7D4544A}" type="pres">
      <dgm:prSet presAssocID="{1FE13C16-55AA-6A4A-923B-319F765E7F56}" presName="text3" presStyleLbl="revTx" presStyleIdx="2" presStyleCnt="3" custScaleX="220623" custLinFactNeighborX="36490" custLinFactNeighborY="40048">
        <dgm:presLayoutVars>
          <dgm:bulletEnabled val="1"/>
        </dgm:presLayoutVars>
      </dgm:prSet>
      <dgm:spPr/>
    </dgm:pt>
    <dgm:pt modelId="{D62FD3AA-8AA5-D54C-80A6-59C41D3D2FC9}" type="pres">
      <dgm:prSet presAssocID="{1FE13C16-55AA-6A4A-923B-319F765E7F56}" presName="line3" presStyleLbl="callout" presStyleIdx="4" presStyleCnt="6"/>
      <dgm:spPr/>
    </dgm:pt>
    <dgm:pt modelId="{9359571B-A95C-A641-9812-55351505235D}" type="pres">
      <dgm:prSet presAssocID="{1FE13C16-55AA-6A4A-923B-319F765E7F56}" presName="d3" presStyleLbl="callout" presStyleIdx="5" presStyleCnt="6"/>
      <dgm:spPr/>
    </dgm:pt>
  </dgm:ptLst>
  <dgm:cxnLst>
    <dgm:cxn modelId="{7C4F0E20-40A4-E744-932E-E37BF2813044}" type="presOf" srcId="{F9151AC9-6969-ED46-B42A-0C067DF47257}" destId="{D5B7FAC5-961F-9048-AAEB-D0D99214CD22}" srcOrd="0" destOrd="0" presId="urn:microsoft.com/office/officeart/2005/8/layout/target1"/>
    <dgm:cxn modelId="{0A9D226E-E1CA-0E45-80C3-5A044C661354}" type="presOf" srcId="{1FE13C16-55AA-6A4A-923B-319F765E7F56}" destId="{9EB1B70B-F077-A04A-AB1F-AA33F7D4544A}" srcOrd="0" destOrd="0" presId="urn:microsoft.com/office/officeart/2005/8/layout/target1"/>
    <dgm:cxn modelId="{809FD36F-B96E-4545-853E-FB283A5764A2}" srcId="{39B04E54-20A8-DB4B-8D0B-C60CA7882960}" destId="{F9151AC9-6969-ED46-B42A-0C067DF47257}" srcOrd="0" destOrd="0" parTransId="{0B9FFF0E-3F95-2641-8F74-BF0851B4C027}" sibTransId="{F68EDACA-B6D9-324B-9C56-7F1F4295A703}"/>
    <dgm:cxn modelId="{2055BC8C-4645-D244-AD46-807764547B4E}" srcId="{39B04E54-20A8-DB4B-8D0B-C60CA7882960}" destId="{1FE13C16-55AA-6A4A-923B-319F765E7F56}" srcOrd="2" destOrd="0" parTransId="{E14D3265-E5EE-9648-8BC8-3F010A487577}" sibTransId="{5452C8E5-45CA-F24D-BB72-9A48C7AD8BBF}"/>
    <dgm:cxn modelId="{22175ABB-3322-6B47-84D0-95DE08D3863E}" type="presOf" srcId="{794CFDE7-9A55-3E4A-A080-914A338CDC01}" destId="{2788FE18-19DE-BF47-9F4F-6E6919FF8EDF}" srcOrd="0" destOrd="0" presId="urn:microsoft.com/office/officeart/2005/8/layout/target1"/>
    <dgm:cxn modelId="{75651EFD-EBDB-8D4A-B0BC-8ABA373D8988}" srcId="{39B04E54-20A8-DB4B-8D0B-C60CA7882960}" destId="{794CFDE7-9A55-3E4A-A080-914A338CDC01}" srcOrd="1" destOrd="0" parTransId="{1FB5CA19-2DD8-E449-9306-3BB5EAD63933}" sibTransId="{AA5466D9-0326-7441-A6CD-2CCDB5569156}"/>
    <dgm:cxn modelId="{3A34CFFF-EB6C-ED47-A783-3BED10CA9979}" type="presOf" srcId="{39B04E54-20A8-DB4B-8D0B-C60CA7882960}" destId="{42A94704-C8D2-7546-BF22-88574C5F7BBF}" srcOrd="0" destOrd="0" presId="urn:microsoft.com/office/officeart/2005/8/layout/target1"/>
    <dgm:cxn modelId="{CE10CDD0-B81A-D243-AFDD-1AC986B0BD90}" type="presParOf" srcId="{42A94704-C8D2-7546-BF22-88574C5F7BBF}" destId="{4C9ECE16-3620-C54F-8B91-529E91BCD52F}" srcOrd="0" destOrd="0" presId="urn:microsoft.com/office/officeart/2005/8/layout/target1"/>
    <dgm:cxn modelId="{A1258ACD-B8C1-8C4B-90C1-02004B626922}" type="presParOf" srcId="{42A94704-C8D2-7546-BF22-88574C5F7BBF}" destId="{D5B7FAC5-961F-9048-AAEB-D0D99214CD22}" srcOrd="1" destOrd="0" presId="urn:microsoft.com/office/officeart/2005/8/layout/target1"/>
    <dgm:cxn modelId="{218085AF-7915-6C42-8A44-DF5F22D5980A}" type="presParOf" srcId="{42A94704-C8D2-7546-BF22-88574C5F7BBF}" destId="{20EE0807-D577-9F41-9271-4F65EB89AFEA}" srcOrd="2" destOrd="0" presId="urn:microsoft.com/office/officeart/2005/8/layout/target1"/>
    <dgm:cxn modelId="{CB924464-C700-DF41-A7C7-B90883C94752}" type="presParOf" srcId="{42A94704-C8D2-7546-BF22-88574C5F7BBF}" destId="{FBCC8E70-E6BC-A54C-AC03-EFF63679985F}" srcOrd="3" destOrd="0" presId="urn:microsoft.com/office/officeart/2005/8/layout/target1"/>
    <dgm:cxn modelId="{4CB44E6A-0267-8441-9425-1CCC6D1931B7}" type="presParOf" srcId="{42A94704-C8D2-7546-BF22-88574C5F7BBF}" destId="{20D88324-AFDC-DA46-832E-1AAA3DA915ED}" srcOrd="4" destOrd="0" presId="urn:microsoft.com/office/officeart/2005/8/layout/target1"/>
    <dgm:cxn modelId="{CFA17F3A-5856-234D-8A40-03C5FA347F51}" type="presParOf" srcId="{42A94704-C8D2-7546-BF22-88574C5F7BBF}" destId="{2788FE18-19DE-BF47-9F4F-6E6919FF8EDF}" srcOrd="5" destOrd="0" presId="urn:microsoft.com/office/officeart/2005/8/layout/target1"/>
    <dgm:cxn modelId="{1772D2FB-8F89-DA47-ACF0-00DE08FDBD0E}" type="presParOf" srcId="{42A94704-C8D2-7546-BF22-88574C5F7BBF}" destId="{5D9EC14A-9E65-C342-842D-EF23E5D422BF}" srcOrd="6" destOrd="0" presId="urn:microsoft.com/office/officeart/2005/8/layout/target1"/>
    <dgm:cxn modelId="{5E1E5AC4-CD70-1044-BBCE-D0229E5C6C0D}" type="presParOf" srcId="{42A94704-C8D2-7546-BF22-88574C5F7BBF}" destId="{F647928A-3A49-EF47-B001-B49E43678870}" srcOrd="7" destOrd="0" presId="urn:microsoft.com/office/officeart/2005/8/layout/target1"/>
    <dgm:cxn modelId="{F104BA25-B7B9-974A-B585-496B3DB30446}" type="presParOf" srcId="{42A94704-C8D2-7546-BF22-88574C5F7BBF}" destId="{F3B80CC3-D203-4C4E-ADA1-BE9094590045}" srcOrd="8" destOrd="0" presId="urn:microsoft.com/office/officeart/2005/8/layout/target1"/>
    <dgm:cxn modelId="{5A730F5B-4A8E-E947-81C3-FDED966D4999}" type="presParOf" srcId="{42A94704-C8D2-7546-BF22-88574C5F7BBF}" destId="{9EB1B70B-F077-A04A-AB1F-AA33F7D4544A}" srcOrd="9" destOrd="0" presId="urn:microsoft.com/office/officeart/2005/8/layout/target1"/>
    <dgm:cxn modelId="{853C2518-B583-A944-8FF9-C3E7006BBDAB}" type="presParOf" srcId="{42A94704-C8D2-7546-BF22-88574C5F7BBF}" destId="{D62FD3AA-8AA5-D54C-80A6-59C41D3D2FC9}" srcOrd="10" destOrd="0" presId="urn:microsoft.com/office/officeart/2005/8/layout/target1"/>
    <dgm:cxn modelId="{0CDFFDE1-9BA0-3A46-9168-CA9DAD6FFF59}" type="presParOf" srcId="{42A94704-C8D2-7546-BF22-88574C5F7BBF}" destId="{9359571B-A95C-A641-9812-55351505235D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EB57-43F3-1844-8D71-FEDE9E6D6FEB}">
      <dsp:nvSpPr>
        <dsp:cNvPr id="0" name=""/>
        <dsp:cNvSpPr/>
      </dsp:nvSpPr>
      <dsp:spPr>
        <a:xfrm>
          <a:off x="0" y="743900"/>
          <a:ext cx="1541602" cy="616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Test Script</a:t>
          </a:r>
        </a:p>
      </dsp:txBody>
      <dsp:txXfrm>
        <a:off x="0" y="743900"/>
        <a:ext cx="1387442" cy="616640"/>
      </dsp:txXfrm>
    </dsp:sp>
    <dsp:sp modelId="{5C86FFD8-4839-AF46-9A18-3DE569920172}">
      <dsp:nvSpPr>
        <dsp:cNvPr id="0" name=""/>
        <dsp:cNvSpPr/>
      </dsp:nvSpPr>
      <dsp:spPr>
        <a:xfrm>
          <a:off x="1229146" y="756325"/>
          <a:ext cx="1541602" cy="616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Temporary Resources</a:t>
          </a:r>
        </a:p>
      </dsp:txBody>
      <dsp:txXfrm>
        <a:off x="1537466" y="756325"/>
        <a:ext cx="924962" cy="616640"/>
      </dsp:txXfrm>
    </dsp:sp>
    <dsp:sp modelId="{6BB8BE1C-F5AB-1B48-B324-20A94C7D1AAD}">
      <dsp:nvSpPr>
        <dsp:cNvPr id="0" name=""/>
        <dsp:cNvSpPr/>
      </dsp:nvSpPr>
      <dsp:spPr>
        <a:xfrm>
          <a:off x="2470089" y="752823"/>
          <a:ext cx="1541602" cy="616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Test on Temporary Stack</a:t>
          </a:r>
        </a:p>
      </dsp:txBody>
      <dsp:txXfrm>
        <a:off x="2778409" y="752823"/>
        <a:ext cx="924962" cy="61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80CC3-D203-4C4E-ADA1-BE9094590045}">
      <dsp:nvSpPr>
        <dsp:cNvPr id="0" name=""/>
        <dsp:cNvSpPr/>
      </dsp:nvSpPr>
      <dsp:spPr>
        <a:xfrm>
          <a:off x="175661" y="343654"/>
          <a:ext cx="1030962" cy="1030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88324-AFDC-DA46-832E-1AAA3DA915ED}">
      <dsp:nvSpPr>
        <dsp:cNvPr id="0" name=""/>
        <dsp:cNvSpPr/>
      </dsp:nvSpPr>
      <dsp:spPr>
        <a:xfrm>
          <a:off x="381853" y="549846"/>
          <a:ext cx="618577" cy="618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ECE16-3620-C54F-8B91-529E91BCD52F}">
      <dsp:nvSpPr>
        <dsp:cNvPr id="0" name=""/>
        <dsp:cNvSpPr/>
      </dsp:nvSpPr>
      <dsp:spPr>
        <a:xfrm>
          <a:off x="588046" y="756039"/>
          <a:ext cx="206192" cy="206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7FAC5-961F-9048-AAEB-D0D99214CD22}">
      <dsp:nvSpPr>
        <dsp:cNvPr id="0" name=""/>
        <dsp:cNvSpPr/>
      </dsp:nvSpPr>
      <dsp:spPr>
        <a:xfrm>
          <a:off x="1171008" y="143823"/>
          <a:ext cx="959419" cy="30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000000"/>
              </a:solidFill>
            </a:rPr>
            <a:t>User Alerts</a:t>
          </a:r>
        </a:p>
      </dsp:txBody>
      <dsp:txXfrm>
        <a:off x="1171008" y="143823"/>
        <a:ext cx="959419" cy="300697"/>
      </dsp:txXfrm>
    </dsp:sp>
    <dsp:sp modelId="{20EE0807-D577-9F41-9271-4F65EB89AFEA}">
      <dsp:nvSpPr>
        <dsp:cNvPr id="0" name=""/>
        <dsp:cNvSpPr/>
      </dsp:nvSpPr>
      <dsp:spPr>
        <a:xfrm>
          <a:off x="1249580" y="150348"/>
          <a:ext cx="1288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C8E70-E6BC-A54C-AC03-EFF63679985F}">
      <dsp:nvSpPr>
        <dsp:cNvPr id="0" name=""/>
        <dsp:cNvSpPr/>
      </dsp:nvSpPr>
      <dsp:spPr>
        <a:xfrm rot="5400000">
          <a:off x="615796" y="225866"/>
          <a:ext cx="708615" cy="55792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8FE18-19DE-BF47-9F4F-6E6919FF8EDF}">
      <dsp:nvSpPr>
        <dsp:cNvPr id="0" name=""/>
        <dsp:cNvSpPr/>
      </dsp:nvSpPr>
      <dsp:spPr>
        <a:xfrm>
          <a:off x="1204249" y="432454"/>
          <a:ext cx="1215206" cy="30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000000"/>
              </a:solidFill>
            </a:rPr>
            <a:t>App Alerts</a:t>
          </a:r>
        </a:p>
      </dsp:txBody>
      <dsp:txXfrm>
        <a:off x="1204249" y="432454"/>
        <a:ext cx="1215206" cy="300697"/>
      </dsp:txXfrm>
    </dsp:sp>
    <dsp:sp modelId="{5D9EC14A-9E65-C342-842D-EF23E5D422BF}">
      <dsp:nvSpPr>
        <dsp:cNvPr id="0" name=""/>
        <dsp:cNvSpPr/>
      </dsp:nvSpPr>
      <dsp:spPr>
        <a:xfrm>
          <a:off x="1261377" y="439248"/>
          <a:ext cx="1288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7928A-3A49-EF47-B001-B49E43678870}">
      <dsp:nvSpPr>
        <dsp:cNvPr id="0" name=""/>
        <dsp:cNvSpPr/>
      </dsp:nvSpPr>
      <dsp:spPr>
        <a:xfrm rot="5400000">
          <a:off x="785591" y="498284"/>
          <a:ext cx="552183" cy="41015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1B70B-F077-A04A-AB1F-AA33F7D4544A}">
      <dsp:nvSpPr>
        <dsp:cNvPr id="0" name=""/>
        <dsp:cNvSpPr/>
      </dsp:nvSpPr>
      <dsp:spPr>
        <a:xfrm>
          <a:off x="1255655" y="721818"/>
          <a:ext cx="1137270" cy="30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000000"/>
              </a:solidFill>
            </a:rPr>
            <a:t>Network Alerts</a:t>
          </a:r>
        </a:p>
      </dsp:txBody>
      <dsp:txXfrm>
        <a:off x="1255655" y="721818"/>
        <a:ext cx="1137270" cy="300697"/>
      </dsp:txXfrm>
    </dsp:sp>
    <dsp:sp modelId="{D62FD3AA-8AA5-D54C-80A6-59C41D3D2FC9}">
      <dsp:nvSpPr>
        <dsp:cNvPr id="0" name=""/>
        <dsp:cNvSpPr/>
      </dsp:nvSpPr>
      <dsp:spPr>
        <a:xfrm>
          <a:off x="1249580" y="751743"/>
          <a:ext cx="1288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9571B-A95C-A641-9812-55351505235D}">
      <dsp:nvSpPr>
        <dsp:cNvPr id="0" name=""/>
        <dsp:cNvSpPr/>
      </dsp:nvSpPr>
      <dsp:spPr>
        <a:xfrm rot="5400000">
          <a:off x="920188" y="817639"/>
          <a:ext cx="394515" cy="2623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11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IAM – Used to add our personal user accounts, security groups, roles and policies.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S3 –Serverless storage that we used to host our static webpage based on reasons Anjelique mentioned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CodePipeline</a:t>
            </a:r>
            <a:r>
              <a:rPr lang="en-US" dirty="0"/>
              <a:t> – Used to automate code deployments and we chose to use this opposed to Jenkins, to simplify our process as it is already within AWS, and we did not have a complicated build sequence.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SNS – Our notification is based on an S3 event and sends an email to those subscribed, to inform anytime there is an update to the bucket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Lambda – We included this feature for future state so that automated management of infrastructure resources can be added when ready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CloudWatch – used to view logfiles and account activity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– Repository/Version control tool of choice where our project artifacts are stored</a:t>
            </a:r>
            <a:endParaRPr dirty="0"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38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8.png"/><Relationship Id="rId1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7.png"/><Relationship Id="rId17" Type="http://schemas.openxmlformats.org/officeDocument/2006/relationships/diagramQuickStyle" Target="../diagrams/quickStyle2.xml"/><Relationship Id="rId2" Type="http://schemas.openxmlformats.org/officeDocument/2006/relationships/notesSlide" Target="../notesSlides/notesSlide10.xml"/><Relationship Id="rId16" Type="http://schemas.openxmlformats.org/officeDocument/2006/relationships/diagramLayout" Target="../diagrams/layout2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6.png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15.png"/><Relationship Id="rId19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microsoft.com/office/2007/relationships/diagramDrawing" Target="../diagrams/drawing1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38175" y="2467896"/>
            <a:ext cx="7867649" cy="171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4000" dirty="0"/>
              <a:t>Cloud Excellence Presentation</a:t>
            </a:r>
            <a:br>
              <a:rPr lang="en-US" sz="4000" dirty="0"/>
            </a:br>
            <a:br>
              <a:rPr lang="en-US" sz="3200" dirty="0"/>
            </a:br>
            <a:r>
              <a:rPr lang="en-US" sz="36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br>
              <a:rPr lang="en-US" sz="2400" dirty="0"/>
            </a:br>
            <a:r>
              <a:rPr lang="en-US" sz="2400" dirty="0"/>
              <a:t>Members: Anjelique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0" y="13413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FF770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Future State - What we would add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770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3E9B1-E038-49B1-BF34-BAA7509F00A2}"/>
              </a:ext>
            </a:extLst>
          </p:cNvPr>
          <p:cNvSpPr txBox="1"/>
          <p:nvPr/>
        </p:nvSpPr>
        <p:spPr>
          <a:xfrm>
            <a:off x="711201" y="1025933"/>
            <a:ext cx="3801805" cy="409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Pipeline for Testing Website</a:t>
            </a:r>
          </a:p>
          <a:p>
            <a:pPr marL="628650" marR="0" lvl="7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Create automated test script (potentially in Cloud Formation) that would deploy an S3 bucket on demand, to test website functionality </a:t>
            </a:r>
          </a:p>
          <a:p>
            <a:pPr marL="628650" marR="0" lvl="7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User-driven features</a:t>
            </a:r>
          </a:p>
          <a:p>
            <a:pPr marL="628650" marR="0" lvl="7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Implement automated web services that generate output on webpage in response to user data</a:t>
            </a:r>
          </a:p>
          <a:p>
            <a:pPr marL="628650" marR="0" lvl="8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E.g., webpage language could be updated based on user location</a:t>
            </a:r>
          </a:p>
          <a:p>
            <a:pPr marL="457200" marR="0" lvl="8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SNS notification for infrastructure monitoring</a:t>
            </a:r>
          </a:p>
          <a:p>
            <a:pPr marL="628650" marR="0" lvl="7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Automated alerts based on resource utilization 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or cost, etc.</a:t>
            </a:r>
          </a:p>
          <a:p>
            <a:pPr marL="628650" marR="0" lvl="8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80F7B8-636D-D348-AE17-06B46304EA1A}"/>
              </a:ext>
            </a:extLst>
          </p:cNvPr>
          <p:cNvGraphicFramePr/>
          <p:nvPr/>
        </p:nvGraphicFramePr>
        <p:xfrm>
          <a:off x="4722778" y="566605"/>
          <a:ext cx="4011692" cy="237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DFC5760-B1FE-6242-9D7C-39AEFF18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87" y="515858"/>
            <a:ext cx="936874" cy="8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3BFD03-F416-2748-9366-60F51502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1998034"/>
            <a:ext cx="988977" cy="11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97E2EF-4873-3740-BB6E-75FFA27A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38" y="1986236"/>
            <a:ext cx="1168118" cy="114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A81BCC-367A-CE4B-A410-C6C52CE4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48" y="1987300"/>
            <a:ext cx="8826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05483-6F1C-1F48-BF43-2D0A70D9E81F}"/>
              </a:ext>
            </a:extLst>
          </p:cNvPr>
          <p:cNvSpPr txBox="1"/>
          <p:nvPr/>
        </p:nvSpPr>
        <p:spPr>
          <a:xfrm>
            <a:off x="7428880" y="26682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Enhanced 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experience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2808ECE-8A79-0648-B114-C255D191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982" y="3206690"/>
            <a:ext cx="649841" cy="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E7BA34-C08B-7B41-B75F-CD6BD4B100D5}"/>
              </a:ext>
            </a:extLst>
          </p:cNvPr>
          <p:cNvGraphicFramePr/>
          <p:nvPr/>
        </p:nvGraphicFramePr>
        <p:xfrm>
          <a:off x="4904332" y="3278370"/>
          <a:ext cx="2419456" cy="137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1038" name="Picture 14">
            <a:extLst>
              <a:ext uri="{FF2B5EF4-FFF2-40B4-BE49-F238E27FC236}">
                <a16:creationId xmlns:a16="http://schemas.microsoft.com/office/drawing/2014/main" id="{065889AE-0497-5849-860B-8A4CC6217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610"/>
          <a:stretch/>
        </p:blipFill>
        <p:spPr bwMode="auto">
          <a:xfrm>
            <a:off x="7482063" y="3903750"/>
            <a:ext cx="895021" cy="6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2BB14-6406-D94D-A246-145A92C09910}"/>
              </a:ext>
            </a:extLst>
          </p:cNvPr>
          <p:cNvCxnSpPr>
            <a:cxnSpLocks/>
          </p:cNvCxnSpPr>
          <p:nvPr/>
        </p:nvCxnSpPr>
        <p:spPr>
          <a:xfrm flipH="1">
            <a:off x="808212" y="2007912"/>
            <a:ext cx="7879032" cy="404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AB08B-32F2-0141-BA24-CA5DE9999DDA}"/>
              </a:ext>
            </a:extLst>
          </p:cNvPr>
          <p:cNvCxnSpPr>
            <a:cxnSpLocks/>
          </p:cNvCxnSpPr>
          <p:nvPr/>
        </p:nvCxnSpPr>
        <p:spPr>
          <a:xfrm flipH="1">
            <a:off x="808212" y="3252740"/>
            <a:ext cx="7908533" cy="16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 dirty="0"/>
              <a:t>Thank you!!!</a:t>
            </a:r>
            <a:endParaRPr sz="36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  <a:endParaRPr sz="1100" dirty="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5840" y="1537590"/>
            <a:ext cx="7132320" cy="953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Web Application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ED738-81A6-4A72-9AC2-58EEF94E774A}"/>
              </a:ext>
            </a:extLst>
          </p:cNvPr>
          <p:cNvSpPr txBox="1"/>
          <p:nvPr/>
        </p:nvSpPr>
        <p:spPr>
          <a:xfrm>
            <a:off x="3094672" y="1138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sz="5400" b="1" i="0" u="none" strike="noStrike" kern="0" cap="none" spc="0" normalizeH="0" baseline="0" noProof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TEAM 1: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43400" y="250534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4000" u="sng" dirty="0"/>
              <a:t>INTRODUCTIONS</a:t>
            </a:r>
            <a:endParaRPr sz="4000" u="sng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3713834" y="1590864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430167" y="1590864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1996281" y="1590864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5636477" y="3142577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119511" y="3154282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98650" y="3139934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175486" y="3154282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147719" y="1590864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3700113" y="3154282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749883" y="1770976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7550186" y="1770542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4150518" y="1770542"/>
            <a:ext cx="863067" cy="111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E24F4-E9C3-448A-BF8E-57722F05B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77" t="12507" r="33655" b="36806"/>
          <a:stretch/>
        </p:blipFill>
        <p:spPr>
          <a:xfrm>
            <a:off x="2398062" y="1763724"/>
            <a:ext cx="899191" cy="1121033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259F3-E430-4D07-A258-9575CB9B9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2634" y="1759900"/>
            <a:ext cx="880237" cy="1124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International Pet Players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51B33E-6DB6-4C93-9478-87EF1536E6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" r="10568" b="1780"/>
          <a:stretch/>
        </p:blipFill>
        <p:spPr>
          <a:xfrm>
            <a:off x="1566329" y="417579"/>
            <a:ext cx="6011341" cy="4308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FF770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Technologies and Environment used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770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1AD158-2C48-BC4F-B55E-C240A5A32B07}"/>
              </a:ext>
            </a:extLst>
          </p:cNvPr>
          <p:cNvGraphicFramePr>
            <a:graphicFrameLocks noGrp="1"/>
          </p:cNvGraphicFramePr>
          <p:nvPr/>
        </p:nvGraphicFramePr>
        <p:xfrm>
          <a:off x="187076" y="563341"/>
          <a:ext cx="4992144" cy="393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03">
                  <a:extLst>
                    <a:ext uri="{9D8B030D-6E8A-4147-A177-3AD203B41FA5}">
                      <a16:colId xmlns:a16="http://schemas.microsoft.com/office/drawing/2014/main" val="4141139090"/>
                    </a:ext>
                  </a:extLst>
                </a:gridCol>
                <a:gridCol w="3487941">
                  <a:extLst>
                    <a:ext uri="{9D8B030D-6E8A-4147-A177-3AD203B41FA5}">
                      <a16:colId xmlns:a16="http://schemas.microsoft.com/office/drawing/2014/main" val="2552275362"/>
                    </a:ext>
                  </a:extLst>
                </a:gridCol>
              </a:tblGrid>
              <a:tr h="34651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3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400" spc="300" dirty="0"/>
                        <a:t>DESCRIPTION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11075909"/>
                  </a:ext>
                </a:extLst>
              </a:tr>
              <a:tr h="3158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IAM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identity and access management (IAM) tool for users, groups, roles and access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668638384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S3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cloud storage feature, Serverless Storage Service (S3).  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36880756"/>
                  </a:ext>
                </a:extLst>
              </a:tr>
              <a:tr h="3171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CodePipeline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Service used to automate code deployments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1039067205"/>
                  </a:ext>
                </a:extLst>
              </a:tr>
              <a:tr h="47715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SNS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Simple Notification Service for enabling event-driven alerts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4030172247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Lambda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Serverless web service that can execute  functions in python,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Javascript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etc. (prebuilt or custom)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27727026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CloudWatch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event monitor used to view logs for infrastructure and account activity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467678113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Git with GitHub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Repository for website code and related files.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446762686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7814F237-241D-5C49-BF67-4C79C9E45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952" r="9817" b="8301"/>
          <a:stretch/>
        </p:blipFill>
        <p:spPr bwMode="auto">
          <a:xfrm>
            <a:off x="6688929" y="3258855"/>
            <a:ext cx="970922" cy="10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95E203-C7F2-624E-B22B-E25EDE4F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39" y="3193663"/>
            <a:ext cx="1031219" cy="11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2F2F14-557C-8E42-B2A1-741CDD0A5BEF}"/>
              </a:ext>
            </a:extLst>
          </p:cNvPr>
          <p:cNvGrpSpPr/>
          <p:nvPr/>
        </p:nvGrpSpPr>
        <p:grpSpPr>
          <a:xfrm>
            <a:off x="5546925" y="3186520"/>
            <a:ext cx="1091516" cy="1103010"/>
            <a:chOff x="5546925" y="2972205"/>
            <a:chExt cx="1091516" cy="110301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422E78A-4B3A-174B-A47D-CC2FD209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925" y="2972205"/>
              <a:ext cx="1031219" cy="103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0D9399-7304-1C49-9CC0-4F925B3901F1}"/>
                </a:ext>
              </a:extLst>
            </p:cNvPr>
            <p:cNvSpPr txBox="1"/>
            <p:nvPr/>
          </p:nvSpPr>
          <p:spPr>
            <a:xfrm>
              <a:off x="5802622" y="3852077"/>
              <a:ext cx="835819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8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GitHub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8A471B3-E2A3-4671-8177-5A5FA78000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22" r="9568" b="908"/>
          <a:stretch/>
        </p:blipFill>
        <p:spPr>
          <a:xfrm>
            <a:off x="5324546" y="563341"/>
            <a:ext cx="3417012" cy="24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770D"/>
                </a:solidFill>
              </a:rPr>
              <a:t>Issues and Challenges</a:t>
            </a:r>
            <a:endParaRPr sz="2800" dirty="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How to be realistic about security early in the development process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Overwhelming number of services to choose from and the different options for infrastructure</a:t>
            </a:r>
          </a:p>
          <a:p>
            <a:pPr marL="457200" lvl="5">
              <a:lnSpc>
                <a:spcPct val="107000"/>
              </a:lnSpc>
              <a:spcAft>
                <a:spcPts val="800"/>
              </a:spcAft>
              <a:buSzPts val="1100"/>
            </a:pPr>
            <a:endParaRPr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Received error when trying to add SNS notification and had to troubleshoot permissions between services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Researched how to reduce number of notifications received when pipeline runs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The sensitivity of the configuration sequence and how timeouts can result in lost work </a:t>
            </a:r>
          </a:p>
          <a:p>
            <a:pPr marL="457200" lvl="5">
              <a:lnSpc>
                <a:spcPct val="107000"/>
              </a:lnSpc>
              <a:spcAft>
                <a:spcPts val="800"/>
              </a:spcAft>
              <a:buSzPts val="1100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770D"/>
                </a:solidFill>
              </a:rPr>
              <a:t>Lessons Learned</a:t>
            </a:r>
            <a:endParaRPr sz="2800" dirty="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Take aways…</a:t>
            </a:r>
            <a:endParaRPr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Creating SNS topic before S3 bucket simplifies notification process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Filter your S3 notifications!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26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11650</TotalTime>
  <Words>695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 Team 1  Members: Anjelique Butler             Chris Mickey                    Harwinder Singh            Kate Briggs              Sarah Grimm</vt:lpstr>
      <vt:lpstr>         Web Application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dc:creator>Grimm, Sarah [USA]</dc:creator>
  <cp:lastModifiedBy>Grimm, Sarah [USA]</cp:lastModifiedBy>
  <cp:revision>44</cp:revision>
  <dcterms:modified xsi:type="dcterms:W3CDTF">2021-08-11T18:26:57Z</dcterms:modified>
</cp:coreProperties>
</file>