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66" r:id="rId5"/>
    <p:sldId id="272" r:id="rId6"/>
    <p:sldId id="278" r:id="rId7"/>
    <p:sldId id="274" r:id="rId8"/>
    <p:sldId id="275" r:id="rId9"/>
    <p:sldId id="277" r:id="rId10"/>
    <p:sldId id="285" r:id="rId11"/>
    <p:sldId id="287" r:id="rId12"/>
    <p:sldId id="288" r:id="rId13"/>
    <p:sldId id="258" r:id="rId14"/>
    <p:sldId id="279" r:id="rId15"/>
    <p:sldId id="280" r:id="rId16"/>
    <p:sldId id="282" r:id="rId17"/>
    <p:sldId id="286" r:id="rId18"/>
    <p:sldId id="283" r:id="rId19"/>
    <p:sldId id="284"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8FFE0-3C3E-4730-BDB9-299B8A6975AF}" v="23" dt="2020-08-18T07:37:19.97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265" autoAdjust="0"/>
  </p:normalViewPr>
  <p:slideViewPr>
    <p:cSldViewPr snapToGrid="0" showGuides="1">
      <p:cViewPr varScale="1">
        <p:scale>
          <a:sx n="60" d="100"/>
          <a:sy n="60" d="100"/>
        </p:scale>
        <p:origin x="72" y="636"/>
      </p:cViewPr>
      <p:guideLst>
        <p:guide pos="3840"/>
        <p:guide orient="horz" pos="216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17.08.2020</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17.08.2020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2</a:t>
            </a:fld>
            <a:endParaRPr lang="ru-RU" dirty="0"/>
          </a:p>
        </p:txBody>
      </p:sp>
    </p:spTree>
    <p:extLst>
      <p:ext uri="{BB962C8B-B14F-4D97-AF65-F5344CB8AC3E}">
        <p14:creationId xmlns:p14="http://schemas.microsoft.com/office/powerpoint/2010/main" val="22157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Foundational piece of literature</a:t>
            </a:r>
          </a:p>
          <a:p>
            <a:r>
              <a:rPr lang="en-US" dirty="0"/>
              <a:t>What do the poor do with their money when they have so little of it?</a:t>
            </a:r>
          </a:p>
          <a:p>
            <a:r>
              <a:rPr lang="en-US" dirty="0"/>
              <a:t>Some assume they don’t have a financial life</a:t>
            </a:r>
          </a:p>
          <a:p>
            <a:r>
              <a:rPr lang="en-US" dirty="0"/>
              <a:t>Opposite is true</a:t>
            </a:r>
          </a:p>
          <a:p>
            <a:r>
              <a:rPr lang="en-US" dirty="0"/>
              <a:t>Bangladesh India South Africa, 300 HH</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4</a:t>
            </a:fld>
            <a:endParaRPr lang="ru-RU" dirty="0"/>
          </a:p>
        </p:txBody>
      </p:sp>
    </p:spTree>
    <p:extLst>
      <p:ext uri="{BB962C8B-B14F-4D97-AF65-F5344CB8AC3E}">
        <p14:creationId xmlns:p14="http://schemas.microsoft.com/office/powerpoint/2010/main" val="3277022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7</a:t>
            </a:fld>
            <a:endParaRPr lang="ru-RU" dirty="0"/>
          </a:p>
        </p:txBody>
      </p:sp>
    </p:spTree>
    <p:extLst>
      <p:ext uri="{BB962C8B-B14F-4D97-AF65-F5344CB8AC3E}">
        <p14:creationId xmlns:p14="http://schemas.microsoft.com/office/powerpoint/2010/main" val="342965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FDs</a:t>
            </a:r>
          </a:p>
        </p:txBody>
      </p:sp>
      <p:sp>
        <p:nvSpPr>
          <p:cNvPr id="4" name="Slide Number Placeholder 3"/>
          <p:cNvSpPr>
            <a:spLocks noGrp="1"/>
          </p:cNvSpPr>
          <p:nvPr>
            <p:ph type="sldNum" sz="quarter" idx="5"/>
          </p:nvPr>
        </p:nvSpPr>
        <p:spPr/>
        <p:txBody>
          <a:bodyPr/>
          <a:lstStyle/>
          <a:p>
            <a:fld id="{53D78A92-0141-4330-8F3E-FAADFAC23844}" type="slidenum">
              <a:rPr lang="ru-RU" smtClean="0"/>
              <a:t>8</a:t>
            </a:fld>
            <a:endParaRPr lang="ru-RU" dirty="0"/>
          </a:p>
        </p:txBody>
      </p:sp>
    </p:spTree>
    <p:extLst>
      <p:ext uri="{BB962C8B-B14F-4D97-AF65-F5344CB8AC3E}">
        <p14:creationId xmlns:p14="http://schemas.microsoft.com/office/powerpoint/2010/main" val="446678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FDs</a:t>
            </a:r>
          </a:p>
        </p:txBody>
      </p:sp>
      <p:sp>
        <p:nvSpPr>
          <p:cNvPr id="4" name="Slide Number Placeholder 3"/>
          <p:cNvSpPr>
            <a:spLocks noGrp="1"/>
          </p:cNvSpPr>
          <p:nvPr>
            <p:ph type="sldNum" sz="quarter" idx="5"/>
          </p:nvPr>
        </p:nvSpPr>
        <p:spPr/>
        <p:txBody>
          <a:bodyPr/>
          <a:lstStyle/>
          <a:p>
            <a:fld id="{53D78A92-0141-4330-8F3E-FAADFAC23844}" type="slidenum">
              <a:rPr lang="ru-RU" smtClean="0"/>
              <a:t>11</a:t>
            </a:fld>
            <a:endParaRPr lang="ru-RU" dirty="0"/>
          </a:p>
        </p:txBody>
      </p:sp>
    </p:spTree>
    <p:extLst>
      <p:ext uri="{BB962C8B-B14F-4D97-AF65-F5344CB8AC3E}">
        <p14:creationId xmlns:p14="http://schemas.microsoft.com/office/powerpoint/2010/main" val="28888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13</a:t>
            </a:fld>
            <a:endParaRPr lang="ru-RU" dirty="0"/>
          </a:p>
        </p:txBody>
      </p:sp>
    </p:spTree>
    <p:extLst>
      <p:ext uri="{BB962C8B-B14F-4D97-AF65-F5344CB8AC3E}">
        <p14:creationId xmlns:p14="http://schemas.microsoft.com/office/powerpoint/2010/main" val="316769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FDs</a:t>
            </a:r>
          </a:p>
        </p:txBody>
      </p:sp>
      <p:sp>
        <p:nvSpPr>
          <p:cNvPr id="4" name="Slide Number Placeholder 3"/>
          <p:cNvSpPr>
            <a:spLocks noGrp="1"/>
          </p:cNvSpPr>
          <p:nvPr>
            <p:ph type="sldNum" sz="quarter" idx="5"/>
          </p:nvPr>
        </p:nvSpPr>
        <p:spPr/>
        <p:txBody>
          <a:bodyPr/>
          <a:lstStyle/>
          <a:p>
            <a:fld id="{53D78A92-0141-4330-8F3E-FAADFAC23844}" type="slidenum">
              <a:rPr lang="ru-RU" smtClean="0"/>
              <a:t>14</a:t>
            </a:fld>
            <a:endParaRPr lang="ru-RU" dirty="0"/>
          </a:p>
        </p:txBody>
      </p:sp>
    </p:spTree>
    <p:extLst>
      <p:ext uri="{BB962C8B-B14F-4D97-AF65-F5344CB8AC3E}">
        <p14:creationId xmlns:p14="http://schemas.microsoft.com/office/powerpoint/2010/main" val="365341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FDs</a:t>
            </a:r>
          </a:p>
        </p:txBody>
      </p:sp>
      <p:sp>
        <p:nvSpPr>
          <p:cNvPr id="4" name="Slide Number Placeholder 3"/>
          <p:cNvSpPr>
            <a:spLocks noGrp="1"/>
          </p:cNvSpPr>
          <p:nvPr>
            <p:ph type="sldNum" sz="quarter" idx="5"/>
          </p:nvPr>
        </p:nvSpPr>
        <p:spPr/>
        <p:txBody>
          <a:bodyPr/>
          <a:lstStyle/>
          <a:p>
            <a:fld id="{53D78A92-0141-4330-8F3E-FAADFAC23844}" type="slidenum">
              <a:rPr lang="ru-RU" smtClean="0"/>
              <a:t>15</a:t>
            </a:fld>
            <a:endParaRPr lang="ru-RU" dirty="0"/>
          </a:p>
        </p:txBody>
      </p:sp>
    </p:spTree>
    <p:extLst>
      <p:ext uri="{BB962C8B-B14F-4D97-AF65-F5344CB8AC3E}">
        <p14:creationId xmlns:p14="http://schemas.microsoft.com/office/powerpoint/2010/main" val="215080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Financial Diaries</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January</a:t>
            </a:r>
            <a:br>
              <a:rPr lang="en-US" dirty="0"/>
            </a:br>
            <a:r>
              <a:rPr lang="en-US" dirty="0"/>
              <a:t>2020</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dirty="0"/>
              <a:t>Click icon to add picture</a:t>
            </a:r>
            <a:endParaRPr lang="ru-RU" dirty="0"/>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userDrawn="1"/>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solidFill>
            <a:srgbClr val="197DC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86259" y="1186537"/>
            <a:ext cx="6395126" cy="1517356"/>
          </a:xfrm>
        </p:spPr>
        <p:txBody>
          <a:bodyPr/>
          <a:lstStyle/>
          <a:p>
            <a:r>
              <a:rPr lang="en-US" sz="4400" dirty="0"/>
              <a:t>Income Volatility and Climate-Smart Agriculture</a:t>
            </a:r>
            <a:endParaRPr lang="ru-RU" sz="4400"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9" y="3425363"/>
            <a:ext cx="6027136" cy="949829"/>
          </a:xfrm>
        </p:spPr>
        <p:txBody>
          <a:bodyPr>
            <a:normAutofit/>
          </a:bodyPr>
          <a:lstStyle/>
          <a:p>
            <a:r>
              <a:rPr lang="en-US" dirty="0"/>
              <a:t>Sustainable agriculture in Kenyan Financial Diaries</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786259" y="5096662"/>
            <a:ext cx="5503029" cy="949829"/>
          </a:xfrm>
        </p:spPr>
        <p:txBody>
          <a:bodyPr/>
          <a:lstStyle/>
          <a:p>
            <a:r>
              <a:rPr lang="en-US" dirty="0"/>
              <a:t>Kyle M. Brinkman</a:t>
            </a:r>
          </a:p>
          <a:p>
            <a:r>
              <a:rPr lang="en-US" dirty="0"/>
              <a:t>Supervisor: Remco Oostendorp</a:t>
            </a:r>
            <a:endParaRPr lang="ru-RU" dirty="0"/>
          </a:p>
        </p:txBody>
      </p:sp>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normAutofit fontScale="90000"/>
          </a:bodyPr>
          <a:lstStyle/>
          <a:p>
            <a:r>
              <a:rPr lang="en-US" dirty="0"/>
              <a:t>Poverty Persistence</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sz="1800" dirty="0"/>
              <a:t>Frequency of poverty within a household over the duration of a year</a:t>
            </a:r>
          </a:p>
          <a:p>
            <a:endParaRPr lang="en-US" dirty="0"/>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11115" y="4946081"/>
            <a:ext cx="4583113" cy="1235863"/>
          </a:xfrm>
        </p:spPr>
        <p:txBody>
          <a:bodyPr>
            <a:normAutofit fontScale="92500" lnSpcReduction="10000"/>
          </a:bodyPr>
          <a:lstStyle/>
          <a:p>
            <a:r>
              <a:rPr lang="en-US" sz="1600" dirty="0"/>
              <a:t>Most households at one point or another go below the poverty threshold. </a:t>
            </a:r>
          </a:p>
          <a:p>
            <a:r>
              <a:rPr lang="en-US" sz="1600" dirty="0"/>
              <a:t>This shows a prevalence of episodic poverty at higher quintiles, while persistent poverty is abundant in lower quintiles.</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10</a:t>
            </a:fld>
            <a:endParaRPr lang="ru-RU" dirty="0"/>
          </a:p>
        </p:txBody>
      </p:sp>
      <p:sp>
        <p:nvSpPr>
          <p:cNvPr id="7" name="Text Placeholder 6">
            <a:extLst>
              <a:ext uri="{FF2B5EF4-FFF2-40B4-BE49-F238E27FC236}">
                <a16:creationId xmlns:a16="http://schemas.microsoft.com/office/drawing/2014/main" id="{21271A3F-AEFD-4CB3-AE92-13A8B0F95661}"/>
              </a:ext>
            </a:extLst>
          </p:cNvPr>
          <p:cNvSpPr>
            <a:spLocks noGrp="1"/>
          </p:cNvSpPr>
          <p:nvPr>
            <p:ph type="body" sz="quarter" idx="15"/>
          </p:nvPr>
        </p:nvSpPr>
        <p:spPr>
          <a:xfrm>
            <a:off x="846041" y="3029932"/>
            <a:ext cx="4548187" cy="1708223"/>
          </a:xfrm>
        </p:spPr>
        <p:txBody>
          <a:bodyPr>
            <a:normAutofit lnSpcReduction="10000"/>
          </a:bodyPr>
          <a:lstStyle/>
          <a:p>
            <a:r>
              <a:rPr lang="en-US" dirty="0"/>
              <a:t>When income volatility is high, households which are at or near poverty may consistently drop to income levels below the poverty threshold. </a:t>
            </a:r>
          </a:p>
          <a:p>
            <a:r>
              <a:rPr lang="en-US" dirty="0"/>
              <a:t>Higher income households can often smooth their incomes through savings or borrowing</a:t>
            </a:r>
          </a:p>
          <a:p>
            <a:r>
              <a:rPr lang="en-US" dirty="0"/>
              <a:t>In the case of smallholders, households rely on harvests not only for income but for their own consumption.</a:t>
            </a:r>
          </a:p>
        </p:txBody>
      </p:sp>
      <p:sp>
        <p:nvSpPr>
          <p:cNvPr id="9" name="Picture Placeholder 8">
            <a:extLst>
              <a:ext uri="{FF2B5EF4-FFF2-40B4-BE49-F238E27FC236}">
                <a16:creationId xmlns:a16="http://schemas.microsoft.com/office/drawing/2014/main" id="{D19C7969-7379-40E7-A2F7-C132A73B8CF3}"/>
              </a:ext>
            </a:extLst>
          </p:cNvPr>
          <p:cNvSpPr>
            <a:spLocks noGrp="1"/>
          </p:cNvSpPr>
          <p:nvPr>
            <p:ph type="pic" sz="quarter" idx="18"/>
          </p:nvPr>
        </p:nvSpPr>
        <p:spPr/>
      </p:sp>
      <p:pic>
        <p:nvPicPr>
          <p:cNvPr id="10" name="Picture 9">
            <a:extLst>
              <a:ext uri="{FF2B5EF4-FFF2-40B4-BE49-F238E27FC236}">
                <a16:creationId xmlns:a16="http://schemas.microsoft.com/office/drawing/2014/main" id="{E81BE519-E3B8-4050-9749-615EEC30446B}"/>
              </a:ext>
            </a:extLst>
          </p:cNvPr>
          <p:cNvPicPr/>
          <p:nvPr/>
        </p:nvPicPr>
        <p:blipFill>
          <a:blip r:embed="rId2"/>
          <a:stretch>
            <a:fillRect/>
          </a:stretch>
        </p:blipFill>
        <p:spPr>
          <a:xfrm>
            <a:off x="5319148" y="1231900"/>
            <a:ext cx="6872852" cy="4142425"/>
          </a:xfrm>
          <a:prstGeom prst="rect">
            <a:avLst/>
          </a:prstGeom>
        </p:spPr>
      </p:pic>
    </p:spTree>
    <p:extLst>
      <p:ext uri="{BB962C8B-B14F-4D97-AF65-F5344CB8AC3E}">
        <p14:creationId xmlns:p14="http://schemas.microsoft.com/office/powerpoint/2010/main" val="202353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a:extLst>
              <a:ext uri="{FF2B5EF4-FFF2-40B4-BE49-F238E27FC236}">
                <a16:creationId xmlns:a16="http://schemas.microsoft.com/office/drawing/2014/main" id="{3303FF31-4F76-41F4-91DA-595CCE61E58C}"/>
              </a:ext>
            </a:extLst>
          </p:cNvPr>
          <p:cNvSpPr>
            <a:spLocks noGrp="1"/>
          </p:cNvSpPr>
          <p:nvPr>
            <p:ph type="ftr" sz="quarter" idx="11"/>
          </p:nvPr>
        </p:nvSpPr>
        <p:spPr>
          <a:xfrm>
            <a:off x="812290" y="5797769"/>
            <a:ext cx="4114800" cy="365125"/>
          </a:xfrm>
        </p:spPr>
        <p:txBody>
          <a:bodyPr anchor="ctr">
            <a:normAutofit/>
          </a:bodyPr>
          <a:lstStyle/>
          <a:p>
            <a:pPr>
              <a:spcAft>
                <a:spcPts val="600"/>
              </a:spcAft>
            </a:pPr>
            <a:endParaRPr lang="ru-RU"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11</a:t>
            </a:fld>
            <a:endParaRPr lang="ru-RU"/>
          </a:p>
        </p:txBody>
      </p:sp>
      <p:pic>
        <p:nvPicPr>
          <p:cNvPr id="6" name="Picture 5">
            <a:extLst>
              <a:ext uri="{FF2B5EF4-FFF2-40B4-BE49-F238E27FC236}">
                <a16:creationId xmlns:a16="http://schemas.microsoft.com/office/drawing/2014/main" id="{3D894612-86AE-4C36-857A-DD5DF89B5C91}"/>
              </a:ext>
            </a:extLst>
          </p:cNvPr>
          <p:cNvPicPr/>
          <p:nvPr/>
        </p:nvPicPr>
        <p:blipFill>
          <a:blip r:embed="rId3"/>
          <a:stretch>
            <a:fillRect/>
          </a:stretch>
        </p:blipFill>
        <p:spPr>
          <a:xfrm>
            <a:off x="2193454" y="1825625"/>
            <a:ext cx="7864946" cy="4223483"/>
          </a:xfrm>
          <a:prstGeom prst="rect">
            <a:avLst/>
          </a:prstGeom>
          <a:noFill/>
        </p:spPr>
      </p:pic>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838200" y="365126"/>
            <a:ext cx="9050518" cy="945498"/>
          </a:xfrm>
        </p:spPr>
        <p:txBody>
          <a:bodyPr anchor="ctr">
            <a:normAutofit/>
          </a:bodyPr>
          <a:lstStyle/>
          <a:p>
            <a:r>
              <a:rPr lang="en-US"/>
              <a:t>CSA and Poverty Persistence</a:t>
            </a:r>
            <a:endParaRPr lang="ru-RU"/>
          </a:p>
        </p:txBody>
      </p:sp>
    </p:spTree>
    <p:extLst>
      <p:ext uri="{BB962C8B-B14F-4D97-AF65-F5344CB8AC3E}">
        <p14:creationId xmlns:p14="http://schemas.microsoft.com/office/powerpoint/2010/main" val="187502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normAutofit fontScale="90000"/>
          </a:bodyPr>
          <a:lstStyle/>
          <a:p>
            <a:r>
              <a:rPr lang="en-US" dirty="0"/>
              <a:t>Participation in CSA</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sz="1800" dirty="0"/>
              <a:t>Sample Characteristics</a:t>
            </a:r>
          </a:p>
          <a:p>
            <a:endParaRPr lang="en-US" dirty="0"/>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11115" y="4946081"/>
            <a:ext cx="4583113" cy="689525"/>
          </a:xfrm>
        </p:spPr>
        <p:txBody>
          <a:bodyPr>
            <a:normAutofit/>
          </a:bodyPr>
          <a:lstStyle/>
          <a:p>
            <a:endParaRPr lang="en-US" sz="1600"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12</a:t>
            </a:fld>
            <a:endParaRPr lang="ru-RU" dirty="0"/>
          </a:p>
        </p:txBody>
      </p:sp>
      <p:sp>
        <p:nvSpPr>
          <p:cNvPr id="7" name="Text Placeholder 6">
            <a:extLst>
              <a:ext uri="{FF2B5EF4-FFF2-40B4-BE49-F238E27FC236}">
                <a16:creationId xmlns:a16="http://schemas.microsoft.com/office/drawing/2014/main" id="{21271A3F-AEFD-4CB3-AE92-13A8B0F95661}"/>
              </a:ext>
            </a:extLst>
          </p:cNvPr>
          <p:cNvSpPr>
            <a:spLocks noGrp="1"/>
          </p:cNvSpPr>
          <p:nvPr>
            <p:ph type="body" sz="quarter" idx="15"/>
          </p:nvPr>
        </p:nvSpPr>
        <p:spPr>
          <a:xfrm>
            <a:off x="846041" y="3029932"/>
            <a:ext cx="4548187" cy="1708223"/>
          </a:xfrm>
        </p:spPr>
        <p:txBody>
          <a:bodyPr>
            <a:normAutofit/>
          </a:bodyPr>
          <a:lstStyle/>
          <a:p>
            <a:r>
              <a:rPr lang="en-US" dirty="0"/>
              <a:t>118 Households are used for analysis across four participation groups between CSV and CSA use</a:t>
            </a:r>
          </a:p>
          <a:p>
            <a:r>
              <a:rPr lang="en-US" dirty="0"/>
              <a:t>First-month incomes for households which applied CSA practices during the study had higher mean incomes.</a:t>
            </a:r>
          </a:p>
          <a:p>
            <a:endParaRPr lang="en-US" dirty="0"/>
          </a:p>
        </p:txBody>
      </p:sp>
      <p:sp>
        <p:nvSpPr>
          <p:cNvPr id="9" name="Picture Placeholder 8">
            <a:extLst>
              <a:ext uri="{FF2B5EF4-FFF2-40B4-BE49-F238E27FC236}">
                <a16:creationId xmlns:a16="http://schemas.microsoft.com/office/drawing/2014/main" id="{D19C7969-7379-40E7-A2F7-C132A73B8CF3}"/>
              </a:ext>
            </a:extLst>
          </p:cNvPr>
          <p:cNvSpPr>
            <a:spLocks noGrp="1"/>
          </p:cNvSpPr>
          <p:nvPr>
            <p:ph type="pic" sz="quarter" idx="18"/>
          </p:nvPr>
        </p:nvSpPr>
        <p:spPr/>
      </p:sp>
      <p:pic>
        <p:nvPicPr>
          <p:cNvPr id="11" name="Picture 10">
            <a:extLst>
              <a:ext uri="{FF2B5EF4-FFF2-40B4-BE49-F238E27FC236}">
                <a16:creationId xmlns:a16="http://schemas.microsoft.com/office/drawing/2014/main" id="{447AEDBA-CA65-403F-83EF-0692BC346BDB}"/>
              </a:ext>
            </a:extLst>
          </p:cNvPr>
          <p:cNvPicPr/>
          <p:nvPr/>
        </p:nvPicPr>
        <p:blipFill>
          <a:blip r:embed="rId2"/>
          <a:stretch>
            <a:fillRect/>
          </a:stretch>
        </p:blipFill>
        <p:spPr>
          <a:xfrm>
            <a:off x="5540350" y="926894"/>
            <a:ext cx="6651650" cy="4551987"/>
          </a:xfrm>
          <a:prstGeom prst="rect">
            <a:avLst/>
          </a:prstGeom>
        </p:spPr>
      </p:pic>
    </p:spTree>
    <p:extLst>
      <p:ext uri="{BB962C8B-B14F-4D97-AF65-F5344CB8AC3E}">
        <p14:creationId xmlns:p14="http://schemas.microsoft.com/office/powerpoint/2010/main" val="204677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normAutofit fontScale="90000"/>
          </a:bodyPr>
          <a:lstStyle/>
          <a:p>
            <a:r>
              <a:rPr lang="en-US" dirty="0"/>
              <a:t>Further Breakdowns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dirty="0"/>
              <a:t>Effects of Income</a:t>
            </a:r>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5525333" y="5597961"/>
            <a:ext cx="4583113" cy="689525"/>
          </a:xfrm>
        </p:spPr>
        <p:txBody>
          <a:bodyPr>
            <a:normAutofit/>
          </a:bodyPr>
          <a:lstStyle/>
          <a:p>
            <a:endParaRPr lang="en-US" sz="1600"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13</a:t>
            </a:fld>
            <a:endParaRPr lang="ru-RU" dirty="0"/>
          </a:p>
        </p:txBody>
      </p:sp>
      <p:sp>
        <p:nvSpPr>
          <p:cNvPr id="7" name="Text Placeholder 6">
            <a:extLst>
              <a:ext uri="{FF2B5EF4-FFF2-40B4-BE49-F238E27FC236}">
                <a16:creationId xmlns:a16="http://schemas.microsoft.com/office/drawing/2014/main" id="{21271A3F-AEFD-4CB3-AE92-13A8B0F95661}"/>
              </a:ext>
            </a:extLst>
          </p:cNvPr>
          <p:cNvSpPr>
            <a:spLocks noGrp="1"/>
          </p:cNvSpPr>
          <p:nvPr>
            <p:ph type="body" sz="quarter" idx="15"/>
          </p:nvPr>
        </p:nvSpPr>
        <p:spPr>
          <a:xfrm>
            <a:off x="846041" y="3029932"/>
            <a:ext cx="4548187" cy="1708223"/>
          </a:xfrm>
        </p:spPr>
        <p:txBody>
          <a:bodyPr>
            <a:normAutofit/>
          </a:bodyPr>
          <a:lstStyle/>
          <a:p>
            <a:endParaRPr lang="en-US" dirty="0"/>
          </a:p>
        </p:txBody>
      </p:sp>
      <p:sp>
        <p:nvSpPr>
          <p:cNvPr id="9" name="Picture Placeholder 8">
            <a:extLst>
              <a:ext uri="{FF2B5EF4-FFF2-40B4-BE49-F238E27FC236}">
                <a16:creationId xmlns:a16="http://schemas.microsoft.com/office/drawing/2014/main" id="{D19C7969-7379-40E7-A2F7-C132A73B8CF3}"/>
              </a:ext>
            </a:extLst>
          </p:cNvPr>
          <p:cNvSpPr>
            <a:spLocks noGrp="1"/>
          </p:cNvSpPr>
          <p:nvPr>
            <p:ph type="pic" sz="quarter" idx="18"/>
          </p:nvPr>
        </p:nvSpPr>
        <p:spPr/>
      </p:sp>
      <p:pic>
        <p:nvPicPr>
          <p:cNvPr id="3" name="Picture 2">
            <a:extLst>
              <a:ext uri="{FF2B5EF4-FFF2-40B4-BE49-F238E27FC236}">
                <a16:creationId xmlns:a16="http://schemas.microsoft.com/office/drawing/2014/main" id="{CBB984A8-700E-458D-BA64-3D852ACAD49E}"/>
              </a:ext>
            </a:extLst>
          </p:cNvPr>
          <p:cNvPicPr>
            <a:picLocks noChangeAspect="1"/>
          </p:cNvPicPr>
          <p:nvPr/>
        </p:nvPicPr>
        <p:blipFill>
          <a:blip r:embed="rId3"/>
          <a:stretch>
            <a:fillRect/>
          </a:stretch>
        </p:blipFill>
        <p:spPr>
          <a:xfrm>
            <a:off x="5429154" y="9275"/>
            <a:ext cx="5389330" cy="3683643"/>
          </a:xfrm>
          <a:prstGeom prst="rect">
            <a:avLst/>
          </a:prstGeom>
        </p:spPr>
      </p:pic>
      <p:pic>
        <p:nvPicPr>
          <p:cNvPr id="6" name="Picture 5">
            <a:extLst>
              <a:ext uri="{FF2B5EF4-FFF2-40B4-BE49-F238E27FC236}">
                <a16:creationId xmlns:a16="http://schemas.microsoft.com/office/drawing/2014/main" id="{3393A5D0-993C-4654-BD5C-5C581142AA1D}"/>
              </a:ext>
            </a:extLst>
          </p:cNvPr>
          <p:cNvPicPr>
            <a:picLocks noChangeAspect="1"/>
          </p:cNvPicPr>
          <p:nvPr/>
        </p:nvPicPr>
        <p:blipFill>
          <a:blip r:embed="rId4"/>
          <a:stretch>
            <a:fillRect/>
          </a:stretch>
        </p:blipFill>
        <p:spPr>
          <a:xfrm>
            <a:off x="5411691" y="3747499"/>
            <a:ext cx="5424256" cy="3025065"/>
          </a:xfrm>
          <a:prstGeom prst="rect">
            <a:avLst/>
          </a:prstGeom>
        </p:spPr>
      </p:pic>
    </p:spTree>
    <p:extLst>
      <p:ext uri="{BB962C8B-B14F-4D97-AF65-F5344CB8AC3E}">
        <p14:creationId xmlns:p14="http://schemas.microsoft.com/office/powerpoint/2010/main" val="199738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a:extLst>
              <a:ext uri="{FF2B5EF4-FFF2-40B4-BE49-F238E27FC236}">
                <a16:creationId xmlns:a16="http://schemas.microsoft.com/office/drawing/2014/main" id="{39638E2B-B8B5-49C4-A6F9-55F868390EAD}"/>
              </a:ext>
            </a:extLst>
          </p:cNvPr>
          <p:cNvSpPr>
            <a:spLocks noGrp="1"/>
          </p:cNvSpPr>
          <p:nvPr>
            <p:ph type="ftr" sz="quarter" idx="11"/>
          </p:nvPr>
        </p:nvSpPr>
        <p:spPr>
          <a:xfrm>
            <a:off x="812290" y="5797769"/>
            <a:ext cx="4114800" cy="365125"/>
          </a:xfrm>
        </p:spPr>
        <p:txBody>
          <a:bodyPr/>
          <a:lstStyle/>
          <a:p>
            <a:pPr>
              <a:spcAft>
                <a:spcPts val="600"/>
              </a:spcAft>
            </a:pPr>
            <a:endParaRPr lang="ru-RU"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14</a:t>
            </a:fld>
            <a:endParaRPr lang="ru-RU"/>
          </a:p>
        </p:txBody>
      </p:sp>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838200" y="365126"/>
            <a:ext cx="9050518" cy="945498"/>
          </a:xfrm>
        </p:spPr>
        <p:txBody>
          <a:bodyPr anchor="ctr">
            <a:normAutofit/>
          </a:bodyPr>
          <a:lstStyle/>
          <a:p>
            <a:r>
              <a:rPr lang="en-US" dirty="0"/>
              <a:t>IV: CSA Use on Income Volatility</a:t>
            </a:r>
            <a:endParaRPr lang="ru-RU" dirty="0"/>
          </a:p>
        </p:txBody>
      </p:sp>
      <p:pic>
        <p:nvPicPr>
          <p:cNvPr id="2" name="Picture 1">
            <a:extLst>
              <a:ext uri="{FF2B5EF4-FFF2-40B4-BE49-F238E27FC236}">
                <a16:creationId xmlns:a16="http://schemas.microsoft.com/office/drawing/2014/main" id="{8B8876FC-63F6-4DE4-A602-1E3D04CD8860}"/>
              </a:ext>
            </a:extLst>
          </p:cNvPr>
          <p:cNvPicPr>
            <a:picLocks noChangeAspect="1"/>
          </p:cNvPicPr>
          <p:nvPr/>
        </p:nvPicPr>
        <p:blipFill>
          <a:blip r:embed="rId3"/>
          <a:stretch>
            <a:fillRect/>
          </a:stretch>
        </p:blipFill>
        <p:spPr>
          <a:xfrm>
            <a:off x="1661708" y="1682562"/>
            <a:ext cx="8091891" cy="5175438"/>
          </a:xfrm>
          <a:prstGeom prst="rect">
            <a:avLst/>
          </a:prstGeom>
        </p:spPr>
      </p:pic>
    </p:spTree>
    <p:extLst>
      <p:ext uri="{BB962C8B-B14F-4D97-AF65-F5344CB8AC3E}">
        <p14:creationId xmlns:p14="http://schemas.microsoft.com/office/powerpoint/2010/main" val="330114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a:extLst>
              <a:ext uri="{FF2B5EF4-FFF2-40B4-BE49-F238E27FC236}">
                <a16:creationId xmlns:a16="http://schemas.microsoft.com/office/drawing/2014/main" id="{39638E2B-B8B5-49C4-A6F9-55F868390EAD}"/>
              </a:ext>
            </a:extLst>
          </p:cNvPr>
          <p:cNvSpPr>
            <a:spLocks noGrp="1"/>
          </p:cNvSpPr>
          <p:nvPr>
            <p:ph type="ftr" sz="quarter" idx="11"/>
          </p:nvPr>
        </p:nvSpPr>
        <p:spPr>
          <a:xfrm>
            <a:off x="812290" y="5797769"/>
            <a:ext cx="4114800" cy="365125"/>
          </a:xfrm>
        </p:spPr>
        <p:txBody>
          <a:bodyPr/>
          <a:lstStyle/>
          <a:p>
            <a:pPr>
              <a:spcAft>
                <a:spcPts val="600"/>
              </a:spcAft>
            </a:pPr>
            <a:r>
              <a:rPr lang="en-US"/>
              <a:t>ADD A FOOTER</a:t>
            </a:r>
            <a:endParaRPr lang="ru-RU"/>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15</a:t>
            </a:fld>
            <a:endParaRPr lang="ru-RU"/>
          </a:p>
        </p:txBody>
      </p:sp>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838200" y="365126"/>
            <a:ext cx="9050518" cy="945498"/>
          </a:xfrm>
        </p:spPr>
        <p:txBody>
          <a:bodyPr anchor="ctr">
            <a:normAutofit/>
          </a:bodyPr>
          <a:lstStyle/>
          <a:p>
            <a:r>
              <a:rPr lang="en-US" dirty="0"/>
              <a:t>OLS: CSA Use on Income Volatility</a:t>
            </a:r>
            <a:endParaRPr lang="ru-RU" dirty="0"/>
          </a:p>
        </p:txBody>
      </p:sp>
      <p:pic>
        <p:nvPicPr>
          <p:cNvPr id="3" name="Picture 2">
            <a:extLst>
              <a:ext uri="{FF2B5EF4-FFF2-40B4-BE49-F238E27FC236}">
                <a16:creationId xmlns:a16="http://schemas.microsoft.com/office/drawing/2014/main" id="{962025EC-8CBF-4B51-AAEC-518CA83F07C2}"/>
              </a:ext>
            </a:extLst>
          </p:cNvPr>
          <p:cNvPicPr>
            <a:picLocks noChangeAspect="1"/>
          </p:cNvPicPr>
          <p:nvPr/>
        </p:nvPicPr>
        <p:blipFill>
          <a:blip r:embed="rId3"/>
          <a:stretch>
            <a:fillRect/>
          </a:stretch>
        </p:blipFill>
        <p:spPr>
          <a:xfrm>
            <a:off x="2869690" y="1810733"/>
            <a:ext cx="6863438" cy="5047267"/>
          </a:xfrm>
          <a:prstGeom prst="rect">
            <a:avLst/>
          </a:prstGeom>
        </p:spPr>
      </p:pic>
    </p:spTree>
    <p:extLst>
      <p:ext uri="{BB962C8B-B14F-4D97-AF65-F5344CB8AC3E}">
        <p14:creationId xmlns:p14="http://schemas.microsoft.com/office/powerpoint/2010/main" val="21844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Conclusion</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458034" y="2283884"/>
            <a:ext cx="4183650" cy="365125"/>
          </a:xfrm>
        </p:spPr>
        <p:txBody>
          <a:bodyPr>
            <a:noAutofit/>
          </a:bodyPr>
          <a:lstStyle/>
          <a:p>
            <a:r>
              <a:rPr lang="en-US" sz="3000" dirty="0"/>
              <a:t>Findings</a:t>
            </a:r>
            <a:endParaRPr lang="ru-RU" sz="3000"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1276059" y="3196052"/>
            <a:ext cx="4365625" cy="2333625"/>
          </a:xfrm>
        </p:spPr>
        <p:txBody>
          <a:bodyPr>
            <a:normAutofit/>
          </a:bodyPr>
          <a:lstStyle/>
          <a:p>
            <a:r>
              <a:rPr lang="en-US" sz="1800" dirty="0"/>
              <a:t>CSA use is effective in reducing income volatility</a:t>
            </a:r>
          </a:p>
          <a:p>
            <a:r>
              <a:rPr lang="en-US" sz="1800" dirty="0"/>
              <a:t>Endogeneity issues in regression model</a:t>
            </a:r>
          </a:p>
          <a:p>
            <a:pPr lvl="1"/>
            <a:r>
              <a:rPr lang="en-US" sz="1500" dirty="0"/>
              <a:t>Effects of initial income, past CSA use, and response to volatility</a:t>
            </a:r>
          </a:p>
          <a:p>
            <a:pPr marL="0" indent="0">
              <a:buNone/>
            </a:pPr>
            <a:endParaRPr lang="en-US" sz="1800" dirty="0"/>
          </a:p>
          <a:p>
            <a:pPr lvl="1"/>
            <a:endParaRPr lang="ru-RU" sz="1400" dirty="0"/>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6620708" y="2283884"/>
            <a:ext cx="4183650" cy="365125"/>
          </a:xfrm>
        </p:spPr>
        <p:txBody>
          <a:bodyPr>
            <a:noAutofit/>
          </a:bodyPr>
          <a:lstStyle/>
          <a:p>
            <a:r>
              <a:rPr lang="en-US" sz="3000" dirty="0"/>
              <a:t>Recommendations Further Study</a:t>
            </a:r>
            <a:endParaRPr lang="ru-RU" sz="3000"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6529720" y="3196052"/>
            <a:ext cx="4365625" cy="2333625"/>
          </a:xfrm>
        </p:spPr>
        <p:txBody>
          <a:bodyPr>
            <a:normAutofit/>
          </a:bodyPr>
          <a:lstStyle/>
          <a:p>
            <a:r>
              <a:rPr lang="en-US" sz="1800" dirty="0"/>
              <a:t>Low- income and female headed households have significantly lower rates of CSA uptake</a:t>
            </a:r>
          </a:p>
          <a:p>
            <a:r>
              <a:rPr lang="en-US" sz="1800" dirty="0"/>
              <a:t>Expanding financing options to these groups would likely improve incomes for these groups</a:t>
            </a:r>
            <a:endParaRPr lang="en-US" sz="800" dirty="0"/>
          </a:p>
          <a:p>
            <a:r>
              <a:rPr lang="en-US" sz="1800" dirty="0"/>
              <a:t>Using CV to measure volatility has its issues</a:t>
            </a:r>
          </a:p>
          <a:p>
            <a:endParaRPr lang="en-US" sz="1800" dirty="0"/>
          </a:p>
          <a:p>
            <a:pPr marL="0" indent="0">
              <a:buNone/>
            </a:pPr>
            <a:endParaRPr lang="en-US" sz="800"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16</a:t>
            </a:fld>
            <a:endParaRPr lang="ru-RU" dirty="0"/>
          </a:p>
        </p:txBody>
      </p:sp>
    </p:spTree>
    <p:extLst>
      <p:ext uri="{BB962C8B-B14F-4D97-AF65-F5344CB8AC3E}">
        <p14:creationId xmlns:p14="http://schemas.microsoft.com/office/powerpoint/2010/main" val="266522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FEF979-41A1-4C9F-9FDA-0D72B89CDDAC}"/>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4" name="Content Placeholder 3">
            <a:extLst>
              <a:ext uri="{FF2B5EF4-FFF2-40B4-BE49-F238E27FC236}">
                <a16:creationId xmlns:a16="http://schemas.microsoft.com/office/drawing/2014/main" id="{748A0954-8109-476E-899E-9671FB01809A}"/>
              </a:ext>
            </a:extLst>
          </p:cNvPr>
          <p:cNvSpPr>
            <a:spLocks noGrp="1"/>
          </p:cNvSpPr>
          <p:nvPr>
            <p:ph idx="1"/>
          </p:nvPr>
        </p:nvSpPr>
        <p:spPr/>
        <p:txBody>
          <a:bodyPr>
            <a:normAutofit/>
          </a:bodyPr>
          <a:lstStyle/>
          <a:p>
            <a:pPr lvl="1"/>
            <a:r>
              <a:rPr lang="en-US" sz="3000" dirty="0"/>
              <a:t>Changing climate creates volatility in agricultural yields; shorter growing seasons, less rainfall, etc. </a:t>
            </a:r>
          </a:p>
          <a:p>
            <a:pPr lvl="2"/>
            <a:r>
              <a:rPr lang="en-US" sz="2500" dirty="0"/>
              <a:t>Smallholder households are reliant on harvests for income and consumption.</a:t>
            </a:r>
          </a:p>
          <a:p>
            <a:pPr lvl="1"/>
            <a:r>
              <a:rPr lang="en-US" sz="2700" dirty="0"/>
              <a:t>CSV/CSA addresses this issue by improving practices</a:t>
            </a:r>
          </a:p>
          <a:p>
            <a:pPr lvl="1"/>
            <a:r>
              <a:rPr lang="en-US" sz="2700" dirty="0"/>
              <a:t>Financial Diaries are a longitudinal data collection method used to track transactions and household characteristics.</a:t>
            </a:r>
          </a:p>
          <a:p>
            <a:pPr lvl="1"/>
            <a:r>
              <a:rPr lang="en-US" sz="2700" dirty="0"/>
              <a:t>Measuring income volatility and conducting analysis using OLS and IV models of the effect of CSA on volatility  </a:t>
            </a:r>
          </a:p>
          <a:p>
            <a:pPr lvl="1"/>
            <a:endParaRPr lang="en-US" sz="3000" dirty="0"/>
          </a:p>
          <a:p>
            <a:pPr lvl="1"/>
            <a:endParaRPr lang="en-US" sz="3000" dirty="0"/>
          </a:p>
        </p:txBody>
      </p:sp>
      <p:sp>
        <p:nvSpPr>
          <p:cNvPr id="5" name="Title 4">
            <a:extLst>
              <a:ext uri="{FF2B5EF4-FFF2-40B4-BE49-F238E27FC236}">
                <a16:creationId xmlns:a16="http://schemas.microsoft.com/office/drawing/2014/main" id="{E7C2CA80-E4D5-41E7-9DCC-684299BC0605}"/>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405734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838D5D9-4451-4E3B-B3CC-9F2AD86A433B}"/>
              </a:ext>
            </a:extLst>
          </p:cNvPr>
          <p:cNvSpPr>
            <a:spLocks noGrp="1"/>
          </p:cNvSpPr>
          <p:nvPr>
            <p:ph type="title"/>
          </p:nvPr>
        </p:nvSpPr>
        <p:spPr/>
        <p:txBody>
          <a:bodyPr>
            <a:normAutofit/>
          </a:bodyPr>
          <a:lstStyle/>
          <a:p>
            <a:r>
              <a:rPr lang="en-US" dirty="0"/>
              <a:t>Income Volatility</a:t>
            </a:r>
          </a:p>
        </p:txBody>
      </p:sp>
      <p:sp>
        <p:nvSpPr>
          <p:cNvPr id="5" name="Slide Number Placeholder 4">
            <a:extLst>
              <a:ext uri="{FF2B5EF4-FFF2-40B4-BE49-F238E27FC236}">
                <a16:creationId xmlns:a16="http://schemas.microsoft.com/office/drawing/2014/main" id="{C9F12844-9C6C-4239-8926-7FDD236BDC57}"/>
              </a:ext>
            </a:extLst>
          </p:cNvPr>
          <p:cNvSpPr>
            <a:spLocks noGrp="1"/>
          </p:cNvSpPr>
          <p:nvPr>
            <p:ph type="sldNum" sz="quarter" idx="12"/>
          </p:nvPr>
        </p:nvSpPr>
        <p:spPr/>
        <p:txBody>
          <a:bodyPr/>
          <a:lstStyle/>
          <a:p>
            <a:fld id="{D495E168-DA5E-4888-8D8A-92B118324C14}" type="slidenum">
              <a:rPr lang="ru-RU" smtClean="0"/>
              <a:t>3</a:t>
            </a:fld>
            <a:endParaRPr lang="ru-RU" dirty="0"/>
          </a:p>
        </p:txBody>
      </p:sp>
      <p:sp>
        <p:nvSpPr>
          <p:cNvPr id="10" name="Text Placeholder 9">
            <a:extLst>
              <a:ext uri="{FF2B5EF4-FFF2-40B4-BE49-F238E27FC236}">
                <a16:creationId xmlns:a16="http://schemas.microsoft.com/office/drawing/2014/main" id="{ABA734FD-76C0-4E3C-9E59-180D12614576}"/>
              </a:ext>
            </a:extLst>
          </p:cNvPr>
          <p:cNvSpPr>
            <a:spLocks noGrp="1"/>
          </p:cNvSpPr>
          <p:nvPr>
            <p:ph type="body" sz="quarter" idx="13"/>
          </p:nvPr>
        </p:nvSpPr>
        <p:spPr>
          <a:xfrm>
            <a:off x="6910023" y="2050475"/>
            <a:ext cx="4548187" cy="729086"/>
          </a:xfrm>
        </p:spPr>
        <p:txBody>
          <a:bodyPr>
            <a:normAutofit fontScale="77500" lnSpcReduction="20000"/>
          </a:bodyPr>
          <a:lstStyle/>
          <a:p>
            <a:r>
              <a:rPr lang="en-US" dirty="0"/>
              <a:t>Morduch, J., &amp; Siwicki, J. (2017). In and Out of Poverty: Episodic Poverty and Income Volatility in the US Financial Diaries. Social Service Review, 91(3), 390–421.</a:t>
            </a:r>
          </a:p>
        </p:txBody>
      </p:sp>
      <p:sp>
        <p:nvSpPr>
          <p:cNvPr id="11" name="Text Placeholder 10">
            <a:extLst>
              <a:ext uri="{FF2B5EF4-FFF2-40B4-BE49-F238E27FC236}">
                <a16:creationId xmlns:a16="http://schemas.microsoft.com/office/drawing/2014/main" id="{82999AF8-8432-4172-BBB7-4173AFA824FF}"/>
              </a:ext>
            </a:extLst>
          </p:cNvPr>
          <p:cNvSpPr>
            <a:spLocks noGrp="1"/>
          </p:cNvSpPr>
          <p:nvPr>
            <p:ph type="body" sz="quarter" idx="14"/>
          </p:nvPr>
        </p:nvSpPr>
        <p:spPr>
          <a:xfrm>
            <a:off x="6910023" y="2839714"/>
            <a:ext cx="4548187" cy="3342230"/>
          </a:xfrm>
        </p:spPr>
        <p:txBody>
          <a:bodyPr>
            <a:normAutofit fontScale="92500" lnSpcReduction="10000"/>
          </a:bodyPr>
          <a:lstStyle/>
          <a:p>
            <a:r>
              <a:rPr lang="en-US" dirty="0"/>
              <a:t>Variation of income can have significant negative consequences for households, especially households which are already poor, or near poor. </a:t>
            </a:r>
          </a:p>
          <a:p>
            <a:r>
              <a:rPr lang="en-US" dirty="0"/>
              <a:t>Using Financial Diary data to identify volatility and observe smoothing (Morduch &amp; Siwicki)</a:t>
            </a:r>
          </a:p>
          <a:p>
            <a:endParaRPr lang="en-US" dirty="0"/>
          </a:p>
          <a:p>
            <a:r>
              <a:rPr lang="en-US" dirty="0"/>
              <a:t>Contributing to existing literature by applying the same approach to smallholders and using econometric tools to find causal links in volatility reduction.</a:t>
            </a:r>
          </a:p>
          <a:p>
            <a:r>
              <a:rPr lang="en-US" dirty="0"/>
              <a:t>Applying this concept to smallholders in Nyando, Kenya, where agriculture is a key source of income.</a:t>
            </a:r>
          </a:p>
          <a:p>
            <a:r>
              <a:rPr lang="en-US" dirty="0"/>
              <a:t>Worsening conditions with regard to soil degradation, growing period, and droughts have led to unreliable harvests and reduced yields. </a:t>
            </a:r>
          </a:p>
          <a:p>
            <a:r>
              <a:rPr lang="en-US" dirty="0"/>
              <a:t>CSA practices which promote diversification, adaptation, and conservation directly address these problems and their continued uptake may help reduce volatility.</a:t>
            </a:r>
          </a:p>
        </p:txBody>
      </p:sp>
      <p:sp>
        <p:nvSpPr>
          <p:cNvPr id="4" name="Picture Placeholder 3">
            <a:extLst>
              <a:ext uri="{FF2B5EF4-FFF2-40B4-BE49-F238E27FC236}">
                <a16:creationId xmlns:a16="http://schemas.microsoft.com/office/drawing/2014/main" id="{95116E7E-0F97-4C9F-B425-E37CB12E0119}"/>
              </a:ext>
            </a:extLst>
          </p:cNvPr>
          <p:cNvSpPr>
            <a:spLocks noGrp="1"/>
          </p:cNvSpPr>
          <p:nvPr>
            <p:ph type="pic" sz="quarter" idx="15"/>
          </p:nvPr>
        </p:nvSpPr>
        <p:spPr/>
      </p:sp>
    </p:spTree>
    <p:extLst>
      <p:ext uri="{BB962C8B-B14F-4D97-AF65-F5344CB8AC3E}">
        <p14:creationId xmlns:p14="http://schemas.microsoft.com/office/powerpoint/2010/main" val="1580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1580-4816-4E0C-904A-B94B0B857A71}"/>
              </a:ext>
            </a:extLst>
          </p:cNvPr>
          <p:cNvSpPr>
            <a:spLocks noGrp="1"/>
          </p:cNvSpPr>
          <p:nvPr>
            <p:ph type="title"/>
          </p:nvPr>
        </p:nvSpPr>
        <p:spPr>
          <a:xfrm>
            <a:off x="906462" y="2226619"/>
            <a:ext cx="3403308" cy="676275"/>
          </a:xfrm>
        </p:spPr>
        <p:txBody>
          <a:bodyPr>
            <a:normAutofit fontScale="90000"/>
          </a:bodyPr>
          <a:lstStyle/>
          <a:p>
            <a:r>
              <a:rPr lang="en-US" dirty="0"/>
              <a:t>Portfolios of the Poor, 2009</a:t>
            </a:r>
          </a:p>
        </p:txBody>
      </p:sp>
      <p:sp>
        <p:nvSpPr>
          <p:cNvPr id="3" name="Footer Placeholder 2">
            <a:extLst>
              <a:ext uri="{FF2B5EF4-FFF2-40B4-BE49-F238E27FC236}">
                <a16:creationId xmlns:a16="http://schemas.microsoft.com/office/drawing/2014/main" id="{7BDD3AD2-B3C5-4C01-A9E4-3531BBD3278F}"/>
              </a:ext>
            </a:extLst>
          </p:cNvPr>
          <p:cNvSpPr>
            <a:spLocks noGrp="1"/>
          </p:cNvSpPr>
          <p:nvPr>
            <p:ph type="ftr" sz="quarter" idx="11"/>
          </p:nvPr>
        </p:nvSpPr>
        <p:spPr/>
        <p:txBody>
          <a:bodyPr/>
          <a:lstStyle/>
          <a:p>
            <a:endParaRPr lang="ru-RU" dirty="0"/>
          </a:p>
        </p:txBody>
      </p:sp>
      <p:sp>
        <p:nvSpPr>
          <p:cNvPr id="4" name="Slide Number Placeholder 3">
            <a:extLst>
              <a:ext uri="{FF2B5EF4-FFF2-40B4-BE49-F238E27FC236}">
                <a16:creationId xmlns:a16="http://schemas.microsoft.com/office/drawing/2014/main" id="{8E4CCD42-CC04-48CD-92FE-3D275E6118CB}"/>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5" name="Text Placeholder 4">
            <a:extLst>
              <a:ext uri="{FF2B5EF4-FFF2-40B4-BE49-F238E27FC236}">
                <a16:creationId xmlns:a16="http://schemas.microsoft.com/office/drawing/2014/main" id="{59051D2C-E027-4B1D-B63C-95964363E946}"/>
              </a:ext>
            </a:extLst>
          </p:cNvPr>
          <p:cNvSpPr>
            <a:spLocks noGrp="1"/>
          </p:cNvSpPr>
          <p:nvPr>
            <p:ph type="body" sz="quarter" idx="16"/>
          </p:nvPr>
        </p:nvSpPr>
        <p:spPr/>
        <p:txBody>
          <a:bodyPr/>
          <a:lstStyle/>
          <a:p>
            <a:r>
              <a:rPr lang="en-US" dirty="0"/>
              <a:t>Daryl Collins</a:t>
            </a:r>
          </a:p>
          <a:p>
            <a:r>
              <a:rPr lang="en-US" dirty="0"/>
              <a:t>Jonathan Morduch</a:t>
            </a:r>
          </a:p>
          <a:p>
            <a:r>
              <a:rPr lang="en-US" dirty="0"/>
              <a:t>Stuart Rutherford</a:t>
            </a:r>
          </a:p>
          <a:p>
            <a:r>
              <a:rPr lang="en-US" dirty="0" err="1"/>
              <a:t>Orlanda</a:t>
            </a:r>
            <a:r>
              <a:rPr lang="en-US" dirty="0"/>
              <a:t> Ruthven</a:t>
            </a:r>
          </a:p>
        </p:txBody>
      </p:sp>
      <p:pic>
        <p:nvPicPr>
          <p:cNvPr id="1026" name="Picture 2">
            <a:extLst>
              <a:ext uri="{FF2B5EF4-FFF2-40B4-BE49-F238E27FC236}">
                <a16:creationId xmlns:a16="http://schemas.microsoft.com/office/drawing/2014/main" id="{B0E0EA9A-48DE-4651-B148-B99B9739B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827" y="822325"/>
            <a:ext cx="3396170" cy="515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88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778376-617E-4F5F-9EE5-3AF782982FA5}"/>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4" name="Title 3">
            <a:extLst>
              <a:ext uri="{FF2B5EF4-FFF2-40B4-BE49-F238E27FC236}">
                <a16:creationId xmlns:a16="http://schemas.microsoft.com/office/drawing/2014/main" id="{B5442DDF-B99A-40E3-96ED-5DB7833BD9BF}"/>
              </a:ext>
            </a:extLst>
          </p:cNvPr>
          <p:cNvSpPr>
            <a:spLocks noGrp="1"/>
          </p:cNvSpPr>
          <p:nvPr>
            <p:ph type="title"/>
          </p:nvPr>
        </p:nvSpPr>
        <p:spPr/>
        <p:txBody>
          <a:bodyPr/>
          <a:lstStyle/>
          <a:p>
            <a:r>
              <a:rPr lang="en-US" dirty="0"/>
              <a:t>What role can Financial Diaries play?</a:t>
            </a:r>
          </a:p>
        </p:txBody>
      </p:sp>
      <p:sp>
        <p:nvSpPr>
          <p:cNvPr id="5" name="Text Placeholder 4">
            <a:extLst>
              <a:ext uri="{FF2B5EF4-FFF2-40B4-BE49-F238E27FC236}">
                <a16:creationId xmlns:a16="http://schemas.microsoft.com/office/drawing/2014/main" id="{81A65DFF-3C06-46E0-995E-1C563150A0EB}"/>
              </a:ext>
            </a:extLst>
          </p:cNvPr>
          <p:cNvSpPr>
            <a:spLocks noGrp="1"/>
          </p:cNvSpPr>
          <p:nvPr>
            <p:ph type="body" sz="half" idx="2"/>
          </p:nvPr>
        </p:nvSpPr>
        <p:spPr/>
        <p:txBody>
          <a:bodyPr/>
          <a:lstStyle/>
          <a:p>
            <a:r>
              <a:rPr lang="en-US" dirty="0"/>
              <a:t>“Debt and household Finance” (2008)</a:t>
            </a:r>
            <a:br>
              <a:rPr lang="en-US" dirty="0"/>
            </a:br>
            <a:r>
              <a:rPr lang="en-US" dirty="0"/>
              <a:t>by Daryl Collins</a:t>
            </a:r>
            <a:br>
              <a:rPr lang="en-US" dirty="0"/>
            </a:br>
            <a:endParaRPr lang="en-US" dirty="0"/>
          </a:p>
          <a:p>
            <a:r>
              <a:rPr lang="en-US" dirty="0"/>
              <a:t>“Liquid Milk: Cash Constraints and Day-to-Day Intertemporal Choice in Financial Diaries” (2017) by Geng, X., Janssens, W., &amp; Kramer, B. </a:t>
            </a:r>
          </a:p>
          <a:p>
            <a:endParaRPr lang="en-US" i="1" dirty="0"/>
          </a:p>
          <a:p>
            <a:r>
              <a:rPr lang="en-US" i="1" dirty="0"/>
              <a:t>Money talks: conversations with poor households in Bangladesh about managing money </a:t>
            </a:r>
            <a:r>
              <a:rPr lang="en-US" dirty="0"/>
              <a:t>(2002) by Stuart Rutherford</a:t>
            </a:r>
            <a:endParaRPr lang="en-US" i="1" dirty="0"/>
          </a:p>
        </p:txBody>
      </p:sp>
      <p:sp>
        <p:nvSpPr>
          <p:cNvPr id="6" name="Content Placeholder 5">
            <a:extLst>
              <a:ext uri="{FF2B5EF4-FFF2-40B4-BE49-F238E27FC236}">
                <a16:creationId xmlns:a16="http://schemas.microsoft.com/office/drawing/2014/main" id="{94092D74-C1C7-42CD-AC4C-A4B0962EF121}"/>
              </a:ext>
            </a:extLst>
          </p:cNvPr>
          <p:cNvSpPr>
            <a:spLocks noGrp="1"/>
          </p:cNvSpPr>
          <p:nvPr>
            <p:ph idx="1"/>
          </p:nvPr>
        </p:nvSpPr>
        <p:spPr/>
        <p:txBody>
          <a:bodyPr>
            <a:normAutofit/>
          </a:bodyPr>
          <a:lstStyle/>
          <a:p>
            <a:r>
              <a:rPr lang="en-US" sz="2400" dirty="0"/>
              <a:t>Identifying financial instrument use</a:t>
            </a:r>
          </a:p>
          <a:p>
            <a:r>
              <a:rPr lang="en-US" sz="2400" dirty="0"/>
              <a:t>Feedback on the limitations and value of specific instruments</a:t>
            </a:r>
          </a:p>
          <a:p>
            <a:r>
              <a:rPr lang="en-US" sz="2400" dirty="0"/>
              <a:t>Observe details of financial management within a household</a:t>
            </a:r>
          </a:p>
          <a:p>
            <a:r>
              <a:rPr lang="en-US" sz="2400" dirty="0"/>
              <a:t>Describe links between individuals and value chains</a:t>
            </a:r>
          </a:p>
          <a:p>
            <a:r>
              <a:rPr lang="en-US" sz="2400" dirty="0"/>
              <a:t>Give Context to certain behaviors and management techniques </a:t>
            </a:r>
            <a:endParaRPr lang="en-US" sz="3000" dirty="0"/>
          </a:p>
          <a:p>
            <a:endParaRPr lang="en-US" sz="3000" dirty="0"/>
          </a:p>
        </p:txBody>
      </p:sp>
      <p:pic>
        <p:nvPicPr>
          <p:cNvPr id="7" name="Picture 6">
            <a:extLst>
              <a:ext uri="{FF2B5EF4-FFF2-40B4-BE49-F238E27FC236}">
                <a16:creationId xmlns:a16="http://schemas.microsoft.com/office/drawing/2014/main" id="{946873D5-136D-4EE7-93DF-AB08DB67F39A}"/>
              </a:ext>
            </a:extLst>
          </p:cNvPr>
          <p:cNvPicPr>
            <a:picLocks noChangeAspect="1"/>
          </p:cNvPicPr>
          <p:nvPr/>
        </p:nvPicPr>
        <p:blipFill>
          <a:blip r:embed="rId2"/>
          <a:stretch>
            <a:fillRect/>
          </a:stretch>
        </p:blipFill>
        <p:spPr>
          <a:xfrm>
            <a:off x="5351535" y="3825170"/>
            <a:ext cx="5284476" cy="3032830"/>
          </a:xfrm>
          <a:prstGeom prst="rect">
            <a:avLst/>
          </a:prstGeom>
        </p:spPr>
      </p:pic>
    </p:spTree>
    <p:extLst>
      <p:ext uri="{BB962C8B-B14F-4D97-AF65-F5344CB8AC3E}">
        <p14:creationId xmlns:p14="http://schemas.microsoft.com/office/powerpoint/2010/main" val="41610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838D5D9-4451-4E3B-B3CC-9F2AD86A433B}"/>
              </a:ext>
            </a:extLst>
          </p:cNvPr>
          <p:cNvSpPr>
            <a:spLocks noGrp="1"/>
          </p:cNvSpPr>
          <p:nvPr>
            <p:ph type="title"/>
          </p:nvPr>
        </p:nvSpPr>
        <p:spPr/>
        <p:txBody>
          <a:bodyPr>
            <a:normAutofit/>
          </a:bodyPr>
          <a:lstStyle/>
          <a:p>
            <a:r>
              <a:rPr lang="en-US" dirty="0"/>
              <a:t>CSA</a:t>
            </a:r>
          </a:p>
        </p:txBody>
      </p:sp>
      <p:sp>
        <p:nvSpPr>
          <p:cNvPr id="5" name="Slide Number Placeholder 4">
            <a:extLst>
              <a:ext uri="{FF2B5EF4-FFF2-40B4-BE49-F238E27FC236}">
                <a16:creationId xmlns:a16="http://schemas.microsoft.com/office/drawing/2014/main" id="{C9F12844-9C6C-4239-8926-7FDD236BDC57}"/>
              </a:ext>
            </a:extLst>
          </p:cNvPr>
          <p:cNvSpPr>
            <a:spLocks noGrp="1"/>
          </p:cNvSpPr>
          <p:nvPr>
            <p:ph type="sldNum" sz="quarter" idx="12"/>
          </p:nvPr>
        </p:nvSpPr>
        <p:spPr/>
        <p:txBody>
          <a:bodyPr/>
          <a:lstStyle/>
          <a:p>
            <a:fld id="{D495E168-DA5E-4888-8D8A-92B118324C14}" type="slidenum">
              <a:rPr lang="ru-RU" smtClean="0"/>
              <a:t>6</a:t>
            </a:fld>
            <a:endParaRPr lang="ru-RU" dirty="0"/>
          </a:p>
        </p:txBody>
      </p:sp>
      <p:sp>
        <p:nvSpPr>
          <p:cNvPr id="10" name="Text Placeholder 9">
            <a:extLst>
              <a:ext uri="{FF2B5EF4-FFF2-40B4-BE49-F238E27FC236}">
                <a16:creationId xmlns:a16="http://schemas.microsoft.com/office/drawing/2014/main" id="{ABA734FD-76C0-4E3C-9E59-180D12614576}"/>
              </a:ext>
            </a:extLst>
          </p:cNvPr>
          <p:cNvSpPr>
            <a:spLocks noGrp="1"/>
          </p:cNvSpPr>
          <p:nvPr>
            <p:ph type="body" sz="quarter" idx="13"/>
          </p:nvPr>
        </p:nvSpPr>
        <p:spPr>
          <a:xfrm>
            <a:off x="6910023" y="2050475"/>
            <a:ext cx="4548187" cy="729086"/>
          </a:xfrm>
        </p:spPr>
        <p:txBody>
          <a:bodyPr>
            <a:normAutofit/>
          </a:bodyPr>
          <a:lstStyle/>
          <a:p>
            <a:r>
              <a:rPr lang="en-US" dirty="0"/>
              <a:t>Climate-Smart Agriculture &amp;</a:t>
            </a:r>
          </a:p>
          <a:p>
            <a:r>
              <a:rPr lang="en-US" dirty="0"/>
              <a:t>Climate-Smart Villages</a:t>
            </a:r>
          </a:p>
        </p:txBody>
      </p:sp>
      <p:sp>
        <p:nvSpPr>
          <p:cNvPr id="11" name="Text Placeholder 10">
            <a:extLst>
              <a:ext uri="{FF2B5EF4-FFF2-40B4-BE49-F238E27FC236}">
                <a16:creationId xmlns:a16="http://schemas.microsoft.com/office/drawing/2014/main" id="{82999AF8-8432-4172-BBB7-4173AFA824FF}"/>
              </a:ext>
            </a:extLst>
          </p:cNvPr>
          <p:cNvSpPr>
            <a:spLocks noGrp="1"/>
          </p:cNvSpPr>
          <p:nvPr>
            <p:ph type="body" sz="quarter" idx="14"/>
          </p:nvPr>
        </p:nvSpPr>
        <p:spPr/>
        <p:txBody>
          <a:bodyPr>
            <a:normAutofit lnSpcReduction="10000"/>
          </a:bodyPr>
          <a:lstStyle/>
          <a:p>
            <a:r>
              <a:rPr lang="en-US" dirty="0"/>
              <a:t>Dry seasons have become more frequent and intense, effects of pests and disease have increased, and continued poverty and lack of diversification has made households more vulnerable to risks (Aggarwal et al., 2018). </a:t>
            </a:r>
          </a:p>
          <a:p>
            <a:r>
              <a:rPr lang="en-US" dirty="0"/>
              <a:t>Agriculture is main source of livelihood providing food and income in Nyando. Takes form in largely subsistence rain-fed mixed crop-livestock. Risks related to climate include frequent droughts, increasingly unpredictable rainfall patterns, flooding in lower areas, agricultural water shortages and heat stress</a:t>
            </a:r>
          </a:p>
          <a:p>
            <a:r>
              <a:rPr lang="en-US" dirty="0"/>
              <a:t>Practices including diversification of crops, introducing drought resistant varieties, and other methods can help resilience to these vulnerabilities </a:t>
            </a:r>
          </a:p>
        </p:txBody>
      </p:sp>
      <p:pic>
        <p:nvPicPr>
          <p:cNvPr id="1028" name="Picture 4">
            <a:extLst>
              <a:ext uri="{FF2B5EF4-FFF2-40B4-BE49-F238E27FC236}">
                <a16:creationId xmlns:a16="http://schemas.microsoft.com/office/drawing/2014/main" id="{8D0E7E9F-3CFE-4A46-800D-847EA8438B59}"/>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l="26959" r="26959"/>
          <a:stretch>
            <a:fillRect/>
          </a:stretch>
        </p:blipFill>
        <p:spPr bwMode="auto">
          <a:xfrm>
            <a:off x="1731318" y="11549"/>
            <a:ext cx="3894833" cy="565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86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Methods </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458034" y="2283884"/>
            <a:ext cx="4183650" cy="365125"/>
          </a:xfrm>
        </p:spPr>
        <p:txBody>
          <a:bodyPr>
            <a:noAutofit/>
          </a:bodyPr>
          <a:lstStyle/>
          <a:p>
            <a:r>
              <a:rPr lang="en-US" sz="3000" dirty="0"/>
              <a:t>Descriptive Analysis</a:t>
            </a:r>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1276059" y="3196052"/>
            <a:ext cx="4365625" cy="2333625"/>
          </a:xfrm>
        </p:spPr>
        <p:txBody>
          <a:bodyPr>
            <a:normAutofit/>
          </a:bodyPr>
          <a:lstStyle/>
          <a:p>
            <a:r>
              <a:rPr lang="en-US" sz="1800" dirty="0"/>
              <a:t>Calculating monthly income volatility by household</a:t>
            </a:r>
            <a:endParaRPr lang="en-US" sz="1600" dirty="0"/>
          </a:p>
          <a:p>
            <a:r>
              <a:rPr lang="en-US" sz="1800" dirty="0"/>
              <a:t>Tracking the duration of poverty in each household</a:t>
            </a:r>
          </a:p>
          <a:p>
            <a:pPr lvl="1"/>
            <a:r>
              <a:rPr lang="en-US" sz="1600" dirty="0"/>
              <a:t>Setting poverty threshold of the sample </a:t>
            </a:r>
          </a:p>
          <a:p>
            <a:endParaRPr lang="en-US" sz="1800" dirty="0"/>
          </a:p>
          <a:p>
            <a:endParaRPr lang="ru-RU" sz="1800" dirty="0"/>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6620708" y="2283884"/>
            <a:ext cx="4183650" cy="365125"/>
          </a:xfrm>
        </p:spPr>
        <p:txBody>
          <a:bodyPr>
            <a:noAutofit/>
          </a:bodyPr>
          <a:lstStyle/>
          <a:p>
            <a:r>
              <a:rPr lang="en-US" sz="3000" dirty="0"/>
              <a:t>Explanatory Analysis</a:t>
            </a:r>
            <a:endParaRPr lang="ru-RU" sz="3000"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6529720" y="3196052"/>
            <a:ext cx="4365625" cy="2333625"/>
          </a:xfrm>
        </p:spPr>
        <p:txBody>
          <a:bodyPr>
            <a:normAutofit lnSpcReduction="10000"/>
          </a:bodyPr>
          <a:lstStyle/>
          <a:p>
            <a:r>
              <a:rPr lang="en-US" sz="1800" dirty="0"/>
              <a:t>IV estimation and OLS estimation of CSA use on Volatility</a:t>
            </a:r>
          </a:p>
          <a:p>
            <a:pPr marL="637200" lvl="2" indent="-180000">
              <a:spcBef>
                <a:spcPts val="600"/>
              </a:spcBef>
              <a:buClr>
                <a:schemeClr val="accent3"/>
              </a:buClr>
            </a:pPr>
            <a:r>
              <a:rPr lang="en-US" sz="1400" dirty="0">
                <a:solidFill>
                  <a:schemeClr val="tx1">
                    <a:lumMod val="65000"/>
                    <a:lumOff val="35000"/>
                  </a:schemeClr>
                </a:solidFill>
              </a:rPr>
              <a:t>Instrumenting CSA use with CSV participation; CSV as the intent-to-treat, and CSA participation to measure effect of treatment effect on the treated.</a:t>
            </a:r>
          </a:p>
          <a:p>
            <a:pPr marL="180000" lvl="1" indent="-180000">
              <a:spcBef>
                <a:spcPts val="600"/>
              </a:spcBef>
              <a:buClr>
                <a:schemeClr val="accent3"/>
              </a:buClr>
            </a:pPr>
            <a:r>
              <a:rPr lang="en-US" sz="1800" dirty="0">
                <a:solidFill>
                  <a:schemeClr val="tx1">
                    <a:lumMod val="65000"/>
                    <a:lumOff val="35000"/>
                  </a:schemeClr>
                </a:solidFill>
              </a:rPr>
              <a:t>Conducting Tests for relevance and weak instruments</a:t>
            </a:r>
          </a:p>
          <a:p>
            <a:pPr marL="180000" lvl="1" indent="-180000">
              <a:spcBef>
                <a:spcPts val="600"/>
              </a:spcBef>
              <a:buClr>
                <a:schemeClr val="accent3"/>
              </a:buClr>
            </a:pPr>
            <a:r>
              <a:rPr lang="en-US" sz="1800" dirty="0">
                <a:solidFill>
                  <a:schemeClr val="tx1">
                    <a:lumMod val="65000"/>
                    <a:lumOff val="35000"/>
                  </a:schemeClr>
                </a:solidFill>
              </a:rPr>
              <a:t>Estimating household characteristic effects on CSA use</a:t>
            </a:r>
          </a:p>
          <a:p>
            <a:pPr marL="0" indent="0">
              <a:buNone/>
            </a:pPr>
            <a:endParaRPr lang="en-US" sz="400"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
        <p:nvSpPr>
          <p:cNvPr id="4" name="TextBox 3">
            <a:extLst>
              <a:ext uri="{FF2B5EF4-FFF2-40B4-BE49-F238E27FC236}">
                <a16:creationId xmlns:a16="http://schemas.microsoft.com/office/drawing/2014/main" id="{AC9A0C8B-8609-4368-A741-9C320E674CD8}"/>
              </a:ext>
            </a:extLst>
          </p:cNvPr>
          <p:cNvSpPr txBox="1"/>
          <p:nvPr/>
        </p:nvSpPr>
        <p:spPr>
          <a:xfrm>
            <a:off x="973431" y="5889556"/>
            <a:ext cx="9336505" cy="584775"/>
          </a:xfrm>
          <a:prstGeom prst="rect">
            <a:avLst/>
          </a:prstGeom>
          <a:noFill/>
        </p:spPr>
        <p:txBody>
          <a:bodyPr wrap="square" rtlCol="0">
            <a:spAutoFit/>
          </a:bodyPr>
          <a:lstStyle/>
          <a:p>
            <a:r>
              <a:rPr lang="en-US" sz="1600" dirty="0"/>
              <a:t>Data used is from the </a:t>
            </a:r>
            <a:r>
              <a:rPr lang="en-US" sz="1600" dirty="0">
                <a:effectLst/>
                <a:ea typeface="Yu Mincho" panose="02020400000000000000" pitchFamily="18" charset="-128"/>
              </a:rPr>
              <a:t>Climate-smart Financial Diaries for Scaling in Kenya project, part of the CCAFS intervention in Nyando Basin, part of the CGIAR Research Program </a:t>
            </a:r>
            <a:endParaRPr lang="en-US" sz="1600" dirty="0"/>
          </a:p>
        </p:txBody>
      </p:sp>
    </p:spTree>
    <p:extLst>
      <p:ext uri="{BB962C8B-B14F-4D97-AF65-F5344CB8AC3E}">
        <p14:creationId xmlns:p14="http://schemas.microsoft.com/office/powerpoint/2010/main" val="232237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a:extLst>
              <a:ext uri="{FF2B5EF4-FFF2-40B4-BE49-F238E27FC236}">
                <a16:creationId xmlns:a16="http://schemas.microsoft.com/office/drawing/2014/main" id="{39638E2B-B8B5-49C4-A6F9-55F868390EAD}"/>
              </a:ext>
            </a:extLst>
          </p:cNvPr>
          <p:cNvSpPr>
            <a:spLocks noGrp="1"/>
          </p:cNvSpPr>
          <p:nvPr>
            <p:ph type="ftr" sz="quarter" idx="11"/>
          </p:nvPr>
        </p:nvSpPr>
        <p:spPr>
          <a:xfrm>
            <a:off x="812290" y="5797769"/>
            <a:ext cx="4114800" cy="365125"/>
          </a:xfrm>
        </p:spPr>
        <p:txBody>
          <a:bodyPr/>
          <a:lstStyle/>
          <a:p>
            <a:pPr>
              <a:spcAft>
                <a:spcPts val="600"/>
              </a:spcAft>
            </a:pPr>
            <a:r>
              <a:rPr lang="en-US"/>
              <a:t>ADD A FOOTER</a:t>
            </a:r>
            <a:endParaRPr lang="ru-RU"/>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8</a:t>
            </a:fld>
            <a:endParaRPr lang="ru-RU"/>
          </a:p>
        </p:txBody>
      </p:sp>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838200" y="365126"/>
            <a:ext cx="9050518" cy="945498"/>
          </a:xfrm>
        </p:spPr>
        <p:txBody>
          <a:bodyPr anchor="ctr">
            <a:normAutofit/>
          </a:bodyPr>
          <a:lstStyle/>
          <a:p>
            <a:r>
              <a:rPr lang="en-US" dirty="0"/>
              <a:t>Descriptive Statistics</a:t>
            </a:r>
            <a:endParaRPr lang="ru-RU" dirty="0"/>
          </a:p>
        </p:txBody>
      </p:sp>
      <p:pic>
        <p:nvPicPr>
          <p:cNvPr id="3" name="Picture 2">
            <a:extLst>
              <a:ext uri="{FF2B5EF4-FFF2-40B4-BE49-F238E27FC236}">
                <a16:creationId xmlns:a16="http://schemas.microsoft.com/office/drawing/2014/main" id="{97DE4295-349F-4B64-ADBE-D232B70B8168}"/>
              </a:ext>
            </a:extLst>
          </p:cNvPr>
          <p:cNvPicPr>
            <a:picLocks noChangeAspect="1"/>
          </p:cNvPicPr>
          <p:nvPr/>
        </p:nvPicPr>
        <p:blipFill>
          <a:blip r:embed="rId3"/>
          <a:stretch>
            <a:fillRect/>
          </a:stretch>
        </p:blipFill>
        <p:spPr>
          <a:xfrm>
            <a:off x="812290" y="1753928"/>
            <a:ext cx="10524993" cy="4738946"/>
          </a:xfrm>
          <a:prstGeom prst="rect">
            <a:avLst/>
          </a:prstGeom>
        </p:spPr>
      </p:pic>
    </p:spTree>
    <p:extLst>
      <p:ext uri="{BB962C8B-B14F-4D97-AF65-F5344CB8AC3E}">
        <p14:creationId xmlns:p14="http://schemas.microsoft.com/office/powerpoint/2010/main" val="348455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44A1DBD-761B-4CEC-8230-D9C415B19875}"/>
              </a:ext>
            </a:extLst>
          </p:cNvPr>
          <p:cNvSpPr>
            <a:spLocks noGrp="1"/>
          </p:cNvSpPr>
          <p:nvPr>
            <p:ph type="pic" sz="quarter" idx="15"/>
          </p:nvPr>
        </p:nvSpPr>
        <p:spPr/>
      </p:sp>
      <p:sp>
        <p:nvSpPr>
          <p:cNvPr id="9" name="Title 8">
            <a:extLst>
              <a:ext uri="{FF2B5EF4-FFF2-40B4-BE49-F238E27FC236}">
                <a16:creationId xmlns:a16="http://schemas.microsoft.com/office/drawing/2014/main" id="{1838D5D9-4451-4E3B-B3CC-9F2AD86A433B}"/>
              </a:ext>
            </a:extLst>
          </p:cNvPr>
          <p:cNvSpPr>
            <a:spLocks noGrp="1"/>
          </p:cNvSpPr>
          <p:nvPr>
            <p:ph type="title"/>
          </p:nvPr>
        </p:nvSpPr>
        <p:spPr/>
        <p:txBody>
          <a:bodyPr>
            <a:normAutofit/>
          </a:bodyPr>
          <a:lstStyle/>
          <a:p>
            <a:r>
              <a:rPr lang="en-US" dirty="0"/>
              <a:t>Income Volatility</a:t>
            </a:r>
          </a:p>
        </p:txBody>
      </p:sp>
      <p:sp>
        <p:nvSpPr>
          <p:cNvPr id="5" name="Slide Number Placeholder 4">
            <a:extLst>
              <a:ext uri="{FF2B5EF4-FFF2-40B4-BE49-F238E27FC236}">
                <a16:creationId xmlns:a16="http://schemas.microsoft.com/office/drawing/2014/main" id="{C9F12844-9C6C-4239-8926-7FDD236BDC57}"/>
              </a:ext>
            </a:extLst>
          </p:cNvPr>
          <p:cNvSpPr>
            <a:spLocks noGrp="1"/>
          </p:cNvSpPr>
          <p:nvPr>
            <p:ph type="sldNum" sz="quarter" idx="12"/>
          </p:nvPr>
        </p:nvSpPr>
        <p:spPr/>
        <p:txBody>
          <a:bodyPr/>
          <a:lstStyle/>
          <a:p>
            <a:fld id="{D495E168-DA5E-4888-8D8A-92B118324C14}" type="slidenum">
              <a:rPr lang="ru-RU" smtClean="0"/>
              <a:t>9</a:t>
            </a:fld>
            <a:endParaRPr lang="ru-RU" dirty="0"/>
          </a:p>
        </p:txBody>
      </p:sp>
      <p:pic>
        <p:nvPicPr>
          <p:cNvPr id="15" name="Picture 14">
            <a:extLst>
              <a:ext uri="{FF2B5EF4-FFF2-40B4-BE49-F238E27FC236}">
                <a16:creationId xmlns:a16="http://schemas.microsoft.com/office/drawing/2014/main" id="{0129D416-91D7-4221-86C6-E8ACB1EDC86D}"/>
              </a:ext>
            </a:extLst>
          </p:cNvPr>
          <p:cNvPicPr/>
          <p:nvPr/>
        </p:nvPicPr>
        <p:blipFill>
          <a:blip r:embed="rId2"/>
          <a:stretch>
            <a:fillRect/>
          </a:stretch>
        </p:blipFill>
        <p:spPr>
          <a:xfrm>
            <a:off x="1585819" y="2200275"/>
            <a:ext cx="3998017" cy="3749675"/>
          </a:xfrm>
          <a:prstGeom prst="rect">
            <a:avLst/>
          </a:prstGeom>
        </p:spPr>
      </p:pic>
      <p:pic>
        <p:nvPicPr>
          <p:cNvPr id="16" name="Picture 15">
            <a:extLst>
              <a:ext uri="{FF2B5EF4-FFF2-40B4-BE49-F238E27FC236}">
                <a16:creationId xmlns:a16="http://schemas.microsoft.com/office/drawing/2014/main" id="{83B0A8BC-A719-48EC-88E4-938C0646006B}"/>
              </a:ext>
            </a:extLst>
          </p:cNvPr>
          <p:cNvPicPr/>
          <p:nvPr/>
        </p:nvPicPr>
        <p:blipFill>
          <a:blip r:embed="rId3"/>
          <a:stretch>
            <a:fillRect/>
          </a:stretch>
        </p:blipFill>
        <p:spPr>
          <a:xfrm>
            <a:off x="6428759" y="2200275"/>
            <a:ext cx="3998017" cy="3749675"/>
          </a:xfrm>
          <a:prstGeom prst="rect">
            <a:avLst/>
          </a:prstGeom>
        </p:spPr>
      </p:pic>
    </p:spTree>
    <p:extLst>
      <p:ext uri="{BB962C8B-B14F-4D97-AF65-F5344CB8AC3E}">
        <p14:creationId xmlns:p14="http://schemas.microsoft.com/office/powerpoint/2010/main" val="504444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12024DF7-0783-4549-86B7-A48B29FBA9C2}">
  <ds:schemaRefs>
    <ds:schemaRef ds:uri="http://purl.org/dc/elements/1.1/"/>
    <ds:schemaRef ds:uri="http://schemas.microsoft.com/office/2006/documentManagement/types"/>
    <ds:schemaRef ds:uri="http://www.w3.org/XML/1998/namespace"/>
    <ds:schemaRef ds:uri="fb0879af-3eba-417a-a55a-ffe6dcd6ca77"/>
    <ds:schemaRef ds:uri="http://schemas.microsoft.com/office/infopath/2007/PartnerControls"/>
    <ds:schemaRef ds:uri="http://schemas.openxmlformats.org/package/2006/metadata/core-properties"/>
    <ds:schemaRef ds:uri="6dc4bcd6-49db-4c07-9060-8acfc67cef9f"/>
    <ds:schemaRef ds:uri="http://purl.org/dc/terms/"/>
    <ds:schemaRef ds:uri="http://schemas.microsoft.com/sharepoint/v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Widescreen</PresentationFormat>
  <Paragraphs>113</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Office Theme</vt:lpstr>
      <vt:lpstr>Income Volatility and Climate-Smart Agriculture</vt:lpstr>
      <vt:lpstr>Introduction</vt:lpstr>
      <vt:lpstr>Income Volatility</vt:lpstr>
      <vt:lpstr>Portfolios of the Poor, 2009</vt:lpstr>
      <vt:lpstr>What role can Financial Diaries play?</vt:lpstr>
      <vt:lpstr>CSA</vt:lpstr>
      <vt:lpstr>Methods </vt:lpstr>
      <vt:lpstr>Descriptive Statistics</vt:lpstr>
      <vt:lpstr>Income Volatility</vt:lpstr>
      <vt:lpstr>Poverty Persistence</vt:lpstr>
      <vt:lpstr>CSA and Poverty Persistence</vt:lpstr>
      <vt:lpstr>Participation in CSA</vt:lpstr>
      <vt:lpstr>Further Breakdowns</vt:lpstr>
      <vt:lpstr>IV: CSA Use on Income Volatility</vt:lpstr>
      <vt:lpstr>OLS: CSA Use on Income Volatility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2020-08-17T19:34:58Z</dcterms:created>
  <dcterms:modified xsi:type="dcterms:W3CDTF">2020-08-18T08:00:02Z</dcterms:modified>
</cp:coreProperties>
</file>