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2"/>
  </p:notesMasterIdLst>
  <p:sldIdLst>
    <p:sldId id="533" r:id="rId2"/>
    <p:sldId id="256" r:id="rId3"/>
    <p:sldId id="292" r:id="rId4"/>
    <p:sldId id="257" r:id="rId5"/>
    <p:sldId id="258" r:id="rId6"/>
    <p:sldId id="263" r:id="rId7"/>
    <p:sldId id="262" r:id="rId8"/>
    <p:sldId id="266" r:id="rId9"/>
    <p:sldId id="260" r:id="rId10"/>
    <p:sldId id="269" r:id="rId11"/>
    <p:sldId id="270" r:id="rId12"/>
    <p:sldId id="293" r:id="rId13"/>
    <p:sldId id="272" r:id="rId14"/>
    <p:sldId id="273" r:id="rId15"/>
    <p:sldId id="274" r:id="rId16"/>
    <p:sldId id="275" r:id="rId17"/>
    <p:sldId id="276" r:id="rId18"/>
    <p:sldId id="277" r:id="rId19"/>
    <p:sldId id="278" r:id="rId20"/>
    <p:sldId id="279" r:id="rId21"/>
    <p:sldId id="280" r:id="rId22"/>
    <p:sldId id="281" r:id="rId23"/>
    <p:sldId id="282" r:id="rId24"/>
    <p:sldId id="284" r:id="rId25"/>
    <p:sldId id="283" r:id="rId26"/>
    <p:sldId id="285" r:id="rId27"/>
    <p:sldId id="286" r:id="rId28"/>
    <p:sldId id="288" r:id="rId29"/>
    <p:sldId id="289" r:id="rId30"/>
    <p:sldId id="29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825" autoAdjust="0"/>
  </p:normalViewPr>
  <p:slideViewPr>
    <p:cSldViewPr snapToGrid="0">
      <p:cViewPr varScale="1">
        <p:scale>
          <a:sx n="63" d="100"/>
          <a:sy n="63" d="100"/>
        </p:scale>
        <p:origin x="31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4A5D0-F500-4656-A06F-8877668FA90E}" type="datetimeFigureOut">
              <a:rPr lang="en-US" smtClean="0"/>
              <a:t>7/26/2019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54028-0B7A-4366-8D40-A23547F3B64D}" type="slidenum">
              <a:rPr lang="en-US" smtClean="0"/>
              <a:t>‹#›</a:t>
            </a:fld>
            <a:endParaRPr lang="en-US"/>
          </a:p>
        </p:txBody>
      </p:sp>
    </p:spTree>
    <p:extLst>
      <p:ext uri="{BB962C8B-B14F-4D97-AF65-F5344CB8AC3E}">
        <p14:creationId xmlns:p14="http://schemas.microsoft.com/office/powerpoint/2010/main" val="350870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the story about how I became associated with BDD because it is a good example of the</a:t>
            </a:r>
            <a:r>
              <a:rPr lang="en-US" baseline="0" dirty="0"/>
              <a:t> efficacy of retrospectives. – BDD Questions – When do we do the BDD scenarios as acceptance criteria?</a:t>
            </a:r>
          </a:p>
        </p:txBody>
      </p:sp>
      <p:sp>
        <p:nvSpPr>
          <p:cNvPr id="4" name="Slide Number Placeholder 3"/>
          <p:cNvSpPr>
            <a:spLocks noGrp="1"/>
          </p:cNvSpPr>
          <p:nvPr>
            <p:ph type="sldNum" sz="quarter" idx="10"/>
          </p:nvPr>
        </p:nvSpPr>
        <p:spPr/>
        <p:txBody>
          <a:bodyPr/>
          <a:lstStyle/>
          <a:p>
            <a:fld id="{C2454028-0B7A-4366-8D40-A23547F3B64D}" type="slidenum">
              <a:rPr lang="en-US" smtClean="0"/>
              <a:t>2</a:t>
            </a:fld>
            <a:endParaRPr lang="en-US"/>
          </a:p>
        </p:txBody>
      </p:sp>
    </p:spTree>
    <p:extLst>
      <p:ext uri="{BB962C8B-B14F-4D97-AF65-F5344CB8AC3E}">
        <p14:creationId xmlns:p14="http://schemas.microsoft.com/office/powerpoint/2010/main" val="409418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POC to</a:t>
            </a:r>
            <a:r>
              <a:rPr lang="en-US" baseline="0" dirty="0"/>
              <a:t> customers hands in less than 90 days.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it was over, they went on “barnstorming” sessions to teach</a:t>
            </a:r>
            <a:r>
              <a:rPr lang="en-US" baseline="0" dirty="0"/>
              <a:t> BDD throughout the organization, touting their success. One quote I remember from their training was that there were times they were inclined to write code first without using BDD and TDD because they thought it would be faster. It was this code that had the most problems and took longer to bring to the quality they wanted.</a:t>
            </a: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14</a:t>
            </a:fld>
            <a:endParaRPr lang="en-US"/>
          </a:p>
        </p:txBody>
      </p:sp>
    </p:spTree>
    <p:extLst>
      <p:ext uri="{BB962C8B-B14F-4D97-AF65-F5344CB8AC3E}">
        <p14:creationId xmlns:p14="http://schemas.microsoft.com/office/powerpoint/2010/main" val="3170857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15</a:t>
            </a:fld>
            <a:endParaRPr lang="en-US"/>
          </a:p>
        </p:txBody>
      </p:sp>
    </p:spTree>
    <p:extLst>
      <p:ext uri="{BB962C8B-B14F-4D97-AF65-F5344CB8AC3E}">
        <p14:creationId xmlns:p14="http://schemas.microsoft.com/office/powerpoint/2010/main" val="204502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16</a:t>
            </a:fld>
            <a:endParaRPr lang="en-US"/>
          </a:p>
        </p:txBody>
      </p:sp>
    </p:spTree>
    <p:extLst>
      <p:ext uri="{BB962C8B-B14F-4D97-AF65-F5344CB8AC3E}">
        <p14:creationId xmlns:p14="http://schemas.microsoft.com/office/powerpoint/2010/main" val="1095950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17</a:t>
            </a:fld>
            <a:endParaRPr lang="en-US"/>
          </a:p>
        </p:txBody>
      </p:sp>
    </p:spTree>
    <p:extLst>
      <p:ext uri="{BB962C8B-B14F-4D97-AF65-F5344CB8AC3E}">
        <p14:creationId xmlns:p14="http://schemas.microsoft.com/office/powerpoint/2010/main" val="3373683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that the scenario is basically a test case. It has prerequisite Given</a:t>
            </a:r>
            <a:r>
              <a:rPr lang="en-US" baseline="0" dirty="0"/>
              <a:t> – where am I and what am I doing, it has a change to the system – When and then it has the systems reaction to the behavior change – Then.</a:t>
            </a: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18</a:t>
            </a:fld>
            <a:endParaRPr lang="en-US"/>
          </a:p>
        </p:txBody>
      </p:sp>
    </p:spTree>
    <p:extLst>
      <p:ext uri="{BB962C8B-B14F-4D97-AF65-F5344CB8AC3E}">
        <p14:creationId xmlns:p14="http://schemas.microsoft.com/office/powerpoint/2010/main" val="4066893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Givens will be mostly the realm of QA because it takes</a:t>
            </a:r>
            <a:r>
              <a:rPr lang="en-US" baseline="0" dirty="0"/>
              <a:t> a QA mindset. The </a:t>
            </a:r>
            <a:r>
              <a:rPr lang="en-US" baseline="0" dirty="0" err="1"/>
              <a:t>Thens</a:t>
            </a:r>
            <a:r>
              <a:rPr lang="en-US" baseline="0" dirty="0"/>
              <a:t> are the realm of the Product Owner – as a business how do you want the system to react when this change occurs.</a:t>
            </a: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19</a:t>
            </a:fld>
            <a:endParaRPr lang="en-US"/>
          </a:p>
        </p:txBody>
      </p:sp>
    </p:spTree>
    <p:extLst>
      <p:ext uri="{BB962C8B-B14F-4D97-AF65-F5344CB8AC3E}">
        <p14:creationId xmlns:p14="http://schemas.microsoft.com/office/powerpoint/2010/main" val="4061195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20</a:t>
            </a:fld>
            <a:endParaRPr lang="en-US"/>
          </a:p>
        </p:txBody>
      </p:sp>
    </p:spTree>
    <p:extLst>
      <p:ext uri="{BB962C8B-B14F-4D97-AF65-F5344CB8AC3E}">
        <p14:creationId xmlns:p14="http://schemas.microsoft.com/office/powerpoint/2010/main" val="1337460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particular technique was suggested from the San Antonio</a:t>
            </a:r>
            <a:r>
              <a:rPr lang="en-US" baseline="0" dirty="0"/>
              <a:t> financial services team I worked with.</a:t>
            </a: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21</a:t>
            </a:fld>
            <a:endParaRPr lang="en-US"/>
          </a:p>
        </p:txBody>
      </p:sp>
    </p:spTree>
    <p:extLst>
      <p:ext uri="{BB962C8B-B14F-4D97-AF65-F5344CB8AC3E}">
        <p14:creationId xmlns:p14="http://schemas.microsoft.com/office/powerpoint/2010/main" val="2185864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22</a:t>
            </a:fld>
            <a:endParaRPr lang="en-US"/>
          </a:p>
        </p:txBody>
      </p:sp>
    </p:spTree>
    <p:extLst>
      <p:ext uri="{BB962C8B-B14F-4D97-AF65-F5344CB8AC3E}">
        <p14:creationId xmlns:p14="http://schemas.microsoft.com/office/powerpoint/2010/main" val="2080719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a:t>
            </a:r>
            <a:r>
              <a:rPr lang="en-US" baseline="0" dirty="0"/>
              <a:t> is also </a:t>
            </a:r>
            <a:r>
              <a:rPr lang="en-US" baseline="0" dirty="0" err="1"/>
              <a:t>SpecFlow</a:t>
            </a:r>
            <a:r>
              <a:rPr lang="en-US" baseline="0" dirty="0"/>
              <a:t> for </a:t>
            </a:r>
            <a:r>
              <a:rPr lang="en-US" baseline="0" dirty="0" err="1"/>
              <a:t>.Net</a:t>
            </a:r>
            <a:r>
              <a:rPr lang="en-US" baseline="0" dirty="0"/>
              <a:t>, Lettuce for Python, Spock for Groovy, </a:t>
            </a:r>
            <a:r>
              <a:rPr lang="en-US" baseline="0" dirty="0" err="1"/>
              <a:t>Jbehave</a:t>
            </a:r>
            <a:r>
              <a:rPr lang="en-US" baseline="0" dirty="0"/>
              <a:t> for Java.</a:t>
            </a: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23</a:t>
            </a:fld>
            <a:endParaRPr lang="en-US"/>
          </a:p>
        </p:txBody>
      </p:sp>
    </p:spTree>
    <p:extLst>
      <p:ext uri="{BB962C8B-B14F-4D97-AF65-F5344CB8AC3E}">
        <p14:creationId xmlns:p14="http://schemas.microsoft.com/office/powerpoint/2010/main" val="295485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what</a:t>
            </a:r>
            <a:r>
              <a:rPr lang="en-US" baseline="0" dirty="0"/>
              <a:t> we refer to as QA in software development is usually inspection after the fact. In the case of Waterfall, far after the fact. Behavior Driven Development (BDD) provides us with the ability to inject quality into our product instead of merely inspecting after the fact. It moves testing to the beginning of the process instead of the end, creating a higher quality product that can be built quickly.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3</a:t>
            </a:fld>
            <a:endParaRPr lang="en-US"/>
          </a:p>
        </p:txBody>
      </p:sp>
    </p:spTree>
    <p:extLst>
      <p:ext uri="{BB962C8B-B14F-4D97-AF65-F5344CB8AC3E}">
        <p14:creationId xmlns:p14="http://schemas.microsoft.com/office/powerpoint/2010/main" val="4016406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24</a:t>
            </a:fld>
            <a:endParaRPr lang="en-US"/>
          </a:p>
        </p:txBody>
      </p:sp>
    </p:spTree>
    <p:extLst>
      <p:ext uri="{BB962C8B-B14F-4D97-AF65-F5344CB8AC3E}">
        <p14:creationId xmlns:p14="http://schemas.microsoft.com/office/powerpoint/2010/main" val="1229328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25</a:t>
            </a:fld>
            <a:endParaRPr lang="en-US"/>
          </a:p>
        </p:txBody>
      </p:sp>
    </p:spTree>
    <p:extLst>
      <p:ext uri="{BB962C8B-B14F-4D97-AF65-F5344CB8AC3E}">
        <p14:creationId xmlns:p14="http://schemas.microsoft.com/office/powerpoint/2010/main" val="4181930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26</a:t>
            </a:fld>
            <a:endParaRPr lang="en-US"/>
          </a:p>
        </p:txBody>
      </p:sp>
    </p:spTree>
    <p:extLst>
      <p:ext uri="{BB962C8B-B14F-4D97-AF65-F5344CB8AC3E}">
        <p14:creationId xmlns:p14="http://schemas.microsoft.com/office/powerpoint/2010/main" val="3044544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27</a:t>
            </a:fld>
            <a:endParaRPr lang="en-US"/>
          </a:p>
        </p:txBody>
      </p:sp>
    </p:spTree>
    <p:extLst>
      <p:ext uri="{BB962C8B-B14F-4D97-AF65-F5344CB8AC3E}">
        <p14:creationId xmlns:p14="http://schemas.microsoft.com/office/powerpoint/2010/main" val="3128929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28</a:t>
            </a:fld>
            <a:endParaRPr lang="en-US"/>
          </a:p>
        </p:txBody>
      </p:sp>
    </p:spTree>
    <p:extLst>
      <p:ext uri="{BB962C8B-B14F-4D97-AF65-F5344CB8AC3E}">
        <p14:creationId xmlns:p14="http://schemas.microsoft.com/office/powerpoint/2010/main" val="37047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29</a:t>
            </a:fld>
            <a:endParaRPr lang="en-US"/>
          </a:p>
        </p:txBody>
      </p:sp>
    </p:spTree>
    <p:extLst>
      <p:ext uri="{BB962C8B-B14F-4D97-AF65-F5344CB8AC3E}">
        <p14:creationId xmlns:p14="http://schemas.microsoft.com/office/powerpoint/2010/main" val="4031020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30</a:t>
            </a:fld>
            <a:endParaRPr lang="en-US"/>
          </a:p>
        </p:txBody>
      </p:sp>
    </p:spTree>
    <p:extLst>
      <p:ext uri="{BB962C8B-B14F-4D97-AF65-F5344CB8AC3E}">
        <p14:creationId xmlns:p14="http://schemas.microsoft.com/office/powerpoint/2010/main" val="177307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 not say </a:t>
            </a:r>
            <a:r>
              <a:rPr lang="en-US" sz="1200" dirty="0"/>
              <a:t>High Percentage of Test Code Coverage because test code coverage number is merely directional – high coverage is probably better than low coverage</a:t>
            </a:r>
          </a:p>
          <a:p>
            <a:endParaRPr lang="en-US" dirty="0"/>
          </a:p>
        </p:txBody>
      </p:sp>
      <p:sp>
        <p:nvSpPr>
          <p:cNvPr id="4" name="Slide Number Placeholder 3"/>
          <p:cNvSpPr>
            <a:spLocks noGrp="1"/>
          </p:cNvSpPr>
          <p:nvPr>
            <p:ph type="sldNum" sz="quarter" idx="5"/>
          </p:nvPr>
        </p:nvSpPr>
        <p:spPr/>
        <p:txBody>
          <a:bodyPr/>
          <a:lstStyle/>
          <a:p>
            <a:fld id="{C2454028-0B7A-4366-8D40-A23547F3B64D}" type="slidenum">
              <a:rPr lang="en-US" smtClean="0"/>
              <a:t>5</a:t>
            </a:fld>
            <a:endParaRPr lang="en-US"/>
          </a:p>
        </p:txBody>
      </p:sp>
    </p:spTree>
    <p:extLst>
      <p:ext uri="{BB962C8B-B14F-4D97-AF65-F5344CB8AC3E}">
        <p14:creationId xmlns:p14="http://schemas.microsoft.com/office/powerpoint/2010/main" val="2830218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BDD and TDD provide</a:t>
            </a:r>
            <a:r>
              <a:rPr lang="en-US" baseline="0" dirty="0"/>
              <a:t> us with the executable tests of the code we write.</a:t>
            </a: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6</a:t>
            </a:fld>
            <a:endParaRPr lang="en-US"/>
          </a:p>
        </p:txBody>
      </p:sp>
    </p:spTree>
    <p:extLst>
      <p:ext uri="{BB962C8B-B14F-4D97-AF65-F5344CB8AC3E}">
        <p14:creationId xmlns:p14="http://schemas.microsoft.com/office/powerpoint/2010/main" val="2818040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Being able to read code is more important than writing</a:t>
            </a:r>
            <a:r>
              <a:rPr lang="en-US" baseline="0" dirty="0"/>
              <a:t> it. Being able to write readable code is critical to success and speed.</a:t>
            </a: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7</a:t>
            </a:fld>
            <a:endParaRPr lang="en-US"/>
          </a:p>
        </p:txBody>
      </p:sp>
    </p:spTree>
    <p:extLst>
      <p:ext uri="{BB962C8B-B14F-4D97-AF65-F5344CB8AC3E}">
        <p14:creationId xmlns:p14="http://schemas.microsoft.com/office/powerpoint/2010/main" val="2735527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8</a:t>
            </a:fld>
            <a:endParaRPr lang="en-US"/>
          </a:p>
        </p:txBody>
      </p:sp>
    </p:spTree>
    <p:extLst>
      <p:ext uri="{BB962C8B-B14F-4D97-AF65-F5344CB8AC3E}">
        <p14:creationId xmlns:p14="http://schemas.microsoft.com/office/powerpoint/2010/main" val="442869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10</a:t>
            </a:fld>
            <a:endParaRPr lang="en-US"/>
          </a:p>
        </p:txBody>
      </p:sp>
    </p:spTree>
    <p:extLst>
      <p:ext uri="{BB962C8B-B14F-4D97-AF65-F5344CB8AC3E}">
        <p14:creationId xmlns:p14="http://schemas.microsoft.com/office/powerpoint/2010/main" val="4002260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11</a:t>
            </a:fld>
            <a:endParaRPr lang="en-US"/>
          </a:p>
        </p:txBody>
      </p:sp>
    </p:spTree>
    <p:extLst>
      <p:ext uri="{BB962C8B-B14F-4D97-AF65-F5344CB8AC3E}">
        <p14:creationId xmlns:p14="http://schemas.microsoft.com/office/powerpoint/2010/main" val="1808496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2454028-0B7A-4366-8D40-A23547F3B64D}" type="slidenum">
              <a:rPr lang="en-US" smtClean="0"/>
              <a:t>13</a:t>
            </a:fld>
            <a:endParaRPr lang="en-US"/>
          </a:p>
        </p:txBody>
      </p:sp>
    </p:spTree>
    <p:extLst>
      <p:ext uri="{BB962C8B-B14F-4D97-AF65-F5344CB8AC3E}">
        <p14:creationId xmlns:p14="http://schemas.microsoft.com/office/powerpoint/2010/main" val="102906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376115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9260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18554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14216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04165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30713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17992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434023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90980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7404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7445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599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7372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7936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1483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40649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5736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64DE79-268F-4C1A-8933-263129D2AF90}" type="datetimeFigureOut">
              <a:rPr lang="en-US" smtClean="0"/>
              <a:t>7/26/2019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55235518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agile-doctor.com/2012/03/06/10-reasons-why-bdd-changes-everythin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www.thucydides.info/#/" TargetMode="External"/><Relationship Id="rId3" Type="http://schemas.openxmlformats.org/officeDocument/2006/relationships/hyperlink" Target="http://dannorth.net/introducing-bdd/" TargetMode="External"/><Relationship Id="rId7" Type="http://schemas.openxmlformats.org/officeDocument/2006/relationships/hyperlink" Target="https://cucumber.io/"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techbus.safaribooksonline.com/9781617290084" TargetMode="External"/><Relationship Id="rId5" Type="http://schemas.openxmlformats.org/officeDocument/2006/relationships/hyperlink" Target="http://techbus.safaribooksonline.com/9781617291654" TargetMode="External"/><Relationship Id="rId4" Type="http://schemas.openxmlformats.org/officeDocument/2006/relationships/hyperlink" Target="http://techbus.safaribooksonline.com/9781680500677/f_0000_html?percentage=0&amp;reader=html" TargetMode="External"/><Relationship Id="rId9" Type="http://schemas.openxmlformats.org/officeDocument/2006/relationships/hyperlink" Target="http://techbus.safaribooksonline.com/book/software-engineering-and-development/agile-development/9780136083238/firstchapte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dannorth.net/introducing-bdd/"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E9716A-95D7-4255-9A24-816C55ECF14D}"/>
              </a:ext>
            </a:extLst>
          </p:cNvPr>
          <p:cNvPicPr>
            <a:picLocks noChangeAspect="1"/>
          </p:cNvPicPr>
          <p:nvPr/>
        </p:nvPicPr>
        <p:blipFill rotWithShape="1">
          <a:blip r:embed="rId2"/>
          <a:srcRect t="7778" b="1112"/>
          <a:stretch/>
        </p:blipFill>
        <p:spPr>
          <a:xfrm>
            <a:off x="1763429" y="902797"/>
            <a:ext cx="8665143" cy="5772656"/>
          </a:xfrm>
          <a:prstGeom prst="rect">
            <a:avLst/>
          </a:prstGeom>
        </p:spPr>
      </p:pic>
      <p:sp>
        <p:nvSpPr>
          <p:cNvPr id="11" name="Title 10">
            <a:extLst>
              <a:ext uri="{FF2B5EF4-FFF2-40B4-BE49-F238E27FC236}">
                <a16:creationId xmlns:a16="http://schemas.microsoft.com/office/drawing/2014/main" id="{639CE4E3-1190-43EE-BE74-BF548E11B662}"/>
              </a:ext>
            </a:extLst>
          </p:cNvPr>
          <p:cNvSpPr>
            <a:spLocks noGrp="1"/>
          </p:cNvSpPr>
          <p:nvPr>
            <p:ph type="title"/>
          </p:nvPr>
        </p:nvSpPr>
        <p:spPr>
          <a:xfrm>
            <a:off x="2225730" y="9184"/>
            <a:ext cx="7740541" cy="759895"/>
          </a:xfrm>
        </p:spPr>
        <p:txBody>
          <a:bodyPr/>
          <a:lstStyle/>
          <a:p>
            <a:pPr algn="ctr"/>
            <a:r>
              <a:rPr lang="en-US" dirty="0" err="1"/>
              <a:t>CincyDeliver</a:t>
            </a:r>
            <a:r>
              <a:rPr lang="en-US" dirty="0"/>
              <a:t> 2019 Sponsors</a:t>
            </a:r>
          </a:p>
        </p:txBody>
      </p:sp>
    </p:spTree>
    <p:extLst>
      <p:ext uri="{BB962C8B-B14F-4D97-AF65-F5344CB8AC3E}">
        <p14:creationId xmlns:p14="http://schemas.microsoft.com/office/powerpoint/2010/main" val="4226373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5" y="315344"/>
            <a:ext cx="11929403"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Why Do BDD?</a:t>
            </a:r>
            <a:endParaRPr sz="3600" dirty="0">
              <a:solidFill>
                <a:schemeClr val="tx1"/>
              </a:solidFill>
            </a:endParaRPr>
          </a:p>
        </p:txBody>
      </p:sp>
      <p:sp>
        <p:nvSpPr>
          <p:cNvPr id="32" name="Content Placeholder 2"/>
          <p:cNvSpPr txBox="1">
            <a:spLocks/>
          </p:cNvSpPr>
          <p:nvPr/>
        </p:nvSpPr>
        <p:spPr>
          <a:xfrm>
            <a:off x="531151" y="1524001"/>
            <a:ext cx="7126949" cy="441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TDD builds it right, BDD builds the right thing.</a:t>
            </a:r>
          </a:p>
          <a:p>
            <a:pPr algn="l"/>
            <a:r>
              <a:rPr lang="en-US" sz="2800" dirty="0"/>
              <a:t>While there is no silver bullet to software development, BDD (when coupled with continuous integration) comes as close as anything I have found.</a:t>
            </a:r>
          </a:p>
          <a:p>
            <a:pPr algn="l"/>
            <a:r>
              <a:rPr lang="en-US" sz="2800" dirty="0"/>
              <a:t>My blog - “</a:t>
            </a:r>
            <a:r>
              <a:rPr lang="en-US" sz="2800" dirty="0">
                <a:hlinkClick r:id="rId3"/>
              </a:rPr>
              <a:t>10 Reasons Why BDD Changes Everything</a:t>
            </a:r>
            <a:r>
              <a:rPr lang="en-US" sz="2800" dirty="0"/>
              <a:t>”  was published on 3/6/2012 and still is the most visited page on my website.</a:t>
            </a:r>
          </a:p>
        </p:txBody>
      </p:sp>
      <p:pic>
        <p:nvPicPr>
          <p:cNvPr id="5" name="man-with-question-mark-22632s.png" descr="man-with-question-mark-22632s.png"/>
          <p:cNvPicPr>
            <a:picLocks noChangeAspect="1"/>
          </p:cNvPicPr>
          <p:nvPr/>
        </p:nvPicPr>
        <p:blipFill>
          <a:blip r:embed="rId4"/>
          <a:stretch>
            <a:fillRect/>
          </a:stretch>
        </p:blipFill>
        <p:spPr>
          <a:xfrm>
            <a:off x="7613300" y="1486403"/>
            <a:ext cx="4342137" cy="4342137"/>
          </a:xfrm>
          <a:prstGeom prst="rect">
            <a:avLst/>
          </a:prstGeom>
          <a:ln w="12700">
            <a:miter lim="400000"/>
          </a:ln>
        </p:spPr>
      </p:pic>
    </p:spTree>
    <p:extLst>
      <p:ext uri="{BB962C8B-B14F-4D97-AF65-F5344CB8AC3E}">
        <p14:creationId xmlns:p14="http://schemas.microsoft.com/office/powerpoint/2010/main" val="63447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wipe(left)">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wipe(left)">
                                      <p:cBhvr>
                                        <p:cTn id="17" dur="5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6" y="315344"/>
            <a:ext cx="10183434"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Ten Reasons Why BDD Changes Everything</a:t>
            </a:r>
            <a:endParaRPr sz="3600" dirty="0">
              <a:solidFill>
                <a:schemeClr val="tx1"/>
              </a:solidFill>
            </a:endParaRPr>
          </a:p>
        </p:txBody>
      </p:sp>
      <p:sp>
        <p:nvSpPr>
          <p:cNvPr id="32" name="Content Placeholder 2"/>
          <p:cNvSpPr txBox="1">
            <a:spLocks/>
          </p:cNvSpPr>
          <p:nvPr/>
        </p:nvSpPr>
        <p:spPr>
          <a:xfrm>
            <a:off x="531150" y="1277373"/>
            <a:ext cx="11274407" cy="5203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dirty="0"/>
              <a:t>Communication between business and development is extremely focused as a result of common language.</a:t>
            </a:r>
          </a:p>
          <a:p>
            <a:pPr marL="457200" indent="-457200" algn="l">
              <a:buFont typeface="Arial" panose="020B0604020202020204" pitchFamily="34" charset="0"/>
              <a:buChar char="•"/>
            </a:pPr>
            <a:r>
              <a:rPr lang="en-US" dirty="0"/>
              <a:t>Business needs tie directly to the code that is written.</a:t>
            </a:r>
          </a:p>
          <a:p>
            <a:pPr marL="457200" indent="-457200" algn="l">
              <a:buFont typeface="Arial" panose="020B0604020202020204" pitchFamily="34" charset="0"/>
              <a:buChar char="•"/>
            </a:pPr>
            <a:r>
              <a:rPr lang="en-US" dirty="0"/>
              <a:t>Developers know what test cases they should write to accommodate TDD.</a:t>
            </a:r>
          </a:p>
          <a:p>
            <a:pPr marL="457200" indent="-457200" algn="l">
              <a:buFont typeface="Arial" panose="020B0604020202020204" pitchFamily="34" charset="0"/>
              <a:buChar char="•"/>
            </a:pPr>
            <a:r>
              <a:rPr lang="en-US" dirty="0"/>
              <a:t>All the underlying benefits of TDD become more easily realized.</a:t>
            </a:r>
          </a:p>
          <a:p>
            <a:pPr marL="457200" indent="-457200" algn="l">
              <a:buFont typeface="Arial" panose="020B0604020202020204" pitchFamily="34" charset="0"/>
              <a:buChar char="•"/>
            </a:pPr>
            <a:r>
              <a:rPr lang="en-US" dirty="0"/>
              <a:t>Code is easier to maintain.</a:t>
            </a:r>
          </a:p>
          <a:p>
            <a:pPr marL="457200" indent="-457200" algn="l">
              <a:buFont typeface="Arial" panose="020B0604020202020204" pitchFamily="34" charset="0"/>
              <a:buChar char="•"/>
            </a:pPr>
            <a:r>
              <a:rPr lang="en-US" dirty="0"/>
              <a:t>Code is self documenting.</a:t>
            </a:r>
          </a:p>
          <a:p>
            <a:pPr marL="457200" indent="-457200" algn="l">
              <a:buFont typeface="Arial" panose="020B0604020202020204" pitchFamily="34" charset="0"/>
              <a:buChar char="•"/>
            </a:pPr>
            <a:r>
              <a:rPr lang="en-US" dirty="0"/>
              <a:t>Stories are easier to refine – breakdown, task and plan.</a:t>
            </a:r>
          </a:p>
          <a:p>
            <a:pPr marL="457200" indent="-457200" algn="l">
              <a:buFont typeface="Arial" panose="020B0604020202020204" pitchFamily="34" charset="0"/>
              <a:buChar char="•"/>
            </a:pPr>
            <a:r>
              <a:rPr lang="en-US" dirty="0"/>
              <a:t>Teams can be more agile.	</a:t>
            </a:r>
          </a:p>
          <a:p>
            <a:pPr marL="457200" indent="-457200" algn="l">
              <a:buFont typeface="Arial" panose="020B0604020202020204" pitchFamily="34" charset="0"/>
              <a:buChar char="•"/>
            </a:pPr>
            <a:r>
              <a:rPr lang="en-US" dirty="0"/>
              <a:t>Developers can be trained / on-boarded easier.</a:t>
            </a:r>
          </a:p>
          <a:p>
            <a:pPr marL="457200" indent="-457200" algn="l">
              <a:buFont typeface="Arial" panose="020B0604020202020204" pitchFamily="34" charset="0"/>
              <a:buChar char="•"/>
            </a:pPr>
            <a:r>
              <a:rPr lang="en-US" dirty="0"/>
              <a:t>There is more visibility into team progress and status.</a:t>
            </a:r>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179407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wipe(left)">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wipe(left)">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xEl>
                                              <p:pRg st="3" end="3"/>
                                            </p:txEl>
                                          </p:spTgt>
                                        </p:tgtEl>
                                        <p:attrNameLst>
                                          <p:attrName>style.visibility</p:attrName>
                                        </p:attrNameLst>
                                      </p:cBhvr>
                                      <p:to>
                                        <p:strVal val="visible"/>
                                      </p:to>
                                    </p:set>
                                    <p:animEffect transition="in" filter="wipe(left)">
                                      <p:cBhvr>
                                        <p:cTn id="22" dur="500"/>
                                        <p:tgtEl>
                                          <p:spTgt spid="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xEl>
                                              <p:pRg st="4" end="4"/>
                                            </p:txEl>
                                          </p:spTgt>
                                        </p:tgtEl>
                                        <p:attrNameLst>
                                          <p:attrName>style.visibility</p:attrName>
                                        </p:attrNameLst>
                                      </p:cBhvr>
                                      <p:to>
                                        <p:strVal val="visible"/>
                                      </p:to>
                                    </p:set>
                                    <p:animEffect transition="in" filter="wipe(left)">
                                      <p:cBhvr>
                                        <p:cTn id="27" dur="500"/>
                                        <p:tgtEl>
                                          <p:spTgt spid="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
                                            <p:txEl>
                                              <p:pRg st="5" end="5"/>
                                            </p:txEl>
                                          </p:spTgt>
                                        </p:tgtEl>
                                        <p:attrNameLst>
                                          <p:attrName>style.visibility</p:attrName>
                                        </p:attrNameLst>
                                      </p:cBhvr>
                                      <p:to>
                                        <p:strVal val="visible"/>
                                      </p:to>
                                    </p:set>
                                    <p:animEffect transition="in" filter="wipe(left)">
                                      <p:cBhvr>
                                        <p:cTn id="32" dur="500"/>
                                        <p:tgtEl>
                                          <p:spTgt spid="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
                                            <p:txEl>
                                              <p:pRg st="6" end="6"/>
                                            </p:txEl>
                                          </p:spTgt>
                                        </p:tgtEl>
                                        <p:attrNameLst>
                                          <p:attrName>style.visibility</p:attrName>
                                        </p:attrNameLst>
                                      </p:cBhvr>
                                      <p:to>
                                        <p:strVal val="visible"/>
                                      </p:to>
                                    </p:set>
                                    <p:animEffect transition="in" filter="wipe(left)">
                                      <p:cBhvr>
                                        <p:cTn id="37" dur="500"/>
                                        <p:tgtEl>
                                          <p:spTgt spid="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
                                            <p:txEl>
                                              <p:pRg st="7" end="7"/>
                                            </p:txEl>
                                          </p:spTgt>
                                        </p:tgtEl>
                                        <p:attrNameLst>
                                          <p:attrName>style.visibility</p:attrName>
                                        </p:attrNameLst>
                                      </p:cBhvr>
                                      <p:to>
                                        <p:strVal val="visible"/>
                                      </p:to>
                                    </p:set>
                                    <p:animEffect transition="in" filter="wipe(left)">
                                      <p:cBhvr>
                                        <p:cTn id="42" dur="500"/>
                                        <p:tgtEl>
                                          <p:spTgt spid="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
                                            <p:txEl>
                                              <p:pRg st="8" end="8"/>
                                            </p:txEl>
                                          </p:spTgt>
                                        </p:tgtEl>
                                        <p:attrNameLst>
                                          <p:attrName>style.visibility</p:attrName>
                                        </p:attrNameLst>
                                      </p:cBhvr>
                                      <p:to>
                                        <p:strVal val="visible"/>
                                      </p:to>
                                    </p:set>
                                    <p:animEffect transition="in" filter="wipe(left)">
                                      <p:cBhvr>
                                        <p:cTn id="47" dur="500"/>
                                        <p:tgtEl>
                                          <p:spTgt spid="3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2">
                                            <p:txEl>
                                              <p:pRg st="9" end="9"/>
                                            </p:txEl>
                                          </p:spTgt>
                                        </p:tgtEl>
                                        <p:attrNameLst>
                                          <p:attrName>style.visibility</p:attrName>
                                        </p:attrNameLst>
                                      </p:cBhvr>
                                      <p:to>
                                        <p:strVal val="visible"/>
                                      </p:to>
                                    </p:set>
                                    <p:animEffect transition="in" filter="wipe(left)">
                                      <p:cBhvr>
                                        <p:cTn id="52" dur="500"/>
                                        <p:tgtEl>
                                          <p:spTgt spid="3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2F35030-9061-4B77-A594-C89CFB5180A7}"/>
              </a:ext>
            </a:extLst>
          </p:cNvPr>
          <p:cNvSpPr/>
          <p:nvPr/>
        </p:nvSpPr>
        <p:spPr>
          <a:xfrm>
            <a:off x="3331924" y="1709803"/>
            <a:ext cx="8386176" cy="5085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16CD5A6-E12D-49DB-921F-90895D17305E}"/>
              </a:ext>
            </a:extLst>
          </p:cNvPr>
          <p:cNvPicPr>
            <a:picLocks noChangeAspect="1"/>
          </p:cNvPicPr>
          <p:nvPr/>
        </p:nvPicPr>
        <p:blipFill>
          <a:blip r:embed="rId2"/>
          <a:stretch>
            <a:fillRect/>
          </a:stretch>
        </p:blipFill>
        <p:spPr>
          <a:xfrm>
            <a:off x="6939223" y="1839167"/>
            <a:ext cx="1125892" cy="1125892"/>
          </a:xfrm>
          <a:prstGeom prst="rect">
            <a:avLst/>
          </a:prstGeom>
        </p:spPr>
      </p:pic>
      <p:pic>
        <p:nvPicPr>
          <p:cNvPr id="17" name="Picture 16"/>
          <p:cNvPicPr>
            <a:picLocks noChangeAspect="1"/>
          </p:cNvPicPr>
          <p:nvPr/>
        </p:nvPicPr>
        <p:blipFill>
          <a:blip r:embed="rId3"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rot="21000000">
            <a:off x="5456212" y="2155107"/>
            <a:ext cx="1642265" cy="1901145"/>
          </a:xfrm>
          <a:prstGeom prst="rect">
            <a:avLst/>
          </a:prstGeom>
        </p:spPr>
      </p:pic>
      <p:pic>
        <p:nvPicPr>
          <p:cNvPr id="19" name="Picture 18"/>
          <p:cNvPicPr>
            <a:picLocks noChangeAspect="1"/>
          </p:cNvPicPr>
          <p:nvPr/>
        </p:nvPicPr>
        <p:blipFill>
          <a:blip r:embed="rId4">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a:off x="5407834" y="4169469"/>
            <a:ext cx="1190348" cy="1226053"/>
          </a:xfrm>
          <a:prstGeom prst="rect">
            <a:avLst/>
          </a:prstGeom>
        </p:spPr>
      </p:pic>
      <p:pic>
        <p:nvPicPr>
          <p:cNvPr id="20" name="Picture 19"/>
          <p:cNvPicPr>
            <a:picLocks noChangeAspect="1"/>
          </p:cNvPicPr>
          <p:nvPr/>
        </p:nvPicPr>
        <p:blipFill>
          <a:blip r:embed="rId4">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8597314" y="4098722"/>
            <a:ext cx="1190348" cy="1226053"/>
          </a:xfrm>
          <a:prstGeom prst="rect">
            <a:avLst/>
          </a:prstGeom>
        </p:spPr>
      </p:pic>
      <p:pic>
        <p:nvPicPr>
          <p:cNvPr id="21" name="Picture 20"/>
          <p:cNvPicPr>
            <a:picLocks noChangeAspect="1"/>
          </p:cNvPicPr>
          <p:nvPr/>
        </p:nvPicPr>
        <p:blipFill>
          <a:blip r:embed="rId5" cstate="print">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6515"/>
                    </a14:imgEffect>
                  </a14:imgLayer>
                </a14:imgProps>
              </a:ext>
              <a:ext uri="{28A0092B-C50C-407E-A947-70E740481C1C}">
                <a14:useLocalDpi xmlns:a14="http://schemas.microsoft.com/office/drawing/2010/main" val="0"/>
              </a:ext>
            </a:extLst>
          </a:blip>
          <a:stretch>
            <a:fillRect/>
          </a:stretch>
        </p:blipFill>
        <p:spPr>
          <a:xfrm rot="6000000">
            <a:off x="8079123" y="2340986"/>
            <a:ext cx="1642265" cy="1901145"/>
          </a:xfrm>
          <a:prstGeom prst="rect">
            <a:avLst/>
          </a:prstGeom>
        </p:spPr>
      </p:pic>
      <p:pic>
        <p:nvPicPr>
          <p:cNvPr id="22" name="Picture 21"/>
          <p:cNvPicPr>
            <a:picLocks noChangeAspect="1"/>
          </p:cNvPicPr>
          <p:nvPr/>
        </p:nvPicPr>
        <p:blipFill>
          <a:blip r:embed="rId7">
            <a:duotone>
              <a:prstClr val="black"/>
              <a:srgbClr val="0070C0">
                <a:tint val="45000"/>
                <a:satMod val="400000"/>
              </a:srgbClr>
            </a:duotone>
            <a:extLst>
              <a:ext uri="{BEBA8EAE-BF5A-486C-A8C5-ECC9F3942E4B}">
                <a14:imgProps xmlns:a14="http://schemas.microsoft.com/office/drawing/2010/main">
                  <a14:imgLayer r:embed="rId8">
                    <a14:imgEffect>
                      <a14:saturation sat="23000"/>
                    </a14:imgEffect>
                  </a14:imgLayer>
                </a14:imgProps>
              </a:ext>
              <a:ext uri="{28A0092B-C50C-407E-A947-70E740481C1C}">
                <a14:useLocalDpi xmlns:a14="http://schemas.microsoft.com/office/drawing/2010/main" val="0"/>
              </a:ext>
            </a:extLst>
          </a:blip>
          <a:stretch>
            <a:fillRect/>
          </a:stretch>
        </p:blipFill>
        <p:spPr>
          <a:xfrm>
            <a:off x="6704873" y="2968762"/>
            <a:ext cx="1679745" cy="1730129"/>
          </a:xfrm>
          <a:prstGeom prst="rect">
            <a:avLst/>
          </a:prstGeom>
        </p:spPr>
      </p:pic>
      <p:sp>
        <p:nvSpPr>
          <p:cNvPr id="23" name="Rectangle 22"/>
          <p:cNvSpPr/>
          <p:nvPr/>
        </p:nvSpPr>
        <p:spPr>
          <a:xfrm>
            <a:off x="7149943" y="2158265"/>
            <a:ext cx="582532" cy="400110"/>
          </a:xfrm>
          <a:prstGeom prst="rect">
            <a:avLst/>
          </a:prstGeom>
        </p:spPr>
        <p:txBody>
          <a:bodyPr wrap="none">
            <a:spAutoFit/>
          </a:bodyPr>
          <a:lstStyle/>
          <a:p>
            <a:r>
              <a:rPr lang="en-US" sz="2000" dirty="0">
                <a:solidFill>
                  <a:schemeClr val="bg1"/>
                </a:solidFill>
              </a:rPr>
              <a:t>Red</a:t>
            </a:r>
          </a:p>
        </p:txBody>
      </p:sp>
      <p:sp>
        <p:nvSpPr>
          <p:cNvPr id="24" name="Rectangle 23"/>
          <p:cNvSpPr/>
          <p:nvPr/>
        </p:nvSpPr>
        <p:spPr>
          <a:xfrm>
            <a:off x="8713078" y="4518128"/>
            <a:ext cx="824072" cy="400110"/>
          </a:xfrm>
          <a:prstGeom prst="rect">
            <a:avLst/>
          </a:prstGeom>
        </p:spPr>
        <p:txBody>
          <a:bodyPr wrap="none">
            <a:spAutoFit/>
          </a:bodyPr>
          <a:lstStyle/>
          <a:p>
            <a:r>
              <a:rPr lang="en-US" sz="2000" dirty="0">
                <a:solidFill>
                  <a:schemeClr val="bg1"/>
                </a:solidFill>
              </a:rPr>
              <a:t>Green</a:t>
            </a:r>
          </a:p>
        </p:txBody>
      </p:sp>
      <p:sp>
        <p:nvSpPr>
          <p:cNvPr id="25" name="Rectangle 24"/>
          <p:cNvSpPr/>
          <p:nvPr/>
        </p:nvSpPr>
        <p:spPr>
          <a:xfrm>
            <a:off x="5409452" y="4579544"/>
            <a:ext cx="1151277" cy="369332"/>
          </a:xfrm>
          <a:prstGeom prst="rect">
            <a:avLst/>
          </a:prstGeom>
        </p:spPr>
        <p:txBody>
          <a:bodyPr wrap="none">
            <a:spAutoFit/>
          </a:bodyPr>
          <a:lstStyle/>
          <a:p>
            <a:r>
              <a:rPr lang="en-US" dirty="0">
                <a:solidFill>
                  <a:schemeClr val="bg1"/>
                </a:solidFill>
              </a:rPr>
              <a:t>Refactor</a:t>
            </a:r>
          </a:p>
        </p:txBody>
      </p:sp>
      <p:sp>
        <p:nvSpPr>
          <p:cNvPr id="26" name="Rectangle 25"/>
          <p:cNvSpPr/>
          <p:nvPr/>
        </p:nvSpPr>
        <p:spPr>
          <a:xfrm>
            <a:off x="6913357" y="3443965"/>
            <a:ext cx="1156086" cy="769441"/>
          </a:xfrm>
          <a:prstGeom prst="rect">
            <a:avLst/>
          </a:prstGeom>
        </p:spPr>
        <p:txBody>
          <a:bodyPr wrap="none">
            <a:spAutoFit/>
          </a:bodyPr>
          <a:lstStyle/>
          <a:p>
            <a:r>
              <a:rPr lang="en-US" sz="4400" dirty="0">
                <a:solidFill>
                  <a:schemeClr val="bg1"/>
                </a:solidFill>
              </a:rPr>
              <a:t>TDD</a:t>
            </a:r>
          </a:p>
        </p:txBody>
      </p:sp>
      <p:sp>
        <p:nvSpPr>
          <p:cNvPr id="27" name="Rectangle 26"/>
          <p:cNvSpPr/>
          <p:nvPr/>
        </p:nvSpPr>
        <p:spPr>
          <a:xfrm>
            <a:off x="9412628" y="2561947"/>
            <a:ext cx="2211522" cy="923330"/>
          </a:xfrm>
          <a:prstGeom prst="rect">
            <a:avLst/>
          </a:prstGeom>
        </p:spPr>
        <p:txBody>
          <a:bodyPr wrap="square">
            <a:spAutoFit/>
          </a:bodyPr>
          <a:lstStyle/>
          <a:p>
            <a:pPr marL="285750" indent="-285750">
              <a:buFont typeface="Arial" panose="020B0604020202020204" pitchFamily="34" charset="0"/>
              <a:buChar char="•"/>
            </a:pPr>
            <a:r>
              <a:rPr lang="en-US" dirty="0"/>
              <a:t>Write a unit test</a:t>
            </a:r>
          </a:p>
          <a:p>
            <a:pPr marL="285750" indent="-285750">
              <a:buFont typeface="Arial" panose="020B0604020202020204" pitchFamily="34" charset="0"/>
              <a:buChar char="•"/>
            </a:pPr>
            <a:r>
              <a:rPr lang="en-US" dirty="0"/>
              <a:t>Validate that the test fails</a:t>
            </a:r>
          </a:p>
        </p:txBody>
      </p:sp>
      <p:sp>
        <p:nvSpPr>
          <p:cNvPr id="28" name="Rectangle 27"/>
          <p:cNvSpPr/>
          <p:nvPr/>
        </p:nvSpPr>
        <p:spPr>
          <a:xfrm>
            <a:off x="8365831" y="5533266"/>
            <a:ext cx="3439946" cy="1200329"/>
          </a:xfrm>
          <a:prstGeom prst="rect">
            <a:avLst/>
          </a:prstGeom>
        </p:spPr>
        <p:txBody>
          <a:bodyPr wrap="square">
            <a:spAutoFit/>
          </a:bodyPr>
          <a:lstStyle/>
          <a:p>
            <a:pPr marL="285750" indent="-285750">
              <a:buFont typeface="Arial" panose="020B0604020202020204" pitchFamily="34" charset="0"/>
              <a:buChar char="•"/>
            </a:pPr>
            <a:r>
              <a:rPr lang="en-US" dirty="0"/>
              <a:t>Write just the minimum code necessary</a:t>
            </a:r>
          </a:p>
          <a:p>
            <a:pPr marL="285750" indent="-285750">
              <a:buFont typeface="Arial" panose="020B0604020202020204" pitchFamily="34" charset="0"/>
              <a:buChar char="•"/>
            </a:pPr>
            <a:r>
              <a:rPr lang="en-US" dirty="0"/>
              <a:t>Validate that the test passes successfully</a:t>
            </a:r>
          </a:p>
        </p:txBody>
      </p:sp>
      <p:sp>
        <p:nvSpPr>
          <p:cNvPr id="29" name="Rectangle 28"/>
          <p:cNvSpPr/>
          <p:nvPr/>
        </p:nvSpPr>
        <p:spPr>
          <a:xfrm>
            <a:off x="3382023" y="2766662"/>
            <a:ext cx="2311922" cy="1477328"/>
          </a:xfrm>
          <a:prstGeom prst="rect">
            <a:avLst/>
          </a:prstGeom>
        </p:spPr>
        <p:txBody>
          <a:bodyPr wrap="square">
            <a:spAutoFit/>
          </a:bodyPr>
          <a:lstStyle/>
          <a:p>
            <a:pPr marL="285750" indent="-285750">
              <a:buFont typeface="Arial" panose="020B0604020202020204" pitchFamily="34" charset="0"/>
              <a:buChar char="•"/>
            </a:pPr>
            <a:r>
              <a:rPr lang="en-US" dirty="0"/>
              <a:t>Refactor the code</a:t>
            </a:r>
          </a:p>
          <a:p>
            <a:pPr marL="285750" indent="-285750">
              <a:buFont typeface="Arial" panose="020B0604020202020204" pitchFamily="34" charset="0"/>
              <a:buChar char="•"/>
            </a:pPr>
            <a:r>
              <a:rPr lang="en-US" dirty="0"/>
              <a:t>Coherence is ensured </a:t>
            </a:r>
            <a:br>
              <a:rPr lang="en-US" dirty="0"/>
            </a:br>
            <a:r>
              <a:rPr lang="en-US" dirty="0"/>
              <a:t>by the unit tests</a:t>
            </a:r>
          </a:p>
        </p:txBody>
      </p:sp>
      <p:pic>
        <p:nvPicPr>
          <p:cNvPr id="30" name="Picture 29"/>
          <p:cNvPicPr>
            <a:picLocks noChangeAspect="1"/>
          </p:cNvPicPr>
          <p:nvPr/>
        </p:nvPicPr>
        <p:blipFill>
          <a:blip r:embed="rId3" cstate="print">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rot="13378269">
            <a:off x="6641373" y="4286784"/>
            <a:ext cx="1642264" cy="1901144"/>
          </a:xfrm>
          <a:prstGeom prst="rect">
            <a:avLst/>
          </a:prstGeom>
        </p:spPr>
      </p:pic>
      <p:sp>
        <p:nvSpPr>
          <p:cNvPr id="31" name="Shape 30"/>
          <p:cNvSpPr/>
          <p:nvPr/>
        </p:nvSpPr>
        <p:spPr>
          <a:xfrm>
            <a:off x="154745" y="315344"/>
            <a:ext cx="11929403"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How BDD Fits With TDD</a:t>
            </a:r>
            <a:endParaRPr sz="3600" dirty="0">
              <a:solidFill>
                <a:schemeClr val="tx1"/>
              </a:solidFill>
            </a:endParaRPr>
          </a:p>
        </p:txBody>
      </p:sp>
      <p:pic>
        <p:nvPicPr>
          <p:cNvPr id="33" name="Picture 32">
            <a:extLst>
              <a:ext uri="{FF2B5EF4-FFF2-40B4-BE49-F238E27FC236}">
                <a16:creationId xmlns:a16="http://schemas.microsoft.com/office/drawing/2014/main" id="{71B9AFCE-A760-4F47-921E-427D54455BE3}"/>
              </a:ext>
            </a:extLst>
          </p:cNvPr>
          <p:cNvPicPr>
            <a:picLocks noChangeAspect="1"/>
          </p:cNvPicPr>
          <p:nvPr/>
        </p:nvPicPr>
        <p:blipFill>
          <a:blip r:embed="rId3" cstate="print">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rot="13378269">
            <a:off x="1441917" y="4644070"/>
            <a:ext cx="1642264" cy="1901144"/>
          </a:xfrm>
          <a:prstGeom prst="rect">
            <a:avLst/>
          </a:prstGeom>
        </p:spPr>
      </p:pic>
      <p:pic>
        <p:nvPicPr>
          <p:cNvPr id="34" name="Picture 33">
            <a:extLst>
              <a:ext uri="{FF2B5EF4-FFF2-40B4-BE49-F238E27FC236}">
                <a16:creationId xmlns:a16="http://schemas.microsoft.com/office/drawing/2014/main" id="{167C7671-B593-49A5-AE62-D7A5AB08360D}"/>
              </a:ext>
            </a:extLst>
          </p:cNvPr>
          <p:cNvPicPr>
            <a:picLocks noChangeAspect="1"/>
          </p:cNvPicPr>
          <p:nvPr/>
        </p:nvPicPr>
        <p:blipFill>
          <a:blip r:embed="rId5" cstate="print">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6515"/>
                    </a14:imgEffect>
                  </a14:imgLayer>
                </a14:imgProps>
              </a:ext>
              <a:ext uri="{28A0092B-C50C-407E-A947-70E740481C1C}">
                <a14:useLocalDpi xmlns:a14="http://schemas.microsoft.com/office/drawing/2010/main" val="0"/>
              </a:ext>
            </a:extLst>
          </a:blip>
          <a:stretch>
            <a:fillRect/>
          </a:stretch>
        </p:blipFill>
        <p:spPr>
          <a:xfrm rot="3118877">
            <a:off x="1575271" y="1708290"/>
            <a:ext cx="1642265" cy="1901145"/>
          </a:xfrm>
          <a:prstGeom prst="rect">
            <a:avLst/>
          </a:prstGeom>
        </p:spPr>
      </p:pic>
      <p:pic>
        <p:nvPicPr>
          <p:cNvPr id="37" name="Picture 36">
            <a:extLst>
              <a:ext uri="{FF2B5EF4-FFF2-40B4-BE49-F238E27FC236}">
                <a16:creationId xmlns:a16="http://schemas.microsoft.com/office/drawing/2014/main" id="{8F406DE7-E0DA-4D19-AA8B-5E5349C482DA}"/>
              </a:ext>
            </a:extLst>
          </p:cNvPr>
          <p:cNvPicPr>
            <a:picLocks noChangeAspect="1"/>
          </p:cNvPicPr>
          <p:nvPr/>
        </p:nvPicPr>
        <p:blipFill>
          <a:blip r:embed="rId7">
            <a:duotone>
              <a:prstClr val="black"/>
              <a:srgbClr val="0070C0">
                <a:tint val="45000"/>
                <a:satMod val="400000"/>
              </a:srgbClr>
            </a:duotone>
            <a:extLst>
              <a:ext uri="{BEBA8EAE-BF5A-486C-A8C5-ECC9F3942E4B}">
                <a14:imgProps xmlns:a14="http://schemas.microsoft.com/office/drawing/2010/main">
                  <a14:imgLayer r:embed="rId8">
                    <a14:imgEffect>
                      <a14:saturation sat="23000"/>
                    </a14:imgEffect>
                  </a14:imgLayer>
                </a14:imgProps>
              </a:ext>
              <a:ext uri="{28A0092B-C50C-407E-A947-70E740481C1C}">
                <a14:useLocalDpi xmlns:a14="http://schemas.microsoft.com/office/drawing/2010/main" val="0"/>
              </a:ext>
            </a:extLst>
          </a:blip>
          <a:stretch>
            <a:fillRect/>
          </a:stretch>
        </p:blipFill>
        <p:spPr>
          <a:xfrm>
            <a:off x="324964" y="3033480"/>
            <a:ext cx="1679745" cy="1730129"/>
          </a:xfrm>
          <a:prstGeom prst="rect">
            <a:avLst/>
          </a:prstGeom>
        </p:spPr>
      </p:pic>
      <p:sp>
        <p:nvSpPr>
          <p:cNvPr id="38" name="Rectangle 37">
            <a:extLst>
              <a:ext uri="{FF2B5EF4-FFF2-40B4-BE49-F238E27FC236}">
                <a16:creationId xmlns:a16="http://schemas.microsoft.com/office/drawing/2014/main" id="{BC1CAD65-198F-47CA-97F4-09A367E4F849}"/>
              </a:ext>
            </a:extLst>
          </p:cNvPr>
          <p:cNvSpPr/>
          <p:nvPr/>
        </p:nvSpPr>
        <p:spPr>
          <a:xfrm>
            <a:off x="483344" y="3508683"/>
            <a:ext cx="1348446" cy="769441"/>
          </a:xfrm>
          <a:prstGeom prst="rect">
            <a:avLst/>
          </a:prstGeom>
        </p:spPr>
        <p:txBody>
          <a:bodyPr wrap="none">
            <a:spAutoFit/>
          </a:bodyPr>
          <a:lstStyle/>
          <a:p>
            <a:r>
              <a:rPr lang="en-US" sz="4400" dirty="0">
                <a:solidFill>
                  <a:schemeClr val="bg1"/>
                </a:solidFill>
              </a:rPr>
              <a:t>BDD</a:t>
            </a:r>
          </a:p>
        </p:txBody>
      </p:sp>
    </p:spTree>
    <p:extLst>
      <p:ext uri="{BB962C8B-B14F-4D97-AF65-F5344CB8AC3E}">
        <p14:creationId xmlns:p14="http://schemas.microsoft.com/office/powerpoint/2010/main" val="121563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right)">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down)">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right)">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6" y="315344"/>
            <a:ext cx="6757846"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BDD – Real World Stories</a:t>
            </a:r>
            <a:endParaRPr sz="3600" dirty="0">
              <a:solidFill>
                <a:schemeClr val="tx1"/>
              </a:solidFill>
            </a:endParaRPr>
          </a:p>
        </p:txBody>
      </p:sp>
      <p:sp>
        <p:nvSpPr>
          <p:cNvPr id="32" name="Content Placeholder 2"/>
          <p:cNvSpPr txBox="1">
            <a:spLocks/>
          </p:cNvSpPr>
          <p:nvPr/>
        </p:nvSpPr>
        <p:spPr>
          <a:xfrm>
            <a:off x="531151" y="1230083"/>
            <a:ext cx="5903768" cy="2147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Expressing Acceptance Criteria as BDD scenarios breaks the bottle neck in story writing for a small financial services company in Scottsdale, Arizona.</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5421" y="21091"/>
            <a:ext cx="5131561" cy="6842081"/>
          </a:xfrm>
          <a:prstGeom prst="rect">
            <a:avLst/>
          </a:prstGeom>
        </p:spPr>
      </p:pic>
    </p:spTree>
    <p:extLst>
      <p:ext uri="{BB962C8B-B14F-4D97-AF65-F5344CB8AC3E}">
        <p14:creationId xmlns:p14="http://schemas.microsoft.com/office/powerpoint/2010/main" val="58907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2"/>
          <p:cNvSpPr txBox="1">
            <a:spLocks/>
          </p:cNvSpPr>
          <p:nvPr/>
        </p:nvSpPr>
        <p:spPr>
          <a:xfrm>
            <a:off x="531150" y="1230083"/>
            <a:ext cx="5746819" cy="21682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BDD provides support necessary to successfully deliver MVP into production in record time for financial services company in San Antonio, Texas.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5454" y="25068"/>
            <a:ext cx="5221669" cy="6832931"/>
          </a:xfrm>
          <a:prstGeom prst="rect">
            <a:avLst/>
          </a:prstGeom>
        </p:spPr>
      </p:pic>
      <p:sp>
        <p:nvSpPr>
          <p:cNvPr id="5" name="Shape 30">
            <a:extLst>
              <a:ext uri="{FF2B5EF4-FFF2-40B4-BE49-F238E27FC236}">
                <a16:creationId xmlns:a16="http://schemas.microsoft.com/office/drawing/2014/main" id="{27B7A380-861A-4E52-B92F-A754ECDED353}"/>
              </a:ext>
            </a:extLst>
          </p:cNvPr>
          <p:cNvSpPr/>
          <p:nvPr/>
        </p:nvSpPr>
        <p:spPr>
          <a:xfrm>
            <a:off x="154746" y="315344"/>
            <a:ext cx="6757846"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BDD – Real World Stories</a:t>
            </a:r>
            <a:endParaRPr sz="3600" dirty="0">
              <a:solidFill>
                <a:schemeClr val="tx1"/>
              </a:solidFill>
            </a:endParaRPr>
          </a:p>
        </p:txBody>
      </p:sp>
    </p:spTree>
    <p:extLst>
      <p:ext uri="{BB962C8B-B14F-4D97-AF65-F5344CB8AC3E}">
        <p14:creationId xmlns:p14="http://schemas.microsoft.com/office/powerpoint/2010/main" val="5387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6" y="315344"/>
            <a:ext cx="7890610"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Adopting BDD – Three Simple Steps</a:t>
            </a:r>
            <a:endParaRPr sz="3600" dirty="0">
              <a:solidFill>
                <a:schemeClr val="tx1"/>
              </a:solidFill>
            </a:endParaRPr>
          </a:p>
        </p:txBody>
      </p:sp>
      <p:sp>
        <p:nvSpPr>
          <p:cNvPr id="32" name="Content Placeholder 2"/>
          <p:cNvSpPr txBox="1">
            <a:spLocks/>
          </p:cNvSpPr>
          <p:nvPr/>
        </p:nvSpPr>
        <p:spPr>
          <a:xfrm>
            <a:off x="531151" y="1230083"/>
            <a:ext cx="7094292" cy="52033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Step One</a:t>
            </a:r>
          </a:p>
          <a:p>
            <a:pPr algn="l"/>
            <a:r>
              <a:rPr lang="en-US" sz="2800" dirty="0"/>
              <a:t>Write our story acceptance criteria using BDD scenarios</a:t>
            </a:r>
          </a:p>
          <a:p>
            <a:pPr algn="l"/>
            <a:endParaRPr lang="en-US" sz="2800" dirty="0"/>
          </a:p>
          <a:p>
            <a:pPr algn="l"/>
            <a:r>
              <a:rPr lang="en-US" sz="2800" dirty="0"/>
              <a:t>Step Two</a:t>
            </a:r>
          </a:p>
          <a:p>
            <a:pPr algn="l"/>
            <a:r>
              <a:rPr lang="en-US" sz="2800" dirty="0"/>
              <a:t>Leverage these BDD scenarios to write our automated tests first in true TDD fashion</a:t>
            </a:r>
          </a:p>
          <a:p>
            <a:pPr algn="l"/>
            <a:endParaRPr lang="en-US" sz="2800" dirty="0"/>
          </a:p>
          <a:p>
            <a:pPr algn="l"/>
            <a:r>
              <a:rPr lang="en-US" sz="2800" dirty="0"/>
              <a:t>Step Three</a:t>
            </a:r>
          </a:p>
          <a:p>
            <a:pPr algn="l"/>
            <a:r>
              <a:rPr lang="en-US" sz="2800" dirty="0"/>
              <a:t>Leverage a BDD Tool like Cucumber to map human-readable BDD scenarios to the automated tests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2304" y="0"/>
            <a:ext cx="3989696" cy="6858000"/>
          </a:xfrm>
          <a:prstGeom prst="rect">
            <a:avLst/>
          </a:prstGeom>
        </p:spPr>
      </p:pic>
    </p:spTree>
    <p:extLst>
      <p:ext uri="{BB962C8B-B14F-4D97-AF65-F5344CB8AC3E}">
        <p14:creationId xmlns:p14="http://schemas.microsoft.com/office/powerpoint/2010/main" val="150447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wipe(left)">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xEl>
                                              <p:pRg st="3" end="3"/>
                                            </p:txEl>
                                          </p:spTgt>
                                        </p:tgtEl>
                                        <p:attrNameLst>
                                          <p:attrName>style.visibility</p:attrName>
                                        </p:attrNameLst>
                                      </p:cBhvr>
                                      <p:to>
                                        <p:strVal val="visible"/>
                                      </p:to>
                                    </p:set>
                                    <p:animEffect transition="in" filter="wipe(left)">
                                      <p:cBhvr>
                                        <p:cTn id="17" dur="500"/>
                                        <p:tgtEl>
                                          <p:spTgt spid="3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xEl>
                                              <p:pRg st="4" end="4"/>
                                            </p:txEl>
                                          </p:spTgt>
                                        </p:tgtEl>
                                        <p:attrNameLst>
                                          <p:attrName>style.visibility</p:attrName>
                                        </p:attrNameLst>
                                      </p:cBhvr>
                                      <p:to>
                                        <p:strVal val="visible"/>
                                      </p:to>
                                    </p:set>
                                    <p:animEffect transition="in" filter="wipe(left)">
                                      <p:cBhvr>
                                        <p:cTn id="22" dur="500"/>
                                        <p:tgtEl>
                                          <p:spTgt spid="3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xEl>
                                              <p:pRg st="6" end="6"/>
                                            </p:txEl>
                                          </p:spTgt>
                                        </p:tgtEl>
                                        <p:attrNameLst>
                                          <p:attrName>style.visibility</p:attrName>
                                        </p:attrNameLst>
                                      </p:cBhvr>
                                      <p:to>
                                        <p:strVal val="visible"/>
                                      </p:to>
                                    </p:set>
                                    <p:animEffect transition="in" filter="wipe(left)">
                                      <p:cBhvr>
                                        <p:cTn id="27" dur="500"/>
                                        <p:tgtEl>
                                          <p:spTgt spid="3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
                                            <p:txEl>
                                              <p:pRg st="7" end="7"/>
                                            </p:txEl>
                                          </p:spTgt>
                                        </p:tgtEl>
                                        <p:attrNameLst>
                                          <p:attrName>style.visibility</p:attrName>
                                        </p:attrNameLst>
                                      </p:cBhvr>
                                      <p:to>
                                        <p:strVal val="visible"/>
                                      </p:to>
                                    </p:set>
                                    <p:animEffect transition="in" filter="wipe(left)">
                                      <p:cBhvr>
                                        <p:cTn id="32" dur="500"/>
                                        <p:tgtEl>
                                          <p:spTgt spid="3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6" y="92937"/>
            <a:ext cx="7815548" cy="11079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Step One – Write Acceptance Criteria in BDD Style</a:t>
            </a:r>
            <a:endParaRPr sz="3600" dirty="0">
              <a:solidFill>
                <a:schemeClr val="tx1"/>
              </a:solidFill>
            </a:endParaRPr>
          </a:p>
        </p:txBody>
      </p:sp>
      <p:sp>
        <p:nvSpPr>
          <p:cNvPr id="32" name="Content Placeholder 2"/>
          <p:cNvSpPr txBox="1">
            <a:spLocks/>
          </p:cNvSpPr>
          <p:nvPr/>
        </p:nvSpPr>
        <p:spPr>
          <a:xfrm>
            <a:off x="531151" y="1482571"/>
            <a:ext cx="7094292" cy="5150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dirty="0"/>
              <a:t>Step One is accomplished by the three amigos - Product Owner, Developer(s) and Quality Assurance Person(s).</a:t>
            </a:r>
          </a:p>
          <a:p>
            <a:pPr algn="l"/>
            <a:r>
              <a:rPr lang="en-US" sz="2600" dirty="0"/>
              <a:t>Step One is accomplished during Story Refinement which is where we go into detail for the stories that we believe we will take during the next iteration.</a:t>
            </a:r>
          </a:p>
          <a:p>
            <a:pPr algn="l"/>
            <a:r>
              <a:rPr lang="en-US" sz="2600" dirty="0"/>
              <a:t>This is the first step in transitioning to BDD and the one that brings the most benefit. It was a pleasant surprise to Dan North and crew, something that they did not plan. Better communication equals better quality.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3720" y="2069062"/>
            <a:ext cx="3505200" cy="3238500"/>
          </a:xfrm>
          <a:prstGeom prst="rect">
            <a:avLst/>
          </a:prstGeom>
        </p:spPr>
      </p:pic>
    </p:spTree>
    <p:extLst>
      <p:ext uri="{BB962C8B-B14F-4D97-AF65-F5344CB8AC3E}">
        <p14:creationId xmlns:p14="http://schemas.microsoft.com/office/powerpoint/2010/main" val="358727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wipe(left)">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wipe(left)">
                                      <p:cBhvr>
                                        <p:cTn id="17" dur="5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2"/>
          <p:cNvSpPr txBox="1">
            <a:spLocks/>
          </p:cNvSpPr>
          <p:nvPr/>
        </p:nvSpPr>
        <p:spPr>
          <a:xfrm>
            <a:off x="531151" y="1366563"/>
            <a:ext cx="6934174" cy="28574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u="sng" dirty="0"/>
              <a:t>The Story</a:t>
            </a:r>
          </a:p>
          <a:p>
            <a:pPr algn="l"/>
            <a:r>
              <a:rPr lang="en-US" sz="2600" dirty="0"/>
              <a:t>Customer Withdraws Cash</a:t>
            </a:r>
          </a:p>
          <a:p>
            <a:pPr lvl="1" algn="l"/>
            <a:r>
              <a:rPr lang="en-US" sz="2600" dirty="0"/>
              <a:t>As a customer,</a:t>
            </a:r>
          </a:p>
          <a:p>
            <a:pPr lvl="1" algn="l"/>
            <a:r>
              <a:rPr lang="en-US" sz="2600" dirty="0"/>
              <a:t>I want to withdraw cash from an ATM,</a:t>
            </a:r>
          </a:p>
          <a:p>
            <a:pPr lvl="1" algn="l"/>
            <a:r>
              <a:rPr lang="en-US" sz="2600" dirty="0"/>
              <a:t>So that I don’t have to wait in line at the bank.</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784" y="0"/>
            <a:ext cx="4151216" cy="6858000"/>
          </a:xfrm>
          <a:prstGeom prst="rect">
            <a:avLst/>
          </a:prstGeom>
        </p:spPr>
      </p:pic>
      <p:sp>
        <p:nvSpPr>
          <p:cNvPr id="5" name="Shape 30">
            <a:extLst>
              <a:ext uri="{FF2B5EF4-FFF2-40B4-BE49-F238E27FC236}">
                <a16:creationId xmlns:a16="http://schemas.microsoft.com/office/drawing/2014/main" id="{006548F5-A9CD-4E08-9C0E-38EBE934FD64}"/>
              </a:ext>
            </a:extLst>
          </p:cNvPr>
          <p:cNvSpPr/>
          <p:nvPr/>
        </p:nvSpPr>
        <p:spPr>
          <a:xfrm>
            <a:off x="154746" y="92937"/>
            <a:ext cx="7815548" cy="11079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Step One – Write Acceptance Criteria in BDD Style</a:t>
            </a:r>
            <a:endParaRPr sz="3600" dirty="0">
              <a:solidFill>
                <a:schemeClr val="tx1"/>
              </a:solidFill>
            </a:endParaRPr>
          </a:p>
        </p:txBody>
      </p:sp>
    </p:spTree>
    <p:extLst>
      <p:ext uri="{BB962C8B-B14F-4D97-AF65-F5344CB8AC3E}">
        <p14:creationId xmlns:p14="http://schemas.microsoft.com/office/powerpoint/2010/main" val="386328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wipe(left)">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wipe(left)">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xEl>
                                              <p:pRg st="3" end="3"/>
                                            </p:txEl>
                                          </p:spTgt>
                                        </p:tgtEl>
                                        <p:attrNameLst>
                                          <p:attrName>style.visibility</p:attrName>
                                        </p:attrNameLst>
                                      </p:cBhvr>
                                      <p:to>
                                        <p:strVal val="visible"/>
                                      </p:to>
                                    </p:set>
                                    <p:animEffect transition="in" filter="wipe(left)">
                                      <p:cBhvr>
                                        <p:cTn id="22" dur="500"/>
                                        <p:tgtEl>
                                          <p:spTgt spid="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xEl>
                                              <p:pRg st="4" end="4"/>
                                            </p:txEl>
                                          </p:spTgt>
                                        </p:tgtEl>
                                        <p:attrNameLst>
                                          <p:attrName>style.visibility</p:attrName>
                                        </p:attrNameLst>
                                      </p:cBhvr>
                                      <p:to>
                                        <p:strVal val="visible"/>
                                      </p:to>
                                    </p:set>
                                    <p:animEffect transition="in" filter="wipe(left)">
                                      <p:cBhvr>
                                        <p:cTn id="27" dur="500"/>
                                        <p:tgtEl>
                                          <p:spTgt spid="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2"/>
          <p:cNvSpPr txBox="1">
            <a:spLocks/>
          </p:cNvSpPr>
          <p:nvPr/>
        </p:nvSpPr>
        <p:spPr>
          <a:xfrm>
            <a:off x="531151" y="1359739"/>
            <a:ext cx="7094292" cy="49387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u="sng" dirty="0"/>
              <a:t>The Story</a:t>
            </a:r>
            <a:endParaRPr lang="en-US" sz="2600" dirty="0"/>
          </a:p>
          <a:p>
            <a:pPr algn="l"/>
            <a:r>
              <a:rPr lang="en-US" sz="2600" dirty="0"/>
              <a:t>Customer Withdraws Cash</a:t>
            </a:r>
          </a:p>
          <a:p>
            <a:pPr algn="l"/>
            <a:r>
              <a:rPr lang="en-US" sz="2600" dirty="0"/>
              <a:t>Scenario 1 - Account is In Credit</a:t>
            </a:r>
          </a:p>
          <a:p>
            <a:pPr algn="l"/>
            <a:r>
              <a:rPr lang="en-US" sz="2600" dirty="0"/>
              <a:t>Given the account is in credit</a:t>
            </a:r>
          </a:p>
          <a:p>
            <a:pPr algn="l"/>
            <a:r>
              <a:rPr lang="en-US" sz="2600" dirty="0"/>
              <a:t>	And the card is valid</a:t>
            </a:r>
          </a:p>
          <a:p>
            <a:pPr algn="l"/>
            <a:r>
              <a:rPr lang="en-US" sz="2600" dirty="0"/>
              <a:t>	And the dispenser contains cash</a:t>
            </a:r>
          </a:p>
          <a:p>
            <a:pPr algn="l"/>
            <a:r>
              <a:rPr lang="en-US" sz="2600" dirty="0"/>
              <a:t>When the customer requests cash</a:t>
            </a:r>
          </a:p>
          <a:p>
            <a:pPr algn="l"/>
            <a:r>
              <a:rPr lang="en-US" sz="2600" dirty="0"/>
              <a:t>Then ensure the account is debited</a:t>
            </a:r>
          </a:p>
          <a:p>
            <a:pPr algn="l"/>
            <a:r>
              <a:rPr lang="en-US" sz="2600" dirty="0"/>
              <a:t>	And ensure cash is dispensed</a:t>
            </a:r>
          </a:p>
          <a:p>
            <a:pPr algn="l"/>
            <a:r>
              <a:rPr lang="en-US" sz="2600" dirty="0"/>
              <a:t>	And ensure the card is returned</a:t>
            </a:r>
          </a:p>
        </p:txBody>
      </p:sp>
      <p:pic>
        <p:nvPicPr>
          <p:cNvPr id="5" name="Picture 4">
            <a:extLst>
              <a:ext uri="{FF2B5EF4-FFF2-40B4-BE49-F238E27FC236}">
                <a16:creationId xmlns:a16="http://schemas.microsoft.com/office/drawing/2014/main" id="{EE3B0845-511E-42CA-94B2-5CF1103D62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784" y="0"/>
            <a:ext cx="4151216" cy="6858000"/>
          </a:xfrm>
          <a:prstGeom prst="rect">
            <a:avLst/>
          </a:prstGeom>
        </p:spPr>
      </p:pic>
      <p:sp>
        <p:nvSpPr>
          <p:cNvPr id="6" name="Shape 30">
            <a:extLst>
              <a:ext uri="{FF2B5EF4-FFF2-40B4-BE49-F238E27FC236}">
                <a16:creationId xmlns:a16="http://schemas.microsoft.com/office/drawing/2014/main" id="{4C4F9A4B-3DDC-44DA-8D79-8278CD44537E}"/>
              </a:ext>
            </a:extLst>
          </p:cNvPr>
          <p:cNvSpPr/>
          <p:nvPr/>
        </p:nvSpPr>
        <p:spPr>
          <a:xfrm>
            <a:off x="154746" y="92937"/>
            <a:ext cx="7815548" cy="11079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Step One – Write Acceptance Criteria in BDD Style</a:t>
            </a:r>
            <a:endParaRPr sz="3600" dirty="0">
              <a:solidFill>
                <a:schemeClr val="tx1"/>
              </a:solidFill>
            </a:endParaRPr>
          </a:p>
        </p:txBody>
      </p:sp>
    </p:spTree>
    <p:extLst>
      <p:ext uri="{BB962C8B-B14F-4D97-AF65-F5344CB8AC3E}">
        <p14:creationId xmlns:p14="http://schemas.microsoft.com/office/powerpoint/2010/main" val="244600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wipe(left)">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wipe(left)">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xEl>
                                              <p:pRg st="3" end="3"/>
                                            </p:txEl>
                                          </p:spTgt>
                                        </p:tgtEl>
                                        <p:attrNameLst>
                                          <p:attrName>style.visibility</p:attrName>
                                        </p:attrNameLst>
                                      </p:cBhvr>
                                      <p:to>
                                        <p:strVal val="visible"/>
                                      </p:to>
                                    </p:set>
                                    <p:animEffect transition="in" filter="wipe(left)">
                                      <p:cBhvr>
                                        <p:cTn id="22" dur="500"/>
                                        <p:tgtEl>
                                          <p:spTgt spid="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xEl>
                                              <p:pRg st="4" end="4"/>
                                            </p:txEl>
                                          </p:spTgt>
                                        </p:tgtEl>
                                        <p:attrNameLst>
                                          <p:attrName>style.visibility</p:attrName>
                                        </p:attrNameLst>
                                      </p:cBhvr>
                                      <p:to>
                                        <p:strVal val="visible"/>
                                      </p:to>
                                    </p:set>
                                    <p:animEffect transition="in" filter="wipe(left)">
                                      <p:cBhvr>
                                        <p:cTn id="27" dur="500"/>
                                        <p:tgtEl>
                                          <p:spTgt spid="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
                                            <p:txEl>
                                              <p:pRg st="5" end="5"/>
                                            </p:txEl>
                                          </p:spTgt>
                                        </p:tgtEl>
                                        <p:attrNameLst>
                                          <p:attrName>style.visibility</p:attrName>
                                        </p:attrNameLst>
                                      </p:cBhvr>
                                      <p:to>
                                        <p:strVal val="visible"/>
                                      </p:to>
                                    </p:set>
                                    <p:animEffect transition="in" filter="wipe(left)">
                                      <p:cBhvr>
                                        <p:cTn id="32" dur="500"/>
                                        <p:tgtEl>
                                          <p:spTgt spid="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
                                            <p:txEl>
                                              <p:pRg st="6" end="6"/>
                                            </p:txEl>
                                          </p:spTgt>
                                        </p:tgtEl>
                                        <p:attrNameLst>
                                          <p:attrName>style.visibility</p:attrName>
                                        </p:attrNameLst>
                                      </p:cBhvr>
                                      <p:to>
                                        <p:strVal val="visible"/>
                                      </p:to>
                                    </p:set>
                                    <p:animEffect transition="in" filter="wipe(left)">
                                      <p:cBhvr>
                                        <p:cTn id="37" dur="500"/>
                                        <p:tgtEl>
                                          <p:spTgt spid="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
                                            <p:txEl>
                                              <p:pRg st="7" end="7"/>
                                            </p:txEl>
                                          </p:spTgt>
                                        </p:tgtEl>
                                        <p:attrNameLst>
                                          <p:attrName>style.visibility</p:attrName>
                                        </p:attrNameLst>
                                      </p:cBhvr>
                                      <p:to>
                                        <p:strVal val="visible"/>
                                      </p:to>
                                    </p:set>
                                    <p:animEffect transition="in" filter="wipe(left)">
                                      <p:cBhvr>
                                        <p:cTn id="42" dur="500"/>
                                        <p:tgtEl>
                                          <p:spTgt spid="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
                                            <p:txEl>
                                              <p:pRg st="8" end="8"/>
                                            </p:txEl>
                                          </p:spTgt>
                                        </p:tgtEl>
                                        <p:attrNameLst>
                                          <p:attrName>style.visibility</p:attrName>
                                        </p:attrNameLst>
                                      </p:cBhvr>
                                      <p:to>
                                        <p:strVal val="visible"/>
                                      </p:to>
                                    </p:set>
                                    <p:animEffect transition="in" filter="wipe(left)">
                                      <p:cBhvr>
                                        <p:cTn id="47" dur="500"/>
                                        <p:tgtEl>
                                          <p:spTgt spid="3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2">
                                            <p:txEl>
                                              <p:pRg st="9" end="9"/>
                                            </p:txEl>
                                          </p:spTgt>
                                        </p:tgtEl>
                                        <p:attrNameLst>
                                          <p:attrName>style.visibility</p:attrName>
                                        </p:attrNameLst>
                                      </p:cBhvr>
                                      <p:to>
                                        <p:strVal val="visible"/>
                                      </p:to>
                                    </p:set>
                                    <p:animEffect transition="in" filter="wipe(left)">
                                      <p:cBhvr>
                                        <p:cTn id="52" dur="500"/>
                                        <p:tgtEl>
                                          <p:spTgt spid="3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2"/>
          <p:cNvSpPr txBox="1">
            <a:spLocks/>
          </p:cNvSpPr>
          <p:nvPr/>
        </p:nvSpPr>
        <p:spPr>
          <a:xfrm>
            <a:off x="531151" y="1373386"/>
            <a:ext cx="7094292" cy="53276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u="sng" dirty="0"/>
              <a:t>The Story</a:t>
            </a:r>
            <a:endParaRPr lang="en-US" sz="2600" dirty="0"/>
          </a:p>
          <a:p>
            <a:pPr algn="l"/>
            <a:r>
              <a:rPr lang="en-US" sz="2600" dirty="0"/>
              <a:t>Customer Withdraws Cash</a:t>
            </a:r>
          </a:p>
          <a:p>
            <a:pPr algn="l"/>
            <a:r>
              <a:rPr lang="en-US" sz="2600" dirty="0"/>
              <a:t>Scenario 2 - Account is overdrawn past the overdraft limit</a:t>
            </a:r>
          </a:p>
          <a:p>
            <a:pPr algn="l"/>
            <a:r>
              <a:rPr lang="en-US" sz="2600" dirty="0"/>
              <a:t>Given the account is overdrawn</a:t>
            </a:r>
          </a:p>
          <a:p>
            <a:pPr algn="l"/>
            <a:r>
              <a:rPr lang="en-US" sz="2600" dirty="0"/>
              <a:t>	And the card is valid</a:t>
            </a:r>
          </a:p>
          <a:p>
            <a:pPr algn="l"/>
            <a:r>
              <a:rPr lang="en-US" sz="2600" dirty="0"/>
              <a:t>When the customer requests cash</a:t>
            </a:r>
          </a:p>
          <a:p>
            <a:pPr algn="l"/>
            <a:r>
              <a:rPr lang="en-US" sz="2600" dirty="0"/>
              <a:t>Then ensure a rejection message is displayed</a:t>
            </a:r>
          </a:p>
          <a:p>
            <a:pPr algn="l"/>
            <a:r>
              <a:rPr lang="en-US" sz="2600" dirty="0"/>
              <a:t>	And ensure cash is not dispensed</a:t>
            </a:r>
          </a:p>
          <a:p>
            <a:pPr algn="l"/>
            <a:r>
              <a:rPr lang="en-US" sz="2600" dirty="0"/>
              <a:t>	And ensure the card is returned</a:t>
            </a:r>
          </a:p>
        </p:txBody>
      </p:sp>
      <p:sp>
        <p:nvSpPr>
          <p:cNvPr id="5" name="Shape 30">
            <a:extLst>
              <a:ext uri="{FF2B5EF4-FFF2-40B4-BE49-F238E27FC236}">
                <a16:creationId xmlns:a16="http://schemas.microsoft.com/office/drawing/2014/main" id="{ED884DD3-BBCF-4CF1-9A6E-513567381B7C}"/>
              </a:ext>
            </a:extLst>
          </p:cNvPr>
          <p:cNvSpPr/>
          <p:nvPr/>
        </p:nvSpPr>
        <p:spPr>
          <a:xfrm>
            <a:off x="154746" y="92937"/>
            <a:ext cx="7815548" cy="11079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Step One – Write Acceptance Criteria in BDD Style</a:t>
            </a:r>
            <a:endParaRPr sz="3600" dirty="0">
              <a:solidFill>
                <a:schemeClr val="tx1"/>
              </a:solidFill>
            </a:endParaRPr>
          </a:p>
        </p:txBody>
      </p:sp>
      <p:pic>
        <p:nvPicPr>
          <p:cNvPr id="6" name="Picture 5">
            <a:extLst>
              <a:ext uri="{FF2B5EF4-FFF2-40B4-BE49-F238E27FC236}">
                <a16:creationId xmlns:a16="http://schemas.microsoft.com/office/drawing/2014/main" id="{D8801368-7343-48DE-95E1-70A6B5E62D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784" y="0"/>
            <a:ext cx="4151216" cy="6858000"/>
          </a:xfrm>
          <a:prstGeom prst="rect">
            <a:avLst/>
          </a:prstGeom>
        </p:spPr>
      </p:pic>
    </p:spTree>
    <p:extLst>
      <p:ext uri="{BB962C8B-B14F-4D97-AF65-F5344CB8AC3E}">
        <p14:creationId xmlns:p14="http://schemas.microsoft.com/office/powerpoint/2010/main" val="314830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wipe(left)">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wipe(left)">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xEl>
                                              <p:pRg st="3" end="3"/>
                                            </p:txEl>
                                          </p:spTgt>
                                        </p:tgtEl>
                                        <p:attrNameLst>
                                          <p:attrName>style.visibility</p:attrName>
                                        </p:attrNameLst>
                                      </p:cBhvr>
                                      <p:to>
                                        <p:strVal val="visible"/>
                                      </p:to>
                                    </p:set>
                                    <p:animEffect transition="in" filter="wipe(left)">
                                      <p:cBhvr>
                                        <p:cTn id="22" dur="500"/>
                                        <p:tgtEl>
                                          <p:spTgt spid="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xEl>
                                              <p:pRg st="4" end="4"/>
                                            </p:txEl>
                                          </p:spTgt>
                                        </p:tgtEl>
                                        <p:attrNameLst>
                                          <p:attrName>style.visibility</p:attrName>
                                        </p:attrNameLst>
                                      </p:cBhvr>
                                      <p:to>
                                        <p:strVal val="visible"/>
                                      </p:to>
                                    </p:set>
                                    <p:animEffect transition="in" filter="wipe(left)">
                                      <p:cBhvr>
                                        <p:cTn id="27" dur="500"/>
                                        <p:tgtEl>
                                          <p:spTgt spid="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
                                            <p:txEl>
                                              <p:pRg st="5" end="5"/>
                                            </p:txEl>
                                          </p:spTgt>
                                        </p:tgtEl>
                                        <p:attrNameLst>
                                          <p:attrName>style.visibility</p:attrName>
                                        </p:attrNameLst>
                                      </p:cBhvr>
                                      <p:to>
                                        <p:strVal val="visible"/>
                                      </p:to>
                                    </p:set>
                                    <p:animEffect transition="in" filter="wipe(left)">
                                      <p:cBhvr>
                                        <p:cTn id="32" dur="500"/>
                                        <p:tgtEl>
                                          <p:spTgt spid="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
                                            <p:txEl>
                                              <p:pRg st="6" end="6"/>
                                            </p:txEl>
                                          </p:spTgt>
                                        </p:tgtEl>
                                        <p:attrNameLst>
                                          <p:attrName>style.visibility</p:attrName>
                                        </p:attrNameLst>
                                      </p:cBhvr>
                                      <p:to>
                                        <p:strVal val="visible"/>
                                      </p:to>
                                    </p:set>
                                    <p:animEffect transition="in" filter="wipe(left)">
                                      <p:cBhvr>
                                        <p:cTn id="37" dur="500"/>
                                        <p:tgtEl>
                                          <p:spTgt spid="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
                                            <p:txEl>
                                              <p:pRg st="7" end="7"/>
                                            </p:txEl>
                                          </p:spTgt>
                                        </p:tgtEl>
                                        <p:attrNameLst>
                                          <p:attrName>style.visibility</p:attrName>
                                        </p:attrNameLst>
                                      </p:cBhvr>
                                      <p:to>
                                        <p:strVal val="visible"/>
                                      </p:to>
                                    </p:set>
                                    <p:animEffect transition="in" filter="wipe(left)">
                                      <p:cBhvr>
                                        <p:cTn id="42" dur="500"/>
                                        <p:tgtEl>
                                          <p:spTgt spid="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
                                            <p:txEl>
                                              <p:pRg st="8" end="8"/>
                                            </p:txEl>
                                          </p:spTgt>
                                        </p:tgtEl>
                                        <p:attrNameLst>
                                          <p:attrName>style.visibility</p:attrName>
                                        </p:attrNameLst>
                                      </p:cBhvr>
                                      <p:to>
                                        <p:strVal val="visible"/>
                                      </p:to>
                                    </p:set>
                                    <p:animEffect transition="in" filter="wipe(left)">
                                      <p:cBhvr>
                                        <p:cTn id="47" dur="500"/>
                                        <p:tgtEl>
                                          <p:spTgt spid="3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28"/>
          <p:cNvSpPr/>
          <p:nvPr/>
        </p:nvSpPr>
        <p:spPr>
          <a:xfrm>
            <a:off x="321213" y="1886451"/>
            <a:ext cx="11549575" cy="295465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defTabSz="457200">
              <a:defRPr sz="3100">
                <a:solidFill>
                  <a:srgbClr val="FFFFFF"/>
                </a:solidFill>
              </a:defRPr>
            </a:pPr>
            <a:r>
              <a:rPr lang="en-US" dirty="0"/>
              <a:t>Building in Quality: </a:t>
            </a:r>
          </a:p>
          <a:p>
            <a:pPr algn="ctr" defTabSz="457200">
              <a:defRPr sz="3100">
                <a:solidFill>
                  <a:srgbClr val="FFFFFF"/>
                </a:solidFill>
              </a:defRPr>
            </a:pPr>
            <a:r>
              <a:rPr lang="en-US" dirty="0"/>
              <a:t>The Beauty of Behavior Driven Development (BDD)</a:t>
            </a:r>
          </a:p>
          <a:p>
            <a:pPr algn="ctr" defTabSz="457200">
              <a:defRPr sz="3100">
                <a:solidFill>
                  <a:srgbClr val="FFFFFF"/>
                </a:solidFill>
              </a:defRPr>
            </a:pPr>
            <a:endParaRPr lang="en-US" dirty="0"/>
          </a:p>
          <a:p>
            <a:pPr algn="ctr" defTabSz="457200">
              <a:defRPr sz="3100">
                <a:solidFill>
                  <a:srgbClr val="FFFFFF"/>
                </a:solidFill>
              </a:defRPr>
            </a:pPr>
            <a:r>
              <a:rPr dirty="0"/>
              <a:t>Larry Apke </a:t>
            </a:r>
            <a:endParaRPr lang="en-US" dirty="0"/>
          </a:p>
          <a:p>
            <a:pPr algn="ctr" defTabSz="457200">
              <a:defRPr sz="3100">
                <a:solidFill>
                  <a:srgbClr val="FFFFFF"/>
                </a:solidFill>
              </a:defRPr>
            </a:pPr>
            <a:r>
              <a:rPr lang="en-US" dirty="0"/>
              <a:t>Chief Agile Officer – The Job Hackers</a:t>
            </a:r>
          </a:p>
          <a:p>
            <a:pPr algn="ctr" defTabSz="457200">
              <a:defRPr sz="3100">
                <a:solidFill>
                  <a:srgbClr val="FFFFFF"/>
                </a:solidFill>
              </a:defRPr>
            </a:pPr>
            <a:r>
              <a:rPr lang="en-US" dirty="0"/>
              <a:t>Agile Coach - Omnicell</a:t>
            </a:r>
            <a:endParaRPr dirty="0"/>
          </a:p>
        </p:txBody>
      </p:sp>
      <p:sp>
        <p:nvSpPr>
          <p:cNvPr id="9" name="Subtitle 8">
            <a:extLst>
              <a:ext uri="{FF2B5EF4-FFF2-40B4-BE49-F238E27FC236}">
                <a16:creationId xmlns:a16="http://schemas.microsoft.com/office/drawing/2014/main" id="{15AC2589-595F-4080-BA79-7BEC41142462}"/>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4006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6" y="215769"/>
            <a:ext cx="7549415" cy="11079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Step Two – Use BDD Scenarios </a:t>
            </a:r>
          </a:p>
          <a:p>
            <a:r>
              <a:rPr lang="en-US" sz="3600" dirty="0">
                <a:solidFill>
                  <a:schemeClr val="tx1"/>
                </a:solidFill>
              </a:rPr>
              <a:t>to Write Tests</a:t>
            </a:r>
            <a:endParaRPr sz="3600" dirty="0">
              <a:solidFill>
                <a:schemeClr val="tx1"/>
              </a:solidFill>
            </a:endParaRPr>
          </a:p>
        </p:txBody>
      </p:sp>
      <p:sp>
        <p:nvSpPr>
          <p:cNvPr id="32" name="Content Placeholder 2"/>
          <p:cNvSpPr txBox="1">
            <a:spLocks/>
          </p:cNvSpPr>
          <p:nvPr/>
        </p:nvSpPr>
        <p:spPr>
          <a:xfrm>
            <a:off x="531151" y="1789646"/>
            <a:ext cx="7094292" cy="20726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In step two we leverage BDD to write our tests and begin the process of TDD. BDD scenarios can be written directly into tests using comments.</a:t>
            </a:r>
          </a:p>
        </p:txBody>
      </p:sp>
      <p:pic>
        <p:nvPicPr>
          <p:cNvPr id="5" name="Picture 4">
            <a:extLst>
              <a:ext uri="{FF2B5EF4-FFF2-40B4-BE49-F238E27FC236}">
                <a16:creationId xmlns:a16="http://schemas.microsoft.com/office/drawing/2014/main" id="{1EC1BF0B-631F-46D4-848C-44A41B2163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784" y="0"/>
            <a:ext cx="4151216" cy="6858000"/>
          </a:xfrm>
          <a:prstGeom prst="rect">
            <a:avLst/>
          </a:prstGeom>
        </p:spPr>
      </p:pic>
    </p:spTree>
    <p:extLst>
      <p:ext uri="{BB962C8B-B14F-4D97-AF65-F5344CB8AC3E}">
        <p14:creationId xmlns:p14="http://schemas.microsoft.com/office/powerpoint/2010/main" val="344075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2"/>
          <p:cNvSpPr txBox="1">
            <a:spLocks/>
          </p:cNvSpPr>
          <p:nvPr/>
        </p:nvSpPr>
        <p:spPr>
          <a:xfrm>
            <a:off x="531150" y="1844233"/>
            <a:ext cx="11176435" cy="42153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public class </a:t>
            </a:r>
            <a:r>
              <a:rPr lang="en-US" dirty="0" err="1"/>
              <a:t>AccountIsInCreditTest</a:t>
            </a:r>
            <a:r>
              <a:rPr lang="en-US" dirty="0"/>
              <a:t> extends </a:t>
            </a:r>
            <a:r>
              <a:rPr lang="en-US" dirty="0" err="1"/>
              <a:t>TestCase</a:t>
            </a:r>
            <a:r>
              <a:rPr lang="en-US" dirty="0"/>
              <a:t> {</a:t>
            </a:r>
          </a:p>
          <a:p>
            <a:pPr algn="l"/>
            <a:r>
              <a:rPr lang="en-US" dirty="0"/>
              <a:t>@Setup</a:t>
            </a:r>
          </a:p>
          <a:p>
            <a:pPr algn="l"/>
            <a:r>
              <a:rPr lang="en-US" dirty="0"/>
              <a:t>//Scenario 1 - Account is In Credit</a:t>
            </a:r>
          </a:p>
          <a:p>
            <a:pPr algn="l"/>
            <a:r>
              <a:rPr lang="en-US" dirty="0"/>
              <a:t>// Given the account is in credit </a:t>
            </a:r>
          </a:p>
          <a:p>
            <a:pPr algn="l"/>
            <a:r>
              <a:rPr lang="en-US" dirty="0"/>
              <a:t>//  And the card is valid</a:t>
            </a:r>
          </a:p>
          <a:p>
            <a:pPr algn="l"/>
            <a:r>
              <a:rPr lang="en-US" dirty="0"/>
              <a:t>//  And the dispenser contains cash</a:t>
            </a:r>
          </a:p>
          <a:p>
            <a:pPr algn="l"/>
            <a:r>
              <a:rPr lang="en-US" dirty="0">
                <a:solidFill>
                  <a:srgbClr val="FFFF00"/>
                </a:solidFill>
              </a:rPr>
              <a:t>//Write code here to mock out account and add credit, mock out card and set as valid, etc.</a:t>
            </a:r>
          </a:p>
        </p:txBody>
      </p:sp>
      <p:sp>
        <p:nvSpPr>
          <p:cNvPr id="4" name="Shape 30">
            <a:extLst>
              <a:ext uri="{FF2B5EF4-FFF2-40B4-BE49-F238E27FC236}">
                <a16:creationId xmlns:a16="http://schemas.microsoft.com/office/drawing/2014/main" id="{CBCE1258-661F-48F2-A6C6-65921D298F27}"/>
              </a:ext>
            </a:extLst>
          </p:cNvPr>
          <p:cNvSpPr/>
          <p:nvPr/>
        </p:nvSpPr>
        <p:spPr>
          <a:xfrm>
            <a:off x="154746" y="215769"/>
            <a:ext cx="9903654" cy="11079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Step Two – Use BDD Scenarios </a:t>
            </a:r>
          </a:p>
          <a:p>
            <a:r>
              <a:rPr lang="en-US" sz="3600" dirty="0">
                <a:solidFill>
                  <a:schemeClr val="tx1"/>
                </a:solidFill>
              </a:rPr>
              <a:t>to Write Tests</a:t>
            </a:r>
            <a:endParaRPr sz="3600" dirty="0">
              <a:solidFill>
                <a:schemeClr val="tx1"/>
              </a:solidFill>
            </a:endParaRPr>
          </a:p>
        </p:txBody>
      </p:sp>
    </p:spTree>
    <p:extLst>
      <p:ext uri="{BB962C8B-B14F-4D97-AF65-F5344CB8AC3E}">
        <p14:creationId xmlns:p14="http://schemas.microsoft.com/office/powerpoint/2010/main" val="317031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2"/>
          <p:cNvSpPr txBox="1">
            <a:spLocks/>
          </p:cNvSpPr>
          <p:nvPr/>
        </p:nvSpPr>
        <p:spPr>
          <a:xfrm>
            <a:off x="531150" y="1716046"/>
            <a:ext cx="11323393" cy="52033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//When the customer requests cash</a:t>
            </a:r>
          </a:p>
          <a:p>
            <a:pPr algn="l"/>
            <a:r>
              <a:rPr lang="en-US" dirty="0"/>
              <a:t>Call </a:t>
            </a:r>
            <a:r>
              <a:rPr lang="en-US" dirty="0" err="1"/>
              <a:t>CustomerRequestsCash</a:t>
            </a:r>
            <a:r>
              <a:rPr lang="en-US" dirty="0"/>
              <a:t> (Amount) </a:t>
            </a:r>
            <a:r>
              <a:rPr lang="en-US" dirty="0">
                <a:solidFill>
                  <a:srgbClr val="FFFF00"/>
                </a:solidFill>
              </a:rPr>
              <a:t>//call method on class and pass values</a:t>
            </a:r>
          </a:p>
          <a:p>
            <a:pPr algn="l"/>
            <a:r>
              <a:rPr lang="en-US" dirty="0"/>
              <a:t>@Test</a:t>
            </a:r>
          </a:p>
          <a:p>
            <a:pPr algn="l"/>
            <a:r>
              <a:rPr lang="en-US" dirty="0"/>
              <a:t>//Then ensure the account is debited</a:t>
            </a:r>
          </a:p>
          <a:p>
            <a:pPr algn="l"/>
            <a:r>
              <a:rPr lang="en-US" dirty="0"/>
              <a:t>//  And ensure cash is dispensed</a:t>
            </a:r>
          </a:p>
          <a:p>
            <a:pPr algn="l"/>
            <a:r>
              <a:rPr lang="en-US" dirty="0"/>
              <a:t>//  And ensure the card is returned</a:t>
            </a:r>
          </a:p>
          <a:p>
            <a:pPr algn="l"/>
            <a:r>
              <a:rPr lang="en-US" dirty="0" err="1"/>
              <a:t>Assert.AssertEquals</a:t>
            </a:r>
            <a:r>
              <a:rPr lang="en-US" dirty="0"/>
              <a:t>(</a:t>
            </a:r>
            <a:r>
              <a:rPr lang="en-US" dirty="0" err="1"/>
              <a:t>ExpectedAccountBalance</a:t>
            </a:r>
            <a:r>
              <a:rPr lang="en-US" dirty="0"/>
              <a:t>, </a:t>
            </a:r>
            <a:r>
              <a:rPr lang="en-US" dirty="0" err="1"/>
              <a:t>Account.Balance</a:t>
            </a:r>
            <a:r>
              <a:rPr lang="en-US" dirty="0"/>
              <a:t>);</a:t>
            </a:r>
          </a:p>
          <a:p>
            <a:pPr algn="l"/>
            <a:r>
              <a:rPr lang="en-US" dirty="0" err="1"/>
              <a:t>Assert.AssertEquals</a:t>
            </a:r>
            <a:r>
              <a:rPr lang="en-US" dirty="0"/>
              <a:t>(</a:t>
            </a:r>
            <a:r>
              <a:rPr lang="en-US" dirty="0" err="1"/>
              <a:t>CashDispensed</a:t>
            </a:r>
            <a:r>
              <a:rPr lang="en-US" dirty="0"/>
              <a:t>, True);</a:t>
            </a:r>
          </a:p>
          <a:p>
            <a:pPr algn="l"/>
            <a:r>
              <a:rPr lang="en-US" dirty="0" err="1"/>
              <a:t>Assert.AssertEquals</a:t>
            </a:r>
            <a:r>
              <a:rPr lang="en-US" dirty="0"/>
              <a:t>(</a:t>
            </a:r>
            <a:r>
              <a:rPr lang="en-US" dirty="0" err="1"/>
              <a:t>CardReturned</a:t>
            </a:r>
            <a:r>
              <a:rPr lang="en-US" dirty="0"/>
              <a:t>, True);</a:t>
            </a:r>
          </a:p>
          <a:p>
            <a:pPr algn="l"/>
            <a:r>
              <a:rPr lang="en-US" dirty="0"/>
              <a:t>}</a:t>
            </a:r>
          </a:p>
        </p:txBody>
      </p:sp>
      <p:sp>
        <p:nvSpPr>
          <p:cNvPr id="4" name="Shape 30">
            <a:extLst>
              <a:ext uri="{FF2B5EF4-FFF2-40B4-BE49-F238E27FC236}">
                <a16:creationId xmlns:a16="http://schemas.microsoft.com/office/drawing/2014/main" id="{FAB15D0C-7F1E-45D0-9357-C76752D8E521}"/>
              </a:ext>
            </a:extLst>
          </p:cNvPr>
          <p:cNvSpPr/>
          <p:nvPr/>
        </p:nvSpPr>
        <p:spPr>
          <a:xfrm>
            <a:off x="154746" y="215769"/>
            <a:ext cx="9903654" cy="11079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Step Two – Use BDD Scenarios </a:t>
            </a:r>
          </a:p>
          <a:p>
            <a:r>
              <a:rPr lang="en-US" sz="3600" dirty="0">
                <a:solidFill>
                  <a:schemeClr val="tx1"/>
                </a:solidFill>
              </a:rPr>
              <a:t>to Write Tests</a:t>
            </a:r>
            <a:endParaRPr sz="3600" dirty="0">
              <a:solidFill>
                <a:schemeClr val="tx1"/>
              </a:solidFill>
            </a:endParaRPr>
          </a:p>
        </p:txBody>
      </p:sp>
    </p:spTree>
    <p:extLst>
      <p:ext uri="{BB962C8B-B14F-4D97-AF65-F5344CB8AC3E}">
        <p14:creationId xmlns:p14="http://schemas.microsoft.com/office/powerpoint/2010/main" val="31445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5" y="315344"/>
            <a:ext cx="7597183"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Step Three – Use a BDD Tool</a:t>
            </a:r>
            <a:endParaRPr sz="3600" dirty="0">
              <a:solidFill>
                <a:schemeClr val="tx1"/>
              </a:solidFill>
            </a:endParaRPr>
          </a:p>
        </p:txBody>
      </p:sp>
      <p:sp>
        <p:nvSpPr>
          <p:cNvPr id="32" name="Content Placeholder 2"/>
          <p:cNvSpPr txBox="1">
            <a:spLocks/>
          </p:cNvSpPr>
          <p:nvPr/>
        </p:nvSpPr>
        <p:spPr>
          <a:xfrm>
            <a:off x="531151" y="1298323"/>
            <a:ext cx="6961470" cy="546414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2800" dirty="0"/>
              <a:t>BDD Tool will take human-readable scenarios and use regular expressions to map the human readable scenarios to Unit Tests.</a:t>
            </a:r>
          </a:p>
          <a:p>
            <a:pPr marL="457200" indent="-457200" algn="l">
              <a:buFont typeface="Arial" panose="020B0604020202020204" pitchFamily="34" charset="0"/>
              <a:buChar char="•"/>
            </a:pPr>
            <a:r>
              <a:rPr lang="en-US" sz="2800" dirty="0"/>
              <a:t>BDD Tools will create a unit test and shell automatically (referred to as a step definition file) that helps in the creation of test.</a:t>
            </a:r>
          </a:p>
          <a:p>
            <a:pPr marL="457200" indent="-457200" algn="l">
              <a:buFont typeface="Arial" panose="020B0604020202020204" pitchFamily="34" charset="0"/>
              <a:buChar char="•"/>
            </a:pPr>
            <a:r>
              <a:rPr lang="en-US" sz="2800" dirty="0"/>
              <a:t>When the BDD Tool runs the tests, the output shows which tests passed and failed against the human-readable scenarios.</a:t>
            </a:r>
          </a:p>
          <a:p>
            <a:pPr marL="457200" indent="-457200" algn="l">
              <a:buFont typeface="Arial" panose="020B0604020202020204" pitchFamily="34" charset="0"/>
              <a:buChar char="•"/>
            </a:pPr>
            <a:r>
              <a:rPr lang="en-US" sz="2800" dirty="0"/>
              <a:t>There are BDD Tools for all major languages. I recommend Cucumber for Java and Ruby.</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8137" y="0"/>
            <a:ext cx="4127900" cy="6858000"/>
          </a:xfrm>
          <a:prstGeom prst="rect">
            <a:avLst/>
          </a:prstGeom>
        </p:spPr>
      </p:pic>
    </p:spTree>
    <p:extLst>
      <p:ext uri="{BB962C8B-B14F-4D97-AF65-F5344CB8AC3E}">
        <p14:creationId xmlns:p14="http://schemas.microsoft.com/office/powerpoint/2010/main" val="131381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wipe(left)">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wipe(left)">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xEl>
                                              <p:pRg st="3" end="3"/>
                                            </p:txEl>
                                          </p:spTgt>
                                        </p:tgtEl>
                                        <p:attrNameLst>
                                          <p:attrName>style.visibility</p:attrName>
                                        </p:attrNameLst>
                                      </p:cBhvr>
                                      <p:to>
                                        <p:strVal val="visible"/>
                                      </p:to>
                                    </p:set>
                                    <p:animEffect transition="in" filter="wipe(left)">
                                      <p:cBhvr>
                                        <p:cTn id="22" dur="500"/>
                                        <p:tgtEl>
                                          <p:spTgt spid="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5" y="315344"/>
            <a:ext cx="11929403"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Step Three – Use a BDD Tool</a:t>
            </a:r>
            <a:endParaRPr sz="3600" dirty="0">
              <a:solidFill>
                <a:schemeClr val="tx1"/>
              </a:solidFill>
            </a:endParaRPr>
          </a:p>
        </p:txBody>
      </p:sp>
      <p:sp>
        <p:nvSpPr>
          <p:cNvPr id="32" name="Content Placeholder 2"/>
          <p:cNvSpPr txBox="1">
            <a:spLocks/>
          </p:cNvSpPr>
          <p:nvPr/>
        </p:nvSpPr>
        <p:spPr>
          <a:xfrm>
            <a:off x="531151" y="1230083"/>
            <a:ext cx="11274406" cy="52033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dirty="0"/>
              <a:t>Scenario: Valid Log On</a:t>
            </a:r>
          </a:p>
          <a:p>
            <a:pPr algn="l"/>
            <a:r>
              <a:rPr lang="en-US" sz="2600" dirty="0"/>
              <a:t>   Given user navigates to logon page</a:t>
            </a:r>
          </a:p>
          <a:p>
            <a:pPr algn="l"/>
            <a:r>
              <a:rPr lang="en-US" sz="2600" dirty="0"/>
              <a:t>   When they enter valid user name and password</a:t>
            </a:r>
          </a:p>
          <a:p>
            <a:pPr algn="l"/>
            <a:r>
              <a:rPr lang="en-US" sz="2600" dirty="0"/>
              <a:t>   Then login should be successful</a:t>
            </a:r>
          </a:p>
        </p:txBody>
      </p:sp>
    </p:spTree>
    <p:extLst>
      <p:ext uri="{BB962C8B-B14F-4D97-AF65-F5344CB8AC3E}">
        <p14:creationId xmlns:p14="http://schemas.microsoft.com/office/powerpoint/2010/main" val="378740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5" y="315344"/>
            <a:ext cx="11929403"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Step Three – Use a BDD Tool</a:t>
            </a:r>
            <a:endParaRPr sz="3600" dirty="0">
              <a:solidFill>
                <a:schemeClr val="tx1"/>
              </a:solidFill>
            </a:endParaRPr>
          </a:p>
        </p:txBody>
      </p:sp>
      <p:sp>
        <p:nvSpPr>
          <p:cNvPr id="32" name="Content Placeholder 2"/>
          <p:cNvSpPr txBox="1">
            <a:spLocks/>
          </p:cNvSpPr>
          <p:nvPr/>
        </p:nvSpPr>
        <p:spPr>
          <a:xfrm>
            <a:off x="531151" y="1230083"/>
            <a:ext cx="11388706" cy="520337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@Given("^user navigates to </a:t>
            </a:r>
            <a:r>
              <a:rPr lang="en-US" sz="2800" dirty="0" err="1"/>
              <a:t>logonpage</a:t>
            </a:r>
            <a:r>
              <a:rPr lang="en-US" sz="2800" dirty="0"/>
              <a:t>$") </a:t>
            </a:r>
          </a:p>
          <a:p>
            <a:pPr algn="l"/>
            <a:r>
              <a:rPr lang="en-US" sz="2800" dirty="0"/>
              <a:t>  pending # express the </a:t>
            </a:r>
            <a:r>
              <a:rPr lang="en-US" sz="2800" dirty="0" err="1"/>
              <a:t>regexp</a:t>
            </a:r>
            <a:r>
              <a:rPr lang="en-US" sz="2800" dirty="0"/>
              <a:t> above with the code you wish you had</a:t>
            </a:r>
          </a:p>
          <a:p>
            <a:pPr algn="l"/>
            <a:r>
              <a:rPr lang="en-US" sz="2800" dirty="0"/>
              <a:t>end</a:t>
            </a:r>
          </a:p>
          <a:p>
            <a:pPr algn="l"/>
            <a:endParaRPr lang="en-US" sz="2800" dirty="0"/>
          </a:p>
          <a:p>
            <a:pPr algn="l"/>
            <a:r>
              <a:rPr lang="en-US" sz="2800" dirty="0"/>
              <a:t>@When("^they enter valid Username as \"([^\"]*)\" and Password as \"([^\"]*)\"$")     </a:t>
            </a:r>
          </a:p>
          <a:p>
            <a:pPr algn="l"/>
            <a:r>
              <a:rPr lang="en-US" sz="2800" dirty="0"/>
              <a:t>  pending # express the </a:t>
            </a:r>
            <a:r>
              <a:rPr lang="en-US" sz="2800" dirty="0" err="1"/>
              <a:t>regexp</a:t>
            </a:r>
            <a:r>
              <a:rPr lang="en-US" sz="2800" dirty="0"/>
              <a:t> above with the code you wish you had</a:t>
            </a:r>
          </a:p>
          <a:p>
            <a:pPr algn="l"/>
            <a:r>
              <a:rPr lang="en-US" sz="2800" dirty="0"/>
              <a:t>end</a:t>
            </a:r>
          </a:p>
          <a:p>
            <a:pPr algn="l"/>
            <a:endParaRPr lang="en-US" sz="2800" dirty="0"/>
          </a:p>
          <a:p>
            <a:pPr algn="l"/>
            <a:r>
              <a:rPr lang="en-US" sz="2800" dirty="0"/>
              <a:t>@Then("^login should be successful$") </a:t>
            </a:r>
          </a:p>
          <a:p>
            <a:pPr algn="l"/>
            <a:r>
              <a:rPr lang="en-US" sz="2800" dirty="0"/>
              <a:t>  pending # express the </a:t>
            </a:r>
            <a:r>
              <a:rPr lang="en-US" sz="2800" dirty="0" err="1"/>
              <a:t>regexp</a:t>
            </a:r>
            <a:r>
              <a:rPr lang="en-US" sz="2800" dirty="0"/>
              <a:t> above with the code you wish you had</a:t>
            </a:r>
          </a:p>
          <a:p>
            <a:pPr algn="l"/>
            <a:r>
              <a:rPr lang="en-US" sz="2800" dirty="0"/>
              <a:t>end</a:t>
            </a:r>
          </a:p>
        </p:txBody>
      </p:sp>
    </p:spTree>
    <p:extLst>
      <p:ext uri="{BB962C8B-B14F-4D97-AF65-F5344CB8AC3E}">
        <p14:creationId xmlns:p14="http://schemas.microsoft.com/office/powerpoint/2010/main" val="120590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2">
                                            <p:txEl>
                                              <p:pRg st="1" end="1"/>
                                            </p:txEl>
                                          </p:spTgt>
                                        </p:tgtEl>
                                        <p:attrNameLst>
                                          <p:attrName>style.visibility</p:attrName>
                                        </p:attrNameLst>
                                      </p:cBhvr>
                                      <p:to>
                                        <p:strVal val="visible"/>
                                      </p:to>
                                    </p:set>
                                    <p:animEffect transition="in" filter="wipe(left)">
                                      <p:cBhvr>
                                        <p:cTn id="10" dur="500"/>
                                        <p:tgtEl>
                                          <p:spTgt spid="32">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xEl>
                                              <p:pRg st="2" end="2"/>
                                            </p:txEl>
                                          </p:spTgt>
                                        </p:tgtEl>
                                        <p:attrNameLst>
                                          <p:attrName>style.visibility</p:attrName>
                                        </p:attrNameLst>
                                      </p:cBhvr>
                                      <p:to>
                                        <p:strVal val="visible"/>
                                      </p:to>
                                    </p:set>
                                    <p:animEffect transition="in" filter="wipe(left)">
                                      <p:cBhvr>
                                        <p:cTn id="13" dur="500"/>
                                        <p:tgtEl>
                                          <p:spTgt spid="3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2">
                                            <p:txEl>
                                              <p:pRg st="4" end="4"/>
                                            </p:txEl>
                                          </p:spTgt>
                                        </p:tgtEl>
                                        <p:attrNameLst>
                                          <p:attrName>style.visibility</p:attrName>
                                        </p:attrNameLst>
                                      </p:cBhvr>
                                      <p:to>
                                        <p:strVal val="visible"/>
                                      </p:to>
                                    </p:set>
                                    <p:animEffect transition="in" filter="wipe(left)">
                                      <p:cBhvr>
                                        <p:cTn id="18" dur="500"/>
                                        <p:tgtEl>
                                          <p:spTgt spid="32">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2">
                                            <p:txEl>
                                              <p:pRg st="5" end="5"/>
                                            </p:txEl>
                                          </p:spTgt>
                                        </p:tgtEl>
                                        <p:attrNameLst>
                                          <p:attrName>style.visibility</p:attrName>
                                        </p:attrNameLst>
                                      </p:cBhvr>
                                      <p:to>
                                        <p:strVal val="visible"/>
                                      </p:to>
                                    </p:set>
                                    <p:animEffect transition="in" filter="wipe(left)">
                                      <p:cBhvr>
                                        <p:cTn id="21" dur="500"/>
                                        <p:tgtEl>
                                          <p:spTgt spid="32">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2">
                                            <p:txEl>
                                              <p:pRg st="6" end="6"/>
                                            </p:txEl>
                                          </p:spTgt>
                                        </p:tgtEl>
                                        <p:attrNameLst>
                                          <p:attrName>style.visibility</p:attrName>
                                        </p:attrNameLst>
                                      </p:cBhvr>
                                      <p:to>
                                        <p:strVal val="visible"/>
                                      </p:to>
                                    </p:set>
                                    <p:animEffect transition="in" filter="wipe(left)">
                                      <p:cBhvr>
                                        <p:cTn id="24" dur="500"/>
                                        <p:tgtEl>
                                          <p:spTgt spid="3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2">
                                            <p:txEl>
                                              <p:pRg st="8" end="8"/>
                                            </p:txEl>
                                          </p:spTgt>
                                        </p:tgtEl>
                                        <p:attrNameLst>
                                          <p:attrName>style.visibility</p:attrName>
                                        </p:attrNameLst>
                                      </p:cBhvr>
                                      <p:to>
                                        <p:strVal val="visible"/>
                                      </p:to>
                                    </p:set>
                                    <p:animEffect transition="in" filter="wipe(left)">
                                      <p:cBhvr>
                                        <p:cTn id="29" dur="500"/>
                                        <p:tgtEl>
                                          <p:spTgt spid="32">
                                            <p:txEl>
                                              <p:pRg st="8" end="8"/>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2">
                                            <p:txEl>
                                              <p:pRg st="9" end="9"/>
                                            </p:txEl>
                                          </p:spTgt>
                                        </p:tgtEl>
                                        <p:attrNameLst>
                                          <p:attrName>style.visibility</p:attrName>
                                        </p:attrNameLst>
                                      </p:cBhvr>
                                      <p:to>
                                        <p:strVal val="visible"/>
                                      </p:to>
                                    </p:set>
                                    <p:animEffect transition="in" filter="wipe(left)">
                                      <p:cBhvr>
                                        <p:cTn id="32" dur="500"/>
                                        <p:tgtEl>
                                          <p:spTgt spid="32">
                                            <p:txEl>
                                              <p:pRg st="9" end="9"/>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xEl>
                                              <p:pRg st="10" end="10"/>
                                            </p:txEl>
                                          </p:spTgt>
                                        </p:tgtEl>
                                        <p:attrNameLst>
                                          <p:attrName>style.visibility</p:attrName>
                                        </p:attrNameLst>
                                      </p:cBhvr>
                                      <p:to>
                                        <p:strVal val="visible"/>
                                      </p:to>
                                    </p:set>
                                    <p:animEffect transition="in" filter="wipe(left)">
                                      <p:cBhvr>
                                        <p:cTn id="35" dur="500"/>
                                        <p:tgtEl>
                                          <p:spTgt spid="3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5" y="315344"/>
            <a:ext cx="11929403"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Step Three – Use a BDD Tool</a:t>
            </a:r>
            <a:endParaRPr sz="3600" dirty="0">
              <a:solidFill>
                <a:schemeClr val="tx1"/>
              </a:solidFill>
            </a:endParaRPr>
          </a:p>
        </p:txBody>
      </p:sp>
      <p:sp>
        <p:nvSpPr>
          <p:cNvPr id="32" name="Content Placeholder 2"/>
          <p:cNvSpPr txBox="1">
            <a:spLocks/>
          </p:cNvSpPr>
          <p:nvPr/>
        </p:nvSpPr>
        <p:spPr>
          <a:xfrm>
            <a:off x="531151" y="1230082"/>
            <a:ext cx="11274406" cy="5314019"/>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@Given("^user navigates to </a:t>
            </a:r>
            <a:r>
              <a:rPr lang="en-US" sz="2800" dirty="0" err="1"/>
              <a:t>logonpage</a:t>
            </a:r>
            <a:r>
              <a:rPr lang="en-US" sz="2800" dirty="0"/>
              <a:t>$") </a:t>
            </a:r>
          </a:p>
          <a:p>
            <a:pPr algn="l"/>
            <a:r>
              <a:rPr lang="en-US" sz="2800" dirty="0"/>
              <a:t>      public void </a:t>
            </a:r>
            <a:r>
              <a:rPr lang="en-US" sz="2800" dirty="0" err="1"/>
              <a:t>goToLogonPage</a:t>
            </a:r>
            <a:r>
              <a:rPr lang="en-US" sz="2800" dirty="0"/>
              <a:t>() { </a:t>
            </a:r>
          </a:p>
          <a:p>
            <a:pPr algn="l"/>
            <a:r>
              <a:rPr lang="en-US" sz="2800" dirty="0"/>
              <a:t>      driver = new </a:t>
            </a:r>
            <a:r>
              <a:rPr lang="en-US" sz="2800" dirty="0" err="1"/>
              <a:t>FirefoxDriver</a:t>
            </a:r>
            <a:r>
              <a:rPr lang="en-US" sz="2800" dirty="0"/>
              <a:t>(); </a:t>
            </a:r>
          </a:p>
          <a:p>
            <a:pPr algn="l"/>
            <a:r>
              <a:rPr lang="en-US" sz="2800" dirty="0"/>
              <a:t>      </a:t>
            </a:r>
            <a:r>
              <a:rPr lang="en-US" sz="2800" dirty="0" err="1"/>
              <a:t>driver.navigate</a:t>
            </a:r>
            <a:r>
              <a:rPr lang="en-US" sz="2800" dirty="0"/>
              <a:t>().to(“logonpage.htm"); </a:t>
            </a:r>
          </a:p>
          <a:p>
            <a:pPr algn="l"/>
            <a:r>
              <a:rPr lang="en-US" sz="2800" dirty="0"/>
              <a:t>   } end</a:t>
            </a:r>
          </a:p>
          <a:p>
            <a:pPr algn="l"/>
            <a:endParaRPr lang="en-US" sz="2800" dirty="0"/>
          </a:p>
          <a:p>
            <a:pPr algn="l"/>
            <a:r>
              <a:rPr lang="en-US" sz="2800" dirty="0"/>
              <a:t>@When("^they enter valid Username as \"([^\"]*)\" and Password as \"([^\"]*)\"$")     </a:t>
            </a:r>
          </a:p>
          <a:p>
            <a:pPr algn="l"/>
            <a:r>
              <a:rPr lang="en-US" sz="2800" dirty="0"/>
              <a:t>  public void </a:t>
            </a:r>
            <a:r>
              <a:rPr lang="en-US" sz="2800" dirty="0" err="1"/>
              <a:t>ValidUserNameAndPassword</a:t>
            </a:r>
            <a:r>
              <a:rPr lang="en-US" sz="2800" dirty="0"/>
              <a:t>(String arg1, String arg2) {</a:t>
            </a:r>
          </a:p>
          <a:p>
            <a:pPr algn="l"/>
            <a:r>
              <a:rPr lang="en-US" sz="2800" dirty="0"/>
              <a:t>      </a:t>
            </a:r>
            <a:r>
              <a:rPr lang="en-US" sz="2800" dirty="0" err="1"/>
              <a:t>driver.findElement</a:t>
            </a:r>
            <a:r>
              <a:rPr lang="en-US" sz="2800" dirty="0"/>
              <a:t>(By.id("email")).</a:t>
            </a:r>
            <a:r>
              <a:rPr lang="en-US" sz="2800" dirty="0" err="1"/>
              <a:t>sendKeys</a:t>
            </a:r>
            <a:r>
              <a:rPr lang="en-US" sz="2800" dirty="0"/>
              <a:t>(arg1);</a:t>
            </a:r>
          </a:p>
          <a:p>
            <a:pPr algn="l"/>
            <a:r>
              <a:rPr lang="en-US" sz="2800" dirty="0"/>
              <a:t>      </a:t>
            </a:r>
            <a:r>
              <a:rPr lang="en-US" sz="2800" dirty="0" err="1"/>
              <a:t>driver.findElement</a:t>
            </a:r>
            <a:r>
              <a:rPr lang="en-US" sz="2800" dirty="0"/>
              <a:t>(By.id("pass")).</a:t>
            </a:r>
            <a:r>
              <a:rPr lang="en-US" sz="2800" dirty="0" err="1"/>
              <a:t>sendKeys</a:t>
            </a:r>
            <a:r>
              <a:rPr lang="en-US" sz="2800" dirty="0"/>
              <a:t>(arg2);</a:t>
            </a:r>
          </a:p>
          <a:p>
            <a:pPr algn="l"/>
            <a:r>
              <a:rPr lang="en-US" sz="2800" dirty="0"/>
              <a:t>      </a:t>
            </a:r>
            <a:r>
              <a:rPr lang="en-US" sz="2800" dirty="0" err="1"/>
              <a:t>driver.findElement</a:t>
            </a:r>
            <a:r>
              <a:rPr lang="en-US" sz="2800" dirty="0"/>
              <a:t>(By.id(“submit")).click(); </a:t>
            </a:r>
          </a:p>
          <a:p>
            <a:pPr algn="l"/>
            <a:r>
              <a:rPr lang="en-US" sz="2800" dirty="0"/>
              <a:t>   } </a:t>
            </a:r>
          </a:p>
          <a:p>
            <a:pPr algn="l"/>
            <a:r>
              <a:rPr lang="en-US" sz="2800" dirty="0"/>
              <a:t>end</a:t>
            </a:r>
          </a:p>
        </p:txBody>
      </p:sp>
    </p:spTree>
    <p:extLst>
      <p:ext uri="{BB962C8B-B14F-4D97-AF65-F5344CB8AC3E}">
        <p14:creationId xmlns:p14="http://schemas.microsoft.com/office/powerpoint/2010/main" val="370899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2">
                                            <p:txEl>
                                              <p:pRg st="1" end="1"/>
                                            </p:txEl>
                                          </p:spTgt>
                                        </p:tgtEl>
                                        <p:attrNameLst>
                                          <p:attrName>style.visibility</p:attrName>
                                        </p:attrNameLst>
                                      </p:cBhvr>
                                      <p:to>
                                        <p:strVal val="visible"/>
                                      </p:to>
                                    </p:set>
                                    <p:animEffect transition="in" filter="wipe(left)">
                                      <p:cBhvr>
                                        <p:cTn id="10" dur="500"/>
                                        <p:tgtEl>
                                          <p:spTgt spid="32">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xEl>
                                              <p:pRg st="2" end="2"/>
                                            </p:txEl>
                                          </p:spTgt>
                                        </p:tgtEl>
                                        <p:attrNameLst>
                                          <p:attrName>style.visibility</p:attrName>
                                        </p:attrNameLst>
                                      </p:cBhvr>
                                      <p:to>
                                        <p:strVal val="visible"/>
                                      </p:to>
                                    </p:set>
                                    <p:animEffect transition="in" filter="wipe(left)">
                                      <p:cBhvr>
                                        <p:cTn id="13" dur="500"/>
                                        <p:tgtEl>
                                          <p:spTgt spid="32">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2">
                                            <p:txEl>
                                              <p:pRg st="3" end="3"/>
                                            </p:txEl>
                                          </p:spTgt>
                                        </p:tgtEl>
                                        <p:attrNameLst>
                                          <p:attrName>style.visibility</p:attrName>
                                        </p:attrNameLst>
                                      </p:cBhvr>
                                      <p:to>
                                        <p:strVal val="visible"/>
                                      </p:to>
                                    </p:set>
                                    <p:animEffect transition="in" filter="wipe(left)">
                                      <p:cBhvr>
                                        <p:cTn id="16" dur="500"/>
                                        <p:tgtEl>
                                          <p:spTgt spid="32">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2">
                                            <p:txEl>
                                              <p:pRg st="4" end="4"/>
                                            </p:txEl>
                                          </p:spTgt>
                                        </p:tgtEl>
                                        <p:attrNameLst>
                                          <p:attrName>style.visibility</p:attrName>
                                        </p:attrNameLst>
                                      </p:cBhvr>
                                      <p:to>
                                        <p:strVal val="visible"/>
                                      </p:to>
                                    </p:set>
                                    <p:animEffect transition="in" filter="wipe(left)">
                                      <p:cBhvr>
                                        <p:cTn id="19" dur="500"/>
                                        <p:tgtEl>
                                          <p:spTgt spid="3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2">
                                            <p:txEl>
                                              <p:pRg st="6" end="6"/>
                                            </p:txEl>
                                          </p:spTgt>
                                        </p:tgtEl>
                                        <p:attrNameLst>
                                          <p:attrName>style.visibility</p:attrName>
                                        </p:attrNameLst>
                                      </p:cBhvr>
                                      <p:to>
                                        <p:strVal val="visible"/>
                                      </p:to>
                                    </p:set>
                                    <p:animEffect transition="in" filter="wipe(left)">
                                      <p:cBhvr>
                                        <p:cTn id="24" dur="500"/>
                                        <p:tgtEl>
                                          <p:spTgt spid="32">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2">
                                            <p:txEl>
                                              <p:pRg st="7" end="7"/>
                                            </p:txEl>
                                          </p:spTgt>
                                        </p:tgtEl>
                                        <p:attrNameLst>
                                          <p:attrName>style.visibility</p:attrName>
                                        </p:attrNameLst>
                                      </p:cBhvr>
                                      <p:to>
                                        <p:strVal val="visible"/>
                                      </p:to>
                                    </p:set>
                                    <p:animEffect transition="in" filter="wipe(left)">
                                      <p:cBhvr>
                                        <p:cTn id="27" dur="500"/>
                                        <p:tgtEl>
                                          <p:spTgt spid="32">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2">
                                            <p:txEl>
                                              <p:pRg st="8" end="8"/>
                                            </p:txEl>
                                          </p:spTgt>
                                        </p:tgtEl>
                                        <p:attrNameLst>
                                          <p:attrName>style.visibility</p:attrName>
                                        </p:attrNameLst>
                                      </p:cBhvr>
                                      <p:to>
                                        <p:strVal val="visible"/>
                                      </p:to>
                                    </p:set>
                                    <p:animEffect transition="in" filter="wipe(left)">
                                      <p:cBhvr>
                                        <p:cTn id="30" dur="500"/>
                                        <p:tgtEl>
                                          <p:spTgt spid="32">
                                            <p:txEl>
                                              <p:pRg st="8" end="8"/>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2">
                                            <p:txEl>
                                              <p:pRg st="9" end="9"/>
                                            </p:txEl>
                                          </p:spTgt>
                                        </p:tgtEl>
                                        <p:attrNameLst>
                                          <p:attrName>style.visibility</p:attrName>
                                        </p:attrNameLst>
                                      </p:cBhvr>
                                      <p:to>
                                        <p:strVal val="visible"/>
                                      </p:to>
                                    </p:set>
                                    <p:animEffect transition="in" filter="wipe(left)">
                                      <p:cBhvr>
                                        <p:cTn id="33" dur="500"/>
                                        <p:tgtEl>
                                          <p:spTgt spid="32">
                                            <p:txEl>
                                              <p:pRg st="9" end="9"/>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2">
                                            <p:txEl>
                                              <p:pRg st="10" end="10"/>
                                            </p:txEl>
                                          </p:spTgt>
                                        </p:tgtEl>
                                        <p:attrNameLst>
                                          <p:attrName>style.visibility</p:attrName>
                                        </p:attrNameLst>
                                      </p:cBhvr>
                                      <p:to>
                                        <p:strVal val="visible"/>
                                      </p:to>
                                    </p:set>
                                    <p:animEffect transition="in" filter="wipe(left)">
                                      <p:cBhvr>
                                        <p:cTn id="36" dur="500"/>
                                        <p:tgtEl>
                                          <p:spTgt spid="32">
                                            <p:txEl>
                                              <p:pRg st="10" end="10"/>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32">
                                            <p:txEl>
                                              <p:pRg st="11" end="11"/>
                                            </p:txEl>
                                          </p:spTgt>
                                        </p:tgtEl>
                                        <p:attrNameLst>
                                          <p:attrName>style.visibility</p:attrName>
                                        </p:attrNameLst>
                                      </p:cBhvr>
                                      <p:to>
                                        <p:strVal val="visible"/>
                                      </p:to>
                                    </p:set>
                                    <p:animEffect transition="in" filter="wipe(left)">
                                      <p:cBhvr>
                                        <p:cTn id="39" dur="500"/>
                                        <p:tgtEl>
                                          <p:spTgt spid="32">
                                            <p:txEl>
                                              <p:pRg st="11" end="11"/>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32">
                                            <p:txEl>
                                              <p:pRg st="12" end="12"/>
                                            </p:txEl>
                                          </p:spTgt>
                                        </p:tgtEl>
                                        <p:attrNameLst>
                                          <p:attrName>style.visibility</p:attrName>
                                        </p:attrNameLst>
                                      </p:cBhvr>
                                      <p:to>
                                        <p:strVal val="visible"/>
                                      </p:to>
                                    </p:set>
                                    <p:animEffect transition="in" filter="wipe(left)">
                                      <p:cBhvr>
                                        <p:cTn id="42" dur="500"/>
                                        <p:tgtEl>
                                          <p:spTgt spid="3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5" y="315344"/>
            <a:ext cx="11929403"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Step Three – Use a BDD Tool</a:t>
            </a:r>
            <a:endParaRPr sz="3600" dirty="0">
              <a:solidFill>
                <a:schemeClr val="tx1"/>
              </a:solidFill>
            </a:endParaRPr>
          </a:p>
        </p:txBody>
      </p:sp>
      <p:sp>
        <p:nvSpPr>
          <p:cNvPr id="32" name="Content Placeholder 2"/>
          <p:cNvSpPr txBox="1">
            <a:spLocks/>
          </p:cNvSpPr>
          <p:nvPr/>
        </p:nvSpPr>
        <p:spPr>
          <a:xfrm>
            <a:off x="531150" y="1230083"/>
            <a:ext cx="11421363" cy="52033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800" dirty="0"/>
              <a:t>#encoding: utf-8</a:t>
            </a:r>
          </a:p>
          <a:p>
            <a:pPr algn="l">
              <a:spcBef>
                <a:spcPts val="0"/>
              </a:spcBef>
            </a:pPr>
            <a:r>
              <a:rPr lang="en-US" sz="2800" dirty="0"/>
              <a:t>Feature: Logging On</a:t>
            </a:r>
          </a:p>
          <a:p>
            <a:pPr algn="l">
              <a:spcBef>
                <a:spcPts val="0"/>
              </a:spcBef>
            </a:pPr>
            <a:endParaRPr lang="en-US" sz="2800" dirty="0"/>
          </a:p>
          <a:p>
            <a:pPr algn="l">
              <a:spcBef>
                <a:spcPts val="0"/>
              </a:spcBef>
            </a:pPr>
            <a:r>
              <a:rPr lang="en-US" sz="2800" dirty="0"/>
              <a:t>  Scenario: Valid Log On         # /logom:8</a:t>
            </a:r>
          </a:p>
          <a:p>
            <a:pPr algn="l">
              <a:spcBef>
                <a:spcPts val="0"/>
              </a:spcBef>
            </a:pPr>
            <a:r>
              <a:rPr lang="en-US" sz="2800" dirty="0"/>
              <a:t>    Given user navigates to logon page # /</a:t>
            </a:r>
            <a:r>
              <a:rPr lang="en-US" sz="2800" dirty="0" err="1"/>
              <a:t>step_defs</a:t>
            </a:r>
            <a:r>
              <a:rPr lang="en-US" sz="2800" dirty="0"/>
              <a:t>/logon.rb:3</a:t>
            </a:r>
          </a:p>
          <a:p>
            <a:pPr algn="l">
              <a:spcBef>
                <a:spcPts val="0"/>
              </a:spcBef>
            </a:pPr>
            <a:r>
              <a:rPr lang="en-US" sz="2800" dirty="0"/>
              <a:t>    When they enter valid user name and password # /</a:t>
            </a:r>
            <a:r>
              <a:rPr lang="en-US" sz="2800" dirty="0" err="1"/>
              <a:t>step_defs</a:t>
            </a:r>
            <a:r>
              <a:rPr lang="en-US" sz="2800" dirty="0"/>
              <a:t>/logon.rb:7</a:t>
            </a:r>
          </a:p>
          <a:p>
            <a:pPr algn="l">
              <a:spcBef>
                <a:spcPts val="0"/>
              </a:spcBef>
            </a:pPr>
            <a:r>
              <a:rPr lang="en-US" sz="2800" dirty="0"/>
              <a:t>    Then login should be successful           # /</a:t>
            </a:r>
            <a:r>
              <a:rPr lang="en-US" sz="2800" dirty="0" err="1"/>
              <a:t>step_defs</a:t>
            </a:r>
            <a:r>
              <a:rPr lang="en-US" sz="2800" dirty="0"/>
              <a:t>/logon.rb:14</a:t>
            </a:r>
          </a:p>
          <a:p>
            <a:pPr algn="l">
              <a:spcBef>
                <a:spcPts val="0"/>
              </a:spcBef>
            </a:pPr>
            <a:endParaRPr lang="en-US" sz="2800" dirty="0"/>
          </a:p>
          <a:p>
            <a:pPr algn="l">
              <a:spcBef>
                <a:spcPts val="0"/>
              </a:spcBef>
            </a:pPr>
            <a:r>
              <a:rPr lang="en-US" sz="2800" dirty="0"/>
              <a:t>1 scenario (1 passed)</a:t>
            </a:r>
          </a:p>
          <a:p>
            <a:pPr algn="l">
              <a:spcBef>
                <a:spcPts val="0"/>
              </a:spcBef>
            </a:pPr>
            <a:r>
              <a:rPr lang="en-US" sz="2800" dirty="0"/>
              <a:t>3 steps (3 passed)</a:t>
            </a:r>
          </a:p>
          <a:p>
            <a:pPr algn="l">
              <a:spcBef>
                <a:spcPts val="0"/>
              </a:spcBef>
            </a:pPr>
            <a:r>
              <a:rPr lang="en-US" sz="2800" dirty="0"/>
              <a:t>0m0.005s</a:t>
            </a:r>
          </a:p>
        </p:txBody>
      </p:sp>
    </p:spTree>
    <p:extLst>
      <p:ext uri="{BB962C8B-B14F-4D97-AF65-F5344CB8AC3E}">
        <p14:creationId xmlns:p14="http://schemas.microsoft.com/office/powerpoint/2010/main" val="208090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5" y="315344"/>
            <a:ext cx="11929403"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Step Three – Use a BDD Tool</a:t>
            </a:r>
            <a:endParaRPr sz="3600" dirty="0">
              <a:solidFill>
                <a:schemeClr val="tx1"/>
              </a:solidFill>
            </a:endParaRPr>
          </a:p>
        </p:txBody>
      </p:sp>
      <p:pic>
        <p:nvPicPr>
          <p:cNvPr id="4" name="pasted-image.png"/>
          <p:cNvPicPr>
            <a:picLocks noChangeAspect="1"/>
          </p:cNvPicPr>
          <p:nvPr/>
        </p:nvPicPr>
        <p:blipFill>
          <a:blip r:embed="rId3"/>
          <a:stretch>
            <a:fillRect/>
          </a:stretch>
        </p:blipFill>
        <p:spPr>
          <a:xfrm>
            <a:off x="1638301" y="44574"/>
            <a:ext cx="8915399" cy="7427704"/>
          </a:xfrm>
          <a:prstGeom prst="rect">
            <a:avLst/>
          </a:prstGeom>
          <a:ln w="12700">
            <a:miter lim="400000"/>
          </a:ln>
        </p:spPr>
      </p:pic>
    </p:spTree>
    <p:extLst>
      <p:ext uri="{BB962C8B-B14F-4D97-AF65-F5344CB8AC3E}">
        <p14:creationId xmlns:p14="http://schemas.microsoft.com/office/powerpoint/2010/main" val="319498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5" y="315344"/>
            <a:ext cx="11929403"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Helpful Links</a:t>
            </a:r>
            <a:endParaRPr sz="3600" dirty="0">
              <a:solidFill>
                <a:schemeClr val="tx1"/>
              </a:solidFill>
            </a:endParaRPr>
          </a:p>
        </p:txBody>
      </p:sp>
      <p:sp>
        <p:nvSpPr>
          <p:cNvPr id="32" name="Content Placeholder 2"/>
          <p:cNvSpPr txBox="1">
            <a:spLocks/>
          </p:cNvSpPr>
          <p:nvPr/>
        </p:nvSpPr>
        <p:spPr>
          <a:xfrm>
            <a:off x="531150" y="1230083"/>
            <a:ext cx="11421363" cy="52033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hlinkClick r:id="rId3"/>
              </a:rPr>
              <a:t>Dan North - Introduction to BDD</a:t>
            </a:r>
            <a:endParaRPr lang="en-US" sz="2800" dirty="0"/>
          </a:p>
          <a:p>
            <a:pPr algn="l"/>
            <a:r>
              <a:rPr lang="en-US" sz="2800" dirty="0">
                <a:hlinkClick r:id="rId4"/>
              </a:rPr>
              <a:t>The Cucumber Book: </a:t>
            </a:r>
            <a:r>
              <a:rPr lang="en-US" sz="2800" dirty="0" err="1">
                <a:hlinkClick r:id="rId4"/>
              </a:rPr>
              <a:t>Behaviour</a:t>
            </a:r>
            <a:r>
              <a:rPr lang="en-US" sz="2800" dirty="0">
                <a:hlinkClick r:id="rId4"/>
              </a:rPr>
              <a:t>-Driven Development for Testers and Developers </a:t>
            </a:r>
            <a:endParaRPr lang="en-US" sz="2800" dirty="0"/>
          </a:p>
          <a:p>
            <a:pPr algn="l"/>
            <a:r>
              <a:rPr lang="en-US" sz="2800" dirty="0">
                <a:hlinkClick r:id="rId5"/>
              </a:rPr>
              <a:t>BDD in Action: Behavior-driven development for the whole software lifecycle</a:t>
            </a:r>
            <a:endParaRPr lang="en-US" sz="2800" dirty="0"/>
          </a:p>
          <a:p>
            <a:pPr algn="l"/>
            <a:r>
              <a:rPr lang="en-US" sz="2800" dirty="0">
                <a:hlinkClick r:id="rId6"/>
              </a:rPr>
              <a:t>Specification by Example: How Successful Teams Deliver the Right Software</a:t>
            </a:r>
            <a:endParaRPr lang="en-US" sz="2800" dirty="0"/>
          </a:p>
          <a:p>
            <a:pPr algn="l"/>
            <a:r>
              <a:rPr lang="en-US" sz="2800" dirty="0">
                <a:hlinkClick r:id="rId7"/>
              </a:rPr>
              <a:t>Cucumber Tool</a:t>
            </a:r>
            <a:endParaRPr lang="en-US" sz="2800" dirty="0"/>
          </a:p>
          <a:p>
            <a:pPr algn="l"/>
            <a:r>
              <a:rPr lang="en-US" sz="2800" dirty="0">
                <a:hlinkClick r:id="rId8"/>
              </a:rPr>
              <a:t>Serenity Tool</a:t>
            </a:r>
            <a:endParaRPr lang="en-US" sz="2800" dirty="0"/>
          </a:p>
          <a:p>
            <a:pPr algn="l"/>
            <a:r>
              <a:rPr lang="en-US" sz="2800" dirty="0">
                <a:hlinkClick r:id="rId9"/>
              </a:rPr>
              <a:t>Clean Code: A Handbook of Software Craftsmanship</a:t>
            </a:r>
            <a:endParaRPr lang="en-US" sz="2800" dirty="0"/>
          </a:p>
        </p:txBody>
      </p:sp>
    </p:spTree>
    <p:extLst>
      <p:ext uri="{BB962C8B-B14F-4D97-AF65-F5344CB8AC3E}">
        <p14:creationId xmlns:p14="http://schemas.microsoft.com/office/powerpoint/2010/main" val="391538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5" y="341417"/>
            <a:ext cx="6784771"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Deming on Quality</a:t>
            </a:r>
            <a:endParaRPr sz="3600" dirty="0">
              <a:solidFill>
                <a:schemeClr val="tx1"/>
              </a:solidFill>
            </a:endParaRPr>
          </a:p>
        </p:txBody>
      </p:sp>
      <p:sp>
        <p:nvSpPr>
          <p:cNvPr id="32" name="Content Placeholder 2"/>
          <p:cNvSpPr txBox="1">
            <a:spLocks/>
          </p:cNvSpPr>
          <p:nvPr/>
        </p:nvSpPr>
        <p:spPr>
          <a:xfrm>
            <a:off x="531151" y="1524000"/>
            <a:ext cx="6068123" cy="47137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“Quality comes not from inspection, but from improvement of the production process.”</a:t>
            </a:r>
          </a:p>
          <a:p>
            <a:pPr algn="l"/>
            <a:endParaRPr lang="en-US" sz="2800" dirty="0"/>
          </a:p>
          <a:p>
            <a:pPr algn="l"/>
            <a:r>
              <a:rPr lang="en-US" sz="2800" dirty="0"/>
              <a:t>“We cannot rely on mass inspection to improve quality… You cannot inspect quality into a product.' The quality is there or it isn't by the time it's inspected.”</a:t>
            </a:r>
          </a:p>
          <a:p>
            <a:pPr algn="l"/>
            <a:endParaRPr lang="en-US" sz="2800" dirty="0"/>
          </a:p>
        </p:txBody>
      </p:sp>
      <p:pic>
        <p:nvPicPr>
          <p:cNvPr id="2" name="Picture 1"/>
          <p:cNvPicPr>
            <a:picLocks noChangeAspect="1"/>
          </p:cNvPicPr>
          <p:nvPr/>
        </p:nvPicPr>
        <p:blipFill>
          <a:blip r:embed="rId3"/>
          <a:stretch>
            <a:fillRect/>
          </a:stretch>
        </p:blipFill>
        <p:spPr>
          <a:xfrm>
            <a:off x="7180729" y="0"/>
            <a:ext cx="5011271" cy="6858000"/>
          </a:xfrm>
          <a:prstGeom prst="rect">
            <a:avLst/>
          </a:prstGeom>
        </p:spPr>
      </p:pic>
    </p:spTree>
    <p:extLst>
      <p:ext uri="{BB962C8B-B14F-4D97-AF65-F5344CB8AC3E}">
        <p14:creationId xmlns:p14="http://schemas.microsoft.com/office/powerpoint/2010/main" val="128419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2" end="2"/>
                                            </p:txEl>
                                          </p:spTgt>
                                        </p:tgtEl>
                                        <p:attrNameLst>
                                          <p:attrName>style.visibility</p:attrName>
                                        </p:attrNameLst>
                                      </p:cBhvr>
                                      <p:to>
                                        <p:strVal val="visible"/>
                                      </p:to>
                                    </p:set>
                                    <p:animEffect transition="in" filter="wipe(left)">
                                      <p:cBhvr>
                                        <p:cTn id="12" dur="5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5" y="315344"/>
            <a:ext cx="11929403"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a:solidFill>
                  <a:schemeClr val="tx1"/>
                </a:solidFill>
              </a:rPr>
              <a:t>Questions</a:t>
            </a:r>
            <a:endParaRPr sz="3600" dirty="0">
              <a:solidFill>
                <a:schemeClr val="tx1"/>
              </a:solidFill>
            </a:endParaRPr>
          </a:p>
        </p:txBody>
      </p:sp>
      <p:pic>
        <p:nvPicPr>
          <p:cNvPr id="4" name="man-with-question-mark-22632s.png" descr="man-with-question-mark-22632s.png"/>
          <p:cNvPicPr>
            <a:picLocks noChangeAspect="1"/>
          </p:cNvPicPr>
          <p:nvPr/>
        </p:nvPicPr>
        <p:blipFill>
          <a:blip r:embed="rId3"/>
          <a:stretch>
            <a:fillRect/>
          </a:stretch>
        </p:blipFill>
        <p:spPr>
          <a:xfrm>
            <a:off x="3834493" y="1600200"/>
            <a:ext cx="4523014" cy="4523014"/>
          </a:xfrm>
          <a:prstGeom prst="rect">
            <a:avLst/>
          </a:prstGeom>
          <a:ln w="12700">
            <a:miter lim="400000"/>
          </a:ln>
        </p:spPr>
      </p:pic>
    </p:spTree>
    <p:extLst>
      <p:ext uri="{BB962C8B-B14F-4D97-AF65-F5344CB8AC3E}">
        <p14:creationId xmlns:p14="http://schemas.microsoft.com/office/powerpoint/2010/main" val="195070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6CD5A6-E12D-49DB-921F-90895D17305E}"/>
              </a:ext>
            </a:extLst>
          </p:cNvPr>
          <p:cNvPicPr>
            <a:picLocks noChangeAspect="1"/>
          </p:cNvPicPr>
          <p:nvPr/>
        </p:nvPicPr>
        <p:blipFill>
          <a:blip r:embed="rId2"/>
          <a:stretch>
            <a:fillRect/>
          </a:stretch>
        </p:blipFill>
        <p:spPr>
          <a:xfrm>
            <a:off x="5379736" y="1839167"/>
            <a:ext cx="1125892" cy="1125892"/>
          </a:xfrm>
          <a:prstGeom prst="rect">
            <a:avLst/>
          </a:prstGeom>
        </p:spPr>
      </p:pic>
      <p:pic>
        <p:nvPicPr>
          <p:cNvPr id="17" name="Picture 16"/>
          <p:cNvPicPr>
            <a:picLocks noChangeAspect="1"/>
          </p:cNvPicPr>
          <p:nvPr/>
        </p:nvPicPr>
        <p:blipFill>
          <a:blip r:embed="rId3"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rot="21000000">
            <a:off x="3896725" y="2155107"/>
            <a:ext cx="1642265" cy="1901145"/>
          </a:xfrm>
          <a:prstGeom prst="rect">
            <a:avLst/>
          </a:prstGeom>
        </p:spPr>
      </p:pic>
      <p:pic>
        <p:nvPicPr>
          <p:cNvPr id="19" name="Picture 18"/>
          <p:cNvPicPr>
            <a:picLocks noChangeAspect="1"/>
          </p:cNvPicPr>
          <p:nvPr/>
        </p:nvPicPr>
        <p:blipFill>
          <a:blip r:embed="rId4">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a:off x="3848347" y="4169469"/>
            <a:ext cx="1190348" cy="1226053"/>
          </a:xfrm>
          <a:prstGeom prst="rect">
            <a:avLst/>
          </a:prstGeom>
        </p:spPr>
      </p:pic>
      <p:pic>
        <p:nvPicPr>
          <p:cNvPr id="20" name="Picture 19"/>
          <p:cNvPicPr>
            <a:picLocks noChangeAspect="1"/>
          </p:cNvPicPr>
          <p:nvPr/>
        </p:nvPicPr>
        <p:blipFill>
          <a:blip r:embed="rId4">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7037827" y="4098722"/>
            <a:ext cx="1190348" cy="1226053"/>
          </a:xfrm>
          <a:prstGeom prst="rect">
            <a:avLst/>
          </a:prstGeom>
        </p:spPr>
      </p:pic>
      <p:pic>
        <p:nvPicPr>
          <p:cNvPr id="21" name="Picture 20"/>
          <p:cNvPicPr>
            <a:picLocks noChangeAspect="1"/>
          </p:cNvPicPr>
          <p:nvPr/>
        </p:nvPicPr>
        <p:blipFill>
          <a:blip r:embed="rId5" cstate="print">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6515"/>
                    </a14:imgEffect>
                  </a14:imgLayer>
                </a14:imgProps>
              </a:ext>
              <a:ext uri="{28A0092B-C50C-407E-A947-70E740481C1C}">
                <a14:useLocalDpi xmlns:a14="http://schemas.microsoft.com/office/drawing/2010/main" val="0"/>
              </a:ext>
            </a:extLst>
          </a:blip>
          <a:stretch>
            <a:fillRect/>
          </a:stretch>
        </p:blipFill>
        <p:spPr>
          <a:xfrm rot="6000000">
            <a:off x="6519636" y="2340986"/>
            <a:ext cx="1642265" cy="1901145"/>
          </a:xfrm>
          <a:prstGeom prst="rect">
            <a:avLst/>
          </a:prstGeom>
        </p:spPr>
      </p:pic>
      <p:pic>
        <p:nvPicPr>
          <p:cNvPr id="22" name="Picture 21"/>
          <p:cNvPicPr>
            <a:picLocks noChangeAspect="1"/>
          </p:cNvPicPr>
          <p:nvPr/>
        </p:nvPicPr>
        <p:blipFill>
          <a:blip r:embed="rId7">
            <a:duotone>
              <a:prstClr val="black"/>
              <a:srgbClr val="0070C0">
                <a:tint val="45000"/>
                <a:satMod val="400000"/>
              </a:srgbClr>
            </a:duotone>
            <a:extLst>
              <a:ext uri="{BEBA8EAE-BF5A-486C-A8C5-ECC9F3942E4B}">
                <a14:imgProps xmlns:a14="http://schemas.microsoft.com/office/drawing/2010/main">
                  <a14:imgLayer r:embed="rId8">
                    <a14:imgEffect>
                      <a14:saturation sat="23000"/>
                    </a14:imgEffect>
                  </a14:imgLayer>
                </a14:imgProps>
              </a:ext>
              <a:ext uri="{28A0092B-C50C-407E-A947-70E740481C1C}">
                <a14:useLocalDpi xmlns:a14="http://schemas.microsoft.com/office/drawing/2010/main" val="0"/>
              </a:ext>
            </a:extLst>
          </a:blip>
          <a:stretch>
            <a:fillRect/>
          </a:stretch>
        </p:blipFill>
        <p:spPr>
          <a:xfrm>
            <a:off x="5145386" y="2968762"/>
            <a:ext cx="1679745" cy="1730129"/>
          </a:xfrm>
          <a:prstGeom prst="rect">
            <a:avLst/>
          </a:prstGeom>
        </p:spPr>
      </p:pic>
      <p:sp>
        <p:nvSpPr>
          <p:cNvPr id="23" name="Rectangle 22"/>
          <p:cNvSpPr/>
          <p:nvPr/>
        </p:nvSpPr>
        <p:spPr>
          <a:xfrm>
            <a:off x="5590456" y="2158265"/>
            <a:ext cx="582532" cy="400110"/>
          </a:xfrm>
          <a:prstGeom prst="rect">
            <a:avLst/>
          </a:prstGeom>
        </p:spPr>
        <p:txBody>
          <a:bodyPr wrap="none">
            <a:spAutoFit/>
          </a:bodyPr>
          <a:lstStyle/>
          <a:p>
            <a:r>
              <a:rPr lang="en-US" sz="2000" dirty="0">
                <a:solidFill>
                  <a:schemeClr val="bg1"/>
                </a:solidFill>
              </a:rPr>
              <a:t>Red</a:t>
            </a:r>
          </a:p>
        </p:txBody>
      </p:sp>
      <p:sp>
        <p:nvSpPr>
          <p:cNvPr id="24" name="Rectangle 23"/>
          <p:cNvSpPr/>
          <p:nvPr/>
        </p:nvSpPr>
        <p:spPr>
          <a:xfrm>
            <a:off x="7153591" y="4518128"/>
            <a:ext cx="824072" cy="400110"/>
          </a:xfrm>
          <a:prstGeom prst="rect">
            <a:avLst/>
          </a:prstGeom>
        </p:spPr>
        <p:txBody>
          <a:bodyPr wrap="none">
            <a:spAutoFit/>
          </a:bodyPr>
          <a:lstStyle/>
          <a:p>
            <a:r>
              <a:rPr lang="en-US" sz="2000" dirty="0">
                <a:solidFill>
                  <a:schemeClr val="bg1"/>
                </a:solidFill>
              </a:rPr>
              <a:t>Green</a:t>
            </a:r>
          </a:p>
        </p:txBody>
      </p:sp>
      <p:sp>
        <p:nvSpPr>
          <p:cNvPr id="25" name="Rectangle 24"/>
          <p:cNvSpPr/>
          <p:nvPr/>
        </p:nvSpPr>
        <p:spPr>
          <a:xfrm>
            <a:off x="3849965" y="4579544"/>
            <a:ext cx="1151277" cy="369332"/>
          </a:xfrm>
          <a:prstGeom prst="rect">
            <a:avLst/>
          </a:prstGeom>
        </p:spPr>
        <p:txBody>
          <a:bodyPr wrap="none">
            <a:spAutoFit/>
          </a:bodyPr>
          <a:lstStyle/>
          <a:p>
            <a:r>
              <a:rPr lang="en-US" dirty="0">
                <a:solidFill>
                  <a:schemeClr val="bg1"/>
                </a:solidFill>
              </a:rPr>
              <a:t>Refactor</a:t>
            </a:r>
          </a:p>
        </p:txBody>
      </p:sp>
      <p:sp>
        <p:nvSpPr>
          <p:cNvPr id="26" name="Rectangle 25"/>
          <p:cNvSpPr/>
          <p:nvPr/>
        </p:nvSpPr>
        <p:spPr>
          <a:xfrm>
            <a:off x="5366396" y="3443965"/>
            <a:ext cx="1156086" cy="769441"/>
          </a:xfrm>
          <a:prstGeom prst="rect">
            <a:avLst/>
          </a:prstGeom>
        </p:spPr>
        <p:txBody>
          <a:bodyPr wrap="none">
            <a:spAutoFit/>
          </a:bodyPr>
          <a:lstStyle/>
          <a:p>
            <a:r>
              <a:rPr lang="en-US" sz="4400" dirty="0">
                <a:solidFill>
                  <a:schemeClr val="bg1"/>
                </a:solidFill>
              </a:rPr>
              <a:t>TDD</a:t>
            </a:r>
          </a:p>
        </p:txBody>
      </p:sp>
      <p:sp>
        <p:nvSpPr>
          <p:cNvPr id="27" name="Rectangle 26"/>
          <p:cNvSpPr/>
          <p:nvPr/>
        </p:nvSpPr>
        <p:spPr>
          <a:xfrm>
            <a:off x="7853142" y="2561947"/>
            <a:ext cx="2864630" cy="646331"/>
          </a:xfrm>
          <a:prstGeom prst="rect">
            <a:avLst/>
          </a:prstGeom>
        </p:spPr>
        <p:txBody>
          <a:bodyPr wrap="none">
            <a:spAutoFit/>
          </a:bodyPr>
          <a:lstStyle/>
          <a:p>
            <a:pPr marL="285750" indent="-285750">
              <a:buFont typeface="Arial" panose="020B0604020202020204" pitchFamily="34" charset="0"/>
              <a:buChar char="•"/>
            </a:pPr>
            <a:r>
              <a:rPr lang="en-US" dirty="0"/>
              <a:t>Write a unit test</a:t>
            </a:r>
          </a:p>
          <a:p>
            <a:pPr marL="285750" indent="-285750">
              <a:buFont typeface="Arial" panose="020B0604020202020204" pitchFamily="34" charset="0"/>
              <a:buChar char="•"/>
            </a:pPr>
            <a:r>
              <a:rPr lang="en-US" dirty="0"/>
              <a:t>Validate that the test fails</a:t>
            </a:r>
          </a:p>
        </p:txBody>
      </p:sp>
      <p:sp>
        <p:nvSpPr>
          <p:cNvPr id="28" name="Rectangle 27"/>
          <p:cNvSpPr/>
          <p:nvPr/>
        </p:nvSpPr>
        <p:spPr>
          <a:xfrm>
            <a:off x="6806344" y="5533266"/>
            <a:ext cx="4264822" cy="646331"/>
          </a:xfrm>
          <a:prstGeom prst="rect">
            <a:avLst/>
          </a:prstGeom>
        </p:spPr>
        <p:txBody>
          <a:bodyPr wrap="none">
            <a:spAutoFit/>
          </a:bodyPr>
          <a:lstStyle/>
          <a:p>
            <a:pPr marL="285750" indent="-285750">
              <a:buFont typeface="Arial" panose="020B0604020202020204" pitchFamily="34" charset="0"/>
              <a:buChar char="•"/>
            </a:pPr>
            <a:r>
              <a:rPr lang="en-US" dirty="0"/>
              <a:t>Write just the minimum code necessary</a:t>
            </a:r>
          </a:p>
          <a:p>
            <a:pPr marL="285750" indent="-285750">
              <a:buFont typeface="Arial" panose="020B0604020202020204" pitchFamily="34" charset="0"/>
              <a:buChar char="•"/>
            </a:pPr>
            <a:r>
              <a:rPr lang="en-US" dirty="0"/>
              <a:t>Validate that the test passes successfully</a:t>
            </a:r>
          </a:p>
        </p:txBody>
      </p:sp>
      <p:sp>
        <p:nvSpPr>
          <p:cNvPr id="29" name="Rectangle 28"/>
          <p:cNvSpPr/>
          <p:nvPr/>
        </p:nvSpPr>
        <p:spPr>
          <a:xfrm>
            <a:off x="1096924" y="2766662"/>
            <a:ext cx="2993127" cy="923330"/>
          </a:xfrm>
          <a:prstGeom prst="rect">
            <a:avLst/>
          </a:prstGeom>
        </p:spPr>
        <p:txBody>
          <a:bodyPr wrap="none">
            <a:spAutoFit/>
          </a:bodyPr>
          <a:lstStyle/>
          <a:p>
            <a:pPr marL="285750" indent="-285750">
              <a:buFont typeface="Arial" panose="020B0604020202020204" pitchFamily="34" charset="0"/>
              <a:buChar char="•"/>
            </a:pPr>
            <a:r>
              <a:rPr lang="en-US" dirty="0"/>
              <a:t>Refactor the code</a:t>
            </a:r>
          </a:p>
          <a:p>
            <a:pPr marL="285750" indent="-285750">
              <a:buFont typeface="Arial" panose="020B0604020202020204" pitchFamily="34" charset="0"/>
              <a:buChar char="•"/>
            </a:pPr>
            <a:r>
              <a:rPr lang="en-US" dirty="0"/>
              <a:t>Coherence is ensured </a:t>
            </a:r>
            <a:br>
              <a:rPr lang="en-US" dirty="0"/>
            </a:br>
            <a:r>
              <a:rPr lang="en-US" dirty="0"/>
              <a:t>by the unit tests</a:t>
            </a:r>
          </a:p>
        </p:txBody>
      </p:sp>
      <p:pic>
        <p:nvPicPr>
          <p:cNvPr id="30" name="Picture 29"/>
          <p:cNvPicPr>
            <a:picLocks noChangeAspect="1"/>
          </p:cNvPicPr>
          <p:nvPr/>
        </p:nvPicPr>
        <p:blipFill>
          <a:blip r:embed="rId3" cstate="print">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rot="13378269">
            <a:off x="5081886" y="4286784"/>
            <a:ext cx="1642264" cy="1901144"/>
          </a:xfrm>
          <a:prstGeom prst="rect">
            <a:avLst/>
          </a:prstGeom>
        </p:spPr>
      </p:pic>
      <p:sp>
        <p:nvSpPr>
          <p:cNvPr id="31" name="Shape 30"/>
          <p:cNvSpPr/>
          <p:nvPr/>
        </p:nvSpPr>
        <p:spPr>
          <a:xfrm>
            <a:off x="154745" y="38345"/>
            <a:ext cx="11929403" cy="11079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sz="3600" dirty="0">
                <a:solidFill>
                  <a:schemeClr val="tx1"/>
                </a:solidFill>
              </a:rPr>
              <a:t>BDD Begins with </a:t>
            </a:r>
            <a:endParaRPr lang="en-US" sz="3600" dirty="0">
              <a:solidFill>
                <a:schemeClr val="tx1"/>
              </a:solidFill>
            </a:endParaRPr>
          </a:p>
          <a:p>
            <a:r>
              <a:rPr sz="3600" dirty="0">
                <a:solidFill>
                  <a:schemeClr val="tx1"/>
                </a:solidFill>
              </a:rPr>
              <a:t>Test Driven Development (TDD)</a:t>
            </a:r>
          </a:p>
        </p:txBody>
      </p:sp>
    </p:spTree>
    <p:extLst>
      <p:ext uri="{BB962C8B-B14F-4D97-AF65-F5344CB8AC3E}">
        <p14:creationId xmlns:p14="http://schemas.microsoft.com/office/powerpoint/2010/main" val="334669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right)">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down)">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7"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6" y="315344"/>
            <a:ext cx="5986748"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Why Do TDD?</a:t>
            </a:r>
            <a:endParaRPr sz="3600" dirty="0">
              <a:solidFill>
                <a:schemeClr val="tx1"/>
              </a:solidFill>
            </a:endParaRPr>
          </a:p>
        </p:txBody>
      </p:sp>
      <p:sp>
        <p:nvSpPr>
          <p:cNvPr id="32" name="Content Placeholder 2"/>
          <p:cNvSpPr txBox="1">
            <a:spLocks/>
          </p:cNvSpPr>
          <p:nvPr/>
        </p:nvSpPr>
        <p:spPr>
          <a:xfrm>
            <a:off x="531151" y="1565468"/>
            <a:ext cx="5967620" cy="441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800" dirty="0"/>
              <a:t>“</a:t>
            </a:r>
            <a:r>
              <a:rPr lang="en-US" sz="2800" dirty="0" err="1"/>
              <a:t>Ilities</a:t>
            </a:r>
            <a:r>
              <a:rPr lang="en-US" sz="2800" dirty="0"/>
              <a:t>” – Maintainability, Flexibility, Extensibility</a:t>
            </a:r>
          </a:p>
          <a:p>
            <a:pPr marL="342900" indent="-342900" algn="l">
              <a:buFont typeface="Arial" panose="020B0604020202020204" pitchFamily="34" charset="0"/>
              <a:buChar char="•"/>
            </a:pPr>
            <a:r>
              <a:rPr lang="en-US" sz="2800" dirty="0"/>
              <a:t>Streamlined Codebase</a:t>
            </a:r>
          </a:p>
          <a:p>
            <a:pPr marL="342900" indent="-342900" algn="l">
              <a:buFont typeface="Arial" panose="020B0604020202020204" pitchFamily="34" charset="0"/>
              <a:buChar char="•"/>
            </a:pPr>
            <a:r>
              <a:rPr lang="en-US" sz="2800" dirty="0"/>
              <a:t>Cleaner Interfaces </a:t>
            </a:r>
          </a:p>
          <a:p>
            <a:pPr marL="342900" indent="-342900" algn="l">
              <a:buFont typeface="Arial" panose="020B0604020202020204" pitchFamily="34" charset="0"/>
              <a:buChar char="•"/>
            </a:pPr>
            <a:r>
              <a:rPr lang="en-US" sz="2800" dirty="0"/>
              <a:t>Easier Refactoring of Code</a:t>
            </a:r>
          </a:p>
          <a:p>
            <a:pPr marL="342900" indent="-342900" algn="l">
              <a:buFont typeface="Arial" panose="020B0604020202020204" pitchFamily="34" charset="0"/>
              <a:buChar char="•"/>
            </a:pPr>
            <a:r>
              <a:rPr lang="en-US" sz="2800" dirty="0"/>
              <a:t>Tests Provide Some Code Documentation</a:t>
            </a:r>
          </a:p>
          <a:p>
            <a:pPr marL="342900" indent="-342900" algn="l">
              <a:buFont typeface="Arial" panose="020B0604020202020204" pitchFamily="34" charset="0"/>
              <a:buChar char="•"/>
            </a:pPr>
            <a:r>
              <a:rPr lang="en-US" sz="2800" dirty="0"/>
              <a:t>Bottom Line - Higher Quality</a:t>
            </a:r>
          </a:p>
          <a:p>
            <a:pPr marL="342900" indent="-342900" algn="l">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8B2E4ED5-DAFE-4FDD-986C-358702917621}"/>
              </a:ext>
            </a:extLst>
          </p:cNvPr>
          <p:cNvPicPr>
            <a:picLocks noChangeAspect="1"/>
          </p:cNvPicPr>
          <p:nvPr/>
        </p:nvPicPr>
        <p:blipFill>
          <a:blip r:embed="rId3"/>
          <a:stretch>
            <a:fillRect/>
          </a:stretch>
        </p:blipFill>
        <p:spPr>
          <a:xfrm>
            <a:off x="8593804" y="1607151"/>
            <a:ext cx="1125892" cy="1125892"/>
          </a:xfrm>
          <a:prstGeom prst="rect">
            <a:avLst/>
          </a:prstGeom>
        </p:spPr>
      </p:pic>
      <p:pic>
        <p:nvPicPr>
          <p:cNvPr id="6" name="Picture 5">
            <a:extLst>
              <a:ext uri="{FF2B5EF4-FFF2-40B4-BE49-F238E27FC236}">
                <a16:creationId xmlns:a16="http://schemas.microsoft.com/office/drawing/2014/main" id="{AFE1B11D-8AA4-49DD-B0E4-94453F31B953}"/>
              </a:ext>
            </a:extLst>
          </p:cNvPr>
          <p:cNvPicPr>
            <a:picLocks noChangeAspect="1"/>
          </p:cNvPicPr>
          <p:nvPr/>
        </p:nvPicPr>
        <p:blipFill>
          <a:blip r:embed="rId4"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rot="21000000">
            <a:off x="7110793" y="1923091"/>
            <a:ext cx="1642265" cy="1901145"/>
          </a:xfrm>
          <a:prstGeom prst="rect">
            <a:avLst/>
          </a:prstGeom>
        </p:spPr>
      </p:pic>
      <p:pic>
        <p:nvPicPr>
          <p:cNvPr id="7" name="Picture 6">
            <a:extLst>
              <a:ext uri="{FF2B5EF4-FFF2-40B4-BE49-F238E27FC236}">
                <a16:creationId xmlns:a16="http://schemas.microsoft.com/office/drawing/2014/main" id="{507B6CA8-2002-4D8A-931D-B32E0B74B414}"/>
              </a:ext>
            </a:extLst>
          </p:cNvPr>
          <p:cNvPicPr>
            <a:picLocks noChangeAspect="1"/>
          </p:cNvPicPr>
          <p:nvPr/>
        </p:nvPicPr>
        <p:blipFill>
          <a:blip r:embed="rId5">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a:off x="7062415" y="3937453"/>
            <a:ext cx="1190348" cy="1226053"/>
          </a:xfrm>
          <a:prstGeom prst="rect">
            <a:avLst/>
          </a:prstGeom>
        </p:spPr>
      </p:pic>
      <p:pic>
        <p:nvPicPr>
          <p:cNvPr id="8" name="Picture 7">
            <a:extLst>
              <a:ext uri="{FF2B5EF4-FFF2-40B4-BE49-F238E27FC236}">
                <a16:creationId xmlns:a16="http://schemas.microsoft.com/office/drawing/2014/main" id="{09AE635D-9CEA-41BF-ADBF-D305FC654F2D}"/>
              </a:ext>
            </a:extLst>
          </p:cNvPr>
          <p:cNvPicPr>
            <a:picLocks noChangeAspect="1"/>
          </p:cNvPicPr>
          <p:nvPr/>
        </p:nvPicPr>
        <p:blipFill>
          <a:blip r:embed="rId5">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10251895" y="3866706"/>
            <a:ext cx="1190348" cy="1226053"/>
          </a:xfrm>
          <a:prstGeom prst="rect">
            <a:avLst/>
          </a:prstGeom>
        </p:spPr>
      </p:pic>
      <p:pic>
        <p:nvPicPr>
          <p:cNvPr id="9" name="Picture 8">
            <a:extLst>
              <a:ext uri="{FF2B5EF4-FFF2-40B4-BE49-F238E27FC236}">
                <a16:creationId xmlns:a16="http://schemas.microsoft.com/office/drawing/2014/main" id="{1F16C8E5-2128-4A52-A9D9-F00F3669D12F}"/>
              </a:ext>
            </a:extLst>
          </p:cNvPr>
          <p:cNvPicPr>
            <a:picLocks noChangeAspect="1"/>
          </p:cNvPicPr>
          <p:nvPr/>
        </p:nvPicPr>
        <p:blipFill>
          <a:blip r:embed="rId6" cstate="print">
            <a:duotone>
              <a:prstClr val="black"/>
              <a:schemeClr val="accent1">
                <a:tint val="45000"/>
                <a:satMod val="400000"/>
              </a:schemeClr>
            </a:duotone>
            <a:extLst>
              <a:ext uri="{BEBA8EAE-BF5A-486C-A8C5-ECC9F3942E4B}">
                <a14:imgProps xmlns:a14="http://schemas.microsoft.com/office/drawing/2010/main">
                  <a14:imgLayer r:embed="rId7">
                    <a14:imgEffect>
                      <a14:colorTemperature colorTemp="6515"/>
                    </a14:imgEffect>
                  </a14:imgLayer>
                </a14:imgProps>
              </a:ext>
              <a:ext uri="{28A0092B-C50C-407E-A947-70E740481C1C}">
                <a14:useLocalDpi xmlns:a14="http://schemas.microsoft.com/office/drawing/2010/main" val="0"/>
              </a:ext>
            </a:extLst>
          </a:blip>
          <a:stretch>
            <a:fillRect/>
          </a:stretch>
        </p:blipFill>
        <p:spPr>
          <a:xfrm rot="6000000">
            <a:off x="9733704" y="2108970"/>
            <a:ext cx="1642265" cy="1901145"/>
          </a:xfrm>
          <a:prstGeom prst="rect">
            <a:avLst/>
          </a:prstGeom>
        </p:spPr>
      </p:pic>
      <p:pic>
        <p:nvPicPr>
          <p:cNvPr id="10" name="Picture 9">
            <a:extLst>
              <a:ext uri="{FF2B5EF4-FFF2-40B4-BE49-F238E27FC236}">
                <a16:creationId xmlns:a16="http://schemas.microsoft.com/office/drawing/2014/main" id="{F4201579-09D8-4CDB-AB71-2D6B81312928}"/>
              </a:ext>
            </a:extLst>
          </p:cNvPr>
          <p:cNvPicPr>
            <a:picLocks noChangeAspect="1"/>
          </p:cNvPicPr>
          <p:nvPr/>
        </p:nvPicPr>
        <p:blipFill>
          <a:blip r:embed="rId8">
            <a:duotone>
              <a:prstClr val="black"/>
              <a:srgbClr val="0070C0">
                <a:tint val="45000"/>
                <a:satMod val="400000"/>
              </a:srgbClr>
            </a:duotone>
            <a:extLst>
              <a:ext uri="{BEBA8EAE-BF5A-486C-A8C5-ECC9F3942E4B}">
                <a14:imgProps xmlns:a14="http://schemas.microsoft.com/office/drawing/2010/main">
                  <a14:imgLayer r:embed="rId9">
                    <a14:imgEffect>
                      <a14:saturation sat="23000"/>
                    </a14:imgEffect>
                  </a14:imgLayer>
                </a14:imgProps>
              </a:ext>
              <a:ext uri="{28A0092B-C50C-407E-A947-70E740481C1C}">
                <a14:useLocalDpi xmlns:a14="http://schemas.microsoft.com/office/drawing/2010/main" val="0"/>
              </a:ext>
            </a:extLst>
          </a:blip>
          <a:stretch>
            <a:fillRect/>
          </a:stretch>
        </p:blipFill>
        <p:spPr>
          <a:xfrm>
            <a:off x="8359454" y="2736746"/>
            <a:ext cx="1679745" cy="1730129"/>
          </a:xfrm>
          <a:prstGeom prst="rect">
            <a:avLst/>
          </a:prstGeom>
        </p:spPr>
      </p:pic>
      <p:sp>
        <p:nvSpPr>
          <p:cNvPr id="11" name="Rectangle 10">
            <a:extLst>
              <a:ext uri="{FF2B5EF4-FFF2-40B4-BE49-F238E27FC236}">
                <a16:creationId xmlns:a16="http://schemas.microsoft.com/office/drawing/2014/main" id="{BE852F0C-3351-4F14-AB45-7ADE942E7E46}"/>
              </a:ext>
            </a:extLst>
          </p:cNvPr>
          <p:cNvSpPr/>
          <p:nvPr/>
        </p:nvSpPr>
        <p:spPr>
          <a:xfrm>
            <a:off x="8804524" y="1926249"/>
            <a:ext cx="582532" cy="400110"/>
          </a:xfrm>
          <a:prstGeom prst="rect">
            <a:avLst/>
          </a:prstGeom>
        </p:spPr>
        <p:txBody>
          <a:bodyPr wrap="none">
            <a:spAutoFit/>
          </a:bodyPr>
          <a:lstStyle/>
          <a:p>
            <a:r>
              <a:rPr lang="en-US" sz="2000" dirty="0">
                <a:solidFill>
                  <a:schemeClr val="bg1"/>
                </a:solidFill>
              </a:rPr>
              <a:t>Red</a:t>
            </a:r>
          </a:p>
        </p:txBody>
      </p:sp>
      <p:sp>
        <p:nvSpPr>
          <p:cNvPr id="12" name="Rectangle 11">
            <a:extLst>
              <a:ext uri="{FF2B5EF4-FFF2-40B4-BE49-F238E27FC236}">
                <a16:creationId xmlns:a16="http://schemas.microsoft.com/office/drawing/2014/main" id="{8332A11D-C9E8-473C-9326-2200EFDEA56D}"/>
              </a:ext>
            </a:extLst>
          </p:cNvPr>
          <p:cNvSpPr/>
          <p:nvPr/>
        </p:nvSpPr>
        <p:spPr>
          <a:xfrm>
            <a:off x="10367659" y="4286112"/>
            <a:ext cx="824072" cy="400110"/>
          </a:xfrm>
          <a:prstGeom prst="rect">
            <a:avLst/>
          </a:prstGeom>
        </p:spPr>
        <p:txBody>
          <a:bodyPr wrap="none">
            <a:spAutoFit/>
          </a:bodyPr>
          <a:lstStyle/>
          <a:p>
            <a:r>
              <a:rPr lang="en-US" sz="2000" dirty="0">
                <a:solidFill>
                  <a:schemeClr val="bg1"/>
                </a:solidFill>
              </a:rPr>
              <a:t>Green</a:t>
            </a:r>
          </a:p>
        </p:txBody>
      </p:sp>
      <p:sp>
        <p:nvSpPr>
          <p:cNvPr id="13" name="Rectangle 12">
            <a:extLst>
              <a:ext uri="{FF2B5EF4-FFF2-40B4-BE49-F238E27FC236}">
                <a16:creationId xmlns:a16="http://schemas.microsoft.com/office/drawing/2014/main" id="{217AA827-055C-41BC-9C8C-24206D84C943}"/>
              </a:ext>
            </a:extLst>
          </p:cNvPr>
          <p:cNvSpPr/>
          <p:nvPr/>
        </p:nvSpPr>
        <p:spPr>
          <a:xfrm>
            <a:off x="7064033" y="4347528"/>
            <a:ext cx="1151277" cy="369332"/>
          </a:xfrm>
          <a:prstGeom prst="rect">
            <a:avLst/>
          </a:prstGeom>
        </p:spPr>
        <p:txBody>
          <a:bodyPr wrap="none">
            <a:spAutoFit/>
          </a:bodyPr>
          <a:lstStyle/>
          <a:p>
            <a:r>
              <a:rPr lang="en-US" dirty="0">
                <a:solidFill>
                  <a:schemeClr val="bg1"/>
                </a:solidFill>
              </a:rPr>
              <a:t>Refactor</a:t>
            </a:r>
          </a:p>
        </p:txBody>
      </p:sp>
      <p:sp>
        <p:nvSpPr>
          <p:cNvPr id="14" name="Rectangle 13">
            <a:extLst>
              <a:ext uri="{FF2B5EF4-FFF2-40B4-BE49-F238E27FC236}">
                <a16:creationId xmlns:a16="http://schemas.microsoft.com/office/drawing/2014/main" id="{8EB2E9F9-7350-4F3D-B3E4-B1020D86EEF6}"/>
              </a:ext>
            </a:extLst>
          </p:cNvPr>
          <p:cNvSpPr/>
          <p:nvPr/>
        </p:nvSpPr>
        <p:spPr>
          <a:xfrm>
            <a:off x="8580464" y="3211949"/>
            <a:ext cx="1156086" cy="769441"/>
          </a:xfrm>
          <a:prstGeom prst="rect">
            <a:avLst/>
          </a:prstGeom>
        </p:spPr>
        <p:txBody>
          <a:bodyPr wrap="none">
            <a:spAutoFit/>
          </a:bodyPr>
          <a:lstStyle/>
          <a:p>
            <a:r>
              <a:rPr lang="en-US" sz="4400" dirty="0">
                <a:solidFill>
                  <a:schemeClr val="bg1"/>
                </a:solidFill>
              </a:rPr>
              <a:t>TDD</a:t>
            </a:r>
          </a:p>
        </p:txBody>
      </p:sp>
      <p:pic>
        <p:nvPicPr>
          <p:cNvPr id="15" name="Picture 14">
            <a:extLst>
              <a:ext uri="{FF2B5EF4-FFF2-40B4-BE49-F238E27FC236}">
                <a16:creationId xmlns:a16="http://schemas.microsoft.com/office/drawing/2014/main" id="{F5933BB4-5884-4C95-8F8D-FC48B18828A1}"/>
              </a:ext>
            </a:extLst>
          </p:cNvPr>
          <p:cNvPicPr>
            <a:picLocks noChangeAspect="1"/>
          </p:cNvPicPr>
          <p:nvPr/>
        </p:nvPicPr>
        <p:blipFill>
          <a:blip r:embed="rId4" cstate="print">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rot="13378269">
            <a:off x="8295954" y="4054768"/>
            <a:ext cx="1642264" cy="1901144"/>
          </a:xfrm>
          <a:prstGeom prst="rect">
            <a:avLst/>
          </a:prstGeom>
        </p:spPr>
      </p:pic>
    </p:spTree>
    <p:extLst>
      <p:ext uri="{BB962C8B-B14F-4D97-AF65-F5344CB8AC3E}">
        <p14:creationId xmlns:p14="http://schemas.microsoft.com/office/powerpoint/2010/main" val="149256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wipe(left)">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wipe(left)">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xEl>
                                              <p:pRg st="3" end="3"/>
                                            </p:txEl>
                                          </p:spTgt>
                                        </p:tgtEl>
                                        <p:attrNameLst>
                                          <p:attrName>style.visibility</p:attrName>
                                        </p:attrNameLst>
                                      </p:cBhvr>
                                      <p:to>
                                        <p:strVal val="visible"/>
                                      </p:to>
                                    </p:set>
                                    <p:animEffect transition="in" filter="wipe(left)">
                                      <p:cBhvr>
                                        <p:cTn id="22" dur="500"/>
                                        <p:tgtEl>
                                          <p:spTgt spid="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xEl>
                                              <p:pRg st="4" end="4"/>
                                            </p:txEl>
                                          </p:spTgt>
                                        </p:tgtEl>
                                        <p:attrNameLst>
                                          <p:attrName>style.visibility</p:attrName>
                                        </p:attrNameLst>
                                      </p:cBhvr>
                                      <p:to>
                                        <p:strVal val="visible"/>
                                      </p:to>
                                    </p:set>
                                    <p:animEffect transition="in" filter="wipe(left)">
                                      <p:cBhvr>
                                        <p:cTn id="27" dur="500"/>
                                        <p:tgtEl>
                                          <p:spTgt spid="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
                                            <p:txEl>
                                              <p:pRg st="5" end="5"/>
                                            </p:txEl>
                                          </p:spTgt>
                                        </p:tgtEl>
                                        <p:attrNameLst>
                                          <p:attrName>style.visibility</p:attrName>
                                        </p:attrNameLst>
                                      </p:cBhvr>
                                      <p:to>
                                        <p:strVal val="visible"/>
                                      </p:to>
                                    </p:set>
                                    <p:animEffect transition="in" filter="wipe(left)">
                                      <p:cBhvr>
                                        <p:cTn id="32" dur="500"/>
                                        <p:tgtEl>
                                          <p:spTgt spid="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2"/>
          <p:cNvSpPr txBox="1">
            <a:spLocks/>
          </p:cNvSpPr>
          <p:nvPr/>
        </p:nvSpPr>
        <p:spPr>
          <a:xfrm>
            <a:off x="531152" y="1524001"/>
            <a:ext cx="6490622" cy="441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“If the discipline of requirements specification has taught us anything, it is that well-specified requirements are as formal as code and can act as executable tests of that code!” </a:t>
            </a:r>
          </a:p>
        </p:txBody>
      </p:sp>
      <p:pic>
        <p:nvPicPr>
          <p:cNvPr id="6" name="Picture 5">
            <a:extLst>
              <a:ext uri="{FF2B5EF4-FFF2-40B4-BE49-F238E27FC236}">
                <a16:creationId xmlns:a16="http://schemas.microsoft.com/office/drawing/2014/main" id="{86BB1155-047F-42E3-816E-FB447875DAE0}"/>
              </a:ext>
            </a:extLst>
          </p:cNvPr>
          <p:cNvPicPr>
            <a:picLocks noChangeAspect="1"/>
          </p:cNvPicPr>
          <p:nvPr/>
        </p:nvPicPr>
        <p:blipFill>
          <a:blip r:embed="rId3"/>
          <a:stretch>
            <a:fillRect/>
          </a:stretch>
        </p:blipFill>
        <p:spPr>
          <a:xfrm>
            <a:off x="7423694" y="0"/>
            <a:ext cx="4766003" cy="6858000"/>
          </a:xfrm>
          <a:prstGeom prst="rect">
            <a:avLst/>
          </a:prstGeom>
        </p:spPr>
      </p:pic>
      <p:sp>
        <p:nvSpPr>
          <p:cNvPr id="7" name="Shape 30">
            <a:extLst>
              <a:ext uri="{FF2B5EF4-FFF2-40B4-BE49-F238E27FC236}">
                <a16:creationId xmlns:a16="http://schemas.microsoft.com/office/drawing/2014/main" id="{BC88951D-0E83-4795-BF6C-A40700882034}"/>
              </a:ext>
            </a:extLst>
          </p:cNvPr>
          <p:cNvSpPr/>
          <p:nvPr/>
        </p:nvSpPr>
        <p:spPr>
          <a:xfrm>
            <a:off x="154745" y="315344"/>
            <a:ext cx="7058097"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An Expert Speaks on TDD</a:t>
            </a:r>
            <a:endParaRPr sz="3600" dirty="0">
              <a:solidFill>
                <a:schemeClr val="tx1"/>
              </a:solidFill>
            </a:endParaRPr>
          </a:p>
        </p:txBody>
      </p:sp>
    </p:spTree>
    <p:extLst>
      <p:ext uri="{BB962C8B-B14F-4D97-AF65-F5344CB8AC3E}">
        <p14:creationId xmlns:p14="http://schemas.microsoft.com/office/powerpoint/2010/main" val="31848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83551" y="1676400"/>
            <a:ext cx="6414292" cy="49342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“…if you want to go fast, if you want to get done quickly, if you want your code to be easy to write, make it easy to read.”</a:t>
            </a:r>
          </a:p>
          <a:p>
            <a:pPr algn="l"/>
            <a:endParaRPr lang="en-US" sz="2800" dirty="0"/>
          </a:p>
          <a:p>
            <a:pPr algn="l"/>
            <a:r>
              <a:rPr lang="en-US" sz="2800" dirty="0"/>
              <a:t>“Indeed, the ratio of time spent reading versus writing is well over 10 to 1. We are constantly reading old code as part of the effort to write new code. ...[Therefore,] making it easy to read makes it easier to write.” </a:t>
            </a:r>
          </a:p>
          <a:p>
            <a:pPr algn="l"/>
            <a:r>
              <a:rPr lang="en-US" sz="2800" dirty="0"/>
              <a:t> </a:t>
            </a:r>
          </a:p>
        </p:txBody>
      </p:sp>
      <p:pic>
        <p:nvPicPr>
          <p:cNvPr id="7" name="Picture 6">
            <a:extLst>
              <a:ext uri="{FF2B5EF4-FFF2-40B4-BE49-F238E27FC236}">
                <a16:creationId xmlns:a16="http://schemas.microsoft.com/office/drawing/2014/main" id="{E697BD44-8250-4514-BE3B-623333846901}"/>
              </a:ext>
            </a:extLst>
          </p:cNvPr>
          <p:cNvPicPr>
            <a:picLocks noChangeAspect="1"/>
          </p:cNvPicPr>
          <p:nvPr/>
        </p:nvPicPr>
        <p:blipFill>
          <a:blip r:embed="rId3"/>
          <a:stretch>
            <a:fillRect/>
          </a:stretch>
        </p:blipFill>
        <p:spPr>
          <a:xfrm>
            <a:off x="7423694" y="0"/>
            <a:ext cx="4766003" cy="6858000"/>
          </a:xfrm>
          <a:prstGeom prst="rect">
            <a:avLst/>
          </a:prstGeom>
        </p:spPr>
      </p:pic>
      <p:sp>
        <p:nvSpPr>
          <p:cNvPr id="8" name="Shape 30">
            <a:extLst>
              <a:ext uri="{FF2B5EF4-FFF2-40B4-BE49-F238E27FC236}">
                <a16:creationId xmlns:a16="http://schemas.microsoft.com/office/drawing/2014/main" id="{D959D8A8-9970-4D43-A35B-60EBD266498F}"/>
              </a:ext>
            </a:extLst>
          </p:cNvPr>
          <p:cNvSpPr/>
          <p:nvPr/>
        </p:nvSpPr>
        <p:spPr>
          <a:xfrm>
            <a:off x="154745" y="315344"/>
            <a:ext cx="7058097"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An Expert Speaks on TDD</a:t>
            </a:r>
            <a:endParaRPr sz="3600" dirty="0">
              <a:solidFill>
                <a:schemeClr val="tx1"/>
              </a:solidFill>
            </a:endParaRPr>
          </a:p>
        </p:txBody>
      </p:sp>
    </p:spTree>
    <p:extLst>
      <p:ext uri="{BB962C8B-B14F-4D97-AF65-F5344CB8AC3E}">
        <p14:creationId xmlns:p14="http://schemas.microsoft.com/office/powerpoint/2010/main" val="206090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5" y="236241"/>
            <a:ext cx="7051273" cy="11079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An Expert Speaks on Being a Professional Developer</a:t>
            </a:r>
            <a:endParaRPr sz="3600" dirty="0">
              <a:solidFill>
                <a:schemeClr val="tx1"/>
              </a:solidFill>
            </a:endParaRPr>
          </a:p>
        </p:txBody>
      </p:sp>
      <p:sp>
        <p:nvSpPr>
          <p:cNvPr id="32" name="Content Placeholder 2"/>
          <p:cNvSpPr txBox="1">
            <a:spLocks/>
          </p:cNvSpPr>
          <p:nvPr/>
        </p:nvSpPr>
        <p:spPr>
          <a:xfrm>
            <a:off x="531151" y="1694601"/>
            <a:ext cx="6791543" cy="50659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“Perhaps you thought that “getting it working” was the first order of business for a professional developer…but the readability of your code will have a profound effect on all the changes that will ever be made.” </a:t>
            </a:r>
          </a:p>
          <a:p>
            <a:pPr algn="l"/>
            <a:endParaRPr lang="en-US" sz="2800" dirty="0"/>
          </a:p>
          <a:p>
            <a:pPr algn="l"/>
            <a:r>
              <a:rPr lang="en-US" sz="2800" dirty="0"/>
              <a:t>“Programmers who satisfy themselves with merely working code are behaving unprofessionally.”</a:t>
            </a:r>
          </a:p>
          <a:p>
            <a:pPr algn="l"/>
            <a:endParaRPr lang="en-US" sz="2800" dirty="0"/>
          </a:p>
        </p:txBody>
      </p:sp>
      <p:pic>
        <p:nvPicPr>
          <p:cNvPr id="6" name="Picture 5">
            <a:extLst>
              <a:ext uri="{FF2B5EF4-FFF2-40B4-BE49-F238E27FC236}">
                <a16:creationId xmlns:a16="http://schemas.microsoft.com/office/drawing/2014/main" id="{4520BBDA-58FA-48ED-927E-96AC7E36BD07}"/>
              </a:ext>
            </a:extLst>
          </p:cNvPr>
          <p:cNvPicPr>
            <a:picLocks noChangeAspect="1"/>
          </p:cNvPicPr>
          <p:nvPr/>
        </p:nvPicPr>
        <p:blipFill>
          <a:blip r:embed="rId3"/>
          <a:stretch>
            <a:fillRect/>
          </a:stretch>
        </p:blipFill>
        <p:spPr>
          <a:xfrm>
            <a:off x="7423694" y="0"/>
            <a:ext cx="4766003" cy="6858000"/>
          </a:xfrm>
          <a:prstGeom prst="rect">
            <a:avLst/>
          </a:prstGeom>
        </p:spPr>
      </p:pic>
    </p:spTree>
    <p:extLst>
      <p:ext uri="{BB962C8B-B14F-4D97-AF65-F5344CB8AC3E}">
        <p14:creationId xmlns:p14="http://schemas.microsoft.com/office/powerpoint/2010/main" val="334077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2" end="2"/>
                                            </p:txEl>
                                          </p:spTgt>
                                        </p:tgtEl>
                                        <p:attrNameLst>
                                          <p:attrName>style.visibility</p:attrName>
                                        </p:attrNameLst>
                                      </p:cBhvr>
                                      <p:to>
                                        <p:strVal val="visible"/>
                                      </p:to>
                                    </p:set>
                                    <p:animEffect transition="in" filter="wipe(left)">
                                      <p:cBhvr>
                                        <p:cTn id="12" dur="5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0"/>
          <p:cNvSpPr/>
          <p:nvPr/>
        </p:nvSpPr>
        <p:spPr>
          <a:xfrm>
            <a:off x="154745" y="315344"/>
            <a:ext cx="11929403"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ctr" defTabSz="390525">
              <a:defRPr sz="4400">
                <a:solidFill>
                  <a:srgbClr val="FFFFFF"/>
                </a:solidFill>
              </a:defRPr>
            </a:lvl1pPr>
          </a:lstStyle>
          <a:p>
            <a:r>
              <a:rPr lang="en-US" sz="3600" dirty="0">
                <a:solidFill>
                  <a:schemeClr val="tx1"/>
                </a:solidFill>
              </a:rPr>
              <a:t>So, Why Doesn’t Everyone Do TDD?</a:t>
            </a:r>
          </a:p>
        </p:txBody>
      </p:sp>
      <p:sp>
        <p:nvSpPr>
          <p:cNvPr id="32" name="Content Placeholder 2"/>
          <p:cNvSpPr txBox="1">
            <a:spLocks/>
          </p:cNvSpPr>
          <p:nvPr/>
        </p:nvSpPr>
        <p:spPr>
          <a:xfrm>
            <a:off x="531150" y="1143000"/>
            <a:ext cx="8867683" cy="55680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800" dirty="0"/>
              <a:t>Most developers have not learned TDD and there is a learning curve</a:t>
            </a:r>
          </a:p>
          <a:p>
            <a:pPr marL="342900" indent="-342900" algn="l">
              <a:buFont typeface="Arial" panose="020B0604020202020204" pitchFamily="34" charset="0"/>
              <a:buChar char="•"/>
            </a:pPr>
            <a:r>
              <a:rPr lang="en-US" sz="2800" dirty="0"/>
              <a:t>TDD is extremely disciplined</a:t>
            </a:r>
          </a:p>
          <a:p>
            <a:pPr marL="342900" indent="-342900" algn="l">
              <a:buFont typeface="Arial" panose="020B0604020202020204" pitchFamily="34" charset="0"/>
              <a:buChar char="•"/>
            </a:pPr>
            <a:r>
              <a:rPr lang="en-US" sz="2800" dirty="0"/>
              <a:t>There is a perception that development is slower</a:t>
            </a:r>
          </a:p>
          <a:p>
            <a:pPr marL="342900" indent="-342900" algn="l">
              <a:buFont typeface="Arial" panose="020B0604020202020204" pitchFamily="34" charset="0"/>
              <a:buChar char="•"/>
            </a:pPr>
            <a:r>
              <a:rPr lang="en-US" sz="2800" dirty="0"/>
              <a:t>It is difficult to introduce with legacy code</a:t>
            </a:r>
          </a:p>
          <a:p>
            <a:pPr marL="342900" indent="-342900" algn="l">
              <a:buFont typeface="Arial" panose="020B0604020202020204" pitchFamily="34" charset="0"/>
              <a:buChar char="•"/>
            </a:pPr>
            <a:r>
              <a:rPr lang="en-US" sz="2800" dirty="0"/>
              <a:t>Developers often need to mock objects and learn mocking</a:t>
            </a:r>
          </a:p>
          <a:p>
            <a:pPr algn="l"/>
            <a:r>
              <a:rPr lang="en-US" sz="2800" dirty="0"/>
              <a:t>“I kept coming across the same confusion and misunderstandings. Programmers wanted to know where to start, what to test and what not to test, how much to test in one go, what to call their tests, and how to understand why a test fails.” - </a:t>
            </a:r>
            <a:r>
              <a:rPr lang="en-US" sz="2800" dirty="0">
                <a:hlinkClick r:id="rId2"/>
              </a:rPr>
              <a:t>Dan North - Introduction to BDD</a:t>
            </a:r>
            <a:endParaRPr lang="en-US" sz="2800" dirty="0"/>
          </a:p>
        </p:txBody>
      </p:sp>
      <p:pic>
        <p:nvPicPr>
          <p:cNvPr id="6" name="Picture 5">
            <a:extLst>
              <a:ext uri="{FF2B5EF4-FFF2-40B4-BE49-F238E27FC236}">
                <a16:creationId xmlns:a16="http://schemas.microsoft.com/office/drawing/2014/main" id="{0E951999-9C8D-48A8-AF0E-5C6A5611E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3941" y="1824876"/>
            <a:ext cx="2951236" cy="2829573"/>
          </a:xfrm>
          <a:prstGeom prst="rect">
            <a:avLst/>
          </a:prstGeom>
        </p:spPr>
      </p:pic>
    </p:spTree>
    <p:extLst>
      <p:ext uri="{BB962C8B-B14F-4D97-AF65-F5344CB8AC3E}">
        <p14:creationId xmlns:p14="http://schemas.microsoft.com/office/powerpoint/2010/main" val="65939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wipe(left)">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wipe(left)">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xEl>
                                              <p:pRg st="3" end="3"/>
                                            </p:txEl>
                                          </p:spTgt>
                                        </p:tgtEl>
                                        <p:attrNameLst>
                                          <p:attrName>style.visibility</p:attrName>
                                        </p:attrNameLst>
                                      </p:cBhvr>
                                      <p:to>
                                        <p:strVal val="visible"/>
                                      </p:to>
                                    </p:set>
                                    <p:animEffect transition="in" filter="wipe(left)">
                                      <p:cBhvr>
                                        <p:cTn id="22" dur="500"/>
                                        <p:tgtEl>
                                          <p:spTgt spid="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xEl>
                                              <p:pRg st="4" end="4"/>
                                            </p:txEl>
                                          </p:spTgt>
                                        </p:tgtEl>
                                        <p:attrNameLst>
                                          <p:attrName>style.visibility</p:attrName>
                                        </p:attrNameLst>
                                      </p:cBhvr>
                                      <p:to>
                                        <p:strVal val="visible"/>
                                      </p:to>
                                    </p:set>
                                    <p:animEffect transition="in" filter="wipe(left)">
                                      <p:cBhvr>
                                        <p:cTn id="27" dur="500"/>
                                        <p:tgtEl>
                                          <p:spTgt spid="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
                                            <p:txEl>
                                              <p:pRg st="5" end="5"/>
                                            </p:txEl>
                                          </p:spTgt>
                                        </p:tgtEl>
                                        <p:attrNameLst>
                                          <p:attrName>style.visibility</p:attrName>
                                        </p:attrNameLst>
                                      </p:cBhvr>
                                      <p:to>
                                        <p:strVal val="visible"/>
                                      </p:to>
                                    </p:set>
                                    <p:animEffect transition="in" filter="wipe(left)">
                                      <p:cBhvr>
                                        <p:cTn id="32" dur="500"/>
                                        <p:tgtEl>
                                          <p:spTgt spid="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410</TotalTime>
  <Words>2013</Words>
  <Application>Microsoft Office PowerPoint</Application>
  <PresentationFormat>Widescreen</PresentationFormat>
  <Paragraphs>244</Paragraphs>
  <Slides>30</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Celestial</vt:lpstr>
      <vt:lpstr>CincyDeliver 2019 Sponsors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Apke</dc:creator>
  <cp:lastModifiedBy>Larry Apke</cp:lastModifiedBy>
  <cp:revision>99</cp:revision>
  <dcterms:created xsi:type="dcterms:W3CDTF">2017-07-07T16:32:54Z</dcterms:created>
  <dcterms:modified xsi:type="dcterms:W3CDTF">2019-07-26T14:20:56Z</dcterms:modified>
</cp:coreProperties>
</file>