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0" r:id="rId4"/>
    <p:sldId id="258" r:id="rId5"/>
    <p:sldId id="264" r:id="rId6"/>
    <p:sldId id="262" r:id="rId7"/>
    <p:sldId id="276" r:id="rId8"/>
    <p:sldId id="259" r:id="rId9"/>
    <p:sldId id="277" r:id="rId10"/>
    <p:sldId id="261" r:id="rId11"/>
    <p:sldId id="278" r:id="rId12"/>
    <p:sldId id="260" r:id="rId13"/>
    <p:sldId id="279" r:id="rId14"/>
    <p:sldId id="263" r:id="rId15"/>
    <p:sldId id="265" r:id="rId16"/>
    <p:sldId id="280" r:id="rId17"/>
    <p:sldId id="266" r:id="rId18"/>
    <p:sldId id="281" r:id="rId19"/>
    <p:sldId id="267" r:id="rId20"/>
    <p:sldId id="282" r:id="rId21"/>
    <p:sldId id="268" r:id="rId22"/>
    <p:sldId id="269" r:id="rId23"/>
    <p:sldId id="272" r:id="rId24"/>
    <p:sldId id="273" r:id="rId25"/>
    <p:sldId id="274" r:id="rId26"/>
    <p:sldId id="275" r:id="rId27"/>
    <p:sldId id="271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30DD-9AF5-4903-9A86-018879CAF3C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5DA1-C384-4B5E-80D4-B3D3F38F7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5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30DD-9AF5-4903-9A86-018879CAF3C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5DA1-C384-4B5E-80D4-B3D3F38F7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30DD-9AF5-4903-9A86-018879CAF3C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5DA1-C384-4B5E-80D4-B3D3F38F7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5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30DD-9AF5-4903-9A86-018879CAF3C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5DA1-C384-4B5E-80D4-B3D3F38F7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30DD-9AF5-4903-9A86-018879CAF3C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5DA1-C384-4B5E-80D4-B3D3F38F7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6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30DD-9AF5-4903-9A86-018879CAF3C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5DA1-C384-4B5E-80D4-B3D3F38F7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4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30DD-9AF5-4903-9A86-018879CAF3C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5DA1-C384-4B5E-80D4-B3D3F38F7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4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30DD-9AF5-4903-9A86-018879CAF3C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5DA1-C384-4B5E-80D4-B3D3F38F7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3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30DD-9AF5-4903-9A86-018879CAF3C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5DA1-C384-4B5E-80D4-B3D3F38F7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2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30DD-9AF5-4903-9A86-018879CAF3C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5DA1-C384-4B5E-80D4-B3D3F38F7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30DD-9AF5-4903-9A86-018879CAF3C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5DA1-C384-4B5E-80D4-B3D3F38F7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6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A30DD-9AF5-4903-9A86-018879CAF3C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55DA1-C384-4B5E-80D4-B3D3F38F7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14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ine pattern print modern fabric texture cloth weave closeup threads woven textile background material macro blue design blue ">
            <a:extLst>
              <a:ext uri="{FF2B5EF4-FFF2-40B4-BE49-F238E27FC236}">
                <a16:creationId xmlns:a16="http://schemas.microsoft.com/office/drawing/2014/main" id="{FCA0C67B-9D6D-46A7-944B-357EFAF0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1" b="8540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53648D-B3C2-4B64-B53A-30D0E77EB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Object 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EADFD-9424-4658-97BF-F5347CA72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Travis Faas, N320</a:t>
            </a:r>
          </a:p>
          <a:p>
            <a:r>
              <a:rPr lang="en-US">
                <a:solidFill>
                  <a:srgbClr val="FFFFFF"/>
                </a:solidFill>
              </a:rPr>
              <a:t>IUPUI</a:t>
            </a:r>
          </a:p>
        </p:txBody>
      </p:sp>
    </p:spTree>
    <p:extLst>
      <p:ext uri="{BB962C8B-B14F-4D97-AF65-F5344CB8AC3E}">
        <p14:creationId xmlns:p14="http://schemas.microsoft.com/office/powerpoint/2010/main" val="150031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1060-89D8-4F22-AFA7-E97A0683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614B8-5756-42D4-A684-2A90F27A0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 data that should not be used outside the class</a:t>
            </a:r>
          </a:p>
          <a:p>
            <a:r>
              <a:rPr lang="en-US" dirty="0"/>
              <a:t>Ensures data is modified in a way that won’t break the class</a:t>
            </a:r>
          </a:p>
          <a:p>
            <a:r>
              <a:rPr lang="en-US" dirty="0"/>
              <a:t>Done using getter/setter methods and privacy modifiers</a:t>
            </a:r>
          </a:p>
          <a:p>
            <a:pPr lvl="1"/>
            <a:r>
              <a:rPr lang="en-US" dirty="0"/>
              <a:t>Used less in the JavaScript world, often enforced only through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933636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B862-33B9-4B15-A916-40F88B5B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9AF58-CCC2-495D-B606-BEE45C3F8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Engine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oil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setOil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newOilAmount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newOilAmount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oil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newOilAmount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"Cannot set negative oil"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getOil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oil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863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17F6-B516-432C-BE2F-C6C33169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35C63-BF34-4A55-9E3B-13CF1FFF2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classes can operate in a similar way</a:t>
            </a:r>
          </a:p>
          <a:p>
            <a:r>
              <a:rPr lang="en-US" dirty="0"/>
              <a:t>Dog, Cat both come from animal</a:t>
            </a:r>
          </a:p>
          <a:p>
            <a:pPr lvl="1"/>
            <a:r>
              <a:rPr lang="en-US" dirty="0"/>
              <a:t>Thus they both have the Breath() method</a:t>
            </a:r>
          </a:p>
        </p:txBody>
      </p:sp>
    </p:spTree>
    <p:extLst>
      <p:ext uri="{BB962C8B-B14F-4D97-AF65-F5344CB8AC3E}">
        <p14:creationId xmlns:p14="http://schemas.microsoft.com/office/powerpoint/2010/main" val="703132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6C7FE-8C6D-4BE5-B0C4-FD292D3BE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390AF-D5AD-4D48-AC9E-1945C3A7F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2133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 just read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"pages!"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Novel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0E2554-C056-4C8A-80F7-5A6AA63A1D26}"/>
              </a:ext>
            </a:extLst>
          </p:cNvPr>
          <p:cNvSpPr txBox="1">
            <a:spLocks/>
          </p:cNvSpPr>
          <p:nvPr/>
        </p:nvSpPr>
        <p:spPr>
          <a:xfrm>
            <a:off x="5875866" y="1822980"/>
            <a:ext cx="573193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Comic</a:t>
            </a:r>
            <a:r>
              <a:rPr lang="en-US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en-US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[];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en-US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Comic</a:t>
            </a:r>
            <a:r>
              <a:rPr lang="en-US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en-US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Novel</a:t>
            </a:r>
            <a:r>
              <a:rPr lang="en-US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en-US" sz="15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5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060027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Street Lights, Junction, Night, Neon, Lights, Urban">
            <a:extLst>
              <a:ext uri="{FF2B5EF4-FFF2-40B4-BE49-F238E27FC236}">
                <a16:creationId xmlns:a16="http://schemas.microsoft.com/office/drawing/2014/main" id="{B7D42E8F-3F65-41A6-9F47-595595236F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8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97A77B-A7D4-4B31-B89F-E97EE563F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Types of Relations</a:t>
            </a:r>
          </a:p>
        </p:txBody>
      </p:sp>
    </p:spTree>
    <p:extLst>
      <p:ext uri="{BB962C8B-B14F-4D97-AF65-F5344CB8AC3E}">
        <p14:creationId xmlns:p14="http://schemas.microsoft.com/office/powerpoint/2010/main" val="852588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AB91B-A0C1-41D1-9F4E-1984A6CE6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D137A-89C9-4CCE-A317-A484ACDA3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different classes interact</a:t>
            </a:r>
          </a:p>
          <a:p>
            <a:pPr lvl="1"/>
            <a:r>
              <a:rPr lang="en-US" dirty="0"/>
              <a:t>Boat (class) can float on Water (class)</a:t>
            </a:r>
          </a:p>
          <a:p>
            <a:pPr lvl="1"/>
            <a:r>
              <a:rPr lang="en-US" dirty="0"/>
              <a:t>Food feeds Animal</a:t>
            </a:r>
          </a:p>
          <a:p>
            <a:pPr lvl="1"/>
            <a:r>
              <a:rPr lang="en-US" dirty="0"/>
              <a:t>Person orders from Barista</a:t>
            </a:r>
          </a:p>
          <a:p>
            <a:r>
              <a:rPr lang="en-US" dirty="0"/>
              <a:t>One needs to know about the other, to be able to call a method or change a variable</a:t>
            </a:r>
          </a:p>
        </p:txBody>
      </p:sp>
    </p:spTree>
    <p:extLst>
      <p:ext uri="{BB962C8B-B14F-4D97-AF65-F5344CB8AC3E}">
        <p14:creationId xmlns:p14="http://schemas.microsoft.com/office/powerpoint/2010/main" val="3367870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AA44-1F7B-4E7A-9BB9-501D3830D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E71E-07AF-474D-AA2A-9F7B6097B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38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134C20-BFB6-4059-A93F-3217917004F6}"/>
              </a:ext>
            </a:extLst>
          </p:cNvPr>
          <p:cNvSpPr txBox="1">
            <a:spLocks/>
          </p:cNvSpPr>
          <p:nvPr/>
        </p:nvSpPr>
        <p:spPr>
          <a:xfrm>
            <a:off x="5393267" y="1940983"/>
            <a:ext cx="627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 caught a ball!'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Difo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6533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9386B-79D1-46CB-BDF3-A239713D9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80856-8CB4-4AB1-985A-C79E8A365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One-way relationship, not required</a:t>
            </a:r>
          </a:p>
          <a:p>
            <a:r>
              <a:rPr lang="en-US" dirty="0"/>
              <a:t>“Has-a”</a:t>
            </a:r>
          </a:p>
          <a:p>
            <a:r>
              <a:rPr lang="en-US" dirty="0"/>
              <a:t>Pen has a Holder</a:t>
            </a:r>
          </a:p>
          <a:p>
            <a:r>
              <a:rPr lang="en-US" dirty="0"/>
              <a:t>Bark has a Dog</a:t>
            </a:r>
          </a:p>
          <a:p>
            <a:r>
              <a:rPr lang="en-US" dirty="0"/>
              <a:t>Deck has many Cards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46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13058-627A-4BE6-9E47-B4F3BE5E9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DD16C-D1F4-4ABE-B6F8-852CD1D1C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4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flutter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pole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"Flag flutters 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feet off the ground!"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C35A8E-AFD3-46C1-9BEB-8F3A961E8E34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384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aPole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aPole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flutter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90581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FE16E-FBD1-403C-A86C-AD73E1445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CDDB-E681-4F7B-A81F-DD40BB4CD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One-way relationship, required to function</a:t>
            </a:r>
          </a:p>
          <a:p>
            <a:pPr lvl="1"/>
            <a:r>
              <a:rPr lang="en-US" dirty="0"/>
              <a:t>Human has a Heart</a:t>
            </a:r>
          </a:p>
          <a:p>
            <a:pPr lvl="1"/>
            <a:r>
              <a:rPr lang="en-US" dirty="0"/>
              <a:t>Earth has an Atmosphere</a:t>
            </a:r>
          </a:p>
          <a:p>
            <a:r>
              <a:rPr lang="en-US" dirty="0"/>
              <a:t>Often Classes are composed of many, smaller classes</a:t>
            </a:r>
          </a:p>
          <a:p>
            <a:pPr lvl="1"/>
            <a:r>
              <a:rPr lang="en-US" dirty="0"/>
              <a:t>Car has: Wheels, engine, body, driver, lights</a:t>
            </a:r>
          </a:p>
          <a:p>
            <a:pPr lvl="1"/>
            <a:r>
              <a:rPr lang="en-US" dirty="0"/>
              <a:t>Fishing rod has: Pole, reel, wire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C3F9-0F3C-4C27-9A65-9FDCCFF7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8BFD1-CB0C-417E-8DBD-4A98A49EA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an object in JavaScript (review)</a:t>
            </a:r>
          </a:p>
          <a:p>
            <a:r>
              <a:rPr lang="en-US" dirty="0"/>
              <a:t>Principles of object-oriented programming (OOP)</a:t>
            </a:r>
          </a:p>
          <a:p>
            <a:r>
              <a:rPr lang="en-US" dirty="0"/>
              <a:t>Types of relations</a:t>
            </a:r>
          </a:p>
          <a:p>
            <a:r>
              <a:rPr lang="en-US" dirty="0"/>
              <a:t>Getting objects to talk</a:t>
            </a:r>
          </a:p>
          <a:p>
            <a:r>
              <a:rPr lang="en-US" dirty="0"/>
              <a:t>Diagramming interactions</a:t>
            </a:r>
          </a:p>
        </p:txBody>
      </p:sp>
    </p:spTree>
    <p:extLst>
      <p:ext uri="{BB962C8B-B14F-4D97-AF65-F5344CB8AC3E}">
        <p14:creationId xmlns:p14="http://schemas.microsoft.com/office/powerpoint/2010/main" val="1907240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FE2C-DD48-43C6-9457-1A016DF6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8FD3B-AB55-481B-AD4C-557D79C42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77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9DC9F8-263B-4EFE-995E-669B58E858BF}"/>
              </a:ext>
            </a:extLst>
          </p:cNvPr>
          <p:cNvSpPr txBox="1">
            <a:spLocks/>
          </p:cNvSpPr>
          <p:nvPr/>
        </p:nvSpPr>
        <p:spPr>
          <a:xfrm>
            <a:off x="5715000" y="1690688"/>
            <a:ext cx="51477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myLine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myLine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403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D6CB-DE51-4D9F-9AA9-192F0B36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212B0-A3AB-401B-A624-BE95E46C1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orchestrates interaction amongst many, other classes</a:t>
            </a:r>
          </a:p>
          <a:p>
            <a:r>
              <a:rPr lang="en-US" dirty="0"/>
              <a:t>Shift clock at work – puts several workers “on shift”, clocks others out, and marks which are not in attendance</a:t>
            </a:r>
          </a:p>
        </p:txBody>
      </p:sp>
    </p:spTree>
    <p:extLst>
      <p:ext uri="{BB962C8B-B14F-4D97-AF65-F5344CB8AC3E}">
        <p14:creationId xmlns:p14="http://schemas.microsoft.com/office/powerpoint/2010/main" val="4117373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ackground, Abstract, Line, Illustration, Geometric">
            <a:extLst>
              <a:ext uri="{FF2B5EF4-FFF2-40B4-BE49-F238E27FC236}">
                <a16:creationId xmlns:a16="http://schemas.microsoft.com/office/drawing/2014/main" id="{593C4210-B1EC-4391-A4F5-2CA747ECAA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10" b="12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3B764-1752-4ED6-800F-4E3ED2F4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Linking Objects Together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732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6D19E-D348-4231-91AA-A020CD37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tactics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9946C-AB4B-4C95-B9D2-3BD19496F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Invoking another object’s method</a:t>
            </a:r>
          </a:p>
          <a:p>
            <a:r>
              <a:rPr lang="en-US" dirty="0"/>
              <a:t>Exposing a callback method</a:t>
            </a:r>
          </a:p>
          <a:p>
            <a:pPr lvl="1"/>
            <a:r>
              <a:rPr lang="en-US" dirty="0"/>
              <a:t>(Events)</a:t>
            </a:r>
          </a:p>
          <a:p>
            <a:r>
              <a:rPr lang="en-US" dirty="0"/>
              <a:t>Asking a parent object to relay a message</a:t>
            </a:r>
          </a:p>
        </p:txBody>
      </p:sp>
    </p:spTree>
    <p:extLst>
      <p:ext uri="{BB962C8B-B14F-4D97-AF65-F5344CB8AC3E}">
        <p14:creationId xmlns:p14="http://schemas.microsoft.com/office/powerpoint/2010/main" val="258085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8780-D25C-4C65-9A81-D97507D61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other object’s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3ACF7-78A0-45C8-BC6B-CE1FFC9B4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39067" cy="347340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Water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amount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drain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amount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--;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F42F8-5F8C-41F8-AE2B-89087FAF26A3}"/>
              </a:ext>
            </a:extLst>
          </p:cNvPr>
          <p:cNvSpPr txBox="1">
            <a:spLocks/>
          </p:cNvSpPr>
          <p:nvPr/>
        </p:nvSpPr>
        <p:spPr>
          <a:xfrm>
            <a:off x="6163734" y="1825625"/>
            <a:ext cx="44335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48F6B7-FA5B-4458-A312-281F36FE567C}"/>
              </a:ext>
            </a:extLst>
          </p:cNvPr>
          <p:cNvSpPr txBox="1">
            <a:spLocks/>
          </p:cNvSpPr>
          <p:nvPr/>
        </p:nvSpPr>
        <p:spPr>
          <a:xfrm>
            <a:off x="6417733" y="1690688"/>
            <a:ext cx="3818467" cy="3747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Cloud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water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	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water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water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grow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water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drain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++;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BBFEF00-EE3D-4310-95D0-31BDE78A67A7}"/>
              </a:ext>
            </a:extLst>
          </p:cNvPr>
          <p:cNvSpPr txBox="1">
            <a:spLocks/>
          </p:cNvSpPr>
          <p:nvPr/>
        </p:nvSpPr>
        <p:spPr>
          <a:xfrm>
            <a:off x="2468033" y="5407464"/>
            <a:ext cx="8483600" cy="116729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someWater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Water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someCloud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Cloud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someWater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someCloud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grow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60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08599-05B3-4569-BF6B-82AED6B2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Exposing a callback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EC5B5-08C8-4538-AF47-5F98D20B3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80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3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3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4EC9B0"/>
                </a:solidFill>
                <a:latin typeface="Consolas" panose="020B0609020204030204" pitchFamily="49" charset="0"/>
              </a:rPr>
              <a:t>Firework</a:t>
            </a:r>
            <a:r>
              <a:rPr lang="en-US" sz="23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br>
              <a:rPr lang="en-US" sz="23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300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sz="23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569CD6"/>
                </a:solidFill>
                <a:latin typeface="Consolas" panose="020B0609020204030204" pitchFamily="49" charset="0"/>
              </a:rPr>
              <a:t>	  </a:t>
            </a:r>
            <a:r>
              <a:rPr lang="en-US" sz="23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23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300" dirty="0" err="1">
                <a:solidFill>
                  <a:srgbClr val="9CDCFE"/>
                </a:solidFill>
                <a:latin typeface="Consolas" panose="020B0609020204030204" pitchFamily="49" charset="0"/>
              </a:rPr>
              <a:t>fuse</a:t>
            </a:r>
            <a:r>
              <a:rPr lang="en-US" sz="23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3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sz="2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DCDCAA"/>
                </a:solidFill>
                <a:latin typeface="Consolas" panose="020B0609020204030204" pitchFamily="49" charset="0"/>
              </a:rPr>
              <a:t>	</a:t>
            </a:r>
            <a:r>
              <a:rPr lang="en-US" sz="2300" dirty="0" err="1">
                <a:solidFill>
                  <a:srgbClr val="DCDCAA"/>
                </a:solidFill>
                <a:latin typeface="Consolas" panose="020B0609020204030204" pitchFamily="49" charset="0"/>
              </a:rPr>
              <a:t>burnFuse</a:t>
            </a:r>
            <a:r>
              <a:rPr lang="en-US" sz="23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569CD6"/>
                </a:solidFill>
                <a:latin typeface="Consolas" panose="020B0609020204030204" pitchFamily="49" charset="0"/>
              </a:rPr>
              <a:t>	  </a:t>
            </a:r>
            <a:r>
              <a:rPr lang="en-US" sz="23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23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300" dirty="0" err="1">
                <a:solidFill>
                  <a:srgbClr val="9CDCFE"/>
                </a:solidFill>
                <a:latin typeface="Consolas" panose="020B0609020204030204" pitchFamily="49" charset="0"/>
              </a:rPr>
              <a:t>fuse</a:t>
            </a:r>
            <a:r>
              <a:rPr lang="en-US" sz="2300" dirty="0">
                <a:solidFill>
                  <a:srgbClr val="D4D4D4"/>
                </a:solidFill>
                <a:latin typeface="Consolas" panose="020B0609020204030204" pitchFamily="49" charset="0"/>
              </a:rPr>
              <a:t>--;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C586C0"/>
                </a:solidFill>
                <a:latin typeface="Consolas" panose="020B0609020204030204" pitchFamily="49" charset="0"/>
              </a:rPr>
              <a:t>	  if</a:t>
            </a:r>
            <a:r>
              <a:rPr lang="en-US" sz="23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sz="23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23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300" dirty="0" err="1">
                <a:solidFill>
                  <a:srgbClr val="9CDCFE"/>
                </a:solidFill>
                <a:latin typeface="Consolas" panose="020B0609020204030204" pitchFamily="49" charset="0"/>
              </a:rPr>
              <a:t>fuse</a:t>
            </a:r>
            <a:r>
              <a:rPr lang="en-US" sz="23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sz="23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3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569CD6"/>
                </a:solidFill>
                <a:latin typeface="Consolas" panose="020B0609020204030204" pitchFamily="49" charset="0"/>
              </a:rPr>
              <a:t>	    </a:t>
            </a:r>
            <a:r>
              <a:rPr lang="en-US" sz="23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23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300" dirty="0" err="1">
                <a:solidFill>
                  <a:srgbClr val="DCDCAA"/>
                </a:solidFill>
                <a:latin typeface="Consolas" panose="020B0609020204030204" pitchFamily="49" charset="0"/>
              </a:rPr>
              <a:t>activatedCallback</a:t>
            </a:r>
            <a:r>
              <a:rPr lang="en-US" sz="23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D4D4D4"/>
                </a:solidFill>
                <a:latin typeface="Consolas" panose="020B0609020204030204" pitchFamily="49" charset="0"/>
              </a:rPr>
              <a:t>	  }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br>
              <a:rPr lang="en-US" sz="23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14F0B0-7C25-424D-9036-C3CA4C82936D}"/>
              </a:ext>
            </a:extLst>
          </p:cNvPr>
          <p:cNvSpPr txBox="1">
            <a:spLocks/>
          </p:cNvSpPr>
          <p:nvPr/>
        </p:nvSpPr>
        <p:spPr>
          <a:xfrm>
            <a:off x="6366933" y="1690688"/>
            <a:ext cx="558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Crowd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fireworkInstance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fireworkInstance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activatedCallback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marvel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marvel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	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Oooh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, and, 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aaahh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515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F573-38FC-4F02-9ACC-C12FED730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through a higher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175FE-9290-44DC-923F-C3B29A997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868332" cy="41857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emManager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manager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emManager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quit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manager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employeeQuit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BF225D-8B65-4B4D-B27A-5DA59A2B1EAE}"/>
              </a:ext>
            </a:extLst>
          </p:cNvPr>
          <p:cNvSpPr txBox="1">
            <a:spLocks/>
          </p:cNvSpPr>
          <p:nvPr/>
        </p:nvSpPr>
        <p:spPr>
          <a:xfrm>
            <a:off x="6366935" y="1825625"/>
            <a:ext cx="4868332" cy="41857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Manager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em1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em2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em1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em1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em2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em2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employeeQuit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  em1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moveOut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  em2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hire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45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iteboard, Man, Presentation, Write, Display, Explain">
            <a:extLst>
              <a:ext uri="{FF2B5EF4-FFF2-40B4-BE49-F238E27FC236}">
                <a16:creationId xmlns:a16="http://schemas.microsoft.com/office/drawing/2014/main" id="{9D45BA87-0A2E-48EA-9479-FB089AC57C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D4615-5AC7-4878-8E39-439A19E5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Diagramming Interactions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291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FDB3-3008-4E07-A15A-44CF83C4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See other slide deck for now.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51F25-4BB1-40D0-8692-B1F704ED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65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E3280-40A7-4591-B003-94B00CA0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an object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1D2FE-ADD6-4DAA-9AFA-4E9BC6107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Opinion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"An"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method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"Validated"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5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lue fabric pattern design textile print texture cloth linen canvas burlap detail background material knitwear knit weave ">
            <a:extLst>
              <a:ext uri="{FF2B5EF4-FFF2-40B4-BE49-F238E27FC236}">
                <a16:creationId xmlns:a16="http://schemas.microsoft.com/office/drawing/2014/main" id="{2F93BF9C-6E5B-45C1-9041-B5AED9ACD7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97" b="5933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CFC27D-C6BC-422E-AFFF-0CDFC37CB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Object-Oriented Programming Principles</a:t>
            </a:r>
          </a:p>
        </p:txBody>
      </p:sp>
    </p:spTree>
    <p:extLst>
      <p:ext uri="{BB962C8B-B14F-4D97-AF65-F5344CB8AC3E}">
        <p14:creationId xmlns:p14="http://schemas.microsoft.com/office/powerpoint/2010/main" val="305542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BDDD-AE15-40B4-A197-9594B8E4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Principles of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1BF57-26E3-46F9-A636-06AA3E172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Abstraction</a:t>
            </a:r>
          </a:p>
          <a:p>
            <a:r>
              <a:rPr lang="fr-FR" dirty="0"/>
              <a:t>Encapsulation</a:t>
            </a:r>
          </a:p>
          <a:p>
            <a:r>
              <a:rPr lang="fr-FR" dirty="0" err="1"/>
              <a:t>Inheritance</a:t>
            </a:r>
            <a:endParaRPr lang="fr-FR" dirty="0"/>
          </a:p>
          <a:p>
            <a:r>
              <a:rPr lang="fr-FR" dirty="0" err="1"/>
              <a:t>Polymorphism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205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B24D6-F6FF-4B06-B7D2-8FE1EC7A3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18738-F04F-4329-9991-E5FD09459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ability to base a class off another class, and inherit all its methods and properties</a:t>
            </a:r>
          </a:p>
          <a:p>
            <a:r>
              <a:rPr lang="en-US" dirty="0"/>
              <a:t>Clarinet comes from Woodwind – has all the methods and properties of Woodwind, plus whatever the developer adds</a:t>
            </a:r>
          </a:p>
        </p:txBody>
      </p:sp>
    </p:spTree>
    <p:extLst>
      <p:ext uri="{BB962C8B-B14F-4D97-AF65-F5344CB8AC3E}">
        <p14:creationId xmlns:p14="http://schemas.microsoft.com/office/powerpoint/2010/main" val="410774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092DF-820D-4734-A39F-5BDA5608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7BFE7-63FD-47AC-8368-D2410CCBB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3245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pitch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pitch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pitch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50F978-D72A-4E7D-83CE-781F5D08FB72}"/>
              </a:ext>
            </a:extLst>
          </p:cNvPr>
          <p:cNvSpPr txBox="1"/>
          <p:nvPr/>
        </p:nvSpPr>
        <p:spPr>
          <a:xfrm>
            <a:off x="5562600" y="1534573"/>
            <a:ext cx="701886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FullNote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HalfNote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.5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BCDC41-8A40-453B-B089-A1140F7F83DC}"/>
              </a:ext>
            </a:extLst>
          </p:cNvPr>
          <p:cNvSpPr txBox="1"/>
          <p:nvPr/>
        </p:nvSpPr>
        <p:spPr>
          <a:xfrm>
            <a:off x="1092200" y="5323427"/>
            <a:ext cx="78767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“Fun” things:</a:t>
            </a:r>
          </a:p>
          <a:p>
            <a:pPr marL="342900" indent="-342900">
              <a:buAutoNum type="arabicPeriod"/>
            </a:pPr>
            <a:r>
              <a:rPr lang="en-US" dirty="0"/>
              <a:t>What code and structure would be needed to create and store these notes?</a:t>
            </a:r>
          </a:p>
          <a:p>
            <a:pPr marL="342900" indent="-342900">
              <a:buAutoNum type="arabicPeriod"/>
            </a:pPr>
            <a:r>
              <a:rPr lang="en-US" dirty="0"/>
              <a:t>What METHOD is missing from “note”?</a:t>
            </a:r>
          </a:p>
          <a:p>
            <a:pPr marL="342900" indent="-342900">
              <a:buAutoNum type="arabicPeriod"/>
            </a:pPr>
            <a:r>
              <a:rPr lang="en-US" dirty="0"/>
              <a:t>… Do you think you could implement this with Tone.js to make something fun?</a:t>
            </a:r>
          </a:p>
        </p:txBody>
      </p:sp>
    </p:spTree>
    <p:extLst>
      <p:ext uri="{BB962C8B-B14F-4D97-AF65-F5344CB8AC3E}">
        <p14:creationId xmlns:p14="http://schemas.microsoft.com/office/powerpoint/2010/main" val="1106004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4F3E-C69F-486D-B367-06AF9C44A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87C32-1888-4B16-83A4-E7BE8EB7F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Hide complexity from the user (other programmers)</a:t>
            </a:r>
          </a:p>
          <a:p>
            <a:r>
              <a:rPr lang="en-US" dirty="0"/>
              <a:t>Only relevant information should be available</a:t>
            </a:r>
          </a:p>
          <a:p>
            <a:r>
              <a:rPr lang="en-US" dirty="0"/>
              <a:t>“It should just work”</a:t>
            </a:r>
          </a:p>
          <a:p>
            <a:pPr lvl="1"/>
            <a:r>
              <a:rPr lang="en-US" dirty="0"/>
              <a:t>No need to know the details</a:t>
            </a:r>
          </a:p>
          <a:p>
            <a:r>
              <a:rPr lang="en-US" dirty="0"/>
              <a:t>A vector class with methods for angle and magnitude</a:t>
            </a:r>
          </a:p>
          <a:p>
            <a:pPr lvl="1"/>
            <a:r>
              <a:rPr lang="en-US" dirty="0"/>
              <a:t>Programmer doesn’t need to know HOW they work, just that they do</a:t>
            </a:r>
          </a:p>
        </p:txBody>
      </p:sp>
    </p:spTree>
    <p:extLst>
      <p:ext uri="{BB962C8B-B14F-4D97-AF65-F5344CB8AC3E}">
        <p14:creationId xmlns:p14="http://schemas.microsoft.com/office/powerpoint/2010/main" val="875943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C6D2-CD2B-40CB-901C-8517F454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CF82-944A-425A-B05A-D7F973B5B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092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magnitude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13CEF5-94BD-49BE-999E-23595A827551}"/>
              </a:ext>
            </a:extLst>
          </p:cNvPr>
          <p:cNvSpPr txBox="1"/>
          <p:nvPr/>
        </p:nvSpPr>
        <p:spPr>
          <a:xfrm>
            <a:off x="6477000" y="151515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velo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velo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magnitude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717AC-73AD-447E-8844-005BB4C50DFC}"/>
              </a:ext>
            </a:extLst>
          </p:cNvPr>
          <p:cNvSpPr txBox="1"/>
          <p:nvPr/>
        </p:nvSpPr>
        <p:spPr>
          <a:xfrm>
            <a:off x="838200" y="5952067"/>
            <a:ext cx="725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Don’t need to know HOW magnitude was implemented, just that it works.</a:t>
            </a:r>
          </a:p>
        </p:txBody>
      </p:sp>
    </p:spTree>
    <p:extLst>
      <p:ext uri="{BB962C8B-B14F-4D97-AF65-F5344CB8AC3E}">
        <p14:creationId xmlns:p14="http://schemas.microsoft.com/office/powerpoint/2010/main" val="2874640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1749</Words>
  <Application>Microsoft Office PowerPoint</Application>
  <PresentationFormat>Widescreen</PresentationFormat>
  <Paragraphs>268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Office Theme</vt:lpstr>
      <vt:lpstr>Object Oriented Programming</vt:lpstr>
      <vt:lpstr>Overview</vt:lpstr>
      <vt:lpstr>Making an object in JavaScript</vt:lpstr>
      <vt:lpstr>Object-Oriented Programming Principles</vt:lpstr>
      <vt:lpstr>Four Principles of OOP</vt:lpstr>
      <vt:lpstr>Inheritance</vt:lpstr>
      <vt:lpstr>Inheritance Example</vt:lpstr>
      <vt:lpstr>Abstraction</vt:lpstr>
      <vt:lpstr>Abstraction Example</vt:lpstr>
      <vt:lpstr>Encapsulation</vt:lpstr>
      <vt:lpstr>Encapsulation Example</vt:lpstr>
      <vt:lpstr>Polymorphism</vt:lpstr>
      <vt:lpstr>Polymorphism Example</vt:lpstr>
      <vt:lpstr>Types of Relations</vt:lpstr>
      <vt:lpstr>Association</vt:lpstr>
      <vt:lpstr>Association Example</vt:lpstr>
      <vt:lpstr>Aggregation</vt:lpstr>
      <vt:lpstr>Aggregation Example</vt:lpstr>
      <vt:lpstr>Composition</vt:lpstr>
      <vt:lpstr>Composition Example</vt:lpstr>
      <vt:lpstr>Management</vt:lpstr>
      <vt:lpstr>Linking Objects Together</vt:lpstr>
      <vt:lpstr>Linking tactics</vt:lpstr>
      <vt:lpstr>Invoking other object’s method</vt:lpstr>
      <vt:lpstr>Exposing a callback method</vt:lpstr>
      <vt:lpstr>Passing through a higher object</vt:lpstr>
      <vt:lpstr>Diagramming Interactions</vt:lpstr>
      <vt:lpstr>See other slide deck for now.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Travis Faas</dc:creator>
  <cp:lastModifiedBy>Travis</cp:lastModifiedBy>
  <cp:revision>26</cp:revision>
  <dcterms:created xsi:type="dcterms:W3CDTF">2019-09-02T17:57:29Z</dcterms:created>
  <dcterms:modified xsi:type="dcterms:W3CDTF">2020-08-27T14:41:00Z</dcterms:modified>
</cp:coreProperties>
</file>