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75" r:id="rId14"/>
    <p:sldId id="266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6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8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1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8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6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4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A2CB-D5D9-47BB-B887-53EFEBA2B365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5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EA2CB-D5D9-47BB-B887-53EFEBA2B365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24DB1-44A8-44C9-9A92-D02AEA5CB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Data Carpentry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Day 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55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Challenge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367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smtClean="0"/>
              <a:t>What would </a:t>
            </a:r>
            <a:r>
              <a:rPr lang="en-US" sz="3600" i="1" dirty="0" smtClean="0"/>
              <a:t>y</a:t>
            </a:r>
            <a:r>
              <a:rPr lang="en-US" sz="3600" dirty="0" smtClean="0"/>
              <a:t> equal after these three lines of code were executed (try to answer without running them first!)? Why? How would you make it equal something else?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s-ES" sz="3600" i="1" dirty="0" smtClean="0"/>
              <a:t>x &lt;- 50</a:t>
            </a:r>
          </a:p>
          <a:p>
            <a:pPr marL="0" indent="0">
              <a:buNone/>
            </a:pPr>
            <a:r>
              <a:rPr lang="es-ES" sz="3600" i="1" dirty="0" smtClean="0"/>
              <a:t>y &lt;- x * 2</a:t>
            </a:r>
          </a:p>
          <a:p>
            <a:pPr marL="0" indent="0">
              <a:buNone/>
            </a:pPr>
            <a:r>
              <a:rPr lang="es-ES" sz="3600" i="1" dirty="0" smtClean="0"/>
              <a:t>x &lt;- 75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79453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Functions and inputs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422" t="46377" r="14428" b="25565"/>
          <a:stretch/>
        </p:blipFill>
        <p:spPr>
          <a:xfrm>
            <a:off x="1463040" y="2461785"/>
            <a:ext cx="10061651" cy="28019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20802601">
            <a:off x="2499505" y="3754051"/>
            <a:ext cx="73599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l</a:t>
            </a:r>
            <a:r>
              <a:rPr lang="en-US" sz="2800" dirty="0" smtClean="0"/>
              <a:t>og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 rot="21029377">
            <a:off x="5497819" y="3178601"/>
            <a:ext cx="3163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693296">
            <a:off x="7268366" y="3178601"/>
            <a:ext cx="9146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  <a:r>
              <a:rPr lang="en-US" sz="2800" dirty="0" smtClean="0"/>
              <a:t>ase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22705" y="1997430"/>
            <a:ext cx="214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x often </a:t>
            </a:r>
            <a:r>
              <a:rPr lang="en-US" sz="2400" dirty="0" smtClean="0"/>
              <a:t>= “</a:t>
            </a:r>
            <a:r>
              <a:rPr lang="en-US" sz="2400" dirty="0" smtClean="0"/>
              <a:t>data”</a:t>
            </a:r>
            <a:endParaRPr lang="en-US" sz="2400" dirty="0"/>
          </a:p>
        </p:txBody>
      </p:sp>
      <p:cxnSp>
        <p:nvCxnSpPr>
          <p:cNvPr id="17" name="Elbow Connector 16"/>
          <p:cNvCxnSpPr>
            <a:stCxn id="13" idx="3"/>
            <a:endCxn id="6" idx="0"/>
          </p:cNvCxnSpPr>
          <p:nvPr/>
        </p:nvCxnSpPr>
        <p:spPr>
          <a:xfrm>
            <a:off x="2267908" y="2228263"/>
            <a:ext cx="3344861" cy="953934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 rot="5400000">
            <a:off x="6315075" y="3005138"/>
            <a:ext cx="666750" cy="4610100"/>
          </a:xfrm>
          <a:prstGeom prst="righ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71987" y="5777723"/>
            <a:ext cx="1552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Arguments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425815" y="131603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log(x, base)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133267" y="597564"/>
            <a:ext cx="2194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log(3, 5) = 0.683</a:t>
            </a:r>
          </a:p>
          <a:p>
            <a:r>
              <a:rPr lang="en-US" sz="2400" dirty="0" smtClean="0"/>
              <a:t>log(5, 3) = 1.465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483249" y="1451945"/>
            <a:ext cx="3494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log(3, 5) = 0.683</a:t>
            </a:r>
          </a:p>
          <a:p>
            <a:r>
              <a:rPr lang="en-US" sz="2400" dirty="0" smtClean="0"/>
              <a:t>log(base = 5, x = 3) = 0.683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562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Objects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025" y="1457325"/>
            <a:ext cx="6212950" cy="49617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58686">
            <a:off x="5478822" y="2502014"/>
            <a:ext cx="177525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NAME</a:t>
            </a:r>
            <a:endParaRPr lang="en-US" sz="48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08732" y="3938190"/>
            <a:ext cx="1323975" cy="95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92707" y="3707357"/>
            <a:ext cx="776366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Stuff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434675" y="3522690"/>
            <a:ext cx="10720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Create </a:t>
            </a:r>
            <a:br>
              <a:rPr lang="en-US" sz="2400" i="1" dirty="0" smtClean="0"/>
            </a:br>
            <a:r>
              <a:rPr lang="en-US" sz="2400" i="1" dirty="0" smtClean="0"/>
              <a:t>object</a:t>
            </a:r>
            <a:endParaRPr lang="en-US" sz="2400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9500232" y="3947715"/>
            <a:ext cx="1323975" cy="95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20875" y="3522689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Use</a:t>
            </a:r>
            <a:br>
              <a:rPr lang="en-US" sz="2400" i="1" dirty="0" smtClean="0"/>
            </a:br>
            <a:r>
              <a:rPr lang="en-US" sz="2400" i="1" dirty="0" smtClean="0"/>
              <a:t>name</a:t>
            </a:r>
            <a:endParaRPr lang="en-US" sz="24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0999464" y="3707354"/>
            <a:ext cx="776366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Stuff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608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1346" t="2692" r="12500" b="2500"/>
          <a:stretch/>
        </p:blipFill>
        <p:spPr>
          <a:xfrm>
            <a:off x="3657600" y="1027906"/>
            <a:ext cx="4343400" cy="54073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68" y="3028949"/>
            <a:ext cx="1990808" cy="158988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133045">
            <a:off x="1255532" y="3445301"/>
            <a:ext cx="9748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surveys</a:t>
            </a:r>
            <a:endParaRPr lang="en-US" sz="20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09937" y="3823889"/>
            <a:ext cx="847663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1435209">
            <a:off x="4165234" y="949751"/>
            <a:ext cx="974879" cy="40011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Species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 rot="21417529">
            <a:off x="5618851" y="878151"/>
            <a:ext cx="728696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Mass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 rot="21433555">
            <a:off x="6995085" y="827851"/>
            <a:ext cx="572685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Sex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 rot="21435209">
            <a:off x="4321142" y="2052131"/>
            <a:ext cx="6630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Bear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 rot="21435209">
            <a:off x="4321142" y="3747219"/>
            <a:ext cx="6630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Ant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 rot="21435209">
            <a:off x="4214219" y="5296499"/>
            <a:ext cx="92586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Mouse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 rot="21435209">
            <a:off x="5815888" y="5205889"/>
            <a:ext cx="33462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 rot="21435209">
            <a:off x="5720619" y="3650491"/>
            <a:ext cx="52516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0.5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 rot="21435209">
            <a:off x="5692156" y="1984610"/>
            <a:ext cx="7187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1500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 rot="21435209">
            <a:off x="7070830" y="1910171"/>
            <a:ext cx="4211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 rot="21435209">
            <a:off x="7051701" y="3572423"/>
            <a:ext cx="4211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 rot="21435209">
            <a:off x="6982484" y="5074490"/>
            <a:ext cx="4211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4405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Challenge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Use the </a:t>
            </a:r>
            <a:r>
              <a:rPr lang="en-US" sz="3600" i="1" dirty="0" err="1" smtClean="0"/>
              <a:t>nrow</a:t>
            </a:r>
            <a:r>
              <a:rPr lang="en-US" sz="3600" dirty="0" smtClean="0"/>
              <a:t>() function + indexing to save just the last row of </a:t>
            </a:r>
            <a:r>
              <a:rPr lang="en-US" sz="3600" i="1" dirty="0" smtClean="0"/>
              <a:t>surveys</a:t>
            </a:r>
            <a:r>
              <a:rPr lang="en-US" sz="3600" dirty="0" smtClean="0"/>
              <a:t> into a new object called </a:t>
            </a:r>
            <a:r>
              <a:rPr lang="en-US" sz="3600" i="1" dirty="0" err="1" smtClean="0"/>
              <a:t>surveys_last</a:t>
            </a:r>
            <a:endParaRPr lang="en-US" sz="3600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14581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Operator: %&gt;%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4236" y="3027389"/>
            <a:ext cx="1519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%&gt;%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1430386" y="2611891"/>
            <a:ext cx="37065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Products on </a:t>
            </a:r>
          </a:p>
          <a:p>
            <a:r>
              <a:rPr lang="en-US" sz="5400" dirty="0" smtClean="0"/>
              <a:t>the left…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7653748" y="2196392"/>
            <a:ext cx="37000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Function on</a:t>
            </a:r>
          </a:p>
          <a:p>
            <a:r>
              <a:rPr lang="en-US" sz="5400" dirty="0" smtClean="0"/>
              <a:t>the right </a:t>
            </a:r>
          </a:p>
          <a:p>
            <a:r>
              <a:rPr lang="en-US" sz="5400" dirty="0" smtClean="0"/>
              <a:t>(as input #1)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2796058" y="6016380"/>
            <a:ext cx="6599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can string multiple operations together!</a:t>
            </a:r>
            <a:endParaRPr lang="en-US" sz="2800" dirty="0"/>
          </a:p>
        </p:txBody>
      </p:sp>
      <p:cxnSp>
        <p:nvCxnSpPr>
          <p:cNvPr id="9" name="Elbow Connector 8"/>
          <p:cNvCxnSpPr>
            <a:stCxn id="5" idx="2"/>
            <a:endCxn id="7" idx="2"/>
          </p:cNvCxnSpPr>
          <p:nvPr/>
        </p:nvCxnSpPr>
        <p:spPr>
          <a:xfrm rot="16200000" flipH="1">
            <a:off x="6185963" y="1463904"/>
            <a:ext cx="415498" cy="6220124"/>
          </a:xfrm>
          <a:prstGeom prst="bentConnector3">
            <a:avLst>
              <a:gd name="adj1" fmla="val 193989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65430" y="4664903"/>
            <a:ext cx="3777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Get “pumped” into the…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51490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Spreadsheets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Make it a rectangle</a:t>
            </a:r>
          </a:p>
          <a:p>
            <a:r>
              <a:rPr lang="en-US" sz="2400" dirty="0"/>
              <a:t>R</a:t>
            </a:r>
            <a:r>
              <a:rPr lang="en-US" sz="2400" dirty="0" smtClean="0"/>
              <a:t>ows = observations, columns = variables</a:t>
            </a:r>
          </a:p>
          <a:p>
            <a:r>
              <a:rPr lang="en-US" sz="2400" dirty="0" smtClean="0"/>
              <a:t>One head row; avoid spaces</a:t>
            </a:r>
          </a:p>
          <a:p>
            <a:r>
              <a:rPr lang="en-US" sz="2400" dirty="0" smtClean="0"/>
              <a:t>One data type per cell</a:t>
            </a:r>
          </a:p>
          <a:p>
            <a:r>
              <a:rPr lang="en-US" sz="2400" dirty="0" smtClean="0"/>
              <a:t>Fill in all cells</a:t>
            </a:r>
          </a:p>
          <a:p>
            <a:r>
              <a:rPr lang="en-US" sz="2400" dirty="0" smtClean="0"/>
              <a:t>Consistently code missing values</a:t>
            </a:r>
          </a:p>
          <a:p>
            <a:r>
              <a:rPr lang="en-US" sz="2400" dirty="0" smtClean="0"/>
              <a:t>Care about date data</a:t>
            </a:r>
          </a:p>
          <a:p>
            <a:r>
              <a:rPr lang="en-US" sz="2400" dirty="0" smtClean="0"/>
              <a:t>Don’t do calculations in raw data files</a:t>
            </a:r>
          </a:p>
          <a:p>
            <a:r>
              <a:rPr lang="en-US" sz="2400" dirty="0" smtClean="0"/>
              <a:t>Save as CSV files</a:t>
            </a:r>
          </a:p>
          <a:p>
            <a:r>
              <a:rPr lang="en-US" sz="2400" dirty="0" smtClean="0"/>
              <a:t>Don’t use font color or highlighting to code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848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OpenRefine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For cleaning and exploration of data</a:t>
            </a:r>
          </a:p>
          <a:p>
            <a:r>
              <a:rPr lang="en-US" sz="3600" dirty="0" smtClean="0"/>
              <a:t>NOT for editing your raw data!</a:t>
            </a:r>
          </a:p>
          <a:p>
            <a:r>
              <a:rPr lang="en-US" sz="3600" dirty="0" smtClean="0"/>
              <a:t>Use Facets and filters to explore</a:t>
            </a:r>
          </a:p>
          <a:p>
            <a:r>
              <a:rPr lang="en-US" sz="3600" dirty="0" smtClean="0"/>
              <a:t>Split columns</a:t>
            </a:r>
          </a:p>
          <a:p>
            <a:r>
              <a:rPr lang="en-US" sz="3600" dirty="0" smtClean="0"/>
              <a:t>Remove training/ending text</a:t>
            </a:r>
          </a:p>
          <a:p>
            <a:r>
              <a:rPr lang="en-US" sz="3600" dirty="0" smtClean="0"/>
              <a:t>Find outliers</a:t>
            </a:r>
          </a:p>
          <a:p>
            <a:r>
              <a:rPr lang="en-US" sz="3600" dirty="0" smtClean="0"/>
              <a:t>All actions are reproducible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6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SQL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SELECT (choose columns)</a:t>
            </a:r>
          </a:p>
          <a:p>
            <a:r>
              <a:rPr lang="en-US" sz="3200" dirty="0" smtClean="0"/>
              <a:t>FROM (data sheet(s))</a:t>
            </a:r>
          </a:p>
          <a:p>
            <a:r>
              <a:rPr lang="en-US" sz="3200" dirty="0" smtClean="0"/>
              <a:t>WHERE (subset specific observations)</a:t>
            </a:r>
          </a:p>
          <a:p>
            <a:r>
              <a:rPr lang="en-US" sz="3200" dirty="0" smtClean="0"/>
              <a:t>AND/OR/IN (used in setting criteria)</a:t>
            </a:r>
          </a:p>
          <a:p>
            <a:r>
              <a:rPr lang="en-US" sz="3200" dirty="0" smtClean="0"/>
              <a:t>ORDER BY (sort data)</a:t>
            </a:r>
          </a:p>
          <a:p>
            <a:r>
              <a:rPr lang="en-US" sz="3200" dirty="0" smtClean="0"/>
              <a:t>GROUP BY (lump data into groups)</a:t>
            </a:r>
          </a:p>
          <a:p>
            <a:r>
              <a:rPr lang="en-US" sz="3200" dirty="0" smtClean="0"/>
              <a:t>COUNT &amp; SUM (summarization)</a:t>
            </a:r>
          </a:p>
          <a:p>
            <a:r>
              <a:rPr lang="en-US" sz="3200" dirty="0" smtClean="0"/>
              <a:t>JOIN ON (combining data)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919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dplyr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3600" u="sng" dirty="0" smtClean="0"/>
              <a:t>R function</a:t>
            </a:r>
            <a:r>
              <a:rPr lang="en-US" sz="3600" dirty="0" smtClean="0"/>
              <a:t>			</a:t>
            </a:r>
            <a:r>
              <a:rPr lang="en-US" sz="3600" u="sng" dirty="0" smtClean="0"/>
              <a:t>SQL Keyword</a:t>
            </a:r>
          </a:p>
          <a:p>
            <a:r>
              <a:rPr lang="en-US" sz="3600" dirty="0" smtClean="0"/>
              <a:t>select				SELECT</a:t>
            </a:r>
          </a:p>
          <a:p>
            <a:r>
              <a:rPr lang="en-US" sz="3600" dirty="0" smtClean="0"/>
              <a:t>filter				WHERE</a:t>
            </a:r>
          </a:p>
          <a:p>
            <a:r>
              <a:rPr lang="en-US" sz="3600" dirty="0" smtClean="0"/>
              <a:t>mutate				(weight/1000)</a:t>
            </a:r>
          </a:p>
          <a:p>
            <a:r>
              <a:rPr lang="en-US" sz="3600" dirty="0" err="1" smtClean="0"/>
              <a:t>group_by</a:t>
            </a:r>
            <a:r>
              <a:rPr lang="en-US" sz="3600" dirty="0" smtClean="0"/>
              <a:t>			GROUP BY</a:t>
            </a:r>
          </a:p>
          <a:p>
            <a:r>
              <a:rPr lang="en-US" sz="3600" dirty="0" smtClean="0"/>
              <a:t>summarize			COUNT, AVG, SUM</a:t>
            </a:r>
          </a:p>
          <a:p>
            <a:r>
              <a:rPr lang="en-US" sz="3600" dirty="0" smtClean="0"/>
              <a:t>arrange				ORDER BY</a:t>
            </a:r>
          </a:p>
        </p:txBody>
      </p:sp>
    </p:spTree>
    <p:extLst>
      <p:ext uri="{BB962C8B-B14F-4D97-AF65-F5344CB8AC3E}">
        <p14:creationId xmlns:p14="http://schemas.microsoft.com/office/powerpoint/2010/main" val="162664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“File organization and naming are powerful weapons against chaos.”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-Jenny Bryan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48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Organizing projects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All files in common folder (directory)</a:t>
            </a:r>
          </a:p>
          <a:p>
            <a:r>
              <a:rPr lang="en-US" dirty="0" smtClean="0"/>
              <a:t>Separate raw data from “clean” data</a:t>
            </a:r>
          </a:p>
          <a:p>
            <a:r>
              <a:rPr lang="en-US" dirty="0" smtClean="0"/>
              <a:t>Separate code (and output) from data</a:t>
            </a:r>
          </a:p>
          <a:p>
            <a:r>
              <a:rPr lang="en-US" dirty="0" smtClean="0"/>
              <a:t>Use file names that are meaningful, sortable, &amp; consistent</a:t>
            </a:r>
          </a:p>
          <a:p>
            <a:r>
              <a:rPr lang="en-US" dirty="0" smtClean="0"/>
              <a:t>Code dates: 2017-01-11</a:t>
            </a:r>
          </a:p>
          <a:p>
            <a:pPr lvl="1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raw_data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in_process_data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pPr lvl="1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clean_data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code/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reports/</a:t>
            </a:r>
          </a:p>
        </p:txBody>
      </p:sp>
    </p:spTree>
    <p:extLst>
      <p:ext uri="{BB962C8B-B14F-4D97-AF65-F5344CB8AC3E}">
        <p14:creationId xmlns:p14="http://schemas.microsoft.com/office/powerpoint/2010/main" val="197739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/>
              <a:t>“Your closest collaborator is you from six months ago, but you don’t reply to emails.”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-(Paraphrasing) Mark Holder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 smtClean="0"/>
              <a:t>Have sympathy for your future self--be an organized analyst!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24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Today: R!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Full programming language</a:t>
            </a:r>
          </a:p>
          <a:p>
            <a:r>
              <a:rPr lang="en-US" sz="3600" dirty="0" smtClean="0"/>
              <a:t>Focused on programming and data</a:t>
            </a:r>
          </a:p>
          <a:p>
            <a:r>
              <a:rPr lang="en-US" sz="3600" dirty="0" smtClean="0"/>
              <a:t>Super for data analysis and visualization</a:t>
            </a:r>
          </a:p>
          <a:p>
            <a:r>
              <a:rPr lang="en-US" sz="3600" dirty="0" smtClean="0"/>
              <a:t>Great community of supporters</a:t>
            </a:r>
          </a:p>
          <a:p>
            <a:r>
              <a:rPr lang="en-US" sz="3600" dirty="0" smtClean="0"/>
              <a:t>R Archive has &gt;9000 add-on packages</a:t>
            </a:r>
          </a:p>
          <a:p>
            <a:r>
              <a:rPr lang="en-US" sz="3600" dirty="0" err="1" smtClean="0"/>
              <a:t>RStudio</a:t>
            </a:r>
            <a:r>
              <a:rPr lang="en-US" sz="3600" dirty="0" smtClean="0"/>
              <a:t>: “Integrated Development Environment” (IDE) for 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672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431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Carpentry</vt:lpstr>
      <vt:lpstr>Spreadsheets</vt:lpstr>
      <vt:lpstr>OpenRefine</vt:lpstr>
      <vt:lpstr>SQL</vt:lpstr>
      <vt:lpstr>dplyr</vt:lpstr>
      <vt:lpstr>PowerPoint Presentation</vt:lpstr>
      <vt:lpstr>Organizing projects</vt:lpstr>
      <vt:lpstr>PowerPoint Presentation</vt:lpstr>
      <vt:lpstr>Today: R!</vt:lpstr>
      <vt:lpstr>Challenge</vt:lpstr>
      <vt:lpstr>R Functions and inputs</vt:lpstr>
      <vt:lpstr>R Objects</vt:lpstr>
      <vt:lpstr>Indexing</vt:lpstr>
      <vt:lpstr>Challenge</vt:lpstr>
      <vt:lpstr>Pipe Operator: %&gt;%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Bajcz</dc:creator>
  <cp:lastModifiedBy>Alex Bajcz</cp:lastModifiedBy>
  <cp:revision>24</cp:revision>
  <dcterms:created xsi:type="dcterms:W3CDTF">2017-08-21T14:54:38Z</dcterms:created>
  <dcterms:modified xsi:type="dcterms:W3CDTF">2018-01-03T20:49:24Z</dcterms:modified>
</cp:coreProperties>
</file>