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73" r:id="rId12"/>
    <p:sldId id="274" r:id="rId13"/>
    <p:sldId id="265" r:id="rId14"/>
    <p:sldId id="275" r:id="rId15"/>
    <p:sldId id="266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A2CB-D5D9-47BB-B887-53EFEBA2B3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Carpentry Day 2 Checklist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sure to grab coffee! You might want 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Copy down my contact info if you anticipate having R questions--I am happy to offer R consulting/help.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Make sure you have a copy of the R CHEAT SHEET and DPLYR EXERCISES handouts.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Please add an R/ folder to your </a:t>
            </a:r>
            <a:r>
              <a:rPr lang="en-US" dirty="0" err="1" smtClean="0">
                <a:sym typeface="Wingdings" panose="05000000000000000000" pitchFamily="2" charset="2"/>
              </a:rPr>
              <a:t>DataCarpentry</a:t>
            </a:r>
            <a:r>
              <a:rPr lang="en-US" dirty="0" smtClean="0">
                <a:sym typeface="Wingdings" panose="05000000000000000000" pitchFamily="2" charset="2"/>
              </a:rPr>
              <a:t> folder!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Please make sure you have R AND </a:t>
            </a:r>
            <a:r>
              <a:rPr lang="en-US" dirty="0" err="1" smtClean="0">
                <a:sym typeface="Wingdings" panose="05000000000000000000" pitchFamily="2" charset="2"/>
              </a:rPr>
              <a:t>RStudio</a:t>
            </a:r>
            <a:r>
              <a:rPr lang="en-US" dirty="0" smtClean="0">
                <a:sym typeface="Wingdings" panose="05000000000000000000" pitchFamily="2" charset="2"/>
              </a:rPr>
              <a:t> installed! If you are unsure if you have them, please ask Alex for help. Also, go ahead and open </a:t>
            </a:r>
            <a:r>
              <a:rPr lang="en-US" b="1" u="sng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RStudio</a:t>
            </a:r>
            <a:r>
              <a:rPr lang="en-US" b="1" u="sng" dirty="0" smtClean="0">
                <a:solidFill>
                  <a:srgbClr val="7030A0"/>
                </a:solidFill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-that is what we will use today (not “Basic” R).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Go ahead and install the </a:t>
            </a:r>
            <a:r>
              <a:rPr lang="en-US" b="1" dirty="0" err="1" smtClean="0">
                <a:sym typeface="Wingdings" panose="05000000000000000000" pitchFamily="2" charset="2"/>
              </a:rPr>
              <a:t>dplyr</a:t>
            </a:r>
            <a:r>
              <a:rPr lang="en-US" b="1" dirty="0" smtClean="0">
                <a:sym typeface="Wingdings" panose="05000000000000000000" pitchFamily="2" charset="2"/>
              </a:rPr>
              <a:t> package for R--ask helpers for help!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Note: Today’s morning lessons differ somewhat from those found online.</a:t>
            </a:r>
          </a:p>
        </p:txBody>
      </p:sp>
    </p:spTree>
    <p:extLst>
      <p:ext uri="{BB962C8B-B14F-4D97-AF65-F5344CB8AC3E}">
        <p14:creationId xmlns:p14="http://schemas.microsoft.com/office/powerpoint/2010/main" val="3432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Today: R!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Full programming language</a:t>
            </a:r>
          </a:p>
          <a:p>
            <a:r>
              <a:rPr lang="en-US" sz="3600" dirty="0" smtClean="0"/>
              <a:t>Focused on programming and data</a:t>
            </a:r>
          </a:p>
          <a:p>
            <a:r>
              <a:rPr lang="en-US" sz="3600" dirty="0" smtClean="0"/>
              <a:t>Super for data analysis and visualization</a:t>
            </a:r>
          </a:p>
          <a:p>
            <a:r>
              <a:rPr lang="en-US" sz="3600" dirty="0" smtClean="0"/>
              <a:t>Great community of supporters</a:t>
            </a:r>
          </a:p>
          <a:p>
            <a:r>
              <a:rPr lang="en-US" sz="3600" dirty="0" smtClean="0"/>
              <a:t>R Archive has &gt;9000 add-on packages</a:t>
            </a:r>
          </a:p>
          <a:p>
            <a:r>
              <a:rPr lang="en-US" sz="3600" dirty="0" err="1" smtClean="0"/>
              <a:t>RStudio</a:t>
            </a:r>
            <a:r>
              <a:rPr lang="en-US" sz="3600" dirty="0" smtClean="0"/>
              <a:t>: “Integrated Development Environment” (IDE) for 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7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Functions and inputs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22" t="46377" r="14428" b="25565"/>
          <a:stretch/>
        </p:blipFill>
        <p:spPr>
          <a:xfrm>
            <a:off x="1463040" y="2461785"/>
            <a:ext cx="10061651" cy="2801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802601">
            <a:off x="2499505" y="3754051"/>
            <a:ext cx="7359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og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 rot="21029377">
            <a:off x="5497819" y="3178601"/>
            <a:ext cx="316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693296">
            <a:off x="7268366" y="3178601"/>
            <a:ext cx="914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2800" dirty="0" smtClean="0"/>
              <a:t>ase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22705" y="1997430"/>
            <a:ext cx="214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often = “data”</a:t>
            </a:r>
            <a:endParaRPr lang="en-US" sz="2400" dirty="0"/>
          </a:p>
        </p:txBody>
      </p:sp>
      <p:cxnSp>
        <p:nvCxnSpPr>
          <p:cNvPr id="17" name="Elbow Connector 16"/>
          <p:cNvCxnSpPr>
            <a:stCxn id="13" idx="3"/>
            <a:endCxn id="6" idx="0"/>
          </p:cNvCxnSpPr>
          <p:nvPr/>
        </p:nvCxnSpPr>
        <p:spPr>
          <a:xfrm>
            <a:off x="2267908" y="2228263"/>
            <a:ext cx="3344861" cy="95393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5400000">
            <a:off x="6315075" y="3005138"/>
            <a:ext cx="666750" cy="4610100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71987" y="5777723"/>
            <a:ext cx="155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Arguments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25815" y="131603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log(x, base)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33267" y="597564"/>
            <a:ext cx="2194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log(3, 5) = 0.683</a:t>
            </a:r>
          </a:p>
          <a:p>
            <a:r>
              <a:rPr lang="en-US" sz="2400" dirty="0" smtClean="0"/>
              <a:t>log(5, 3) = 1.465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83249" y="1451945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log(3, 5) = 0.683</a:t>
            </a:r>
          </a:p>
          <a:p>
            <a:r>
              <a:rPr lang="en-US" sz="2400" dirty="0" smtClean="0"/>
              <a:t>log(base = 5, x = 3) = 0.683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6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25" y="1457325"/>
            <a:ext cx="6212950" cy="4961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58686">
            <a:off x="5478822" y="2502014"/>
            <a:ext cx="177525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NAME</a:t>
            </a:r>
            <a:endParaRPr lang="en-US" sz="4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08732" y="3938190"/>
            <a:ext cx="1323975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707" y="3707357"/>
            <a:ext cx="776366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Stuff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34675" y="3522690"/>
            <a:ext cx="1072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Create </a:t>
            </a:r>
            <a:br>
              <a:rPr lang="en-US" sz="2400" i="1" dirty="0" smtClean="0"/>
            </a:br>
            <a:r>
              <a:rPr lang="en-US" sz="2400" i="1" dirty="0" smtClean="0"/>
              <a:t>object</a:t>
            </a:r>
            <a:endParaRPr lang="en-US" sz="24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500232" y="3947715"/>
            <a:ext cx="1323975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0875" y="3522689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Use</a:t>
            </a:r>
            <a:br>
              <a:rPr lang="en-US" sz="2400" i="1" dirty="0" smtClean="0"/>
            </a:br>
            <a:r>
              <a:rPr lang="en-US" sz="2400" i="1" dirty="0" smtClean="0"/>
              <a:t>name</a:t>
            </a:r>
            <a:endParaRPr 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999464" y="3707354"/>
            <a:ext cx="776366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0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What would </a:t>
            </a:r>
            <a:r>
              <a:rPr lang="en-US" sz="3600" i="1" dirty="0" smtClean="0"/>
              <a:t>y</a:t>
            </a:r>
            <a:r>
              <a:rPr lang="en-US" sz="3600" dirty="0" smtClean="0"/>
              <a:t> equal after these three lines of code were executed (try to answer without running them first!)? Why? How would you make it equal something else?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s-ES" sz="3600" i="1" dirty="0" smtClean="0"/>
              <a:t>x &lt;- 50</a:t>
            </a:r>
          </a:p>
          <a:p>
            <a:pPr marL="0" indent="0">
              <a:buNone/>
            </a:pPr>
            <a:r>
              <a:rPr lang="es-ES" sz="3600" i="1" dirty="0" smtClean="0"/>
              <a:t>y &lt;- x * 2</a:t>
            </a:r>
          </a:p>
          <a:p>
            <a:pPr marL="0" indent="0">
              <a:buNone/>
            </a:pPr>
            <a:r>
              <a:rPr lang="es-ES" sz="3600" i="1" dirty="0" smtClean="0"/>
              <a:t>x &lt;- 75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945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68" y="3028949"/>
            <a:ext cx="1990808" cy="15898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133045">
            <a:off x="1255532" y="3445301"/>
            <a:ext cx="9748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surveys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9937" y="3823889"/>
            <a:ext cx="84766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52" y="1690688"/>
            <a:ext cx="5678998" cy="41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0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Use the </a:t>
            </a:r>
            <a:r>
              <a:rPr lang="en-US" sz="3600" i="1" dirty="0" err="1" smtClean="0"/>
              <a:t>nrow</a:t>
            </a:r>
            <a:r>
              <a:rPr lang="en-US" sz="3600" dirty="0" smtClean="0"/>
              <a:t>() function + indexing to save just the last row of </a:t>
            </a:r>
            <a:r>
              <a:rPr lang="en-US" sz="3600" i="1" dirty="0" smtClean="0"/>
              <a:t>surveys</a:t>
            </a:r>
            <a:r>
              <a:rPr lang="en-US" sz="3600" dirty="0" smtClean="0"/>
              <a:t> into a new object called </a:t>
            </a:r>
            <a:r>
              <a:rPr lang="en-US" sz="3600" i="1" dirty="0" err="1" smtClean="0"/>
              <a:t>surveys_last</a:t>
            </a:r>
            <a:endParaRPr lang="en-US" sz="3600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458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Work with your table mates to return the values in the first 4 rows of surveys but only from the 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, 5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, and 8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columns. (Hint: Use c() for that second part!). </a:t>
            </a:r>
            <a:endParaRPr lang="en-US" sz="3600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11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Operator: %&gt;%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4236" y="3027389"/>
            <a:ext cx="151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%&gt;%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430386" y="2611891"/>
            <a:ext cx="3706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Products on </a:t>
            </a:r>
          </a:p>
          <a:p>
            <a:r>
              <a:rPr lang="en-US" sz="5400" dirty="0" smtClean="0"/>
              <a:t>the left…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7653748" y="2196392"/>
            <a:ext cx="37000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Function on</a:t>
            </a:r>
          </a:p>
          <a:p>
            <a:r>
              <a:rPr lang="en-US" sz="5400" dirty="0" smtClean="0"/>
              <a:t>the right </a:t>
            </a:r>
          </a:p>
          <a:p>
            <a:r>
              <a:rPr lang="en-US" sz="5400" dirty="0" smtClean="0"/>
              <a:t>(as input #1)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2796058" y="6016380"/>
            <a:ext cx="659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can string multiple operations together!</a:t>
            </a:r>
            <a:endParaRPr lang="en-US" sz="2800" dirty="0"/>
          </a:p>
        </p:txBody>
      </p:sp>
      <p:cxnSp>
        <p:nvCxnSpPr>
          <p:cNvPr id="9" name="Elbow Connector 8"/>
          <p:cNvCxnSpPr>
            <a:stCxn id="5" idx="2"/>
            <a:endCxn id="7" idx="2"/>
          </p:cNvCxnSpPr>
          <p:nvPr/>
        </p:nvCxnSpPr>
        <p:spPr>
          <a:xfrm rot="16200000" flipH="1">
            <a:off x="6185963" y="1463904"/>
            <a:ext cx="415498" cy="6220124"/>
          </a:xfrm>
          <a:prstGeom prst="bentConnector3">
            <a:avLst>
              <a:gd name="adj1" fmla="val 1939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5430" y="4664903"/>
            <a:ext cx="3777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Get “pumped” into the…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149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Data Carpentry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Day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55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Spreadsheets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Make it a rectangle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ows = observations, columns = variables</a:t>
            </a:r>
          </a:p>
          <a:p>
            <a:r>
              <a:rPr lang="en-US" sz="2400" dirty="0" smtClean="0"/>
              <a:t>One head row; avoid spaces</a:t>
            </a:r>
          </a:p>
          <a:p>
            <a:r>
              <a:rPr lang="en-US" sz="2400" dirty="0" smtClean="0"/>
              <a:t>One data type per cell</a:t>
            </a:r>
          </a:p>
          <a:p>
            <a:r>
              <a:rPr lang="en-US" sz="2400" dirty="0" smtClean="0"/>
              <a:t>Fill in all cells</a:t>
            </a:r>
          </a:p>
          <a:p>
            <a:r>
              <a:rPr lang="en-US" sz="2400" dirty="0" smtClean="0"/>
              <a:t>Consistently code missing values</a:t>
            </a:r>
          </a:p>
          <a:p>
            <a:r>
              <a:rPr lang="en-US" sz="2400" dirty="0" smtClean="0"/>
              <a:t>Care about date data</a:t>
            </a:r>
          </a:p>
          <a:p>
            <a:r>
              <a:rPr lang="en-US" sz="2400" dirty="0" smtClean="0"/>
              <a:t>Don’t do calculations in raw data files</a:t>
            </a:r>
          </a:p>
          <a:p>
            <a:r>
              <a:rPr lang="en-US" sz="2400" dirty="0" smtClean="0"/>
              <a:t>Save as CSV files</a:t>
            </a:r>
          </a:p>
          <a:p>
            <a:r>
              <a:rPr lang="en-US" sz="2400" dirty="0" smtClean="0"/>
              <a:t>Don’t use font color or highlighting to code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4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OpenRefine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cleaning and exploration of data</a:t>
            </a:r>
          </a:p>
          <a:p>
            <a:r>
              <a:rPr lang="en-US" sz="3600" dirty="0" smtClean="0"/>
              <a:t>NOT for editing your raw data!</a:t>
            </a:r>
          </a:p>
          <a:p>
            <a:r>
              <a:rPr lang="en-US" sz="3600" dirty="0" smtClean="0"/>
              <a:t>Use Facets and filters to explore</a:t>
            </a:r>
          </a:p>
          <a:p>
            <a:r>
              <a:rPr lang="en-US" sz="3600" dirty="0" smtClean="0"/>
              <a:t>Split columns</a:t>
            </a:r>
          </a:p>
          <a:p>
            <a:r>
              <a:rPr lang="en-US" sz="3600" dirty="0" smtClean="0"/>
              <a:t>Remove training/ending text</a:t>
            </a:r>
          </a:p>
          <a:p>
            <a:r>
              <a:rPr lang="en-US" sz="3600" dirty="0" smtClean="0"/>
              <a:t>Find outliers</a:t>
            </a:r>
          </a:p>
          <a:p>
            <a:r>
              <a:rPr lang="en-US" sz="3600" dirty="0" smtClean="0"/>
              <a:t>All actions are reproducible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6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SELECT (choose columns)</a:t>
            </a:r>
          </a:p>
          <a:p>
            <a:r>
              <a:rPr lang="en-US" sz="3200" dirty="0" smtClean="0"/>
              <a:t>FROM (data sheet(s))</a:t>
            </a:r>
          </a:p>
          <a:p>
            <a:r>
              <a:rPr lang="en-US" sz="3200" dirty="0" smtClean="0"/>
              <a:t>WHERE (subset specific observations)</a:t>
            </a:r>
          </a:p>
          <a:p>
            <a:r>
              <a:rPr lang="en-US" sz="3200" dirty="0" smtClean="0"/>
              <a:t>AND/OR/IN (used in setting criteria)</a:t>
            </a:r>
          </a:p>
          <a:p>
            <a:r>
              <a:rPr lang="en-US" sz="3200" dirty="0" smtClean="0"/>
              <a:t>ORDER BY (sort data)</a:t>
            </a:r>
          </a:p>
          <a:p>
            <a:r>
              <a:rPr lang="en-US" sz="3200" dirty="0" smtClean="0"/>
              <a:t>GROUP BY (lump data into groups)</a:t>
            </a:r>
          </a:p>
          <a:p>
            <a:r>
              <a:rPr lang="en-US" sz="3200" dirty="0" smtClean="0"/>
              <a:t>COUNT &amp; SUM (summarization)</a:t>
            </a:r>
          </a:p>
          <a:p>
            <a:r>
              <a:rPr lang="en-US" sz="3200" dirty="0" smtClean="0"/>
              <a:t>JOIN ON (combining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1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dplyr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R function</a:t>
            </a:r>
            <a:r>
              <a:rPr lang="en-US" sz="3600" dirty="0" smtClean="0"/>
              <a:t>			</a:t>
            </a:r>
            <a:r>
              <a:rPr lang="en-US" sz="3600" u="sng" dirty="0" smtClean="0"/>
              <a:t>SQL Keyword</a:t>
            </a:r>
          </a:p>
          <a:p>
            <a:r>
              <a:rPr lang="en-US" sz="3600" dirty="0" smtClean="0"/>
              <a:t>select				SELECT</a:t>
            </a:r>
          </a:p>
          <a:p>
            <a:r>
              <a:rPr lang="en-US" sz="3600" dirty="0" smtClean="0"/>
              <a:t>filter				WHERE</a:t>
            </a:r>
          </a:p>
          <a:p>
            <a:r>
              <a:rPr lang="en-US" sz="3600" dirty="0" smtClean="0"/>
              <a:t>mutate				(weight/1000)</a:t>
            </a:r>
          </a:p>
          <a:p>
            <a:r>
              <a:rPr lang="en-US" sz="3600" dirty="0" err="1" smtClean="0"/>
              <a:t>group_by</a:t>
            </a:r>
            <a:r>
              <a:rPr lang="en-US" sz="3600" dirty="0" smtClean="0"/>
              <a:t>			GROUP BY</a:t>
            </a:r>
          </a:p>
          <a:p>
            <a:r>
              <a:rPr lang="en-US" sz="3600" dirty="0" smtClean="0"/>
              <a:t>summarize			COUNT, AVG, SUM</a:t>
            </a:r>
          </a:p>
          <a:p>
            <a:r>
              <a:rPr lang="en-US" sz="3600" dirty="0" smtClean="0"/>
              <a:t>arrange				ORDER BY</a:t>
            </a:r>
          </a:p>
        </p:txBody>
      </p:sp>
    </p:spTree>
    <p:extLst>
      <p:ext uri="{BB962C8B-B14F-4D97-AF65-F5344CB8AC3E}">
        <p14:creationId xmlns:p14="http://schemas.microsoft.com/office/powerpoint/2010/main" val="16266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“File organization and naming are powerful weapons against chaos.”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-Jenny Bryan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4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“Your closest collaborator is you from six months ago, but you don’t reply to emails.”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-(Paraphrasing) Mark Holder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smtClean="0"/>
              <a:t>Have sympathy for your future self--be an organized analyst!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4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Organizing projects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All files in common folder (directory)</a:t>
            </a:r>
          </a:p>
          <a:p>
            <a:r>
              <a:rPr lang="en-US" dirty="0" smtClean="0"/>
              <a:t>Separate raw data from “clean” data</a:t>
            </a:r>
          </a:p>
          <a:p>
            <a:r>
              <a:rPr lang="en-US" dirty="0" smtClean="0"/>
              <a:t>Separate code (and output) from data</a:t>
            </a:r>
          </a:p>
          <a:p>
            <a:r>
              <a:rPr lang="en-US" dirty="0" smtClean="0"/>
              <a:t>Use file names that are meaningful, sortable, &amp; consistent</a:t>
            </a:r>
          </a:p>
          <a:p>
            <a:r>
              <a:rPr lang="en-US" dirty="0" smtClean="0"/>
              <a:t>Code dates: 2018-01-08</a:t>
            </a: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raw_data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clean_data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SQL/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R/</a:t>
            </a:r>
          </a:p>
        </p:txBody>
      </p:sp>
    </p:spTree>
    <p:extLst>
      <p:ext uri="{BB962C8B-B14F-4D97-AF65-F5344CB8AC3E}">
        <p14:creationId xmlns:p14="http://schemas.microsoft.com/office/powerpoint/2010/main" val="19773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594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Data Carpentry Day 2 Checklist</vt:lpstr>
      <vt:lpstr>Data Carpentry</vt:lpstr>
      <vt:lpstr>Spreadsheets</vt:lpstr>
      <vt:lpstr>OpenRefine</vt:lpstr>
      <vt:lpstr>SQL</vt:lpstr>
      <vt:lpstr>dplyr</vt:lpstr>
      <vt:lpstr>PowerPoint Presentation</vt:lpstr>
      <vt:lpstr>PowerPoint Presentation</vt:lpstr>
      <vt:lpstr>Organizing projects</vt:lpstr>
      <vt:lpstr>Today: R!</vt:lpstr>
      <vt:lpstr>R Functions and inputs</vt:lpstr>
      <vt:lpstr>R Objects</vt:lpstr>
      <vt:lpstr>Challenge</vt:lpstr>
      <vt:lpstr>Indexing</vt:lpstr>
      <vt:lpstr>Challenge</vt:lpstr>
      <vt:lpstr>Challenge</vt:lpstr>
      <vt:lpstr>Pipe Operator: %&gt;%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Bajcz</dc:creator>
  <cp:lastModifiedBy>Alex Bajcz</cp:lastModifiedBy>
  <cp:revision>35</cp:revision>
  <dcterms:created xsi:type="dcterms:W3CDTF">2017-08-21T14:54:38Z</dcterms:created>
  <dcterms:modified xsi:type="dcterms:W3CDTF">2018-01-09T23:15:18Z</dcterms:modified>
</cp:coreProperties>
</file>