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F7CD8-6306-474F-B175-71B1039D28B8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469F0-835C-4DC6-B2C0-528A5DC432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lo que nos falta definir al menos de </a:t>
            </a:r>
            <a:r>
              <a:rPr lang="es-AR" smtClean="0"/>
              <a:t>esta primer entrega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69F0-835C-4DC6-B2C0-528A5DC432A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8CB3-5DEF-4B8F-99C4-885294CBCFB4}" type="datetimeFigureOut">
              <a:rPr lang="es-ES" smtClean="0"/>
              <a:pPr/>
              <a:t>04/04/2019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7850-9A02-4F58-8728-7D1BA7F4AA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3400" y="1676400"/>
            <a:ext cx="8329524" cy="3570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sz="5400" b="1" dirty="0" smtClean="0">
                <a:latin typeface="Bahnschrift Light" pitchFamily="34" charset="0"/>
              </a:rPr>
              <a:t>Diseño de Sistemas</a:t>
            </a:r>
          </a:p>
          <a:p>
            <a:pPr algn="ctr"/>
            <a:endParaRPr lang="es-AR" sz="5400" b="1" dirty="0" smtClean="0">
              <a:latin typeface="Bahnschrift Light" pitchFamily="34" charset="0"/>
            </a:endParaRPr>
          </a:p>
          <a:p>
            <a:pPr algn="ctr"/>
            <a:r>
              <a:rPr lang="es-AR" sz="5400" b="1" dirty="0" smtClean="0">
                <a:latin typeface="Bahnschrift Light" pitchFamily="34" charset="0"/>
              </a:rPr>
              <a:t>Entrega 0</a:t>
            </a:r>
          </a:p>
          <a:p>
            <a:pPr algn="ctr"/>
            <a:endParaRPr lang="es-AR" sz="2800" dirty="0">
              <a:latin typeface="Bahnschrift Light" pitchFamily="34" charset="0"/>
            </a:endParaRPr>
          </a:p>
          <a:p>
            <a:pPr algn="ctr"/>
            <a:r>
              <a:rPr lang="es-AR" sz="3600" i="1" dirty="0" smtClean="0">
                <a:latin typeface="Bahnschrift Light" pitchFamily="34" charset="0"/>
              </a:rPr>
              <a:t>Puesta a punto del entorno y tecnologías</a:t>
            </a:r>
            <a:endParaRPr lang="es-ES" sz="6600" i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81000" y="685800"/>
            <a:ext cx="2826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u="sng" dirty="0" smtClean="0">
                <a:solidFill>
                  <a:schemeClr val="tx2"/>
                </a:solidFill>
                <a:latin typeface="Bahnschrift Light" pitchFamily="34" charset="0"/>
              </a:rPr>
              <a:t>Repositorio</a:t>
            </a:r>
          </a:p>
        </p:txBody>
      </p:sp>
      <p:pic>
        <p:nvPicPr>
          <p:cNvPr id="2050" name="Picture 2" descr="Resultado de imagen para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0"/>
            <a:ext cx="5457825" cy="202303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105400" y="2819400"/>
            <a:ext cx="3429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¿Por qué se eligió?</a:t>
            </a:r>
          </a:p>
          <a:p>
            <a:pPr algn="just"/>
            <a:endParaRPr lang="es-AR" sz="2000" dirty="0" smtClean="0">
              <a:latin typeface="Bahnschrift Light" pitchFamily="34" charset="0"/>
            </a:endParaRPr>
          </a:p>
          <a:p>
            <a:pPr algn="just"/>
            <a:r>
              <a:rPr lang="es-AR" sz="2000" dirty="0" smtClean="0">
                <a:latin typeface="Bahnschrift Light" pitchFamily="34" charset="0"/>
              </a:rPr>
              <a:t>Por simples razones, fácil de usar</a:t>
            </a:r>
            <a:r>
              <a:rPr lang="es-ES" sz="2000" dirty="0" smtClean="0">
                <a:latin typeface="Bahnschrift Light" pitchFamily="34" charset="0"/>
              </a:rPr>
              <a:t>, </a:t>
            </a:r>
            <a:r>
              <a:rPr lang="es-AR" sz="2000" dirty="0" smtClean="0">
                <a:latin typeface="Bahnschrift Light" pitchFamily="34" charset="0"/>
              </a:rPr>
              <a:t>recomendación de la cátedra y experiencia de los integrantes del grupo con el mismo.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62000" y="2895600"/>
            <a:ext cx="3429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¿Qué es?</a:t>
            </a:r>
          </a:p>
          <a:p>
            <a:pPr algn="just"/>
            <a:endParaRPr lang="es-AR" sz="2000" dirty="0" smtClean="0">
              <a:latin typeface="Bahnschrift Light" pitchFamily="34" charset="0"/>
            </a:endParaRPr>
          </a:p>
          <a:p>
            <a:pPr algn="just"/>
            <a:r>
              <a:rPr lang="es-AR" sz="2000" b="1" dirty="0" err="1">
                <a:latin typeface="Bahnschrift Light" pitchFamily="34" charset="0"/>
              </a:rPr>
              <a:t>GitHub</a:t>
            </a:r>
            <a:r>
              <a:rPr lang="es-AR" sz="2000" dirty="0">
                <a:latin typeface="Bahnschrift Light" pitchFamily="34" charset="0"/>
              </a:rPr>
              <a:t> es </a:t>
            </a:r>
            <a:r>
              <a:rPr lang="es-AR" sz="2000" dirty="0" smtClean="0">
                <a:latin typeface="Bahnschrift Light" pitchFamily="34" charset="0"/>
              </a:rPr>
              <a:t>repositorio de </a:t>
            </a:r>
            <a:r>
              <a:rPr lang="es-AR" sz="2000" dirty="0">
                <a:latin typeface="Bahnschrift Light" pitchFamily="34" charset="0"/>
              </a:rPr>
              <a:t>software para alojar proyectos utilizando el </a:t>
            </a:r>
            <a:r>
              <a:rPr lang="es-AR" sz="2000" dirty="0" smtClean="0">
                <a:latin typeface="Bahnschrift Light" pitchFamily="34" charset="0"/>
              </a:rPr>
              <a:t>sistema. El </a:t>
            </a:r>
            <a:r>
              <a:rPr lang="es-AR" sz="2000" dirty="0">
                <a:latin typeface="Bahnschrift Light" pitchFamily="34" charset="0"/>
              </a:rPr>
              <a:t>código se almacena de forma pública, </a:t>
            </a:r>
            <a:r>
              <a:rPr lang="es-AR" sz="2000" dirty="0" smtClean="0">
                <a:latin typeface="Bahnschrift Light" pitchFamily="34" charset="0"/>
              </a:rPr>
              <a:t>para que todos los integrantes del grupo y ayudantes puedan visualizar el mismo.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66800" y="685800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u="sng" dirty="0" smtClean="0">
                <a:solidFill>
                  <a:schemeClr val="tx2"/>
                </a:solidFill>
                <a:latin typeface="Bahnschrift Light" pitchFamily="34" charset="0"/>
              </a:rPr>
              <a:t>Lenguaje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5800" y="2590800"/>
            <a:ext cx="396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¿Qué es?</a:t>
            </a:r>
          </a:p>
          <a:p>
            <a:pPr algn="just"/>
            <a:endParaRPr lang="es-AR" sz="2000" dirty="0" smtClean="0">
              <a:latin typeface="Bahnschrift Light" pitchFamily="34" charset="0"/>
            </a:endParaRPr>
          </a:p>
          <a:p>
            <a:pPr algn="just"/>
            <a:r>
              <a:rPr lang="es-AR" sz="2000" b="1" dirty="0" smtClean="0">
                <a:latin typeface="Bahnschrift Light" pitchFamily="34" charset="0"/>
              </a:rPr>
              <a:t>Java </a:t>
            </a:r>
            <a:r>
              <a:rPr lang="es-AR" sz="2000" dirty="0" smtClean="0">
                <a:latin typeface="Bahnschrift Light" pitchFamily="34" charset="0"/>
              </a:rPr>
              <a:t>es un lenguaje de programación de propósito general, concurrente, orientado a objetos, que fue diseñado específicamente para tener tan pocas </a:t>
            </a:r>
            <a:r>
              <a:rPr lang="es-AR" sz="2000" dirty="0" smtClean="0">
                <a:latin typeface="Bahnschrift Light" pitchFamily="34" charset="0"/>
              </a:rPr>
              <a:t>dependencias de </a:t>
            </a:r>
            <a:r>
              <a:rPr lang="es-AR" sz="2000" dirty="0" smtClean="0">
                <a:latin typeface="Bahnschrift Light" pitchFamily="34" charset="0"/>
              </a:rPr>
              <a:t>implementación como fuera posible.</a:t>
            </a:r>
            <a:endParaRPr lang="es-AR" sz="2000" dirty="0" smtClean="0">
              <a:latin typeface="Bahnschrift Light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105400" y="2590800"/>
            <a:ext cx="3429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¿Por qué se eligió?</a:t>
            </a:r>
          </a:p>
          <a:p>
            <a:pPr algn="just"/>
            <a:endParaRPr lang="es-AR" sz="2000" dirty="0">
              <a:latin typeface="Bahnschrift Light" pitchFamily="34" charset="0"/>
            </a:endParaRPr>
          </a:p>
          <a:p>
            <a:pPr algn="just"/>
            <a:r>
              <a:rPr lang="es-AR" sz="2000" dirty="0" smtClean="0">
                <a:latin typeface="Bahnschrift Light" pitchFamily="34" charset="0"/>
              </a:rPr>
              <a:t>Se eligió </a:t>
            </a:r>
            <a:r>
              <a:rPr lang="es-AR" sz="2000" dirty="0" smtClean="0">
                <a:latin typeface="Bahnschrift Light" pitchFamily="34" charset="0"/>
              </a:rPr>
              <a:t>debido a la mayor posibilidad de soporte y ante la elección de la mayoría de los integrantes del grupo y recomendaciones externas.</a:t>
            </a:r>
            <a:endParaRPr lang="es-AR" sz="2000" dirty="0" smtClean="0">
              <a:latin typeface="Bahnschrift Light" pitchFamily="34" charset="0"/>
            </a:endParaRPr>
          </a:p>
        </p:txBody>
      </p:sp>
      <p:pic>
        <p:nvPicPr>
          <p:cNvPr id="5122" name="Picture 2" descr="Resultado de imagen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04800"/>
            <a:ext cx="3752295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4800" y="609600"/>
            <a:ext cx="5908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u="sng" dirty="0" err="1" smtClean="0">
                <a:solidFill>
                  <a:schemeClr val="tx2"/>
                </a:solidFill>
                <a:latin typeface="Bahnschrift Light" pitchFamily="34" charset="0"/>
              </a:rPr>
              <a:t>Build</a:t>
            </a:r>
            <a:r>
              <a:rPr lang="es-AR" sz="3200" b="1" u="sng" dirty="0" smtClean="0">
                <a:solidFill>
                  <a:schemeClr val="tx2"/>
                </a:solidFill>
                <a:latin typeface="Bahnschrift Light" pitchFamily="34" charset="0"/>
              </a:rPr>
              <a:t> y gestión de dependencias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5800" y="2590800"/>
            <a:ext cx="3657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¿Qué es?</a:t>
            </a:r>
          </a:p>
          <a:p>
            <a:pPr algn="just"/>
            <a:endParaRPr lang="es-AR" sz="2000" dirty="0" smtClean="0">
              <a:latin typeface="Bahnschrift Light" pitchFamily="34" charset="0"/>
            </a:endParaRPr>
          </a:p>
          <a:p>
            <a:pPr algn="just"/>
            <a:r>
              <a:rPr lang="es-AR" sz="2000" b="1" dirty="0" err="1" smtClean="0">
                <a:latin typeface="Bahnschrift Light" pitchFamily="34" charset="0"/>
              </a:rPr>
              <a:t>Maven</a:t>
            </a:r>
            <a:r>
              <a:rPr lang="es-AR" sz="2000" b="1" dirty="0" smtClean="0">
                <a:latin typeface="Bahnschrift Light" pitchFamily="34" charset="0"/>
              </a:rPr>
              <a:t> </a:t>
            </a:r>
            <a:r>
              <a:rPr lang="es-AR" sz="2000" dirty="0" smtClean="0">
                <a:latin typeface="Bahnschrift Light" pitchFamily="34" charset="0"/>
              </a:rPr>
              <a:t>es una herramienta de software para la gestión y construcción de proyectos </a:t>
            </a:r>
            <a:r>
              <a:rPr lang="es-AR" sz="2000" dirty="0" smtClean="0">
                <a:latin typeface="Bahnschrift Light" pitchFamily="34" charset="0"/>
              </a:rPr>
              <a:t>Java. </a:t>
            </a:r>
            <a:r>
              <a:rPr lang="es-AR" sz="2000" dirty="0" smtClean="0">
                <a:latin typeface="Bahnschrift Light" pitchFamily="34" charset="0"/>
              </a:rPr>
              <a:t>Es similar en funcionalidad a Apache </a:t>
            </a:r>
            <a:r>
              <a:rPr lang="es-AR" sz="2000" dirty="0" err="1" smtClean="0">
                <a:latin typeface="Bahnschrift Light" pitchFamily="34" charset="0"/>
              </a:rPr>
              <a:t>Ant</a:t>
            </a:r>
            <a:r>
              <a:rPr lang="es-AR" sz="2000" dirty="0" smtClean="0">
                <a:latin typeface="Bahnschrift Light" pitchFamily="34" charset="0"/>
              </a:rPr>
              <a:t>, pero tiene un modelo de configuración de construcción más simple, basado en un formato XML.</a:t>
            </a:r>
            <a:endParaRPr lang="es-AR" sz="2000" dirty="0" smtClean="0">
              <a:latin typeface="Bahnschrift Light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105400" y="2590800"/>
            <a:ext cx="3429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¿Por qué se eligió?</a:t>
            </a:r>
          </a:p>
          <a:p>
            <a:pPr algn="just"/>
            <a:endParaRPr lang="es-AR" sz="2000" dirty="0">
              <a:latin typeface="Bahnschrift Light" pitchFamily="34" charset="0"/>
            </a:endParaRPr>
          </a:p>
          <a:p>
            <a:pPr algn="just"/>
            <a:r>
              <a:rPr lang="es-AR" sz="2000" dirty="0" smtClean="0">
                <a:latin typeface="Bahnschrift Light" pitchFamily="34" charset="0"/>
              </a:rPr>
              <a:t>Se eligió </a:t>
            </a:r>
            <a:r>
              <a:rPr lang="es-AR" sz="2000" b="1" dirty="0" err="1" smtClean="0">
                <a:latin typeface="Bahnschrift Light" pitchFamily="34" charset="0"/>
              </a:rPr>
              <a:t>Maven</a:t>
            </a:r>
            <a:r>
              <a:rPr lang="es-AR" sz="2000" dirty="0" smtClean="0">
                <a:latin typeface="Bahnschrift Light" pitchFamily="34" charset="0"/>
              </a:rPr>
              <a:t> </a:t>
            </a:r>
            <a:r>
              <a:rPr lang="es-AR" sz="2000" dirty="0" smtClean="0">
                <a:latin typeface="Bahnschrift Light" pitchFamily="34" charset="0"/>
              </a:rPr>
              <a:t>debido a que se decidió programar con el lenguaje </a:t>
            </a:r>
            <a:r>
              <a:rPr lang="es-AR" sz="2000" dirty="0" smtClean="0">
                <a:latin typeface="Bahnschrift Light" pitchFamily="34" charset="0"/>
              </a:rPr>
              <a:t>Java</a:t>
            </a:r>
            <a:r>
              <a:rPr lang="es-AR" sz="2000" dirty="0" smtClean="0">
                <a:latin typeface="Bahnschrift Light" pitchFamily="34" charset="0"/>
              </a:rPr>
              <a:t> </a:t>
            </a:r>
            <a:r>
              <a:rPr lang="es-AR" sz="2000" dirty="0" smtClean="0">
                <a:latin typeface="Bahnschrift Light" pitchFamily="34" charset="0"/>
              </a:rPr>
              <a:t>y </a:t>
            </a:r>
            <a:r>
              <a:rPr lang="es-AR" sz="2000" dirty="0" err="1" smtClean="0">
                <a:latin typeface="Bahnschrift Light" pitchFamily="34" charset="0"/>
              </a:rPr>
              <a:t>Maven</a:t>
            </a:r>
            <a:r>
              <a:rPr lang="es-AR" sz="2000" dirty="0" smtClean="0">
                <a:latin typeface="Bahnschrift Light" pitchFamily="34" charset="0"/>
              </a:rPr>
              <a:t> </a:t>
            </a:r>
            <a:r>
              <a:rPr lang="es-AR" sz="2000" dirty="0" smtClean="0">
                <a:latin typeface="Bahnschrift Light" pitchFamily="34" charset="0"/>
              </a:rPr>
              <a:t>fue propuesto por la cátedra para dicho caso.</a:t>
            </a:r>
          </a:p>
        </p:txBody>
      </p:sp>
      <p:pic>
        <p:nvPicPr>
          <p:cNvPr id="4098" name="Picture 2" descr="Resultado de imagen para mav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533400"/>
            <a:ext cx="2568676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95400" y="914400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u="sng" dirty="0" smtClean="0">
                <a:solidFill>
                  <a:schemeClr val="tx2"/>
                </a:solidFill>
                <a:latin typeface="Bahnschrift Light" pitchFamily="34" charset="0"/>
              </a:rPr>
              <a:t>IDE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5800" y="3200400"/>
            <a:ext cx="3429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¿Qué es?</a:t>
            </a:r>
          </a:p>
          <a:p>
            <a:pPr algn="just"/>
            <a:endParaRPr lang="es-AR" sz="2000" dirty="0" smtClean="0">
              <a:latin typeface="Bahnschrift Light" pitchFamily="34" charset="0"/>
            </a:endParaRPr>
          </a:p>
          <a:p>
            <a:pPr algn="just"/>
            <a:r>
              <a:rPr lang="es-AR" sz="2000" b="1" dirty="0" smtClean="0">
                <a:latin typeface="Bahnschrift Light" pitchFamily="34" charset="0"/>
              </a:rPr>
              <a:t>Eclipse</a:t>
            </a:r>
            <a:r>
              <a:rPr lang="es-AR" sz="2000" dirty="0" smtClean="0">
                <a:latin typeface="Bahnschrift Light" pitchFamily="34" charset="0"/>
              </a:rPr>
              <a:t> es una plataforma de software compuesto por un conjunto de herramientas de programación de código abierto multiplataforma para desarrollar lo que el proyecto llama "Aplicaciones de Cliente </a:t>
            </a:r>
            <a:r>
              <a:rPr lang="es-AR" sz="2000" dirty="0" smtClean="0">
                <a:latin typeface="Bahnschrift Light" pitchFamily="34" charset="0"/>
              </a:rPr>
              <a:t>Enriquecido“.</a:t>
            </a:r>
            <a:endParaRPr lang="es-AR" sz="2000" dirty="0" smtClean="0">
              <a:latin typeface="Bahnschrift Light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105400" y="3200400"/>
            <a:ext cx="3429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¿Por qué se eligió?</a:t>
            </a:r>
          </a:p>
          <a:p>
            <a:pPr algn="just"/>
            <a:endParaRPr lang="es-AR" sz="2000" dirty="0">
              <a:latin typeface="Bahnschrift Light" pitchFamily="34" charset="0"/>
            </a:endParaRPr>
          </a:p>
          <a:p>
            <a:pPr algn="just"/>
            <a:r>
              <a:rPr lang="es-AR" sz="2000" dirty="0" smtClean="0">
                <a:latin typeface="Bahnschrift Light" pitchFamily="34" charset="0"/>
              </a:rPr>
              <a:t>Se eligió </a:t>
            </a:r>
            <a:r>
              <a:rPr lang="es-AR" sz="2000" b="1" dirty="0" smtClean="0">
                <a:latin typeface="Bahnschrift Light" pitchFamily="34" charset="0"/>
              </a:rPr>
              <a:t>Eclipse </a:t>
            </a:r>
            <a:r>
              <a:rPr lang="es-AR" sz="2000" dirty="0" smtClean="0">
                <a:latin typeface="Bahnschrift Light" pitchFamily="34" charset="0"/>
              </a:rPr>
              <a:t>debido </a:t>
            </a:r>
            <a:r>
              <a:rPr lang="es-AR" sz="2000" dirty="0" smtClean="0">
                <a:latin typeface="Bahnschrift Light" pitchFamily="34" charset="0"/>
              </a:rPr>
              <a:t>a que se decidió programar con el lenguaje </a:t>
            </a:r>
            <a:r>
              <a:rPr lang="es-AR" sz="2000" dirty="0" smtClean="0">
                <a:latin typeface="Bahnschrift Light" pitchFamily="34" charset="0"/>
              </a:rPr>
              <a:t>Java</a:t>
            </a:r>
            <a:r>
              <a:rPr lang="es-AR" sz="2000" dirty="0" smtClean="0">
                <a:latin typeface="Bahnschrift Light" pitchFamily="34" charset="0"/>
              </a:rPr>
              <a:t> </a:t>
            </a:r>
            <a:r>
              <a:rPr lang="es-AR" sz="2000" dirty="0" smtClean="0">
                <a:latin typeface="Bahnschrift Light" pitchFamily="34" charset="0"/>
              </a:rPr>
              <a:t>y por experiencia de algunos integrantes del grupo, se tiene conocimiento de la herramienta.</a:t>
            </a:r>
          </a:p>
        </p:txBody>
      </p:sp>
      <p:pic>
        <p:nvPicPr>
          <p:cNvPr id="3074" name="Picture 2" descr="Resultado de imagen para eclipse 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800"/>
            <a:ext cx="386715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4800" y="609600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u="sng" dirty="0" smtClean="0">
                <a:solidFill>
                  <a:schemeClr val="tx2"/>
                </a:solidFill>
                <a:latin typeface="Bahnschrift Light" pitchFamily="34" charset="0"/>
              </a:rPr>
              <a:t>Framework de </a:t>
            </a:r>
            <a:r>
              <a:rPr lang="es-AR" sz="3200" b="1" u="sng" dirty="0" err="1">
                <a:solidFill>
                  <a:schemeClr val="tx2"/>
                </a:solidFill>
                <a:latin typeface="Bahnschrift Light" pitchFamily="34" charset="0"/>
              </a:rPr>
              <a:t>t</a:t>
            </a:r>
            <a:r>
              <a:rPr lang="es-AR" sz="3200" b="1" u="sng" dirty="0" err="1" smtClean="0">
                <a:solidFill>
                  <a:schemeClr val="tx2"/>
                </a:solidFill>
                <a:latin typeface="Bahnschrift Light" pitchFamily="34" charset="0"/>
              </a:rPr>
              <a:t>esting</a:t>
            </a:r>
            <a:endParaRPr lang="es-AR" sz="3200" b="1" u="sng" dirty="0" smtClean="0">
              <a:solidFill>
                <a:schemeClr val="tx2"/>
              </a:solidFill>
              <a:latin typeface="Bahnschrift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5800" y="2590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¿Qué es?</a:t>
            </a:r>
          </a:p>
          <a:p>
            <a:pPr algn="just"/>
            <a:endParaRPr lang="es-AR" sz="2000" dirty="0" smtClean="0">
              <a:latin typeface="Bahnschrift Light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105400" y="2590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dirty="0" smtClean="0">
                <a:solidFill>
                  <a:srgbClr val="C00000"/>
                </a:solidFill>
                <a:latin typeface="Bahnschrift Light" pitchFamily="34" charset="0"/>
              </a:rPr>
              <a:t>¿Por qué se eligió?</a:t>
            </a:r>
          </a:p>
          <a:p>
            <a:pPr algn="just"/>
            <a:endParaRPr lang="es-AR" sz="2000" dirty="0">
              <a:latin typeface="Bahnschrift Light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28600" y="3352800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b="1" dirty="0" err="1" smtClean="0">
                <a:latin typeface="Bahnschrift Light" pitchFamily="34" charset="0"/>
              </a:rPr>
              <a:t>JUnit</a:t>
            </a:r>
            <a:r>
              <a:rPr lang="es-AR" sz="2000" dirty="0" smtClean="0">
                <a:latin typeface="Bahnschrift Light" pitchFamily="34" charset="0"/>
              </a:rPr>
              <a:t> </a:t>
            </a:r>
            <a:r>
              <a:rPr lang="es-AR" sz="2000" dirty="0" smtClean="0">
                <a:latin typeface="Bahnschrift Light" pitchFamily="34" charset="0"/>
              </a:rPr>
              <a:t>es un conjunto de clases </a:t>
            </a:r>
            <a:r>
              <a:rPr lang="es-AR" sz="2000" dirty="0" smtClean="0">
                <a:latin typeface="Bahnschrift Light" pitchFamily="34" charset="0"/>
              </a:rPr>
              <a:t>que </a:t>
            </a:r>
            <a:r>
              <a:rPr lang="es-AR" sz="2000" dirty="0" smtClean="0">
                <a:latin typeface="Bahnschrift Light" pitchFamily="34" charset="0"/>
              </a:rPr>
              <a:t>permite realizar la ejecución de clases Java de manera controlada, para poder evaluar si el funcionamiento de cada uno de los métodos de la clase se comporta como se espera.</a:t>
            </a:r>
            <a:endParaRPr lang="es-ES" sz="2000" dirty="0">
              <a:latin typeface="Bahnschrift Light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24400" y="35052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>
                <a:latin typeface="Bahnschrift Light" pitchFamily="34" charset="0"/>
              </a:rPr>
              <a:t>Se eligió </a:t>
            </a:r>
            <a:r>
              <a:rPr lang="es-AR" sz="2000" b="1" dirty="0" err="1" smtClean="0">
                <a:latin typeface="Bahnschrift Light" pitchFamily="34" charset="0"/>
              </a:rPr>
              <a:t>Junit</a:t>
            </a:r>
            <a:r>
              <a:rPr lang="es-AR" sz="2000" dirty="0" smtClean="0">
                <a:latin typeface="Bahnschrift Light" pitchFamily="34" charset="0"/>
              </a:rPr>
              <a:t> debido a que ya es conocido por algunos integrantes del grupo haciendo que su utilización sea más sencilla para el desarrollo del trabajo práctico.</a:t>
            </a:r>
            <a:endParaRPr lang="es-ES" sz="2000" dirty="0">
              <a:latin typeface="Bahnschrift Light" pitchFamily="34" charset="0"/>
            </a:endParaRPr>
          </a:p>
        </p:txBody>
      </p:sp>
      <p:pic>
        <p:nvPicPr>
          <p:cNvPr id="2050" name="Picture 2" descr="Resultado de imagen para JUN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52400"/>
            <a:ext cx="29718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357</Words>
  <Application>Microsoft Office PowerPoint</Application>
  <PresentationFormat>Presentación en pantalla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10</cp:revision>
  <dcterms:created xsi:type="dcterms:W3CDTF">2019-03-30T20:56:39Z</dcterms:created>
  <dcterms:modified xsi:type="dcterms:W3CDTF">2019-04-04T22:03:01Z</dcterms:modified>
</cp:coreProperties>
</file>