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ly\Documents\Emory%20Business%20Intelligence\ECE_Data_Camp\UW_CWBI_MLane_Team\United%20Way%20Atlanta%20Update%20SKB2018041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SKB20180416.xlsx]PivotEducationZScores!PivotTable1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1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1" u="sng" dirty="0"/>
              <a:t>Child-related Education Indicators</a:t>
            </a:r>
          </a:p>
        </c:rich>
      </c:tx>
      <c:layout>
        <c:manualLayout>
          <c:xMode val="edge"/>
          <c:yMode val="edge"/>
          <c:x val="0.38204873892117347"/>
          <c:y val="2.8282174973531899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1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666403696854833"/>
          <c:y val="8.3203571644560534E-2"/>
          <c:w val="0.50594575678040243"/>
          <c:h val="0.89445697629925125"/>
        </c:manualLayout>
      </c:layout>
      <c:lineChart>
        <c:grouping val="standard"/>
        <c:varyColors val="0"/>
        <c:ser>
          <c:idx val="0"/>
          <c:order val="0"/>
          <c:tx>
            <c:strRef>
              <c:f>PivotEducationZScores!$B$3</c:f>
              <c:strCache>
                <c:ptCount val="1"/>
                <c:pt idx="0">
                  <c:v>Overall Well-being Index-Z 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PivotEducationZScores!$A$4:$A$17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PivotEducationZScores!$B$4:$B$17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01-4FC4-8524-9F9B2E5CCE4C}"/>
            </c:ext>
          </c:extLst>
        </c:ser>
        <c:ser>
          <c:idx val="1"/>
          <c:order val="1"/>
          <c:tx>
            <c:strRef>
              <c:f>PivotEducationZScores!$C$3</c:f>
              <c:strCache>
                <c:ptCount val="1"/>
                <c:pt idx="0">
                  <c:v>CAP Z-score   Educ_pcExceeding_3Grade_Reading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PivotEducationZScores!$A$4:$A$17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PivotEducationZScores!$C$4:$C$17</c:f>
              <c:numCache>
                <c:formatCode>General</c:formatCode>
                <c:ptCount val="13"/>
                <c:pt idx="0">
                  <c:v>-0.37559197386495824</c:v>
                </c:pt>
                <c:pt idx="1">
                  <c:v>0.60255012220212367</c:v>
                </c:pt>
                <c:pt idx="2">
                  <c:v>-0.7690334699422402</c:v>
                </c:pt>
                <c:pt idx="3">
                  <c:v>0.36286146706027728</c:v>
                </c:pt>
                <c:pt idx="4">
                  <c:v>0.23635967251942569</c:v>
                </c:pt>
                <c:pt idx="5">
                  <c:v>-0.45353021648178093</c:v>
                </c:pt>
                <c:pt idx="6">
                  <c:v>-2.3611954860001359E-2</c:v>
                </c:pt>
                <c:pt idx="7">
                  <c:v>0.90222248587189358</c:v>
                </c:pt>
                <c:pt idx="8">
                  <c:v>-7.2432104696577779E-2</c:v>
                </c:pt>
                <c:pt idx="9">
                  <c:v>0.32536981871357412</c:v>
                </c:pt>
                <c:pt idx="10">
                  <c:v>-0.10416721856964499</c:v>
                </c:pt>
                <c:pt idx="11">
                  <c:v>0.21106240914212124</c:v>
                </c:pt>
                <c:pt idx="12">
                  <c:v>-6.2188389890496978E-2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01-4FC4-8524-9F9B2E5CCE4C}"/>
            </c:ext>
          </c:extLst>
        </c:ser>
        <c:ser>
          <c:idx val="2"/>
          <c:order val="2"/>
          <c:tx>
            <c:strRef>
              <c:f>PivotEducationZScores!$D$3</c:f>
              <c:strCache>
                <c:ptCount val="1"/>
                <c:pt idx="0">
                  <c:v>CAP Z-score  Educ_pc_Exceeding_8Grade_Math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PivotEducationZScores!$A$4:$A$17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PivotEducationZScores!$D$4:$D$17</c:f>
              <c:numCache>
                <c:formatCode>General</c:formatCode>
                <c:ptCount val="13"/>
                <c:pt idx="0">
                  <c:v>-0.98012876303159002</c:v>
                </c:pt>
                <c:pt idx="1">
                  <c:v>0.75723632916045314</c:v>
                </c:pt>
                <c:pt idx="2">
                  <c:v>-0.77976530066290228</c:v>
                </c:pt>
                <c:pt idx="3">
                  <c:v>0.21741899031499071</c:v>
                </c:pt>
                <c:pt idx="4">
                  <c:v>0.20816108462054134</c:v>
                </c:pt>
                <c:pt idx="5">
                  <c:v>-0.61128907523678633</c:v>
                </c:pt>
                <c:pt idx="6">
                  <c:v>-0.48312540469799892</c:v>
                </c:pt>
                <c:pt idx="7">
                  <c:v>1.2088122312119691</c:v>
                </c:pt>
                <c:pt idx="8">
                  <c:v>-6.2276423397150803E-2</c:v>
                </c:pt>
                <c:pt idx="9">
                  <c:v>0.76186436231122789</c:v>
                </c:pt>
                <c:pt idx="10">
                  <c:v>-0.22170695375846949</c:v>
                </c:pt>
                <c:pt idx="11">
                  <c:v>0.12382578353995531</c:v>
                </c:pt>
                <c:pt idx="12">
                  <c:v>-0.37344801474844719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01-4FC4-8524-9F9B2E5CCE4C}"/>
            </c:ext>
          </c:extLst>
        </c:ser>
        <c:ser>
          <c:idx val="3"/>
          <c:order val="3"/>
          <c:tx>
            <c:strRef>
              <c:f>PivotEducationZScores!$E$3</c:f>
              <c:strCache>
                <c:ptCount val="1"/>
                <c:pt idx="0">
                  <c:v>CAP Z-score Educ_HS_GradRate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PivotEducationZScores!$A$4:$A$17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PivotEducationZScores!$E$4:$E$17</c:f>
              <c:numCache>
                <c:formatCode>General</c:formatCode>
                <c:ptCount val="13"/>
                <c:pt idx="0">
                  <c:v>0.45987206866861702</c:v>
                </c:pt>
                <c:pt idx="1">
                  <c:v>0.80289271360706849</c:v>
                </c:pt>
                <c:pt idx="2">
                  <c:v>-1.0859172408183637</c:v>
                </c:pt>
                <c:pt idx="3">
                  <c:v>0.21121213314088394</c:v>
                </c:pt>
                <c:pt idx="4">
                  <c:v>0.69241844285898246</c:v>
                </c:pt>
                <c:pt idx="5">
                  <c:v>-0.5404227999615947</c:v>
                </c:pt>
                <c:pt idx="6">
                  <c:v>0.15193978196598901</c:v>
                </c:pt>
                <c:pt idx="7">
                  <c:v>1.2955057429570738</c:v>
                </c:pt>
                <c:pt idx="8">
                  <c:v>2.3125469189122665E-2</c:v>
                </c:pt>
                <c:pt idx="9">
                  <c:v>0.11545105545075454</c:v>
                </c:pt>
                <c:pt idx="10">
                  <c:v>0.46430152341509962</c:v>
                </c:pt>
                <c:pt idx="11">
                  <c:v>0.31013139201625067</c:v>
                </c:pt>
                <c:pt idx="12">
                  <c:v>0.3610611550932229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01-4FC4-8524-9F9B2E5CCE4C}"/>
            </c:ext>
          </c:extLst>
        </c:ser>
        <c:ser>
          <c:idx val="4"/>
          <c:order val="4"/>
          <c:tx>
            <c:strRef>
              <c:f>PivotEducationZScores!$F$3</c:f>
              <c:strCache>
                <c:ptCount val="1"/>
                <c:pt idx="0">
                  <c:v>CAP Z-score    Educ_HS_CCRPI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PivotEducationZScores!$A$4:$A$17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PivotEducationZScores!$F$4:$F$17</c:f>
              <c:numCache>
                <c:formatCode>General</c:formatCode>
                <c:ptCount val="13"/>
                <c:pt idx="0">
                  <c:v>0.10452273998137807</c:v>
                </c:pt>
                <c:pt idx="1">
                  <c:v>0.86153630046550078</c:v>
                </c:pt>
                <c:pt idx="2">
                  <c:v>-1.108127581565659</c:v>
                </c:pt>
                <c:pt idx="3">
                  <c:v>0.43375684708232753</c:v>
                </c:pt>
                <c:pt idx="4">
                  <c:v>0.23882922548154722</c:v>
                </c:pt>
                <c:pt idx="5">
                  <c:v>-0.57856036391183596</c:v>
                </c:pt>
                <c:pt idx="6">
                  <c:v>0.11455987946715543</c:v>
                </c:pt>
                <c:pt idx="7">
                  <c:v>1.0967656720039867</c:v>
                </c:pt>
                <c:pt idx="8">
                  <c:v>-8.0556244124597026E-2</c:v>
                </c:pt>
                <c:pt idx="9">
                  <c:v>0.5303715404146313</c:v>
                </c:pt>
                <c:pt idx="10">
                  <c:v>-0.12642705999613926</c:v>
                </c:pt>
                <c:pt idx="11">
                  <c:v>-2.2765294600166009E-2</c:v>
                </c:pt>
                <c:pt idx="12">
                  <c:v>-0.41485939848903081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01-4FC4-8524-9F9B2E5CC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5634383"/>
        <c:axId val="1251228095"/>
      </c:lineChart>
      <c:catAx>
        <c:axId val="120563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28095"/>
        <c:crosses val="autoZero"/>
        <c:auto val="1"/>
        <c:lblAlgn val="ctr"/>
        <c:lblOffset val="100"/>
        <c:noMultiLvlLbl val="0"/>
      </c:catAx>
      <c:valAx>
        <c:axId val="1251228095"/>
        <c:scaling>
          <c:orientation val="minMax"/>
          <c:min val="-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63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SKB20180416.xlsx]PivotEducationZScores!PivotTable3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1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1" u="sng"/>
              <a:t>Adult-Related</a:t>
            </a:r>
            <a:r>
              <a:rPr lang="en-US" sz="1600" b="1" i="1" u="sng" baseline="0"/>
              <a:t> Education Indicators</a:t>
            </a:r>
            <a:endParaRPr lang="en-US" sz="1600" b="1" i="1" u="sng"/>
          </a:p>
        </c:rich>
      </c:tx>
      <c:layout>
        <c:manualLayout>
          <c:xMode val="edge"/>
          <c:yMode val="edge"/>
          <c:x val="0.35433223607843983"/>
          <c:y val="4.307448142182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1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PivotEducationZScores!$B$56</c:f>
              <c:strCache>
                <c:ptCount val="1"/>
                <c:pt idx="0">
                  <c:v>Overall Well-being Index Z 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PivotEducationZScores!$A$57:$A$70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PivotEducationZScores!$B$57:$B$70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E-4D99-86D8-D628E847A5EC}"/>
            </c:ext>
          </c:extLst>
        </c:ser>
        <c:ser>
          <c:idx val="1"/>
          <c:order val="1"/>
          <c:tx>
            <c:strRef>
              <c:f>PivotEducationZScores!$C$56</c:f>
              <c:strCache>
                <c:ptCount val="1"/>
                <c:pt idx="0">
                  <c:v>CAP Z-score  Birth_to_Moms_noHSDiploma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PivotEducationZScores!$A$57:$A$70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PivotEducationZScores!$C$57:$C$70</c:f>
              <c:numCache>
                <c:formatCode>General</c:formatCode>
                <c:ptCount val="13"/>
                <c:pt idx="0">
                  <c:v>-0.47080871500115345</c:v>
                </c:pt>
                <c:pt idx="1">
                  <c:v>0.52688930072568529</c:v>
                </c:pt>
                <c:pt idx="2">
                  <c:v>-0.7686085099286083</c:v>
                </c:pt>
                <c:pt idx="3">
                  <c:v>0.30718662648727685</c:v>
                </c:pt>
                <c:pt idx="4">
                  <c:v>0.27937585074855159</c:v>
                </c:pt>
                <c:pt idx="5">
                  <c:v>-7.4345997291833749E-2</c:v>
                </c:pt>
                <c:pt idx="6">
                  <c:v>4.0206982434056814E-2</c:v>
                </c:pt>
                <c:pt idx="7">
                  <c:v>0.53416464347514059</c:v>
                </c:pt>
                <c:pt idx="8">
                  <c:v>-5.1027744840569822E-2</c:v>
                </c:pt>
                <c:pt idx="9">
                  <c:v>-0.10275110634372001</c:v>
                </c:pt>
                <c:pt idx="10">
                  <c:v>0.24506399190201988</c:v>
                </c:pt>
                <c:pt idx="11">
                  <c:v>0.45378186388991931</c:v>
                </c:pt>
                <c:pt idx="12">
                  <c:v>-0.3303889839133925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FE-4D99-86D8-D628E847A5EC}"/>
            </c:ext>
          </c:extLst>
        </c:ser>
        <c:ser>
          <c:idx val="2"/>
          <c:order val="2"/>
          <c:tx>
            <c:strRef>
              <c:f>PivotEducationZScores!$D$56</c:f>
              <c:strCache>
                <c:ptCount val="1"/>
                <c:pt idx="0">
                  <c:v>CAP Z-score  Educ_pc_PostSecEduc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PivotEducationZScores!$A$57:$A$70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PivotEducationZScores!$D$57:$D$70</c:f>
              <c:numCache>
                <c:formatCode>General</c:formatCode>
                <c:ptCount val="13"/>
                <c:pt idx="0">
                  <c:v>-0.66310828647708864</c:v>
                </c:pt>
                <c:pt idx="1">
                  <c:v>0.59676556438442618</c:v>
                </c:pt>
                <c:pt idx="2">
                  <c:v>-1.0444629094555276</c:v>
                </c:pt>
                <c:pt idx="3">
                  <c:v>0.36406307275024091</c:v>
                </c:pt>
                <c:pt idx="4">
                  <c:v>-0.45501213763362491</c:v>
                </c:pt>
                <c:pt idx="5">
                  <c:v>-0.28225571397332871</c:v>
                </c:pt>
                <c:pt idx="6">
                  <c:v>-0.27932825576577958</c:v>
                </c:pt>
                <c:pt idx="7">
                  <c:v>0.88234618236037243</c:v>
                </c:pt>
                <c:pt idx="8">
                  <c:v>5.0109997868882102E-2</c:v>
                </c:pt>
                <c:pt idx="9">
                  <c:v>0.4356746309264613</c:v>
                </c:pt>
                <c:pt idx="10">
                  <c:v>-0.40230697307327157</c:v>
                </c:pt>
                <c:pt idx="11">
                  <c:v>-0.60871699178116123</c:v>
                </c:pt>
                <c:pt idx="12">
                  <c:v>-0.39065734668203472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FE-4D99-86D8-D628E847A5EC}"/>
            </c:ext>
          </c:extLst>
        </c:ser>
        <c:ser>
          <c:idx val="3"/>
          <c:order val="3"/>
          <c:tx>
            <c:strRef>
              <c:f>PivotEducationZScores!$E$56</c:f>
              <c:strCache>
                <c:ptCount val="1"/>
                <c:pt idx="0">
                  <c:v>CAP Z-score  Educ_pcAdults_no_HSDiploma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PivotEducationZScores!$A$57:$A$70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PivotEducationZScores!$E$57:$E$70</c:f>
              <c:numCache>
                <c:formatCode>General</c:formatCode>
                <c:ptCount val="13"/>
                <c:pt idx="0">
                  <c:v>-1.3497729278146193</c:v>
                </c:pt>
                <c:pt idx="1">
                  <c:v>9.4918750134756133E-2</c:v>
                </c:pt>
                <c:pt idx="2">
                  <c:v>-0.73104489716161269</c:v>
                </c:pt>
                <c:pt idx="3">
                  <c:v>0.30814985094183095</c:v>
                </c:pt>
                <c:pt idx="4">
                  <c:v>2.5888438578850832E-2</c:v>
                </c:pt>
                <c:pt idx="5">
                  <c:v>1.4165567312474306E-2</c:v>
                </c:pt>
                <c:pt idx="6">
                  <c:v>-7.8507545487644229E-2</c:v>
                </c:pt>
                <c:pt idx="7">
                  <c:v>0.68363456479090612</c:v>
                </c:pt>
                <c:pt idx="8">
                  <c:v>4.8380367693415E-2</c:v>
                </c:pt>
                <c:pt idx="9">
                  <c:v>-0.15726783102305314</c:v>
                </c:pt>
                <c:pt idx="10">
                  <c:v>0.15558630646835858</c:v>
                </c:pt>
                <c:pt idx="11">
                  <c:v>4.3617079896858188E-2</c:v>
                </c:pt>
                <c:pt idx="12">
                  <c:v>-0.18890329875336323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FE-4D99-86D8-D628E847A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0618351"/>
        <c:axId val="1254724399"/>
      </c:lineChart>
      <c:catAx>
        <c:axId val="146061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724399"/>
        <c:crosses val="autoZero"/>
        <c:auto val="1"/>
        <c:lblAlgn val="ctr"/>
        <c:lblOffset val="100"/>
        <c:noMultiLvlLbl val="0"/>
      </c:catAx>
      <c:valAx>
        <c:axId val="125472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61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SKB20180416.xlsx]PivotIncomeZScores!PivotTable4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4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4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4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PivotIncomeZScores!$B$1</c:f>
              <c:strCache>
                <c:ptCount val="1"/>
                <c:pt idx="0">
                  <c:v>Overall Well-being Index ZScore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PivotIncomeZScores!$A$2:$A$15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PivotIncomeZScores!$B$2:$B$15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6-4C47-8721-1E501EAE889A}"/>
            </c:ext>
          </c:extLst>
        </c:ser>
        <c:ser>
          <c:idx val="1"/>
          <c:order val="1"/>
          <c:tx>
            <c:strRef>
              <c:f>PivotIncomeZScores!$C$1</c:f>
              <c:strCache>
                <c:ptCount val="1"/>
                <c:pt idx="0">
                  <c:v>CAP Z-score  Income_pcUnder18_in_pov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PivotIncomeZScores!$A$2:$A$15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PivotIncomeZScores!$C$2:$C$15</c:f>
              <c:numCache>
                <c:formatCode>General</c:formatCode>
                <c:ptCount val="13"/>
                <c:pt idx="0">
                  <c:v>7.0308106348911895E-2</c:v>
                </c:pt>
                <c:pt idx="1">
                  <c:v>0.54437640809105148</c:v>
                </c:pt>
                <c:pt idx="2">
                  <c:v>-0.55307456910810948</c:v>
                </c:pt>
                <c:pt idx="3">
                  <c:v>0.30722454850829412</c:v>
                </c:pt>
                <c:pt idx="4">
                  <c:v>0.31732603259634473</c:v>
                </c:pt>
                <c:pt idx="5">
                  <c:v>-0.18244402007260899</c:v>
                </c:pt>
                <c:pt idx="6">
                  <c:v>0.11108699790230167</c:v>
                </c:pt>
                <c:pt idx="7">
                  <c:v>0.66615511853059006</c:v>
                </c:pt>
                <c:pt idx="8">
                  <c:v>-0.29709294445462875</c:v>
                </c:pt>
                <c:pt idx="9">
                  <c:v>0.15192825342351196</c:v>
                </c:pt>
                <c:pt idx="10">
                  <c:v>0.43097102564821449</c:v>
                </c:pt>
                <c:pt idx="11">
                  <c:v>0.55094637640323862</c:v>
                </c:pt>
                <c:pt idx="12">
                  <c:v>0.16610082079876382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86-4C47-8721-1E501EAE889A}"/>
            </c:ext>
          </c:extLst>
        </c:ser>
        <c:ser>
          <c:idx val="2"/>
          <c:order val="2"/>
          <c:tx>
            <c:strRef>
              <c:f>PivotIncomeZScores!$D$1</c:f>
              <c:strCache>
                <c:ptCount val="1"/>
                <c:pt idx="0">
                  <c:v>CAP Z-score   Income_pcFam_below200pc_Poverty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PivotIncomeZScores!$A$2:$A$15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PivotIncomeZScores!$D$2:$D$15</c:f>
              <c:numCache>
                <c:formatCode>General</c:formatCode>
                <c:ptCount val="13"/>
                <c:pt idx="0">
                  <c:v>5.3109765960776982E-2</c:v>
                </c:pt>
                <c:pt idx="1">
                  <c:v>0.48072909974105638</c:v>
                </c:pt>
                <c:pt idx="2">
                  <c:v>-0.73738182978956512</c:v>
                </c:pt>
                <c:pt idx="3">
                  <c:v>0.3014990347460334</c:v>
                </c:pt>
                <c:pt idx="4">
                  <c:v>0.33813449882278623</c:v>
                </c:pt>
                <c:pt idx="5">
                  <c:v>-9.8912333635081687E-2</c:v>
                </c:pt>
                <c:pt idx="6">
                  <c:v>3.8143089278467213E-2</c:v>
                </c:pt>
                <c:pt idx="7">
                  <c:v>0.79922326892009909</c:v>
                </c:pt>
                <c:pt idx="8">
                  <c:v>-0.16718185119242096</c:v>
                </c:pt>
                <c:pt idx="9">
                  <c:v>-3.1540814204849457E-2</c:v>
                </c:pt>
                <c:pt idx="10">
                  <c:v>0.32935185558283758</c:v>
                </c:pt>
                <c:pt idx="11">
                  <c:v>0.39035772636724836</c:v>
                </c:pt>
                <c:pt idx="12">
                  <c:v>-1.9256582832808747E-2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86-4C47-8721-1E501EAE889A}"/>
            </c:ext>
          </c:extLst>
        </c:ser>
        <c:ser>
          <c:idx val="3"/>
          <c:order val="3"/>
          <c:tx>
            <c:strRef>
              <c:f>PivotIncomeZScores!$E$1</c:f>
              <c:strCache>
                <c:ptCount val="1"/>
                <c:pt idx="0">
                  <c:v>CAP Z-score   Income_pcHH_HousingBurden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PivotIncomeZScores!$A$2:$A$15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PivotIncomeZScores!$E$2:$E$15</c:f>
              <c:numCache>
                <c:formatCode>General</c:formatCode>
                <c:ptCount val="13"/>
                <c:pt idx="0">
                  <c:v>0.48291470848893064</c:v>
                </c:pt>
                <c:pt idx="1">
                  <c:v>0.57448082003496337</c:v>
                </c:pt>
                <c:pt idx="2">
                  <c:v>-0.64927916570262156</c:v>
                </c:pt>
                <c:pt idx="3">
                  <c:v>0.46772842168999457</c:v>
                </c:pt>
                <c:pt idx="4">
                  <c:v>0.72482151941743778</c:v>
                </c:pt>
                <c:pt idx="5">
                  <c:v>-0.26027208642073735</c:v>
                </c:pt>
                <c:pt idx="6">
                  <c:v>0.21953234047101916</c:v>
                </c:pt>
                <c:pt idx="7">
                  <c:v>0.80857619206611564</c:v>
                </c:pt>
                <c:pt idx="8">
                  <c:v>-0.27766820938542186</c:v>
                </c:pt>
                <c:pt idx="9">
                  <c:v>-4.0344977710935141E-2</c:v>
                </c:pt>
                <c:pt idx="10">
                  <c:v>0.29638415548381691</c:v>
                </c:pt>
                <c:pt idx="11">
                  <c:v>0.71171820018581966</c:v>
                </c:pt>
                <c:pt idx="12">
                  <c:v>0.14053296974928103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86-4C47-8721-1E501EAE889A}"/>
            </c:ext>
          </c:extLst>
        </c:ser>
        <c:ser>
          <c:idx val="4"/>
          <c:order val="4"/>
          <c:tx>
            <c:strRef>
              <c:f>PivotIncomeZScores!$F$1</c:f>
              <c:strCache>
                <c:ptCount val="1"/>
                <c:pt idx="0">
                  <c:v>CAP Z-score Income_Unemployment_Rate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PivotIncomeZScores!$A$2:$A$15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PivotIncomeZScores!$F$2:$F$15</c:f>
              <c:numCache>
                <c:formatCode>General</c:formatCode>
                <c:ptCount val="13"/>
                <c:pt idx="0">
                  <c:v>-0.12141176055187232</c:v>
                </c:pt>
                <c:pt idx="1">
                  <c:v>0.60316698428891558</c:v>
                </c:pt>
                <c:pt idx="2">
                  <c:v>-0.701188325855295</c:v>
                </c:pt>
                <c:pt idx="3">
                  <c:v>0.39582436204279764</c:v>
                </c:pt>
                <c:pt idx="4">
                  <c:v>0.54298097705220683</c:v>
                </c:pt>
                <c:pt idx="5">
                  <c:v>-0.25858138026784794</c:v>
                </c:pt>
                <c:pt idx="6">
                  <c:v>-8.1903272579932393E-2</c:v>
                </c:pt>
                <c:pt idx="7">
                  <c:v>0.50022179070282857</c:v>
                </c:pt>
                <c:pt idx="8">
                  <c:v>-0.18683704544564569</c:v>
                </c:pt>
                <c:pt idx="9">
                  <c:v>0.24791537300457331</c:v>
                </c:pt>
                <c:pt idx="10">
                  <c:v>1.4417420880771976E-2</c:v>
                </c:pt>
                <c:pt idx="11">
                  <c:v>0.28551776912580384</c:v>
                </c:pt>
                <c:pt idx="12">
                  <c:v>-0.12741304986406563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86-4C47-8721-1E501EAE8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546591"/>
        <c:axId val="1381423407"/>
      </c:lineChart>
      <c:catAx>
        <c:axId val="138954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423407"/>
        <c:crosses val="autoZero"/>
        <c:auto val="1"/>
        <c:lblAlgn val="ctr"/>
        <c:lblOffset val="100"/>
        <c:noMultiLvlLbl val="0"/>
      </c:catAx>
      <c:valAx>
        <c:axId val="138142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54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SKB20180416.xlsx]PivotHealthZScores!PivotTable5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PivotHealthZScores!$B$1</c:f>
              <c:strCache>
                <c:ptCount val="1"/>
                <c:pt idx="0">
                  <c:v>Overall Well-being Index ZScore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PivotHealthZScores!$A$2:$A$15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PivotHealthZScores!$B$2:$B$15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A-4D74-B2F6-5993028F6B47}"/>
            </c:ext>
          </c:extLst>
        </c:ser>
        <c:ser>
          <c:idx val="1"/>
          <c:order val="1"/>
          <c:tx>
            <c:strRef>
              <c:f>PivotHealthZScores!$C$1</c:f>
              <c:strCache>
                <c:ptCount val="1"/>
                <c:pt idx="0">
                  <c:v>CAP Z-score  Health_pcLBW_Births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PivotHealthZScores!$A$2:$A$15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PivotHealthZScores!$C$2:$C$15</c:f>
              <c:numCache>
                <c:formatCode>General</c:formatCode>
                <c:ptCount val="13"/>
                <c:pt idx="0">
                  <c:v>-0.19988215472475301</c:v>
                </c:pt>
                <c:pt idx="1">
                  <c:v>0.67597224684673796</c:v>
                </c:pt>
                <c:pt idx="2">
                  <c:v>-0.58240249417295731</c:v>
                </c:pt>
                <c:pt idx="3">
                  <c:v>0.37884873656031903</c:v>
                </c:pt>
                <c:pt idx="4">
                  <c:v>0.75302728907594951</c:v>
                </c:pt>
                <c:pt idx="5">
                  <c:v>-0.27389160365904203</c:v>
                </c:pt>
                <c:pt idx="6">
                  <c:v>-5.2273446378360532E-2</c:v>
                </c:pt>
                <c:pt idx="7">
                  <c:v>0.45162697213194586</c:v>
                </c:pt>
                <c:pt idx="8">
                  <c:v>-0.46673403416784703</c:v>
                </c:pt>
                <c:pt idx="9">
                  <c:v>0.5341582961442608</c:v>
                </c:pt>
                <c:pt idx="10">
                  <c:v>0.17056808751232214</c:v>
                </c:pt>
                <c:pt idx="11">
                  <c:v>0.85706135537865957</c:v>
                </c:pt>
                <c:pt idx="12">
                  <c:v>-0.21654765405418441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A-4D74-B2F6-5993028F6B47}"/>
            </c:ext>
          </c:extLst>
        </c:ser>
        <c:ser>
          <c:idx val="2"/>
          <c:order val="2"/>
          <c:tx>
            <c:strRef>
              <c:f>PivotHealthZScores!$D$1</c:f>
              <c:strCache>
                <c:ptCount val="1"/>
                <c:pt idx="0">
                  <c:v>CAP Z-score  Health_pc_Under18_no_Health_Ins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PivotHealthZScores!$A$2:$A$15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PivotHealthZScores!$D$2:$D$15</c:f>
              <c:numCache>
                <c:formatCode>General</c:formatCode>
                <c:ptCount val="13"/>
                <c:pt idx="0">
                  <c:v>0.43824903468880771</c:v>
                </c:pt>
                <c:pt idx="1">
                  <c:v>0.22752981597561936</c:v>
                </c:pt>
                <c:pt idx="2">
                  <c:v>-0.48676195552439411</c:v>
                </c:pt>
                <c:pt idx="3">
                  <c:v>3.8609752329521862E-3</c:v>
                </c:pt>
                <c:pt idx="4">
                  <c:v>0.44643974140220183</c:v>
                </c:pt>
                <c:pt idx="5">
                  <c:v>-4.0659058392685382E-2</c:v>
                </c:pt>
                <c:pt idx="6">
                  <c:v>0.17777493022758228</c:v>
                </c:pt>
                <c:pt idx="7">
                  <c:v>0.58370859951780352</c:v>
                </c:pt>
                <c:pt idx="8">
                  <c:v>0.13646351698656017</c:v>
                </c:pt>
                <c:pt idx="9">
                  <c:v>-0.32082114380699961</c:v>
                </c:pt>
                <c:pt idx="10">
                  <c:v>0.25836470280725865</c:v>
                </c:pt>
                <c:pt idx="11">
                  <c:v>0.35865419757307793</c:v>
                </c:pt>
                <c:pt idx="12">
                  <c:v>-7.7525509821120581E-2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A-4D74-B2F6-5993028F6B47}"/>
            </c:ext>
          </c:extLst>
        </c:ser>
        <c:ser>
          <c:idx val="3"/>
          <c:order val="3"/>
          <c:tx>
            <c:strRef>
              <c:f>PivotHealthZScores!$E$1</c:f>
              <c:strCache>
                <c:ptCount val="1"/>
                <c:pt idx="0">
                  <c:v>CAP Z-score  Health_pcAdults_no_Health_Ins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PivotHealthZScores!$A$2:$A$15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PivotHealthZScores!$E$2:$E$15</c:f>
              <c:numCache>
                <c:formatCode>General</c:formatCode>
                <c:ptCount val="13"/>
                <c:pt idx="0">
                  <c:v>5.5046002903663314E-2</c:v>
                </c:pt>
                <c:pt idx="1">
                  <c:v>0.32812487774354487</c:v>
                </c:pt>
                <c:pt idx="2">
                  <c:v>-0.68107606514834551</c:v>
                </c:pt>
                <c:pt idx="3">
                  <c:v>0.16230879594357644</c:v>
                </c:pt>
                <c:pt idx="4">
                  <c:v>0.56624486897698567</c:v>
                </c:pt>
                <c:pt idx="5">
                  <c:v>-0.12505438093600818</c:v>
                </c:pt>
                <c:pt idx="6">
                  <c:v>0.15438926182215029</c:v>
                </c:pt>
                <c:pt idx="7">
                  <c:v>0.93393461764878283</c:v>
                </c:pt>
                <c:pt idx="8">
                  <c:v>5.1262652552720112E-2</c:v>
                </c:pt>
                <c:pt idx="9">
                  <c:v>-0.29938667444551004</c:v>
                </c:pt>
                <c:pt idx="10">
                  <c:v>0.35216613054131618</c:v>
                </c:pt>
                <c:pt idx="11">
                  <c:v>0.49815347483304623</c:v>
                </c:pt>
                <c:pt idx="12">
                  <c:v>-9.2412906719921889E-2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CA-4D74-B2F6-5993028F6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4411135"/>
        <c:axId val="1380936271"/>
      </c:lineChart>
      <c:catAx>
        <c:axId val="127441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36271"/>
        <c:crosses val="autoZero"/>
        <c:auto val="1"/>
        <c:lblAlgn val="ctr"/>
        <c:lblOffset val="100"/>
        <c:noMultiLvlLbl val="0"/>
      </c:catAx>
      <c:valAx>
        <c:axId val="138093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41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SKB20180416.xlsx]PivotChildZScores!PivotTable1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2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5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PivotChildZScores!$B$1</c:f>
              <c:strCache>
                <c:ptCount val="1"/>
                <c:pt idx="0">
                  <c:v>Overall Well-being Index ZScore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PivotChildZScores!$B$2:$B$15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7E-4721-9179-CA25A8FAE267}"/>
            </c:ext>
          </c:extLst>
        </c:ser>
        <c:ser>
          <c:idx val="1"/>
          <c:order val="1"/>
          <c:tx>
            <c:strRef>
              <c:f>PivotChildZScores!$C$1</c:f>
              <c:strCache>
                <c:ptCount val="1"/>
                <c:pt idx="0">
                  <c:v>CAP Z-score    Educ_HS_CCRPI_Score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PivotChildZScores!$C$2:$C$15</c:f>
              <c:numCache>
                <c:formatCode>General</c:formatCode>
                <c:ptCount val="13"/>
                <c:pt idx="0">
                  <c:v>0.10452273998137807</c:v>
                </c:pt>
                <c:pt idx="1">
                  <c:v>0.86153630046550078</c:v>
                </c:pt>
                <c:pt idx="2">
                  <c:v>-1.108127581565659</c:v>
                </c:pt>
                <c:pt idx="3">
                  <c:v>0.43375684708232753</c:v>
                </c:pt>
                <c:pt idx="4">
                  <c:v>0.23882922548154722</c:v>
                </c:pt>
                <c:pt idx="5">
                  <c:v>-0.57856036391183596</c:v>
                </c:pt>
                <c:pt idx="6">
                  <c:v>0.11455987946715543</c:v>
                </c:pt>
                <c:pt idx="7">
                  <c:v>1.0967656720039867</c:v>
                </c:pt>
                <c:pt idx="8">
                  <c:v>-8.0556244124597026E-2</c:v>
                </c:pt>
                <c:pt idx="9">
                  <c:v>0.5303715404146313</c:v>
                </c:pt>
                <c:pt idx="10">
                  <c:v>-0.12642705999613926</c:v>
                </c:pt>
                <c:pt idx="11">
                  <c:v>-2.2765294600166009E-2</c:v>
                </c:pt>
                <c:pt idx="12">
                  <c:v>-0.41485939848903081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E-4721-9179-CA25A8FAE267}"/>
            </c:ext>
          </c:extLst>
        </c:ser>
        <c:ser>
          <c:idx val="2"/>
          <c:order val="2"/>
          <c:tx>
            <c:strRef>
              <c:f>PivotChildZScores!$D$1</c:f>
              <c:strCache>
                <c:ptCount val="1"/>
                <c:pt idx="0">
                  <c:v>CAP Z-score    Educ_HS_GradRate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PivotChildZScores!$D$2:$D$15</c:f>
              <c:numCache>
                <c:formatCode>General</c:formatCode>
                <c:ptCount val="13"/>
                <c:pt idx="0">
                  <c:v>0.45987206866861702</c:v>
                </c:pt>
                <c:pt idx="1">
                  <c:v>0.80289271360706849</c:v>
                </c:pt>
                <c:pt idx="2">
                  <c:v>-1.0859172408183637</c:v>
                </c:pt>
                <c:pt idx="3">
                  <c:v>0.21121213314088394</c:v>
                </c:pt>
                <c:pt idx="4">
                  <c:v>0.69241844285898246</c:v>
                </c:pt>
                <c:pt idx="5">
                  <c:v>-0.5404227999615947</c:v>
                </c:pt>
                <c:pt idx="6">
                  <c:v>0.15193978196598901</c:v>
                </c:pt>
                <c:pt idx="7">
                  <c:v>1.2955057429570738</c:v>
                </c:pt>
                <c:pt idx="8">
                  <c:v>2.3125469189122665E-2</c:v>
                </c:pt>
                <c:pt idx="9">
                  <c:v>0.11545105545075454</c:v>
                </c:pt>
                <c:pt idx="10">
                  <c:v>0.46430152341509962</c:v>
                </c:pt>
                <c:pt idx="11">
                  <c:v>0.31013139201625067</c:v>
                </c:pt>
                <c:pt idx="12">
                  <c:v>0.3610611550932229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7E-4721-9179-CA25A8FAE267}"/>
            </c:ext>
          </c:extLst>
        </c:ser>
        <c:ser>
          <c:idx val="3"/>
          <c:order val="3"/>
          <c:tx>
            <c:strRef>
              <c:f>PivotChildZScores!$E$1</c:f>
              <c:strCache>
                <c:ptCount val="1"/>
                <c:pt idx="0">
                  <c:v>CAP Z-score   Educ_pcExceeding_3Grade_Reading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PivotChildZScores!$E$2:$E$15</c:f>
              <c:numCache>
                <c:formatCode>General</c:formatCode>
                <c:ptCount val="13"/>
                <c:pt idx="0">
                  <c:v>-0.37559197386495824</c:v>
                </c:pt>
                <c:pt idx="1">
                  <c:v>0.60255012220212367</c:v>
                </c:pt>
                <c:pt idx="2">
                  <c:v>-0.7690334699422402</c:v>
                </c:pt>
                <c:pt idx="3">
                  <c:v>0.36286146706027728</c:v>
                </c:pt>
                <c:pt idx="4">
                  <c:v>0.23635967251942569</c:v>
                </c:pt>
                <c:pt idx="5">
                  <c:v>-0.45353021648178093</c:v>
                </c:pt>
                <c:pt idx="6">
                  <c:v>-2.3611954860001359E-2</c:v>
                </c:pt>
                <c:pt idx="7">
                  <c:v>0.90222248587189358</c:v>
                </c:pt>
                <c:pt idx="8">
                  <c:v>-7.2432104696577779E-2</c:v>
                </c:pt>
                <c:pt idx="9">
                  <c:v>0.32536981871357412</c:v>
                </c:pt>
                <c:pt idx="10">
                  <c:v>-0.10416721856964499</c:v>
                </c:pt>
                <c:pt idx="11">
                  <c:v>0.21106240914212124</c:v>
                </c:pt>
                <c:pt idx="12">
                  <c:v>-6.2188389890496978E-2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7E-4721-9179-CA25A8FAE267}"/>
            </c:ext>
          </c:extLst>
        </c:ser>
        <c:ser>
          <c:idx val="4"/>
          <c:order val="4"/>
          <c:tx>
            <c:strRef>
              <c:f>PivotChildZScores!$F$1</c:f>
              <c:strCache>
                <c:ptCount val="1"/>
                <c:pt idx="0">
                  <c:v>CAP Z-score  Educ_pc_Exceeding_8Grade_Math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PivotChildZScores!$F$2:$F$15</c:f>
              <c:numCache>
                <c:formatCode>General</c:formatCode>
                <c:ptCount val="13"/>
                <c:pt idx="0">
                  <c:v>-0.98012876303159002</c:v>
                </c:pt>
                <c:pt idx="1">
                  <c:v>0.75723632916045314</c:v>
                </c:pt>
                <c:pt idx="2">
                  <c:v>-0.77976530066290228</c:v>
                </c:pt>
                <c:pt idx="3">
                  <c:v>0.21741899031499071</c:v>
                </c:pt>
                <c:pt idx="4">
                  <c:v>0.20816108462054134</c:v>
                </c:pt>
                <c:pt idx="5">
                  <c:v>-0.61128907523678633</c:v>
                </c:pt>
                <c:pt idx="6">
                  <c:v>-0.48312540469799892</c:v>
                </c:pt>
                <c:pt idx="7">
                  <c:v>1.2088122312119691</c:v>
                </c:pt>
                <c:pt idx="8">
                  <c:v>-6.2276423397150803E-2</c:v>
                </c:pt>
                <c:pt idx="9">
                  <c:v>0.76186436231122789</c:v>
                </c:pt>
                <c:pt idx="10">
                  <c:v>-0.22170695375846949</c:v>
                </c:pt>
                <c:pt idx="11">
                  <c:v>0.12382578353995531</c:v>
                </c:pt>
                <c:pt idx="12">
                  <c:v>-0.37344801474844719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7E-4721-9179-CA25A8FAE267}"/>
            </c:ext>
          </c:extLst>
        </c:ser>
        <c:ser>
          <c:idx val="5"/>
          <c:order val="5"/>
          <c:tx>
            <c:strRef>
              <c:f>PivotChildZScores!$G$1</c:f>
              <c:strCache>
                <c:ptCount val="1"/>
                <c:pt idx="0">
                  <c:v> CAP Z-score  Health_pcLBW_Births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PivotChildZScores!$G$2:$G$15</c:f>
              <c:numCache>
                <c:formatCode>General</c:formatCode>
                <c:ptCount val="13"/>
                <c:pt idx="0">
                  <c:v>-0.19988215472475301</c:v>
                </c:pt>
                <c:pt idx="1">
                  <c:v>0.67597224684673796</c:v>
                </c:pt>
                <c:pt idx="2">
                  <c:v>-0.58240249417295731</c:v>
                </c:pt>
                <c:pt idx="3">
                  <c:v>0.37884873656031903</c:v>
                </c:pt>
                <c:pt idx="4">
                  <c:v>0.75302728907594951</c:v>
                </c:pt>
                <c:pt idx="5">
                  <c:v>-0.27389160365904203</c:v>
                </c:pt>
                <c:pt idx="6">
                  <c:v>-5.2273446378360532E-2</c:v>
                </c:pt>
                <c:pt idx="7">
                  <c:v>0.45162697213194586</c:v>
                </c:pt>
                <c:pt idx="8">
                  <c:v>-0.46673403416784703</c:v>
                </c:pt>
                <c:pt idx="9">
                  <c:v>0.5341582961442608</c:v>
                </c:pt>
                <c:pt idx="10">
                  <c:v>0.17056808751232214</c:v>
                </c:pt>
                <c:pt idx="11">
                  <c:v>0.85706135537865957</c:v>
                </c:pt>
                <c:pt idx="12">
                  <c:v>-0.21654765405418441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7E-4721-9179-CA25A8FAE267}"/>
            </c:ext>
          </c:extLst>
        </c:ser>
        <c:ser>
          <c:idx val="6"/>
          <c:order val="6"/>
          <c:tx>
            <c:strRef>
              <c:f>PivotChildZScores!$H$1</c:f>
              <c:strCache>
                <c:ptCount val="1"/>
                <c:pt idx="0">
                  <c:v>CAP Z-score  Health_pc_Under18_no_Health_Ins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PivotChildZScores!$H$2:$H$15</c:f>
              <c:numCache>
                <c:formatCode>General</c:formatCode>
                <c:ptCount val="13"/>
                <c:pt idx="0">
                  <c:v>0.43824903468880771</c:v>
                </c:pt>
                <c:pt idx="1">
                  <c:v>0.22752981597561936</c:v>
                </c:pt>
                <c:pt idx="2">
                  <c:v>-0.48676195552439411</c:v>
                </c:pt>
                <c:pt idx="3">
                  <c:v>3.8609752329521862E-3</c:v>
                </c:pt>
                <c:pt idx="4">
                  <c:v>0.44643974140220183</c:v>
                </c:pt>
                <c:pt idx="5">
                  <c:v>-4.0659058392685382E-2</c:v>
                </c:pt>
                <c:pt idx="6">
                  <c:v>0.17777493022758228</c:v>
                </c:pt>
                <c:pt idx="7">
                  <c:v>0.58370859951780352</c:v>
                </c:pt>
                <c:pt idx="8">
                  <c:v>0.13646351698656017</c:v>
                </c:pt>
                <c:pt idx="9">
                  <c:v>-0.32082114380699961</c:v>
                </c:pt>
                <c:pt idx="10">
                  <c:v>0.25836470280725865</c:v>
                </c:pt>
                <c:pt idx="11">
                  <c:v>0.35865419757307793</c:v>
                </c:pt>
                <c:pt idx="12">
                  <c:v>-7.7525509821120581E-2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7E-4721-9179-CA25A8FAE267}"/>
            </c:ext>
          </c:extLst>
        </c:ser>
        <c:ser>
          <c:idx val="7"/>
          <c:order val="7"/>
          <c:tx>
            <c:strRef>
              <c:f>PivotChildZScores!$I$1</c:f>
              <c:strCache>
                <c:ptCount val="1"/>
                <c:pt idx="0">
                  <c:v>CAP Z-score  Income_pcUnder18_in_pov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PivotChildZScores!$A$2:$A$15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PivotChildZScores!$I$2:$I$15</c:f>
              <c:numCache>
                <c:formatCode>General</c:formatCode>
                <c:ptCount val="13"/>
                <c:pt idx="0">
                  <c:v>7.0308106348911895E-2</c:v>
                </c:pt>
                <c:pt idx="1">
                  <c:v>0.54437640809105148</c:v>
                </c:pt>
                <c:pt idx="2">
                  <c:v>-0.55307456910810948</c:v>
                </c:pt>
                <c:pt idx="3">
                  <c:v>0.30722454850829412</c:v>
                </c:pt>
                <c:pt idx="4">
                  <c:v>0.31732603259634473</c:v>
                </c:pt>
                <c:pt idx="5">
                  <c:v>-0.18244402007260899</c:v>
                </c:pt>
                <c:pt idx="6">
                  <c:v>0.11108699790230167</c:v>
                </c:pt>
                <c:pt idx="7">
                  <c:v>0.66615511853059006</c:v>
                </c:pt>
                <c:pt idx="8">
                  <c:v>-0.29709294445462875</c:v>
                </c:pt>
                <c:pt idx="9">
                  <c:v>0.15192825342351196</c:v>
                </c:pt>
                <c:pt idx="10">
                  <c:v>0.43097102564821449</c:v>
                </c:pt>
                <c:pt idx="11">
                  <c:v>0.55094637640323862</c:v>
                </c:pt>
                <c:pt idx="12">
                  <c:v>0.16610082079876382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7E-4721-9179-CA25A8FAE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749856"/>
        <c:axId val="1294175984"/>
      </c:lineChart>
      <c:catAx>
        <c:axId val="130174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75984"/>
        <c:crosses val="autoZero"/>
        <c:auto val="1"/>
        <c:lblAlgn val="ctr"/>
        <c:lblOffset val="100"/>
        <c:noMultiLvlLbl val="0"/>
      </c:catAx>
      <c:valAx>
        <c:axId val="12941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7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35986936588236"/>
          <c:y val="0.16977909011373579"/>
          <c:w val="0.2830198062382222"/>
          <c:h val="0.81321923301254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SKB20180416.xlsx]PivotFamilyZScores!PivotTable2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4">
                <a:lumMod val="20000"/>
                <a:lumOff val="8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4">
                <a:lumMod val="20000"/>
                <a:lumOff val="8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4">
                <a:lumMod val="20000"/>
                <a:lumOff val="8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929758293829727E-2"/>
          <c:y val="2.2757255542675926E-2"/>
          <c:w val="0.67986432488422299"/>
          <c:h val="0.94437115311790332"/>
        </c:manualLayout>
      </c:layout>
      <c:lineChart>
        <c:grouping val="standard"/>
        <c:varyColors val="0"/>
        <c:ser>
          <c:idx val="0"/>
          <c:order val="0"/>
          <c:tx>
            <c:strRef>
              <c:f>PivotFamilyZScores!$B$1</c:f>
              <c:strCache>
                <c:ptCount val="1"/>
                <c:pt idx="0">
                  <c:v>Overall Well-being Index-ZScore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PivotFamilyZScores!$A$2:$A$15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PivotFamilyZScores!$B$2:$B$15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B0-477C-95C0-C124A609BF18}"/>
            </c:ext>
          </c:extLst>
        </c:ser>
        <c:ser>
          <c:idx val="1"/>
          <c:order val="1"/>
          <c:tx>
            <c:strRef>
              <c:f>PivotFamilyZScores!$C$1</c:f>
              <c:strCache>
                <c:ptCount val="1"/>
                <c:pt idx="0">
                  <c:v>CAP Z-score   Income_pcFam_below200pc_pov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PivotFamilyZScores!$A$2:$A$15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PivotFamilyZScores!$C$2:$C$15</c:f>
              <c:numCache>
                <c:formatCode>General</c:formatCode>
                <c:ptCount val="13"/>
                <c:pt idx="0">
                  <c:v>5.3109765960776982E-2</c:v>
                </c:pt>
                <c:pt idx="1">
                  <c:v>0.48072909974105638</c:v>
                </c:pt>
                <c:pt idx="2">
                  <c:v>-0.73738182978956512</c:v>
                </c:pt>
                <c:pt idx="3">
                  <c:v>0.3014990347460334</c:v>
                </c:pt>
                <c:pt idx="4">
                  <c:v>0.33813449882278623</c:v>
                </c:pt>
                <c:pt idx="5">
                  <c:v>-9.8912333635081687E-2</c:v>
                </c:pt>
                <c:pt idx="6">
                  <c:v>3.8143089278467213E-2</c:v>
                </c:pt>
                <c:pt idx="7">
                  <c:v>0.79922326892009909</c:v>
                </c:pt>
                <c:pt idx="8">
                  <c:v>-0.16718185119242096</c:v>
                </c:pt>
                <c:pt idx="9">
                  <c:v>-3.1540814204849457E-2</c:v>
                </c:pt>
                <c:pt idx="10">
                  <c:v>0.32935185558283758</c:v>
                </c:pt>
                <c:pt idx="11">
                  <c:v>0.39035772636724836</c:v>
                </c:pt>
                <c:pt idx="12">
                  <c:v>-1.9256582832808747E-2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0-477C-95C0-C124A609BF18}"/>
            </c:ext>
          </c:extLst>
        </c:ser>
        <c:ser>
          <c:idx val="2"/>
          <c:order val="2"/>
          <c:tx>
            <c:strRef>
              <c:f>PivotFamilyZScores!$D$1</c:f>
              <c:strCache>
                <c:ptCount val="1"/>
                <c:pt idx="0">
                  <c:v>CAP Z-score   Income_pcHH_HousingBurden</c:v>
                </c:pt>
              </c:strCache>
            </c:strRef>
          </c:tx>
          <c:spPr>
            <a:ln w="285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PivotFamilyZScores!$A$2:$A$15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PivotFamilyZScores!$D$2:$D$15</c:f>
              <c:numCache>
                <c:formatCode>General</c:formatCode>
                <c:ptCount val="13"/>
                <c:pt idx="0">
                  <c:v>0.48291470848893064</c:v>
                </c:pt>
                <c:pt idx="1">
                  <c:v>0.57448082003496337</c:v>
                </c:pt>
                <c:pt idx="2">
                  <c:v>-0.64927916570262156</c:v>
                </c:pt>
                <c:pt idx="3">
                  <c:v>0.46772842168999457</c:v>
                </c:pt>
                <c:pt idx="4">
                  <c:v>0.72482151941743778</c:v>
                </c:pt>
                <c:pt idx="5">
                  <c:v>-0.26027208642073735</c:v>
                </c:pt>
                <c:pt idx="6">
                  <c:v>0.21953234047101916</c:v>
                </c:pt>
                <c:pt idx="7">
                  <c:v>0.80857619206611564</c:v>
                </c:pt>
                <c:pt idx="8">
                  <c:v>-0.27766820938542186</c:v>
                </c:pt>
                <c:pt idx="9">
                  <c:v>-4.0344977710935141E-2</c:v>
                </c:pt>
                <c:pt idx="10">
                  <c:v>0.29638415548381691</c:v>
                </c:pt>
                <c:pt idx="11">
                  <c:v>0.71171820018581966</c:v>
                </c:pt>
                <c:pt idx="12">
                  <c:v>0.14053296974928103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B0-477C-95C0-C124A609BF18}"/>
            </c:ext>
          </c:extLst>
        </c:ser>
        <c:ser>
          <c:idx val="3"/>
          <c:order val="3"/>
          <c:tx>
            <c:strRef>
              <c:f>PivotFamilyZScores!$E$1</c:f>
              <c:strCache>
                <c:ptCount val="1"/>
                <c:pt idx="0">
                  <c:v>CAP Z-score  Birth_to_Moms_noHS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PivotFamilyZScores!$A$2:$A$15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PivotFamilyZScores!$E$2:$E$15</c:f>
              <c:numCache>
                <c:formatCode>General</c:formatCode>
                <c:ptCount val="13"/>
                <c:pt idx="0">
                  <c:v>-0.47080871500115345</c:v>
                </c:pt>
                <c:pt idx="1">
                  <c:v>0.52688930072568529</c:v>
                </c:pt>
                <c:pt idx="2">
                  <c:v>-0.7686085099286083</c:v>
                </c:pt>
                <c:pt idx="3">
                  <c:v>0.30718662648727685</c:v>
                </c:pt>
                <c:pt idx="4">
                  <c:v>0.27937585074855159</c:v>
                </c:pt>
                <c:pt idx="5">
                  <c:v>-7.4345997291833749E-2</c:v>
                </c:pt>
                <c:pt idx="6">
                  <c:v>4.0206982434056814E-2</c:v>
                </c:pt>
                <c:pt idx="7">
                  <c:v>0.53416464347514059</c:v>
                </c:pt>
                <c:pt idx="8">
                  <c:v>-5.1027744840569822E-2</c:v>
                </c:pt>
                <c:pt idx="9">
                  <c:v>-0.10275110634372001</c:v>
                </c:pt>
                <c:pt idx="10">
                  <c:v>0.24506399190201988</c:v>
                </c:pt>
                <c:pt idx="11">
                  <c:v>0.45378186388991931</c:v>
                </c:pt>
                <c:pt idx="12">
                  <c:v>-0.3303889839133925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B0-477C-95C0-C124A609B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4990448"/>
        <c:axId val="1415858960"/>
      </c:lineChart>
      <c:catAx>
        <c:axId val="140499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858960"/>
        <c:crosses val="autoZero"/>
        <c:auto val="1"/>
        <c:lblAlgn val="ctr"/>
        <c:lblOffset val="100"/>
        <c:noMultiLvlLbl val="0"/>
      </c:catAx>
      <c:valAx>
        <c:axId val="141585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99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[United Way Atlanta Update SKB20180416.xlsx]PivotCommunityZScores!PivotTable3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PivotCommunityZScores!$B$1</c:f>
              <c:strCache>
                <c:ptCount val="1"/>
                <c:pt idx="0">
                  <c:v>Overall Well-being Index ZScore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PivotCommunityZScores!$A$2:$A$15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PivotCommunityZScores!$B$2:$B$15</c:f>
              <c:numCache>
                <c:formatCode>General</c:formatCode>
                <c:ptCount val="13"/>
                <c:pt idx="0">
                  <c:v>-0.18900776368802294</c:v>
                </c:pt>
                <c:pt idx="1">
                  <c:v>0.52399367110244011</c:v>
                </c:pt>
                <c:pt idx="2">
                  <c:v>-0.75810219699743731</c:v>
                </c:pt>
                <c:pt idx="3">
                  <c:v>0.31332962861865277</c:v>
                </c:pt>
                <c:pt idx="4">
                  <c:v>0.3435641876222556</c:v>
                </c:pt>
                <c:pt idx="5">
                  <c:v>-0.2301375452519413</c:v>
                </c:pt>
                <c:pt idx="6">
                  <c:v>9.1451225889837302E-3</c:v>
                </c:pt>
                <c:pt idx="7">
                  <c:v>0.78347395657611829</c:v>
                </c:pt>
                <c:pt idx="8">
                  <c:v>-9.7211810720794434E-2</c:v>
                </c:pt>
                <c:pt idx="9">
                  <c:v>9.9427295667687723E-2</c:v>
                </c:pt>
                <c:pt idx="10">
                  <c:v>0.14826337281344149</c:v>
                </c:pt>
                <c:pt idx="11">
                  <c:v>0.30484528071193173</c:v>
                </c:pt>
                <c:pt idx="12">
                  <c:v>-0.11925061607800148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49-4A70-86BD-E8DD8069B269}"/>
            </c:ext>
          </c:extLst>
        </c:ser>
        <c:ser>
          <c:idx val="1"/>
          <c:order val="1"/>
          <c:tx>
            <c:strRef>
              <c:f>PivotCommunityZScores!$C$1</c:f>
              <c:strCache>
                <c:ptCount val="1"/>
                <c:pt idx="0">
                  <c:v>CAP Z-score  Educ_pc_postsec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PivotCommunityZScores!$A$2:$A$15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PivotCommunityZScores!$C$2:$C$15</c:f>
              <c:numCache>
                <c:formatCode>General</c:formatCode>
                <c:ptCount val="13"/>
                <c:pt idx="0">
                  <c:v>-0.66310828647708864</c:v>
                </c:pt>
                <c:pt idx="1">
                  <c:v>0.59676556438442618</c:v>
                </c:pt>
                <c:pt idx="2">
                  <c:v>-1.0444629094555276</c:v>
                </c:pt>
                <c:pt idx="3">
                  <c:v>0.36406307275024091</c:v>
                </c:pt>
                <c:pt idx="4">
                  <c:v>-0.45501213763362491</c:v>
                </c:pt>
                <c:pt idx="5">
                  <c:v>-0.28225571397332871</c:v>
                </c:pt>
                <c:pt idx="6">
                  <c:v>-0.27932825576577958</c:v>
                </c:pt>
                <c:pt idx="7">
                  <c:v>0.88234618236037243</c:v>
                </c:pt>
                <c:pt idx="8">
                  <c:v>5.0109997868882102E-2</c:v>
                </c:pt>
                <c:pt idx="9">
                  <c:v>0.4356746309264613</c:v>
                </c:pt>
                <c:pt idx="10">
                  <c:v>-0.40230697307327157</c:v>
                </c:pt>
                <c:pt idx="11">
                  <c:v>-0.60871699178116123</c:v>
                </c:pt>
                <c:pt idx="12">
                  <c:v>-0.39065734668203472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9-4A70-86BD-E8DD8069B269}"/>
            </c:ext>
          </c:extLst>
        </c:ser>
        <c:ser>
          <c:idx val="2"/>
          <c:order val="2"/>
          <c:tx>
            <c:strRef>
              <c:f>PivotCommunityZScores!$D$1</c:f>
              <c:strCache>
                <c:ptCount val="1"/>
                <c:pt idx="0">
                  <c:v>CAP Z-score  Educ_pcAdults_no_HS Diploma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PivotCommunityZScores!$A$2:$A$15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PivotCommunityZScores!$D$2:$D$15</c:f>
              <c:numCache>
                <c:formatCode>General</c:formatCode>
                <c:ptCount val="13"/>
                <c:pt idx="0">
                  <c:v>-1.3497729278146193</c:v>
                </c:pt>
                <c:pt idx="1">
                  <c:v>9.4918750134756133E-2</c:v>
                </c:pt>
                <c:pt idx="2">
                  <c:v>-0.73104489716161269</c:v>
                </c:pt>
                <c:pt idx="3">
                  <c:v>0.30814985094183095</c:v>
                </c:pt>
                <c:pt idx="4">
                  <c:v>2.5888438578850832E-2</c:v>
                </c:pt>
                <c:pt idx="5">
                  <c:v>1.4165567312474306E-2</c:v>
                </c:pt>
                <c:pt idx="6">
                  <c:v>-7.8507545487644229E-2</c:v>
                </c:pt>
                <c:pt idx="7">
                  <c:v>0.68363456479090612</c:v>
                </c:pt>
                <c:pt idx="8">
                  <c:v>4.8380367693415E-2</c:v>
                </c:pt>
                <c:pt idx="9">
                  <c:v>-0.15726783102305314</c:v>
                </c:pt>
                <c:pt idx="10">
                  <c:v>0.15558630646835858</c:v>
                </c:pt>
                <c:pt idx="11">
                  <c:v>4.3617079896858188E-2</c:v>
                </c:pt>
                <c:pt idx="12">
                  <c:v>-0.18890329875336323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9-4A70-86BD-E8DD8069B269}"/>
            </c:ext>
          </c:extLst>
        </c:ser>
        <c:ser>
          <c:idx val="3"/>
          <c:order val="3"/>
          <c:tx>
            <c:strRef>
              <c:f>PivotCommunityZScores!$E$1</c:f>
              <c:strCache>
                <c:ptCount val="1"/>
                <c:pt idx="0">
                  <c:v>CAP Z-score  Health_pcAdults_no_Health_Ins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PivotCommunityZScores!$A$2:$A$15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PivotCommunityZScores!$E$2:$E$15</c:f>
              <c:numCache>
                <c:formatCode>General</c:formatCode>
                <c:ptCount val="13"/>
                <c:pt idx="0">
                  <c:v>5.5046002903663314E-2</c:v>
                </c:pt>
                <c:pt idx="1">
                  <c:v>0.32812487774354487</c:v>
                </c:pt>
                <c:pt idx="2">
                  <c:v>-0.68107606514834551</c:v>
                </c:pt>
                <c:pt idx="3">
                  <c:v>0.16230879594357644</c:v>
                </c:pt>
                <c:pt idx="4">
                  <c:v>0.56624486897698567</c:v>
                </c:pt>
                <c:pt idx="5">
                  <c:v>-0.12505438093600818</c:v>
                </c:pt>
                <c:pt idx="6">
                  <c:v>0.15438926182215029</c:v>
                </c:pt>
                <c:pt idx="7">
                  <c:v>0.93393461764878283</c:v>
                </c:pt>
                <c:pt idx="8">
                  <c:v>5.1262652552720112E-2</c:v>
                </c:pt>
                <c:pt idx="9">
                  <c:v>-0.29938667444551004</c:v>
                </c:pt>
                <c:pt idx="10">
                  <c:v>0.35216613054131618</c:v>
                </c:pt>
                <c:pt idx="11">
                  <c:v>0.49815347483304623</c:v>
                </c:pt>
                <c:pt idx="12">
                  <c:v>-9.2412906719921889E-2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49-4A70-86BD-E8DD8069B269}"/>
            </c:ext>
          </c:extLst>
        </c:ser>
        <c:ser>
          <c:idx val="4"/>
          <c:order val="4"/>
          <c:tx>
            <c:strRef>
              <c:f>PivotCommunityZScores!$F$1</c:f>
              <c:strCache>
                <c:ptCount val="1"/>
                <c:pt idx="0">
                  <c:v>CAP Z-score Income_Unemployment_rate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PivotCommunityZScores!$A$2:$A$15</c:f>
              <c:strCache>
                <c:ptCount val="13"/>
                <c:pt idx="0">
                  <c:v>Butts</c:v>
                </c:pt>
                <c:pt idx="1">
                  <c:v>Cherokee</c:v>
                </c:pt>
                <c:pt idx="2">
                  <c:v>Clayton</c:v>
                </c:pt>
                <c:pt idx="3">
                  <c:v>Cobb</c:v>
                </c:pt>
                <c:pt idx="4">
                  <c:v>Coweta</c:v>
                </c:pt>
                <c:pt idx="5">
                  <c:v>DeKalb</c:v>
                </c:pt>
                <c:pt idx="6">
                  <c:v>Douglas</c:v>
                </c:pt>
                <c:pt idx="7">
                  <c:v>Fayette</c:v>
                </c:pt>
                <c:pt idx="8">
                  <c:v>Fulton</c:v>
                </c:pt>
                <c:pt idx="9">
                  <c:v>Gwinnett</c:v>
                </c:pt>
                <c:pt idx="10">
                  <c:v>Henry</c:v>
                </c:pt>
                <c:pt idx="11">
                  <c:v>Paulding</c:v>
                </c:pt>
                <c:pt idx="12">
                  <c:v>Rockdale</c:v>
                </c:pt>
              </c:strCache>
            </c:strRef>
          </c:cat>
          <c:val>
            <c:numRef>
              <c:f>PivotCommunityZScores!$F$2:$F$15</c:f>
              <c:numCache>
                <c:formatCode>General</c:formatCode>
                <c:ptCount val="13"/>
                <c:pt idx="0">
                  <c:v>-0.12141176055187232</c:v>
                </c:pt>
                <c:pt idx="1">
                  <c:v>0.60316698428891558</c:v>
                </c:pt>
                <c:pt idx="2">
                  <c:v>-0.701188325855295</c:v>
                </c:pt>
                <c:pt idx="3">
                  <c:v>0.39582436204279764</c:v>
                </c:pt>
                <c:pt idx="4">
                  <c:v>0.54298097705220683</c:v>
                </c:pt>
                <c:pt idx="5">
                  <c:v>-0.25858138026784794</c:v>
                </c:pt>
                <c:pt idx="6">
                  <c:v>-8.1903272579932393E-2</c:v>
                </c:pt>
                <c:pt idx="7">
                  <c:v>0.50022179070282857</c:v>
                </c:pt>
                <c:pt idx="8">
                  <c:v>-0.18683704544564569</c:v>
                </c:pt>
                <c:pt idx="9">
                  <c:v>0.24791537300457331</c:v>
                </c:pt>
                <c:pt idx="10">
                  <c:v>1.4417420880771976E-2</c:v>
                </c:pt>
                <c:pt idx="11">
                  <c:v>0.28551776912580384</c:v>
                </c:pt>
                <c:pt idx="12">
                  <c:v>-0.12741304986406563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49-4A70-86BD-E8DD8069B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490336"/>
        <c:axId val="1428445280"/>
      </c:lineChart>
      <c:catAx>
        <c:axId val="14204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445280"/>
        <c:crosses val="autoZero"/>
        <c:auto val="1"/>
        <c:lblAlgn val="ctr"/>
        <c:lblOffset val="100"/>
        <c:noMultiLvlLbl val="0"/>
      </c:catAx>
      <c:valAx>
        <c:axId val="142844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49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16203668299631"/>
          <c:y val="5.7548155130338931E-2"/>
          <c:w val="0.22217131200632426"/>
          <c:h val="0.383952330373815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36ED-8978-4D8B-8D21-E26D5B78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FB5F-D35F-4E80-AC4C-BFD6BC86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441-D45D-4E34-9BF0-F117BFE1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D89B-E31F-4CD5-B219-AC33A56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0286-9982-46B2-B904-E44BD862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8E09-082D-436B-80C3-8DD3C33E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4C658-42EC-4540-BB8A-AEA22D98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F9B0-277E-40B7-8B0A-2E2F9C37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53C6-EE3C-432E-8045-9EC656C7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49F0-7155-40C8-99D1-0483FC99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286F3-4FE7-40EC-9EE9-0A32FD16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EC680-9E73-4341-982A-DFEADDF3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299C-D897-4D39-94EB-82B3FE3F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E130-8D06-48C2-8F7C-4C9809D7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299E-E232-43A6-AAB6-F6BE886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331E-49AF-4E9B-97F4-17F9ED7C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C9ED-C834-453F-9D8F-A73DF0B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A3A-D0AA-42CB-BEA2-F67CC94F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08E1-7768-47CA-B89E-532FB930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3A9-0702-4E53-9436-4752848B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496A-42F0-446A-82D7-2039F1CC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C620-FE76-4FCE-A4EE-9EFFCD38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23A2-A1EF-4235-A15B-12C1587F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CE7C-37EB-466B-A83B-E8C83A91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EF3E-30E3-4FCB-8F75-97263515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2F6-7D70-4466-B881-C5BAD48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4441-FE4E-41DD-A080-4BF0BF25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3F94C-DB53-48C0-BECA-504016E9F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FC4F-F664-4A81-8B7E-FC823E8F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7A2F3-2283-48EB-9C3A-DA1AC39E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5BBB-B4A0-432C-9F9A-5EBD26BE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97DD-71F8-420D-8E35-3F639F81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047B-0179-4151-9175-41CC83A7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F0EDF-6867-451F-B3B5-0FA4ECE8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31114-FC09-4795-942F-298842C3D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6AC9-0732-45CA-95F2-00707A4F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9D209-1C2E-48BD-AE4E-B1AF9964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4669-68F4-4C03-AB6C-67F21483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EDD80-CF11-4986-AEF6-07A21B8D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2EF-1D26-4E93-B739-1471C472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074D2-C982-47E7-8E0C-EA77CB2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B5B86-3C38-443B-A0E7-AEB2FD6C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9F3BE-A517-43B3-87CA-348851C6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F1EB1-61BF-4B01-9EFD-4AB461B7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BBC1C-D5E0-468E-8548-C0D56B0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6809-0B0F-44C8-9951-E762F33F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C9E-F1CB-4641-9728-6F7B4512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F3F3-DEEC-4797-B466-3CE69DC9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0DD8-4F7F-44C3-929C-102C8A16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A492-2DE5-4F30-91C6-3AA90B02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2119-7483-4561-A1A3-A3A3D383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C815-B739-4812-85F4-F43B57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FC76-7035-47A2-8439-63D90DA7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AF056-C117-4412-B35A-CF5A09EB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961F-8308-461A-B821-24475767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2B4BC-3733-419E-AE16-3AC33DF1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5EA72-697E-4D46-AF37-D962E0E7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0339-1667-43F6-AF36-E3050184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C81C6-3CCD-44E6-86C7-3A7A02A7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D3A6-4D75-463D-82C2-D23FCF91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2C26-5985-4505-AFBD-156E36A9F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5A6B-AA17-457F-931E-5B90B94E2CD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3FAE-158C-4982-84AA-FE071D6D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9541-BEF0-4DE9-8E79-B805F24C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E046-8FC5-471E-BE9B-F4A24D58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E037-8CF3-4F70-8712-35DB0D555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Indicators of Child Well-Being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D3C29-3067-4B5D-89D1-F65D390B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523"/>
            <a:ext cx="9144000" cy="636104"/>
          </a:xfrm>
        </p:spPr>
        <p:txBody>
          <a:bodyPr/>
          <a:lstStyle/>
          <a:p>
            <a:r>
              <a:rPr lang="en-US" dirty="0"/>
              <a:t>Compared by Z Score that has been capped to exclude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31611-2F5A-4B70-A65E-B0BF1C170E41}"/>
              </a:ext>
            </a:extLst>
          </p:cNvPr>
          <p:cNvSpPr txBox="1"/>
          <p:nvPr/>
        </p:nvSpPr>
        <p:spPr>
          <a:xfrm>
            <a:off x="10442714" y="6374296"/>
            <a:ext cx="109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Sally Bayless</a:t>
            </a:r>
          </a:p>
        </p:txBody>
      </p:sp>
    </p:spTree>
    <p:extLst>
      <p:ext uri="{BB962C8B-B14F-4D97-AF65-F5344CB8AC3E}">
        <p14:creationId xmlns:p14="http://schemas.microsoft.com/office/powerpoint/2010/main" val="14708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375D1-1B41-4557-BBD0-AD1CFE417991}"/>
              </a:ext>
            </a:extLst>
          </p:cNvPr>
          <p:cNvSpPr/>
          <p:nvPr/>
        </p:nvSpPr>
        <p:spPr>
          <a:xfrm>
            <a:off x="2157072" y="260503"/>
            <a:ext cx="7877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Education Indicators – Child Well-Being Index (1 of 2)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03ABF3-C5CE-4913-8539-908BFB310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996061"/>
              </p:ext>
            </p:extLst>
          </p:nvPr>
        </p:nvGraphicFramePr>
        <p:xfrm>
          <a:off x="460772" y="1256872"/>
          <a:ext cx="11270455" cy="534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59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86F66-75D3-4FE5-948B-5F92A0EC12AE}"/>
              </a:ext>
            </a:extLst>
          </p:cNvPr>
          <p:cNvSpPr/>
          <p:nvPr/>
        </p:nvSpPr>
        <p:spPr>
          <a:xfrm>
            <a:off x="2169101" y="272543"/>
            <a:ext cx="7877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Education Indicators – Child Well-Being Index (2 of 2)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4CCB68-0C3E-47B7-B148-1388F14F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846007"/>
              </p:ext>
            </p:extLst>
          </p:nvPr>
        </p:nvGraphicFramePr>
        <p:xfrm>
          <a:off x="384313" y="1086678"/>
          <a:ext cx="10999304" cy="549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3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361BD-A679-4D67-B238-D553BECF17AB}"/>
              </a:ext>
            </a:extLst>
          </p:cNvPr>
          <p:cNvSpPr txBox="1"/>
          <p:nvPr/>
        </p:nvSpPr>
        <p:spPr>
          <a:xfrm>
            <a:off x="3095084" y="385013"/>
            <a:ext cx="549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Income Indicators – Child Well-Being Index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04C2FD-B3E9-42C3-A7E4-869FC0FF5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898390"/>
              </p:ext>
            </p:extLst>
          </p:nvPr>
        </p:nvGraphicFramePr>
        <p:xfrm>
          <a:off x="477078" y="1126435"/>
          <a:ext cx="11290852" cy="555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36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6163B1-E718-467F-9E67-87687E5F0B97}"/>
              </a:ext>
            </a:extLst>
          </p:cNvPr>
          <p:cNvSpPr/>
          <p:nvPr/>
        </p:nvSpPr>
        <p:spPr>
          <a:xfrm>
            <a:off x="2708153" y="440971"/>
            <a:ext cx="6270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Health Indicators – Child Well-Being Index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E339FD-CBF7-4156-84C1-068ECC2B0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3752"/>
              </p:ext>
            </p:extLst>
          </p:nvPr>
        </p:nvGraphicFramePr>
        <p:xfrm>
          <a:off x="940904" y="1205949"/>
          <a:ext cx="1066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3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C12BE3-E354-4D5D-976A-E80FB0AA178D}"/>
              </a:ext>
            </a:extLst>
          </p:cNvPr>
          <p:cNvSpPr/>
          <p:nvPr/>
        </p:nvSpPr>
        <p:spPr>
          <a:xfrm>
            <a:off x="399526" y="1894696"/>
            <a:ext cx="3842939" cy="4046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AFD94-2688-4F32-8D4D-18CEF25435E1}"/>
              </a:ext>
            </a:extLst>
          </p:cNvPr>
          <p:cNvSpPr txBox="1"/>
          <p:nvPr/>
        </p:nvSpPr>
        <p:spPr>
          <a:xfrm>
            <a:off x="2779293" y="385009"/>
            <a:ext cx="709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Indicators grouped in Same way as United Way: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AB09A-D7C7-4FB3-BD0B-A07F617601C6}"/>
              </a:ext>
            </a:extLst>
          </p:cNvPr>
          <p:cNvSpPr txBox="1"/>
          <p:nvPr/>
        </p:nvSpPr>
        <p:spPr>
          <a:xfrm>
            <a:off x="757338" y="1954645"/>
            <a:ext cx="3481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Child-related Indicators:</a:t>
            </a:r>
          </a:p>
          <a:p>
            <a:pPr marL="342900" indent="-342900">
              <a:buAutoNum type="arabicPeriod"/>
            </a:pPr>
            <a:r>
              <a:rPr lang="en-US" dirty="0"/>
              <a:t>High School College and Career Readiness Score</a:t>
            </a:r>
          </a:p>
          <a:p>
            <a:pPr marL="342900" indent="-342900">
              <a:buAutoNum type="arabicPeriod"/>
            </a:pPr>
            <a:r>
              <a:rPr lang="en-US" dirty="0"/>
              <a:t>High School Graduation Rate</a:t>
            </a:r>
          </a:p>
          <a:p>
            <a:pPr marL="342900" indent="-342900">
              <a:buAutoNum type="arabicPeriod"/>
            </a:pPr>
            <a:r>
              <a:rPr lang="en-US" dirty="0"/>
              <a:t>Percentage of Children Exceeding 3</a:t>
            </a:r>
            <a:r>
              <a:rPr lang="en-US" baseline="30000" dirty="0"/>
              <a:t>rd</a:t>
            </a:r>
            <a:r>
              <a:rPr lang="en-US" dirty="0"/>
              <a:t> Grade Reading</a:t>
            </a:r>
          </a:p>
          <a:p>
            <a:pPr marL="342900" indent="-342900">
              <a:buAutoNum type="arabicPeriod"/>
            </a:pPr>
            <a:r>
              <a:rPr lang="en-US" dirty="0"/>
              <a:t>Percentage of Children Exceeding 8</a:t>
            </a:r>
            <a:r>
              <a:rPr lang="en-US" baseline="30000" dirty="0"/>
              <a:t>th</a:t>
            </a:r>
            <a:r>
              <a:rPr lang="en-US" dirty="0"/>
              <a:t> Grade Math</a:t>
            </a:r>
          </a:p>
          <a:p>
            <a:pPr marL="342900" indent="-342900">
              <a:buAutoNum type="arabicPeriod"/>
            </a:pPr>
            <a:r>
              <a:rPr lang="en-US" dirty="0"/>
              <a:t>Percentage Low Birth Weight Births</a:t>
            </a:r>
          </a:p>
          <a:p>
            <a:pPr marL="342900" indent="-342900">
              <a:buAutoNum type="arabicPeriod"/>
            </a:pPr>
            <a:r>
              <a:rPr lang="en-US" dirty="0"/>
              <a:t>Percentage Under 18 without health insurance</a:t>
            </a:r>
          </a:p>
          <a:p>
            <a:pPr marL="342900" indent="-342900">
              <a:buAutoNum type="arabicPeriod"/>
            </a:pPr>
            <a:r>
              <a:rPr lang="en-US" dirty="0"/>
              <a:t>Percentage Under 18 in poverty.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C3A92-27A7-47CA-988D-F0560F6628AA}"/>
              </a:ext>
            </a:extLst>
          </p:cNvPr>
          <p:cNvSpPr/>
          <p:nvPr/>
        </p:nvSpPr>
        <p:spPr>
          <a:xfrm>
            <a:off x="4238367" y="1882344"/>
            <a:ext cx="3501069" cy="4046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17D17-5EB0-4107-86E6-6BD059ACE899}"/>
              </a:ext>
            </a:extLst>
          </p:cNvPr>
          <p:cNvSpPr/>
          <p:nvPr/>
        </p:nvSpPr>
        <p:spPr>
          <a:xfrm>
            <a:off x="4484641" y="1998756"/>
            <a:ext cx="30241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Family-related Indicators:</a:t>
            </a:r>
          </a:p>
          <a:p>
            <a:pPr marL="342900" indent="-342900">
              <a:buAutoNum type="arabicPeriod"/>
            </a:pPr>
            <a:r>
              <a:rPr lang="en-US" dirty="0"/>
              <a:t>Percentage of Families not Financially Stable (make &lt;200% of Poverty Level)</a:t>
            </a:r>
          </a:p>
          <a:p>
            <a:pPr marL="342900" indent="-342900">
              <a:buAutoNum type="arabicPeriod"/>
            </a:pPr>
            <a:r>
              <a:rPr lang="en-US" dirty="0"/>
              <a:t>Percentage of Families with Housing Burden</a:t>
            </a:r>
          </a:p>
          <a:p>
            <a:pPr marL="342900" indent="-342900">
              <a:buAutoNum type="arabicPeriod"/>
            </a:pPr>
            <a:r>
              <a:rPr lang="en-US" dirty="0"/>
              <a:t>Percentage of Moms with no High School Diploma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00033-DEEB-4852-B809-E1D589A67EEC}"/>
              </a:ext>
            </a:extLst>
          </p:cNvPr>
          <p:cNvSpPr/>
          <p:nvPr/>
        </p:nvSpPr>
        <p:spPr>
          <a:xfrm>
            <a:off x="7735344" y="1878223"/>
            <a:ext cx="3842939" cy="4046739"/>
          </a:xfrm>
          <a:prstGeom prst="rect">
            <a:avLst/>
          </a:prstGeom>
          <a:solidFill>
            <a:srgbClr val="A2B9E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BFA39-5487-449C-A25B-8FEB2BEACB50}"/>
              </a:ext>
            </a:extLst>
          </p:cNvPr>
          <p:cNvSpPr/>
          <p:nvPr/>
        </p:nvSpPr>
        <p:spPr>
          <a:xfrm>
            <a:off x="7916585" y="2010705"/>
            <a:ext cx="3661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Community-related Indicators:</a:t>
            </a:r>
          </a:p>
          <a:p>
            <a:pPr marL="342900" indent="-342900">
              <a:buAutoNum type="arabicPeriod"/>
            </a:pPr>
            <a:r>
              <a:rPr lang="en-US" dirty="0"/>
              <a:t>Percentage of Adults Enrolled in Post Secondary Education</a:t>
            </a:r>
          </a:p>
          <a:p>
            <a:pPr marL="342900" indent="-342900">
              <a:buAutoNum type="arabicPeriod"/>
            </a:pPr>
            <a:r>
              <a:rPr lang="en-US" dirty="0"/>
              <a:t>Percentage of Adults with no High School Diploma</a:t>
            </a:r>
          </a:p>
          <a:p>
            <a:pPr marL="342900" indent="-342900">
              <a:buAutoNum type="arabicPeriod"/>
            </a:pPr>
            <a:r>
              <a:rPr lang="en-US" dirty="0"/>
              <a:t>Percentage of Adults without Health Insurance</a:t>
            </a:r>
          </a:p>
          <a:p>
            <a:pPr marL="342900" indent="-342900">
              <a:buAutoNum type="arabicPeriod"/>
            </a:pPr>
            <a:r>
              <a:rPr lang="en-US" dirty="0"/>
              <a:t>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10721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7549B-607F-41FA-9F87-23A183C846CF}"/>
              </a:ext>
            </a:extLst>
          </p:cNvPr>
          <p:cNvSpPr/>
          <p:nvPr/>
        </p:nvSpPr>
        <p:spPr>
          <a:xfrm>
            <a:off x="2520443" y="567395"/>
            <a:ext cx="6037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Child Indicators – Child Well-Being Index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EE28D9-1572-4E94-A657-EC2A0E465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1105"/>
              </p:ext>
            </p:extLst>
          </p:nvPr>
        </p:nvGraphicFramePr>
        <p:xfrm>
          <a:off x="649357" y="1333499"/>
          <a:ext cx="11105321" cy="529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4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0CA0E5-E7C7-453A-9B06-8BC1C5148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512424"/>
              </p:ext>
            </p:extLst>
          </p:nvPr>
        </p:nvGraphicFramePr>
        <p:xfrm>
          <a:off x="1167019" y="1351722"/>
          <a:ext cx="9857961" cy="502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A69304-A8E5-40DD-B68F-B633ACBA6071}"/>
              </a:ext>
            </a:extLst>
          </p:cNvPr>
          <p:cNvSpPr/>
          <p:nvPr/>
        </p:nvSpPr>
        <p:spPr>
          <a:xfrm>
            <a:off x="3216901" y="540890"/>
            <a:ext cx="5701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Family Indicators – </a:t>
            </a:r>
            <a:r>
              <a:rPr lang="en-US" sz="2800" dirty="0"/>
              <a:t>Child</a:t>
            </a:r>
            <a:r>
              <a:rPr lang="en-US" sz="2400" dirty="0"/>
              <a:t> Well-Being Index</a:t>
            </a:r>
          </a:p>
        </p:txBody>
      </p:sp>
    </p:spTree>
    <p:extLst>
      <p:ext uri="{BB962C8B-B14F-4D97-AF65-F5344CB8AC3E}">
        <p14:creationId xmlns:p14="http://schemas.microsoft.com/office/powerpoint/2010/main" val="347838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94C9F-D189-4070-B457-2B3C15922C79}"/>
              </a:ext>
            </a:extLst>
          </p:cNvPr>
          <p:cNvSpPr/>
          <p:nvPr/>
        </p:nvSpPr>
        <p:spPr>
          <a:xfrm>
            <a:off x="2205569" y="247199"/>
            <a:ext cx="806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Community Indicators – Child Well-Being Index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EC6EFF-9D0C-4E65-8E67-D5575FA62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095687"/>
              </p:ext>
            </p:extLst>
          </p:nvPr>
        </p:nvGraphicFramePr>
        <p:xfrm>
          <a:off x="384308" y="980661"/>
          <a:ext cx="11463130" cy="547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2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Indicators of Child Well-Being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Bayless, Sally Kinard</dc:creator>
  <cp:lastModifiedBy>Bayless, Sally Kinard</cp:lastModifiedBy>
  <cp:revision>35</cp:revision>
  <dcterms:created xsi:type="dcterms:W3CDTF">2018-04-17T13:46:26Z</dcterms:created>
  <dcterms:modified xsi:type="dcterms:W3CDTF">2018-04-17T20:00:59Z</dcterms:modified>
</cp:coreProperties>
</file>