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9144000" cy="5143500" type="screen16x9"/>
  <p:notesSz cx="6858000" cy="9144000"/>
  <p:embeddedFontLst>
    <p:embeddedFont>
      <p:font typeface="Maven Pro" panose="020B0604020202020204" charset="0"/>
      <p:regular r:id="rId16"/>
      <p:bold r:id="rId17"/>
    </p:embeddedFont>
    <p:embeddedFont>
      <p:font typeface="Nuni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e0a1886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e0a1886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e0a1886e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e0a1886e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e0a1886e1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e0a1886e1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e0a1886e1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e0a1886e1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6e0a1886e1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6e0a1886e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e0a1886e1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e0a1886e1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e0a1886e1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e0a1886e1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toriesondata.com/post/gauge-charts-speedometer-in-tableau-without-custom-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bs-group-9/kbs-group-9.github.io/tree/master/notebooks" TargetMode="External"/><Relationship Id="rId2" Type="http://schemas.openxmlformats.org/officeDocument/2006/relationships/hyperlink" Target="https://nbviewer.jupyter.org/github/kbs-group-9/kbs-group-9.github.io/blob/master/notebooks/US%20Accidents%20-%20EDA.ipynb#Import-Dependenci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99" y="207534"/>
            <a:ext cx="7392151"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rgbClr val="FFFFFF"/>
                </a:solidFill>
              </a:rPr>
              <a:t>US Accident</a:t>
            </a:r>
            <a:r>
              <a:rPr lang="en-IN" sz="2800" dirty="0">
                <a:solidFill>
                  <a:srgbClr val="FFFFFF"/>
                </a:solidFill>
              </a:rPr>
              <a:t>s – Modelling and Prediction</a:t>
            </a:r>
            <a:endParaRPr sz="2800" dirty="0"/>
          </a:p>
        </p:txBody>
      </p:sp>
      <p:sp>
        <p:nvSpPr>
          <p:cNvPr id="278" name="Google Shape;278;p13"/>
          <p:cNvSpPr txBox="1">
            <a:spLocks noGrp="1"/>
          </p:cNvSpPr>
          <p:nvPr>
            <p:ph type="subTitle" idx="1"/>
          </p:nvPr>
        </p:nvSpPr>
        <p:spPr>
          <a:xfrm>
            <a:off x="824100" y="1846734"/>
            <a:ext cx="8008200" cy="4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solidFill>
                  <a:srgbClr val="FFFFFF"/>
                </a:solidFill>
              </a:rPr>
              <a:t>Knowledge Based Systems</a:t>
            </a:r>
            <a:endParaRPr sz="1800" dirty="0">
              <a:solidFill>
                <a:srgbClr val="FFFFFF"/>
              </a:solidFill>
            </a:endParaRPr>
          </a:p>
        </p:txBody>
      </p:sp>
      <p:sp>
        <p:nvSpPr>
          <p:cNvPr id="279" name="Google Shape;279;p13"/>
          <p:cNvSpPr txBox="1">
            <a:spLocks noGrp="1"/>
          </p:cNvSpPr>
          <p:nvPr>
            <p:ph type="subTitle" idx="1"/>
          </p:nvPr>
        </p:nvSpPr>
        <p:spPr>
          <a:xfrm>
            <a:off x="824100" y="3546525"/>
            <a:ext cx="8008200" cy="10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rPr>
              <a:t>Team Members</a:t>
            </a:r>
            <a:endParaRPr sz="1800" b="1">
              <a:solidFill>
                <a:srgbClr val="FFFFFF"/>
              </a:solidFill>
            </a:endParaRPr>
          </a:p>
          <a:p>
            <a:pPr marL="0" lvl="0" indent="0" algn="l" rtl="0">
              <a:spcBef>
                <a:spcPts val="0"/>
              </a:spcBef>
              <a:spcAft>
                <a:spcPts val="0"/>
              </a:spcAft>
              <a:buNone/>
            </a:pPr>
            <a:r>
              <a:rPr lang="en" sz="1400">
                <a:solidFill>
                  <a:srgbClr val="FFFFFF"/>
                </a:solidFill>
              </a:rPr>
              <a:t>Aditya Kamble</a:t>
            </a:r>
            <a:endParaRPr sz="1400">
              <a:solidFill>
                <a:srgbClr val="FFFFFF"/>
              </a:solidFill>
            </a:endParaRPr>
          </a:p>
          <a:p>
            <a:pPr marL="0" lvl="0" indent="0" algn="l" rtl="0">
              <a:spcBef>
                <a:spcPts val="0"/>
              </a:spcBef>
              <a:spcAft>
                <a:spcPts val="0"/>
              </a:spcAft>
              <a:buNone/>
            </a:pPr>
            <a:r>
              <a:rPr lang="en" sz="1400">
                <a:solidFill>
                  <a:srgbClr val="FFFFFF"/>
                </a:solidFill>
              </a:rPr>
              <a:t>Sidharth Panda</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CC25-1F48-4365-AA2F-76DE177B77BF}"/>
              </a:ext>
            </a:extLst>
          </p:cNvPr>
          <p:cNvSpPr>
            <a:spLocks noGrp="1"/>
          </p:cNvSpPr>
          <p:nvPr>
            <p:ph type="title"/>
          </p:nvPr>
        </p:nvSpPr>
        <p:spPr>
          <a:xfrm>
            <a:off x="1303800" y="358295"/>
            <a:ext cx="7030500" cy="999300"/>
          </a:xfrm>
        </p:spPr>
        <p:txBody>
          <a:bodyPr/>
          <a:lstStyle/>
          <a:p>
            <a:r>
              <a:rPr lang="en-US" sz="2400" dirty="0"/>
              <a:t>Using </a:t>
            </a:r>
            <a:r>
              <a:rPr lang="en-US" sz="2400" dirty="0" err="1"/>
              <a:t>BigQuery</a:t>
            </a:r>
            <a:r>
              <a:rPr lang="en-US" sz="2400" dirty="0"/>
              <a:t> to create table and execute </a:t>
            </a:r>
            <a:r>
              <a:rPr lang="en-US" sz="2400" dirty="0" err="1"/>
              <a:t>sql</a:t>
            </a:r>
            <a:r>
              <a:rPr lang="en-US" sz="2400" dirty="0"/>
              <a:t> queries</a:t>
            </a:r>
            <a:endParaRPr lang="en-IN" sz="2400" dirty="0"/>
          </a:p>
        </p:txBody>
      </p:sp>
      <p:pic>
        <p:nvPicPr>
          <p:cNvPr id="4" name="Picture 3">
            <a:extLst>
              <a:ext uri="{FF2B5EF4-FFF2-40B4-BE49-F238E27FC236}">
                <a16:creationId xmlns:a16="http://schemas.microsoft.com/office/drawing/2014/main" id="{AD92EC28-B145-4247-8F78-E412DEDA1815}"/>
              </a:ext>
            </a:extLst>
          </p:cNvPr>
          <p:cNvPicPr>
            <a:picLocks noChangeAspect="1"/>
          </p:cNvPicPr>
          <p:nvPr/>
        </p:nvPicPr>
        <p:blipFill>
          <a:blip r:embed="rId2"/>
          <a:stretch>
            <a:fillRect/>
          </a:stretch>
        </p:blipFill>
        <p:spPr>
          <a:xfrm>
            <a:off x="1303800" y="1597875"/>
            <a:ext cx="7579992" cy="3303867"/>
          </a:xfrm>
          <a:prstGeom prst="rect">
            <a:avLst/>
          </a:prstGeom>
        </p:spPr>
      </p:pic>
    </p:spTree>
    <p:extLst>
      <p:ext uri="{BB962C8B-B14F-4D97-AF65-F5344CB8AC3E}">
        <p14:creationId xmlns:p14="http://schemas.microsoft.com/office/powerpoint/2010/main" val="279483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F384-EECA-4BBE-9E88-1DD030133469}"/>
              </a:ext>
            </a:extLst>
          </p:cNvPr>
          <p:cNvSpPr>
            <a:spLocks noGrp="1"/>
          </p:cNvSpPr>
          <p:nvPr>
            <p:ph type="title"/>
          </p:nvPr>
        </p:nvSpPr>
        <p:spPr>
          <a:xfrm>
            <a:off x="1303800" y="344946"/>
            <a:ext cx="7030500" cy="999300"/>
          </a:xfrm>
        </p:spPr>
        <p:txBody>
          <a:bodyPr/>
          <a:lstStyle/>
          <a:p>
            <a:r>
              <a:rPr lang="en-US" sz="2400" dirty="0"/>
              <a:t>Using </a:t>
            </a:r>
            <a:r>
              <a:rPr lang="en-US" sz="2400" dirty="0" err="1"/>
              <a:t>BiQuery</a:t>
            </a:r>
            <a:r>
              <a:rPr lang="en-US" sz="2400" dirty="0"/>
              <a:t> API in AI Notebook to perform EDA and ML Modeling using </a:t>
            </a:r>
            <a:r>
              <a:rPr lang="en-US" sz="2400" dirty="0" err="1"/>
              <a:t>PySpark</a:t>
            </a:r>
            <a:endParaRPr lang="en-IN" sz="2400" dirty="0"/>
          </a:p>
        </p:txBody>
      </p:sp>
      <p:pic>
        <p:nvPicPr>
          <p:cNvPr id="4" name="Picture 3">
            <a:extLst>
              <a:ext uri="{FF2B5EF4-FFF2-40B4-BE49-F238E27FC236}">
                <a16:creationId xmlns:a16="http://schemas.microsoft.com/office/drawing/2014/main" id="{B8C63C2D-17A3-434F-9936-26B880E0260D}"/>
              </a:ext>
            </a:extLst>
          </p:cNvPr>
          <p:cNvPicPr>
            <a:picLocks noChangeAspect="1"/>
          </p:cNvPicPr>
          <p:nvPr/>
        </p:nvPicPr>
        <p:blipFill>
          <a:blip r:embed="rId2"/>
          <a:stretch>
            <a:fillRect/>
          </a:stretch>
        </p:blipFill>
        <p:spPr>
          <a:xfrm>
            <a:off x="1303800" y="1597875"/>
            <a:ext cx="7479780" cy="3413305"/>
          </a:xfrm>
          <a:prstGeom prst="rect">
            <a:avLst/>
          </a:prstGeom>
        </p:spPr>
      </p:pic>
    </p:spTree>
    <p:extLst>
      <p:ext uri="{BB962C8B-B14F-4D97-AF65-F5344CB8AC3E}">
        <p14:creationId xmlns:p14="http://schemas.microsoft.com/office/powerpoint/2010/main" val="14318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E224-2A17-420E-9E19-DA8B3085077E}"/>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085A468B-EF7E-468E-A37B-7F4F0950BE9B}"/>
              </a:ext>
            </a:extLst>
          </p:cNvPr>
          <p:cNvSpPr>
            <a:spLocks noGrp="1"/>
          </p:cNvSpPr>
          <p:nvPr>
            <p:ph type="body" idx="1"/>
          </p:nvPr>
        </p:nvSpPr>
        <p:spPr/>
        <p:txBody>
          <a:bodyPr/>
          <a:lstStyle/>
          <a:p>
            <a:r>
              <a:rPr lang="en-IN" dirty="0"/>
              <a:t>Data Set - </a:t>
            </a:r>
            <a:r>
              <a:rPr lang="en-IN" dirty="0">
                <a:hlinkClick r:id="rId2"/>
              </a:rPr>
              <a:t>https://www.kaggle.com/sobhanmoosavi/us-accidents</a:t>
            </a:r>
            <a:endParaRPr lang="en-IN" dirty="0"/>
          </a:p>
        </p:txBody>
      </p:sp>
    </p:spTree>
    <p:extLst>
      <p:ext uri="{BB962C8B-B14F-4D97-AF65-F5344CB8AC3E}">
        <p14:creationId xmlns:p14="http://schemas.microsoft.com/office/powerpoint/2010/main" val="80109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781500" y="1860700"/>
            <a:ext cx="7581000" cy="154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Dataset - US Accidents (3 Million Records) </a:t>
            </a:r>
            <a:endParaRPr sz="2400" dirty="0"/>
          </a:p>
        </p:txBody>
      </p:sp>
      <p:sp>
        <p:nvSpPr>
          <p:cNvPr id="285" name="Google Shape;285;p14"/>
          <p:cNvSpPr txBox="1">
            <a:spLocks noGrp="1"/>
          </p:cNvSpPr>
          <p:nvPr>
            <p:ph type="body" idx="1"/>
          </p:nvPr>
        </p:nvSpPr>
        <p:spPr>
          <a:xfrm>
            <a:off x="1303800" y="1127604"/>
            <a:ext cx="7092851" cy="2527069"/>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200" dirty="0"/>
              <a:t>A Countrywide Traffic Accident Dataset (2016 - 2019)</a:t>
            </a:r>
            <a:endParaRPr sz="1200" dirty="0"/>
          </a:p>
          <a:p>
            <a:pPr marL="0" lvl="0" indent="0" algn="just" rtl="0">
              <a:lnSpc>
                <a:spcPct val="100000"/>
              </a:lnSpc>
              <a:spcBef>
                <a:spcPts val="0"/>
              </a:spcBef>
              <a:spcAft>
                <a:spcPts val="0"/>
              </a:spcAft>
              <a:buNone/>
            </a:pPr>
            <a:endParaRPr sz="1200" dirty="0"/>
          </a:p>
          <a:p>
            <a:pPr marL="0" lvl="0" indent="0" algn="just" rtl="0">
              <a:spcBef>
                <a:spcPts val="800"/>
              </a:spcBef>
              <a:spcAft>
                <a:spcPts val="0"/>
              </a:spcAft>
              <a:buNone/>
            </a:pPr>
            <a:r>
              <a:rPr lang="en" sz="1200" dirty="0"/>
              <a:t>This is a countrywide traffic accident dataset, which covers 49 states of the United States. The data is collected from February 2016 to December 2019, using several data providers, including two APIs which provide streaming traffic event data. These APIs broadcast traffic events captured by a variety of entities, such as the US and state departments of transportation, law enforcement agencies, traffic cameras, and traffic sensors within the road-networks. Currently, there are about 3.0 million accident records in this dataset.</a:t>
            </a:r>
            <a:endParaRPr sz="1200" dirty="0"/>
          </a:p>
          <a:p>
            <a:pPr marL="0" lvl="0" indent="0" algn="just" rtl="0">
              <a:spcBef>
                <a:spcPts val="800"/>
              </a:spcBef>
              <a:spcAft>
                <a:spcPts val="0"/>
              </a:spcAft>
              <a:buNone/>
            </a:pPr>
            <a:endParaRPr sz="1200" dirty="0"/>
          </a:p>
          <a:p>
            <a:pPr marL="0" lvl="0" indent="0" algn="just" rtl="0">
              <a:spcBef>
                <a:spcPts val="800"/>
              </a:spcBef>
              <a:spcAft>
                <a:spcPts val="0"/>
              </a:spcAft>
              <a:buNone/>
            </a:pPr>
            <a:r>
              <a:rPr lang="en" sz="1200" dirty="0"/>
              <a:t>Since the dataset contains 3.0 million records, It’s difficult for a user to bring out the useful insights.</a:t>
            </a:r>
            <a:endParaRPr sz="1200" dirty="0"/>
          </a:p>
          <a:p>
            <a:pPr marL="0" lvl="0" indent="0" algn="just" rtl="0">
              <a:spcBef>
                <a:spcPts val="800"/>
              </a:spcBef>
              <a:spcAft>
                <a:spcPts val="800"/>
              </a:spcAft>
              <a:buClr>
                <a:schemeClr val="dk1"/>
              </a:buClr>
              <a:buSzPts val="1100"/>
              <a:buFont typeface="Arial"/>
              <a:buNone/>
            </a:pPr>
            <a:r>
              <a:rPr lang="en" sz="1200" dirty="0"/>
              <a:t>Specific questions like the Total number of accidents per city or state can be calculated using statistics, but more details related to the individual factors affecting the result can be sought by visualization.  Having a multiple columns helps in finding the relation between several factors responsible for the accidents can be explored and explained through visualization.</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5810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is the number of accidents of a state as compared to its adjacent states?</a:t>
            </a:r>
            <a:endParaRPr sz="2400" dirty="0"/>
          </a:p>
        </p:txBody>
      </p:sp>
      <p:sp>
        <p:nvSpPr>
          <p:cNvPr id="291" name="Google Shape;291;p15"/>
          <p:cNvSpPr txBox="1">
            <a:spLocks noGrp="1"/>
          </p:cNvSpPr>
          <p:nvPr>
            <p:ph type="body" idx="1"/>
          </p:nvPr>
        </p:nvSpPr>
        <p:spPr>
          <a:xfrm>
            <a:off x="1303800" y="1990050"/>
            <a:ext cx="3576900" cy="297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Yes, through statistics we can get information for the number of accidents in each states of the country. But, a person outside of US cannot possibly know if a state is adjacent to another. For that we will require a simple map visualization of US.</a:t>
            </a:r>
            <a:endParaRPr dirty="0"/>
          </a:p>
          <a:p>
            <a:pPr marL="0" lvl="0" indent="0" algn="just" rtl="0">
              <a:spcBef>
                <a:spcPts val="1600"/>
              </a:spcBef>
              <a:spcAft>
                <a:spcPts val="0"/>
              </a:spcAft>
              <a:buNone/>
            </a:pPr>
            <a:endParaRPr dirty="0"/>
          </a:p>
          <a:p>
            <a:pPr marL="0" lvl="0" indent="0" algn="just" rtl="0">
              <a:spcBef>
                <a:spcPts val="1600"/>
              </a:spcBef>
              <a:spcAft>
                <a:spcPts val="0"/>
              </a:spcAft>
              <a:buNone/>
            </a:pPr>
            <a:r>
              <a:rPr lang="en" sz="600" dirty="0"/>
              <a:t>Image source:</a:t>
            </a:r>
            <a:endParaRPr sz="600" dirty="0"/>
          </a:p>
          <a:p>
            <a:pPr marL="0" lvl="0" indent="0" algn="just" rtl="0">
              <a:spcBef>
                <a:spcPts val="1600"/>
              </a:spcBef>
              <a:spcAft>
                <a:spcPts val="0"/>
              </a:spcAft>
              <a:buNone/>
            </a:pPr>
            <a:r>
              <a:rPr lang="en" sz="600" dirty="0">
                <a:solidFill>
                  <a:srgbClr val="222222"/>
                </a:solidFill>
                <a:highlight>
                  <a:srgbClr val="FFFFFF"/>
                </a:highlight>
                <a:latin typeface="Arial"/>
                <a:ea typeface="Arial"/>
                <a:cs typeface="Arial"/>
                <a:sym typeface="Arial"/>
              </a:rPr>
              <a:t>https://images.app.goo.gl/5cwJ7Qrps7dczn85A</a:t>
            </a:r>
            <a:endParaRPr sz="600"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92" name="Google Shape;292;p15"/>
          <p:cNvPicPr preferRelativeResize="0"/>
          <p:nvPr/>
        </p:nvPicPr>
        <p:blipFill>
          <a:blip r:embed="rId3">
            <a:alphaModFix/>
          </a:blip>
          <a:stretch>
            <a:fillRect/>
          </a:stretch>
        </p:blipFill>
        <p:spPr>
          <a:xfrm>
            <a:off x="5019675" y="2117900"/>
            <a:ext cx="3705901" cy="232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5810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Why and how wind speed and wind direction contribute to accidents?</a:t>
            </a:r>
            <a:endParaRPr sz="2400" dirty="0"/>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use Map visualization or Dual-Axis Chart or Gauge chart to visualize the the impact of wind speed/direction on the accidents.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600"/>
              <a:t>Image source :</a:t>
            </a:r>
            <a:endParaRPr sz="600"/>
          </a:p>
          <a:p>
            <a:pPr marL="0" lvl="0" indent="0" algn="l" rtl="0">
              <a:spcBef>
                <a:spcPts val="0"/>
              </a:spcBef>
              <a:spcAft>
                <a:spcPts val="0"/>
              </a:spcAft>
              <a:buNone/>
            </a:pPr>
            <a:r>
              <a:rPr lang="en" sz="600" u="sng">
                <a:solidFill>
                  <a:schemeClr val="hlink"/>
                </a:solidFill>
                <a:latin typeface="Arial"/>
                <a:ea typeface="Arial"/>
                <a:cs typeface="Arial"/>
                <a:sym typeface="Arial"/>
                <a:hlinkClick r:id="rId3"/>
              </a:rPr>
              <a:t>https://www.storiesondata.com/post/gauge-charts-speedometer-in-tableau-without-custom-data</a:t>
            </a:r>
            <a:endParaRPr sz="600"/>
          </a:p>
        </p:txBody>
      </p:sp>
      <p:pic>
        <p:nvPicPr>
          <p:cNvPr id="299" name="Google Shape;299;p16"/>
          <p:cNvPicPr preferRelativeResize="0"/>
          <p:nvPr/>
        </p:nvPicPr>
        <p:blipFill>
          <a:blip r:embed="rId4">
            <a:alphaModFix/>
          </a:blip>
          <a:stretch>
            <a:fillRect/>
          </a:stretch>
        </p:blipFill>
        <p:spPr>
          <a:xfrm>
            <a:off x="5286742" y="2683192"/>
            <a:ext cx="2701224" cy="165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581000" cy="13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How does Weather condition and time affect visibility which results in the number of accidents?</a:t>
            </a:r>
            <a:endParaRPr sz="2400" dirty="0"/>
          </a:p>
        </p:txBody>
      </p:sp>
      <p:sp>
        <p:nvSpPr>
          <p:cNvPr id="305" name="Google Shape;305;p17"/>
          <p:cNvSpPr txBox="1">
            <a:spLocks noGrp="1"/>
          </p:cNvSpPr>
          <p:nvPr>
            <p:ph type="body" idx="1"/>
          </p:nvPr>
        </p:nvSpPr>
        <p:spPr>
          <a:xfrm>
            <a:off x="1303800" y="2173175"/>
            <a:ext cx="3736200" cy="23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are considering 3 factors which are most relevant to accidents. Using simple statistics will be difficult to understand combined impact of these factors. So we can use Multidimensional Visualization</a:t>
            </a:r>
            <a:endParaRPr/>
          </a:p>
        </p:txBody>
      </p:sp>
      <p:pic>
        <p:nvPicPr>
          <p:cNvPr id="306" name="Google Shape;306;p17"/>
          <p:cNvPicPr preferRelativeResize="0"/>
          <p:nvPr/>
        </p:nvPicPr>
        <p:blipFill>
          <a:blip r:embed="rId3">
            <a:alphaModFix/>
          </a:blip>
          <a:stretch>
            <a:fillRect/>
          </a:stretch>
        </p:blipFill>
        <p:spPr>
          <a:xfrm>
            <a:off x="5140325" y="2125650"/>
            <a:ext cx="3799200" cy="253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5810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Do accidents happen due to stop signs w.r.t time of the day?</a:t>
            </a:r>
            <a:endParaRPr sz="2400" dirty="0"/>
          </a:p>
        </p:txBody>
      </p:sp>
      <p:sp>
        <p:nvSpPr>
          <p:cNvPr id="312" name="Google Shape;312;p18"/>
          <p:cNvSpPr txBox="1">
            <a:spLocks noGrp="1"/>
          </p:cNvSpPr>
          <p:nvPr>
            <p:ph type="body" idx="1"/>
          </p:nvPr>
        </p:nvSpPr>
        <p:spPr>
          <a:xfrm>
            <a:off x="1303800" y="1990050"/>
            <a:ext cx="3945900" cy="270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For better understanding we can use the time series visualization to display the time at which people cross the stop sign. For example, is it during office hours, during weekend, on a friday night.</a:t>
            </a:r>
            <a:endParaRPr/>
          </a:p>
        </p:txBody>
      </p:sp>
      <p:pic>
        <p:nvPicPr>
          <p:cNvPr id="313" name="Google Shape;313;p18"/>
          <p:cNvPicPr preferRelativeResize="0"/>
          <p:nvPr/>
        </p:nvPicPr>
        <p:blipFill>
          <a:blip r:embed="rId3">
            <a:alphaModFix/>
          </a:blip>
          <a:stretch>
            <a:fillRect/>
          </a:stretch>
        </p:blipFill>
        <p:spPr>
          <a:xfrm>
            <a:off x="5249675" y="2157250"/>
            <a:ext cx="3177000" cy="254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03800" y="598575"/>
            <a:ext cx="75810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Is the accident rates in different states higher due to different Weather Condition?</a:t>
            </a:r>
            <a:endParaRPr sz="2400" dirty="0"/>
          </a:p>
        </p:txBody>
      </p:sp>
      <p:sp>
        <p:nvSpPr>
          <p:cNvPr id="319" name="Google Shape;319;p19"/>
          <p:cNvSpPr txBox="1">
            <a:spLocks noGrp="1"/>
          </p:cNvSpPr>
          <p:nvPr>
            <p:ph type="body" idx="1"/>
          </p:nvPr>
        </p:nvSpPr>
        <p:spPr>
          <a:xfrm>
            <a:off x="1303800" y="1990050"/>
            <a:ext cx="3694500" cy="25416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a:t>We can take in to account the heatmap visualization to display the number of accidents happening due to the weather condition.</a:t>
            </a:r>
            <a:endParaRPr sz="1100">
              <a:solidFill>
                <a:schemeClr val="dk1"/>
              </a:solidFill>
            </a:endParaRPr>
          </a:p>
          <a:p>
            <a:pPr marL="0" lvl="0" indent="0" algn="l" rtl="0">
              <a:spcBef>
                <a:spcPts val="0"/>
              </a:spcBef>
              <a:spcAft>
                <a:spcPts val="0"/>
              </a:spcAft>
              <a:buNone/>
            </a:pPr>
            <a:endParaRPr/>
          </a:p>
        </p:txBody>
      </p:sp>
      <p:pic>
        <p:nvPicPr>
          <p:cNvPr id="320" name="Google Shape;320;p19"/>
          <p:cNvPicPr preferRelativeResize="0"/>
          <p:nvPr/>
        </p:nvPicPr>
        <p:blipFill>
          <a:blip r:embed="rId3">
            <a:alphaModFix/>
          </a:blip>
          <a:stretch>
            <a:fillRect/>
          </a:stretch>
        </p:blipFill>
        <p:spPr>
          <a:xfrm>
            <a:off x="5575025" y="1861550"/>
            <a:ext cx="3309775" cy="27249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A4C3-E8B2-4887-B05A-79825A2EA784}"/>
              </a:ext>
            </a:extLst>
          </p:cNvPr>
          <p:cNvSpPr>
            <a:spLocks noGrp="1"/>
          </p:cNvSpPr>
          <p:nvPr>
            <p:ph type="title"/>
          </p:nvPr>
        </p:nvSpPr>
        <p:spPr>
          <a:xfrm>
            <a:off x="1134429" y="251503"/>
            <a:ext cx="7030500" cy="999300"/>
          </a:xfrm>
        </p:spPr>
        <p:txBody>
          <a:bodyPr/>
          <a:lstStyle/>
          <a:p>
            <a:r>
              <a:rPr lang="en-US" sz="2400" dirty="0"/>
              <a:t>User and Engineer Dashboard using Data Studio</a:t>
            </a:r>
            <a:br>
              <a:rPr lang="en-US" dirty="0"/>
            </a:br>
            <a:endParaRPr lang="en-IN" dirty="0"/>
          </a:p>
        </p:txBody>
      </p:sp>
      <p:pic>
        <p:nvPicPr>
          <p:cNvPr id="4" name="Picture 3">
            <a:extLst>
              <a:ext uri="{FF2B5EF4-FFF2-40B4-BE49-F238E27FC236}">
                <a16:creationId xmlns:a16="http://schemas.microsoft.com/office/drawing/2014/main" id="{E1E2E11C-A966-4ACC-BFBD-B2C7F3B60445}"/>
              </a:ext>
            </a:extLst>
          </p:cNvPr>
          <p:cNvPicPr>
            <a:picLocks noChangeAspect="1"/>
          </p:cNvPicPr>
          <p:nvPr/>
        </p:nvPicPr>
        <p:blipFill>
          <a:blip r:embed="rId2"/>
          <a:stretch>
            <a:fillRect/>
          </a:stretch>
        </p:blipFill>
        <p:spPr>
          <a:xfrm>
            <a:off x="1134429" y="1437688"/>
            <a:ext cx="7157087" cy="3705812"/>
          </a:xfrm>
          <a:prstGeom prst="rect">
            <a:avLst/>
          </a:prstGeom>
        </p:spPr>
      </p:pic>
    </p:spTree>
    <p:extLst>
      <p:ext uri="{BB962C8B-B14F-4D97-AF65-F5344CB8AC3E}">
        <p14:creationId xmlns:p14="http://schemas.microsoft.com/office/powerpoint/2010/main" val="21901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6886-AD5C-4E6F-B6A1-76F0276150FE}"/>
              </a:ext>
            </a:extLst>
          </p:cNvPr>
          <p:cNvSpPr>
            <a:spLocks noGrp="1"/>
          </p:cNvSpPr>
          <p:nvPr>
            <p:ph type="title"/>
          </p:nvPr>
        </p:nvSpPr>
        <p:spPr>
          <a:xfrm>
            <a:off x="1303800" y="656372"/>
            <a:ext cx="7030500" cy="999300"/>
          </a:xfrm>
        </p:spPr>
        <p:txBody>
          <a:bodyPr/>
          <a:lstStyle/>
          <a:p>
            <a:r>
              <a:rPr lang="en-US" sz="2400" dirty="0"/>
              <a:t>EDA and Data Preparation</a:t>
            </a:r>
            <a:endParaRPr lang="en-IN" sz="2400" dirty="0"/>
          </a:p>
        </p:txBody>
      </p:sp>
      <p:sp>
        <p:nvSpPr>
          <p:cNvPr id="3" name="Text Placeholder 2">
            <a:extLst>
              <a:ext uri="{FF2B5EF4-FFF2-40B4-BE49-F238E27FC236}">
                <a16:creationId xmlns:a16="http://schemas.microsoft.com/office/drawing/2014/main" id="{FC0C7304-E4EA-4CAD-A59C-E6420827A46A}"/>
              </a:ext>
            </a:extLst>
          </p:cNvPr>
          <p:cNvSpPr>
            <a:spLocks noGrp="1"/>
          </p:cNvSpPr>
          <p:nvPr>
            <p:ph type="body" idx="1"/>
          </p:nvPr>
        </p:nvSpPr>
        <p:spPr/>
        <p:txBody>
          <a:bodyPr/>
          <a:lstStyle/>
          <a:p>
            <a:r>
              <a:rPr lang="en-IN" dirty="0">
                <a:hlinkClick r:id="rId2"/>
              </a:rPr>
              <a:t>https://nbviewer.jupyter.org/github/kbs-group-9/kbs-group-9.github.io/blob/master/notebooks/US%20Accidents%20-%20EDA.ipynb#Import-Dependencies</a:t>
            </a:r>
            <a:endParaRPr lang="en-IN" dirty="0"/>
          </a:p>
          <a:p>
            <a:endParaRPr lang="en-IN" dirty="0"/>
          </a:p>
          <a:p>
            <a:r>
              <a:rPr lang="en-IN" dirty="0"/>
              <a:t>GitHub Link </a:t>
            </a:r>
          </a:p>
          <a:p>
            <a:pPr marL="146050" indent="0">
              <a:buNone/>
            </a:pPr>
            <a:r>
              <a:rPr lang="en-IN" dirty="0">
                <a:hlinkClick r:id="rId3"/>
              </a:rPr>
              <a:t>https://github.com/kbs-group-9/kbs-group-9.github.io/tree/master/notebooks</a:t>
            </a:r>
            <a:endParaRPr lang="en-IN" dirty="0"/>
          </a:p>
        </p:txBody>
      </p:sp>
    </p:spTree>
    <p:extLst>
      <p:ext uri="{BB962C8B-B14F-4D97-AF65-F5344CB8AC3E}">
        <p14:creationId xmlns:p14="http://schemas.microsoft.com/office/powerpoint/2010/main" val="1944543368"/>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586</Words>
  <Application>Microsoft Office PowerPoint</Application>
  <PresentationFormat>On-screen Show (16:9)</PresentationFormat>
  <Paragraphs>45</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Maven Pro</vt:lpstr>
      <vt:lpstr>Nunito</vt:lpstr>
      <vt:lpstr>Arial</vt:lpstr>
      <vt:lpstr>Momentum</vt:lpstr>
      <vt:lpstr>US Accidents – Modelling and Prediction</vt:lpstr>
      <vt:lpstr>Dataset - US Accidents (3 Million Records) </vt:lpstr>
      <vt:lpstr>What is the number of accidents of a state as compared to its adjacent states?</vt:lpstr>
      <vt:lpstr>Why and how wind speed and wind direction contribute to accidents?</vt:lpstr>
      <vt:lpstr>How does Weather condition and time affect visibility which results in the number of accidents?</vt:lpstr>
      <vt:lpstr>Do accidents happen due to stop signs w.r.t time of the day?</vt:lpstr>
      <vt:lpstr>Is the accident rates in different states higher due to different Weather Condition?</vt:lpstr>
      <vt:lpstr>User and Engineer Dashboard using Data Studio </vt:lpstr>
      <vt:lpstr>EDA and Data Preparation</vt:lpstr>
      <vt:lpstr>Using BigQuery to create table and execute sql queries</vt:lpstr>
      <vt:lpstr>Using BiQuery API in AI Notebook to perform EDA and ML Modeling using PySpark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dc:title>
  <cp:lastModifiedBy>sidharth panda</cp:lastModifiedBy>
  <cp:revision>3</cp:revision>
  <dcterms:modified xsi:type="dcterms:W3CDTF">2020-05-06T00:01:36Z</dcterms:modified>
</cp:coreProperties>
</file>