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98" r:id="rId2"/>
    <p:sldId id="304" r:id="rId3"/>
    <p:sldId id="306" r:id="rId4"/>
    <p:sldId id="308" r:id="rId5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0000"/>
    <a:srgbClr val="46ACAE"/>
    <a:srgbClr val="7EA5D0"/>
    <a:srgbClr val="6E8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4" autoAdjust="0"/>
    <p:restoredTop sz="86349" autoAdjust="0"/>
  </p:normalViewPr>
  <p:slideViewPr>
    <p:cSldViewPr>
      <p:cViewPr varScale="1">
        <p:scale>
          <a:sx n="85" d="100"/>
          <a:sy n="85" d="100"/>
        </p:scale>
        <p:origin x="138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136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defTabSz="882650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defTabSz="882650"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defTabSz="882650" eaLnBrk="1" hangingPunct="1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FD2D831C-29FC-4FA8-891F-71308565FB7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6019800" cy="5969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867400" y="685800"/>
            <a:ext cx="2819400" cy="3048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 algn="l"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 bwMode="gray">
          <a:xfrm>
            <a:off x="3124200" y="6477000"/>
            <a:ext cx="2895600" cy="2444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77000"/>
            <a:ext cx="2133600" cy="244475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95A5E8-A889-4B51-9B91-FDB721BC5B6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625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A84431-2D2A-42F7-B7ED-B0A2F5876FB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006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428625"/>
            <a:ext cx="2133600" cy="59531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2400" y="428625"/>
            <a:ext cx="6248400" cy="59531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9A37D4-BE2F-420A-A1C0-A2047FB052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545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5C05B6-1000-41CF-935F-CCB6162A65C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845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5242B-4D73-425C-B09F-7E7CD01227F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346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376363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76363"/>
            <a:ext cx="4038600" cy="5005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C976-C03D-482B-83C5-B4B0C6D8279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017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A29A7-10C6-4A24-9617-1A4F8762DCB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6632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5756B4-F434-4566-85FF-A34D49D5920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4027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54E63-2825-424E-A3A5-C548E9B5C52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3555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1054F-4BCB-432A-ADE2-868D7D856E7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6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3E3CC6-5428-4FE2-917C-0410629AF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681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457200" y="1376363"/>
            <a:ext cx="8229600" cy="500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715000" y="642937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solidFill>
                  <a:srgbClr val="000000"/>
                </a:solidFill>
                <a:latin typeface="+mn-lt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381000" y="6461125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1"/>
                </a:solidFill>
                <a:latin typeface="Verdana" panose="020B060403050404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5FE6587F-F0DB-4AD2-9CB6-A0A54085A4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52400" y="428625"/>
            <a:ext cx="7696200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57200" y="1905000"/>
            <a:ext cx="8218488" cy="1524000"/>
          </a:xfrm>
        </p:spPr>
        <p:txBody>
          <a:bodyPr/>
          <a:lstStyle/>
          <a:p>
            <a:r>
              <a:rPr lang="en-US" altLang="ko-KR" sz="4000" dirty="0" smtClean="0">
                <a:ea typeface="굴림" panose="020B0600000101010101" pitchFamily="50" charset="-127"/>
              </a:rPr>
              <a:t>AI</a:t>
            </a:r>
            <a:r>
              <a:rPr lang="ko-KR" altLang="en-US" sz="4000" dirty="0" smtClean="0">
                <a:ea typeface="굴림" panose="020B0600000101010101" pitchFamily="50" charset="-127"/>
              </a:rPr>
              <a:t>캡스톤디자인</a:t>
            </a:r>
            <a:r>
              <a:rPr lang="en-US" altLang="ko-KR" sz="4000" dirty="0" smtClean="0">
                <a:ea typeface="굴림" panose="020B0600000101010101" pitchFamily="50" charset="-127"/>
              </a:rPr>
              <a:t>(</a:t>
            </a:r>
            <a:r>
              <a:rPr lang="ko-KR" altLang="en-US" sz="4000" dirty="0" smtClean="0">
                <a:ea typeface="굴림" panose="020B0600000101010101" pitchFamily="50" charset="-127"/>
              </a:rPr>
              <a:t>졸업작품</a:t>
            </a:r>
            <a:r>
              <a:rPr lang="en-US" altLang="ko-KR" sz="4000" dirty="0" smtClean="0">
                <a:ea typeface="굴림" panose="020B0600000101010101" pitchFamily="50" charset="-127"/>
              </a:rPr>
              <a:t>)</a:t>
            </a:r>
            <a:r>
              <a:rPr lang="ko-KR" altLang="en-US" sz="4000" dirty="0" smtClean="0">
                <a:ea typeface="굴림" panose="020B0600000101010101" pitchFamily="50" charset="-127"/>
              </a:rPr>
              <a:t> </a:t>
            </a:r>
            <a:r>
              <a:rPr lang="en-US" altLang="ko-KR" sz="4000" dirty="0" smtClean="0">
                <a:ea typeface="굴림" panose="020B0600000101010101" pitchFamily="50" charset="-127"/>
              </a:rPr>
              <a:t/>
            </a:r>
            <a:br>
              <a:rPr lang="en-US" altLang="ko-KR" sz="4000" dirty="0" smtClean="0">
                <a:ea typeface="굴림" panose="020B0600000101010101" pitchFamily="50" charset="-127"/>
              </a:rPr>
            </a:br>
            <a:r>
              <a:rPr lang="ko-KR" altLang="en-US" sz="4000" dirty="0" err="1" smtClean="0">
                <a:ea typeface="굴림" panose="020B0600000101010101" pitchFamily="50" charset="-127"/>
              </a:rPr>
              <a:t>팀프로젝트</a:t>
            </a:r>
            <a:r>
              <a:rPr lang="ko-KR" altLang="en-US" sz="4000" dirty="0" smtClean="0">
                <a:ea typeface="굴림" panose="020B0600000101010101" pitchFamily="50" charset="-127"/>
              </a:rPr>
              <a:t> 아이디어 제안서 과제 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5003800" y="685800"/>
            <a:ext cx="3683000" cy="304800"/>
          </a:xfrm>
        </p:spPr>
        <p:txBody>
          <a:bodyPr/>
          <a:lstStyle/>
          <a:p>
            <a:endParaRPr lang="ko-KR" altLang="en-US" dirty="0" smtClean="0">
              <a:ea typeface="굴림" panose="020B0600000101010101" pitchFamily="50" charset="-127"/>
            </a:endParaRPr>
          </a:p>
          <a:p>
            <a:r>
              <a:rPr lang="en-US" altLang="ko-KR" sz="2800" dirty="0" smtClean="0">
                <a:ea typeface="굴림" panose="020B0600000101010101" pitchFamily="50" charset="-127"/>
              </a:rPr>
              <a:t>AISW</a:t>
            </a:r>
            <a:r>
              <a:rPr lang="ko-KR" altLang="en-US" sz="2800" dirty="0" smtClean="0">
                <a:ea typeface="굴림" panose="020B0600000101010101" pitchFamily="50" charset="-127"/>
              </a:rPr>
              <a:t>학과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굴림" panose="020B0600000101010101" pitchFamily="50" charset="-127"/>
              </a:rPr>
              <a:t>팀</a:t>
            </a:r>
            <a:r>
              <a:rPr lang="ko-KR" altLang="en-US" dirty="0" err="1" smtClean="0">
                <a:ea typeface="굴림" panose="020B0600000101010101" pitchFamily="50" charset="-127"/>
              </a:rPr>
              <a:t>별</a:t>
            </a:r>
            <a:r>
              <a:rPr lang="ko-KR" altLang="en-US" dirty="0" smtClean="0">
                <a:ea typeface="굴림" panose="020B0600000101010101" pitchFamily="50" charset="-127"/>
              </a:rPr>
              <a:t> 과제 선정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조별 협의</a:t>
            </a:r>
          </a:p>
          <a:p>
            <a:pPr lvl="1"/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개인아이디어 주제 중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1, 2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순위 또는 제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3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의 아이디어 협의 후 결정함</a:t>
            </a:r>
          </a:p>
          <a:p>
            <a:pPr lvl="1"/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사례연구 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-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사이트 비교</a:t>
            </a:r>
            <a:r>
              <a:rPr lang="en-US" altLang="ko-KR" dirty="0" smtClean="0">
                <a:latin typeface="Arial" panose="020B0604020202020204" pitchFamily="34" charset="0"/>
                <a:ea typeface="굴림" panose="020B0600000101010101" pitchFamily="50" charset="-127"/>
              </a:rPr>
              <a:t>, 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유사 제품 조사 등</a:t>
            </a:r>
          </a:p>
          <a:p>
            <a:r>
              <a:rPr lang="ko-KR" altLang="en-US" dirty="0" smtClean="0">
                <a:ea typeface="굴림" panose="020B0600000101010101" pitchFamily="50" charset="-127"/>
              </a:rPr>
              <a:t>최종 팀 아이디어 주제 선정 후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r>
              <a:rPr lang="ko-KR" altLang="en-US" dirty="0" err="1" smtClean="0">
                <a:solidFill>
                  <a:srgbClr val="008000"/>
                </a:solidFill>
                <a:ea typeface="굴림" panose="020B0600000101010101" pitchFamily="50" charset="-127"/>
              </a:rPr>
              <a:t>기본계획서</a:t>
            </a:r>
            <a:r>
              <a:rPr lang="ko-KR" altLang="en-US" dirty="0" smtClean="0">
                <a:solidFill>
                  <a:srgbClr val="008000"/>
                </a:solidFill>
                <a:ea typeface="굴림" panose="020B0600000101010101" pitchFamily="50" charset="-127"/>
              </a:rPr>
              <a:t> 제출</a:t>
            </a:r>
            <a:endParaRPr lang="en-US" altLang="ko-KR" dirty="0" smtClean="0">
              <a:ea typeface="굴림" panose="020B0600000101010101" pitchFamily="50" charset="-127"/>
            </a:endParaRPr>
          </a:p>
          <a:p>
            <a:pPr lvl="1"/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주제 선정 후 </a:t>
            </a:r>
            <a:r>
              <a:rPr lang="ko-KR" altLang="en-US" dirty="0" err="1" smtClean="0">
                <a:solidFill>
                  <a:srgbClr val="008000"/>
                </a:solidFill>
                <a:latin typeface="Arial" panose="020B0604020202020204" pitchFamily="34" charset="0"/>
                <a:ea typeface="굴림" panose="020B0600000101010101" pitchFamily="50" charset="-127"/>
              </a:rPr>
              <a:t>기본계획서</a:t>
            </a:r>
            <a:r>
              <a:rPr lang="ko-KR" altLang="en-US" dirty="0" smtClean="0">
                <a:latin typeface="Arial" panose="020B0604020202020204" pitchFamily="34" charset="0"/>
                <a:ea typeface="굴림" panose="020B0600000101010101" pitchFamily="50" charset="-127"/>
              </a:rPr>
              <a:t> 작성 제출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20713"/>
            <a:ext cx="7696200" cy="647700"/>
          </a:xfrm>
        </p:spPr>
        <p:txBody>
          <a:bodyPr/>
          <a:lstStyle/>
          <a:p>
            <a:r>
              <a:rPr lang="ko-KR" altLang="en-US" dirty="0" smtClean="0">
                <a:ea typeface="굴림" panose="020B0600000101010101" pitchFamily="50" charset="-127"/>
              </a:rPr>
              <a:t>과제 안내</a:t>
            </a:r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ko-KR" altLang="en-US" sz="2400" dirty="0">
                <a:ea typeface="굴림" panose="020B0600000101010101" pitchFamily="50" charset="-127"/>
              </a:rPr>
              <a:t>팀 프로젝트 </a:t>
            </a:r>
            <a:r>
              <a:rPr lang="ko-KR" altLang="en-US" sz="2400" dirty="0" smtClean="0">
                <a:ea typeface="굴림" panose="020B0600000101010101" pitchFamily="50" charset="-127"/>
              </a:rPr>
              <a:t>아이디어 제안서 작성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700213"/>
            <a:ext cx="4038600" cy="4392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2400" dirty="0" smtClean="0">
                <a:ea typeface="굴림" panose="020B0600000101010101" pitchFamily="50" charset="-127"/>
              </a:rPr>
              <a:t>작성방법 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소속 팀에서 수행했으면 하고 희망하는 프로젝트 아이템을 제안</a:t>
            </a:r>
            <a:endParaRPr lang="en-US" altLang="ko-KR" sz="18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A4</a:t>
            </a:r>
            <a:r>
              <a:rPr lang="ko-KR" altLang="en-US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기준  </a:t>
            </a:r>
            <a:r>
              <a:rPr lang="en-US" altLang="ko-KR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장 내외</a:t>
            </a:r>
            <a:endParaRPr lang="en-US" altLang="ko-KR" sz="18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작성 도구</a:t>
            </a:r>
            <a:r>
              <a:rPr lang="en-US" altLang="ko-KR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: </a:t>
            </a:r>
            <a:r>
              <a:rPr lang="ko-KR" altLang="en-US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파워포인트 </a:t>
            </a:r>
            <a:endParaRPr lang="en-US" altLang="ko-KR" sz="18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ko-KR" altLang="en-US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제출일</a:t>
            </a:r>
            <a:r>
              <a:rPr lang="en-US" altLang="ko-KR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: 3/30(</a:t>
            </a:r>
            <a:r>
              <a:rPr lang="ko-KR" altLang="en-US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일</a:t>
            </a:r>
            <a:r>
              <a:rPr lang="en-US" altLang="ko-KR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ko-KR" altLang="en-US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발표</a:t>
            </a:r>
            <a:r>
              <a:rPr lang="en-US" altLang="ko-KR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: 3/31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Arial" panose="020B0604020202020204" pitchFamily="34" charset="0"/>
                <a:ea typeface="굴림" panose="020B0600000101010101" pitchFamily="50" charset="-127"/>
              </a:rPr>
              <a:t>월</a:t>
            </a:r>
            <a:r>
              <a:rPr lang="en-US" altLang="ko-KR" sz="1800" dirty="0"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  <a:endParaRPr lang="ko-KR" altLang="en-US" sz="18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557338"/>
            <a:ext cx="4038600" cy="4968006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ko-KR" altLang="en-US" sz="2400" dirty="0" smtClean="0">
                <a:ea typeface="굴림" panose="020B0600000101010101" pitchFamily="50" charset="-127"/>
              </a:rPr>
              <a:t>목차</a:t>
            </a:r>
            <a:endParaRPr lang="ko-KR" altLang="en-US" sz="2400" i="1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프로젝트 </a:t>
            </a:r>
            <a:r>
              <a:rPr lang="ko-KR" altLang="en-US" sz="1600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과제명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 (주제)</a:t>
            </a:r>
            <a:endParaRPr lang="en-US" altLang="ko-KR" sz="16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팀번호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/</a:t>
            </a:r>
            <a:r>
              <a:rPr lang="ko-KR" altLang="en-US" sz="1600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팀명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/</a:t>
            </a:r>
            <a:r>
              <a:rPr lang="ko-KR" altLang="en-US" sz="1600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팀원소개</a:t>
            </a:r>
            <a:endParaRPr lang="en-US" altLang="ko-KR" sz="16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작품 개요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/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아이디어 요약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목적 및 목표</a:t>
            </a:r>
            <a:endParaRPr lang="en-US" altLang="ko-KR" sz="16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필요성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(Why?)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서비스 목표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(What?)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기대효과</a:t>
            </a:r>
            <a:endParaRPr lang="en-US" altLang="ko-KR" sz="18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800" dirty="0" smtClean="0">
                <a:latin typeface="Arial" panose="020B0604020202020204" pitchFamily="34" charset="0"/>
                <a:ea typeface="굴림" panose="020B0600000101010101" pitchFamily="50" charset="-127"/>
              </a:rPr>
              <a:t>시장분석</a:t>
            </a:r>
            <a:endParaRPr lang="en-US" altLang="ko-KR" sz="18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</a:rPr>
              <a:t>목표 사용자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</a:rPr>
              <a:t>(Target User)</a:t>
            </a:r>
          </a:p>
          <a:p>
            <a:pPr lvl="2">
              <a:lnSpc>
                <a:spcPct val="90000"/>
              </a:lnSpc>
              <a:defRPr/>
            </a:pPr>
            <a:r>
              <a:rPr lang="ko-KR" altLang="en-US" sz="1400" dirty="0" smtClean="0">
                <a:latin typeface="Arial" panose="020B0604020202020204" pitchFamily="34" charset="0"/>
                <a:ea typeface="굴림" panose="020B0600000101010101" pitchFamily="50" charset="-127"/>
              </a:rPr>
              <a:t>사용자 수요  요약</a:t>
            </a:r>
            <a:r>
              <a:rPr lang="en-US" altLang="ko-KR" sz="1400" dirty="0" smtClean="0">
                <a:latin typeface="Arial" panose="020B0604020202020204" pitchFamily="34" charset="0"/>
                <a:ea typeface="굴림" panose="020B0600000101010101" pitchFamily="50" charset="-127"/>
              </a:rPr>
              <a:t>(Users’ Needs)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시스템 기능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주요 기능 구성도</a:t>
            </a:r>
            <a:endParaRPr lang="ko-KR" altLang="en-US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2">
              <a:lnSpc>
                <a:spcPct val="90000"/>
              </a:lnSpc>
              <a:defRPr/>
            </a:pP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</a:rPr>
              <a:t>사용자 시나리오 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구성안</a:t>
            </a:r>
            <a:endParaRPr lang="en-US" altLang="ko-KR" sz="16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유사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/</a:t>
            </a:r>
            <a:r>
              <a:rPr lang="ko-KR" altLang="en-US" sz="1600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경쟁서비스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 및 차별성</a:t>
            </a:r>
            <a:endParaRPr lang="en-US" altLang="ko-KR" sz="16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사용 기술 및 개발 도구</a:t>
            </a:r>
            <a:endParaRPr lang="en-US" altLang="ko-KR" sz="16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기대 효과</a:t>
            </a:r>
            <a:endParaRPr lang="en-US" altLang="ko-KR" sz="16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marL="457200" lvl="1" indent="0">
              <a:lnSpc>
                <a:spcPct val="90000"/>
              </a:lnSpc>
              <a:buNone/>
              <a:defRPr/>
            </a:pPr>
            <a:endParaRPr lang="ko-KR" altLang="en-US" sz="16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marL="914400" lvl="2" indent="0">
              <a:lnSpc>
                <a:spcPct val="90000"/>
              </a:lnSpc>
              <a:buFontTx/>
              <a:buNone/>
              <a:defRPr/>
            </a:pPr>
            <a:endParaRPr lang="en-US" altLang="ko-KR" sz="18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marL="914400" lvl="2" indent="0">
              <a:lnSpc>
                <a:spcPct val="90000"/>
              </a:lnSpc>
              <a:buFontTx/>
              <a:buNone/>
              <a:defRPr/>
            </a:pPr>
            <a:endParaRPr lang="ko-KR" altLang="en-US" sz="1800" u="sng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7696200" cy="792088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50" charset="-127"/>
              </a:rPr>
              <a:t/>
            </a:r>
            <a:br>
              <a:rPr lang="en-US" altLang="ko-KR" dirty="0" smtClean="0">
                <a:ea typeface="굴림" panose="020B0600000101010101" pitchFamily="50" charset="-127"/>
              </a:rPr>
            </a:br>
            <a:r>
              <a:rPr lang="ko-KR" altLang="en-US" dirty="0" smtClean="0">
                <a:ea typeface="굴림" panose="020B0600000101010101" pitchFamily="50" charset="-127"/>
              </a:rPr>
              <a:t>작품 </a:t>
            </a:r>
            <a:r>
              <a:rPr lang="ko-KR" altLang="en-US" dirty="0" smtClean="0">
                <a:ea typeface="굴림" panose="020B0600000101010101" pitchFamily="50" charset="-127"/>
              </a:rPr>
              <a:t>아이디어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ko-KR" altLang="en-US" dirty="0" err="1" smtClean="0">
                <a:ea typeface="굴림" panose="020B0600000101010101" pitchFamily="50" charset="-127"/>
              </a:rPr>
              <a:t>선정시</a:t>
            </a:r>
            <a:r>
              <a:rPr lang="ko-KR" altLang="en-US" dirty="0" smtClean="0"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ea typeface="굴림" panose="020B0600000101010101" pitchFamily="50" charset="-127"/>
              </a:rPr>
              <a:t>고려</a:t>
            </a:r>
            <a:r>
              <a:rPr lang="ko-KR" altLang="en-US" dirty="0" smtClean="0">
                <a:ea typeface="굴림" panose="020B0600000101010101" pitchFamily="50" charset="-127"/>
              </a:rPr>
              <a:t>해야 할 사항</a:t>
            </a:r>
            <a:endParaRPr lang="ko-KR" altLang="en-US" sz="2400" dirty="0" smtClean="0">
              <a:ea typeface="굴림" panose="020B0600000101010101" pitchFamily="50" charset="-127"/>
            </a:endParaRP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755576" y="1268760"/>
            <a:ext cx="7920880" cy="4968006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AutoNum type="arabicParenR"/>
              <a:defRPr/>
            </a:pPr>
            <a:r>
              <a:rPr lang="ko-KR" altLang="en-US" sz="2400" dirty="0" err="1" smtClean="0">
                <a:ea typeface="굴림" panose="020B0600000101010101" pitchFamily="50" charset="-127"/>
              </a:rPr>
              <a:t>기술성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AI 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</a:rPr>
              <a:t>기법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(Deep Learning/Machine Learning)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+ Web/App(</a:t>
            </a:r>
            <a:r>
              <a:rPr lang="en-US" altLang="ko-KR" sz="1600" dirty="0" err="1">
                <a:latin typeface="Arial" panose="020B0604020202020204" pitchFamily="34" charset="0"/>
                <a:ea typeface="굴림" panose="020B0600000101010101" pitchFamily="50" charset="-127"/>
              </a:rPr>
              <a:t>FrontEnd+BackEnd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AISW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</a:rPr>
              <a:t>학과 수업시간에 배운 기술들을 연계</a:t>
            </a:r>
            <a:r>
              <a:rPr lang="en-US" altLang="ko-KR" sz="1600" dirty="0">
                <a:latin typeface="Arial" panose="020B0604020202020204" pitchFamily="34" charset="0"/>
                <a:ea typeface="굴림" panose="020B0600000101010101" pitchFamily="50" charset="-127"/>
              </a:rPr>
              <a:t>/</a:t>
            </a:r>
            <a:r>
              <a:rPr lang="ko-KR" altLang="en-US" sz="1600" dirty="0">
                <a:latin typeface="Arial" panose="020B0604020202020204" pitchFamily="34" charset="0"/>
                <a:ea typeface="굴림" panose="020B0600000101010101" pitchFamily="50" charset="-127"/>
              </a:rPr>
              <a:t>융합 시도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marL="457200" indent="-457200">
              <a:lnSpc>
                <a:spcPct val="90000"/>
              </a:lnSpc>
              <a:buAutoNum type="arabicParenR"/>
              <a:defRPr/>
            </a:pPr>
            <a:r>
              <a:rPr lang="ko-KR" altLang="en-US" sz="2400" dirty="0" smtClean="0">
                <a:ea typeface="굴림" panose="020B0600000101010101" pitchFamily="50" charset="-127"/>
              </a:rPr>
              <a:t>시장성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목표 사용자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(Target User)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 및 적용 시장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(Market 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또는 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Domain)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사용자의 어떤 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Needs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를 만족시킬 것인가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?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사용자의 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Needs 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대비 사용자 참여 가능성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marL="457200" indent="-457200">
              <a:lnSpc>
                <a:spcPct val="90000"/>
              </a:lnSpc>
              <a:buAutoNum type="arabicParenR"/>
              <a:defRPr/>
            </a:pPr>
            <a:r>
              <a:rPr lang="ko-KR" altLang="en-US" sz="2400" dirty="0" smtClean="0">
                <a:ea typeface="굴림" panose="020B0600000101010101" pitchFamily="50" charset="-127"/>
              </a:rPr>
              <a:t>사업화 가능성</a:t>
            </a:r>
            <a:endParaRPr lang="en-US" altLang="ko-KR" sz="2400" dirty="0" smtClean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개발 후 어떻게 팀이 운영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/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활용할 것인가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?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완성 후 사업화가 가능한 아이템인가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?</a:t>
            </a:r>
            <a:endParaRPr lang="en-US" altLang="ko-KR" sz="1600" dirty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marL="457200" indent="-457200">
              <a:lnSpc>
                <a:spcPct val="90000"/>
              </a:lnSpc>
              <a:buAutoNum type="arabicParenR"/>
              <a:defRPr/>
            </a:pPr>
            <a:r>
              <a:rPr lang="ko-KR" altLang="en-US" sz="2400" dirty="0" smtClean="0">
                <a:ea typeface="굴림" panose="020B0600000101010101" pitchFamily="50" charset="-127"/>
              </a:rPr>
              <a:t>완성도</a:t>
            </a:r>
            <a:endParaRPr lang="en-US" altLang="ko-KR" sz="2400" dirty="0">
              <a:ea typeface="굴림" panose="020B0600000101010101" pitchFamily="50" charset="-127"/>
            </a:endParaRP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팀원들 역할 분담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(Role Define)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이 </a:t>
            </a:r>
            <a:r>
              <a:rPr lang="ko-KR" altLang="en-US" sz="1600" dirty="0" err="1" smtClean="0">
                <a:latin typeface="Arial" panose="020B0604020202020204" pitchFamily="34" charset="0"/>
                <a:ea typeface="굴림" panose="020B0600000101010101" pitchFamily="50" charset="-127"/>
              </a:rPr>
              <a:t>명확한가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?(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한 업무에 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1~2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명 배정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)</a:t>
            </a:r>
          </a:p>
          <a:p>
            <a:pPr lvl="1">
              <a:lnSpc>
                <a:spcPct val="90000"/>
              </a:lnSpc>
              <a:defRPr/>
            </a:pP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팀워크를 통해 </a:t>
            </a:r>
            <a:r>
              <a:rPr lang="en-US" altLang="ko-KR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10</a:t>
            </a:r>
            <a:r>
              <a:rPr lang="ko-KR" altLang="en-US" sz="1600" dirty="0" smtClean="0">
                <a:latin typeface="Arial" panose="020B0604020202020204" pitchFamily="34" charset="0"/>
                <a:ea typeface="굴림" panose="020B0600000101010101" pitchFamily="50" charset="-127"/>
              </a:rPr>
              <a:t>월까지 완성 가능한가</a:t>
            </a:r>
            <a:r>
              <a:rPr lang="en-US" altLang="ko-KR" sz="1600" smtClean="0">
                <a:latin typeface="Arial" panose="020B0604020202020204" pitchFamily="34" charset="0"/>
                <a:ea typeface="굴림" panose="020B0600000101010101" pitchFamily="50" charset="-127"/>
              </a:rPr>
              <a:t>?</a:t>
            </a:r>
            <a:endParaRPr lang="en-US" altLang="ko-KR" sz="1800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  <a:p>
            <a:pPr marL="914400" lvl="2" indent="0">
              <a:lnSpc>
                <a:spcPct val="90000"/>
              </a:lnSpc>
              <a:buFontTx/>
              <a:buNone/>
              <a:defRPr/>
            </a:pPr>
            <a:endParaRPr lang="ko-KR" altLang="en-US" sz="1800" u="sng" dirty="0" smtClean="0">
              <a:latin typeface="Arial" panose="020B0604020202020204" pitchFamily="34" charset="0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8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23TGp_edu_light_s">
  <a:themeElements>
    <a:clrScheme name="223TGp_edu_light_s 3">
      <a:dk1>
        <a:srgbClr val="000000"/>
      </a:dk1>
      <a:lt1>
        <a:srgbClr val="FFFFFF"/>
      </a:lt1>
      <a:dk2>
        <a:srgbClr val="7A4832"/>
      </a:dk2>
      <a:lt2>
        <a:srgbClr val="DDDDDD"/>
      </a:lt2>
      <a:accent1>
        <a:srgbClr val="A18537"/>
      </a:accent1>
      <a:accent2>
        <a:srgbClr val="518D47"/>
      </a:accent2>
      <a:accent3>
        <a:srgbClr val="FFFFFF"/>
      </a:accent3>
      <a:accent4>
        <a:srgbClr val="000000"/>
      </a:accent4>
      <a:accent5>
        <a:srgbClr val="CDC2AE"/>
      </a:accent5>
      <a:accent6>
        <a:srgbClr val="497F3F"/>
      </a:accent6>
      <a:hlink>
        <a:srgbClr val="844B91"/>
      </a:hlink>
      <a:folHlink>
        <a:srgbClr val="90A8B0"/>
      </a:folHlink>
    </a:clrScheme>
    <a:fontScheme name="223TGp_edu_light_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23TGp_edu_light_s 1">
        <a:dk1>
          <a:srgbClr val="000066"/>
        </a:dk1>
        <a:lt1>
          <a:srgbClr val="FFFFFF"/>
        </a:lt1>
        <a:dk2>
          <a:srgbClr val="0D5597"/>
        </a:dk2>
        <a:lt2>
          <a:srgbClr val="DDDDDD"/>
        </a:lt2>
        <a:accent1>
          <a:srgbClr val="428E71"/>
        </a:accent1>
        <a:accent2>
          <a:srgbClr val="3F90BD"/>
        </a:accent2>
        <a:accent3>
          <a:srgbClr val="FFFFFF"/>
        </a:accent3>
        <a:accent4>
          <a:srgbClr val="000056"/>
        </a:accent4>
        <a:accent5>
          <a:srgbClr val="B0C6BB"/>
        </a:accent5>
        <a:accent6>
          <a:srgbClr val="3882AB"/>
        </a:accent6>
        <a:hlink>
          <a:srgbClr val="99A75F"/>
        </a:hlink>
        <a:folHlink>
          <a:srgbClr val="BCC8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s 2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A1A1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23TGp_edu_light_s 3">
        <a:dk1>
          <a:srgbClr val="000000"/>
        </a:dk1>
        <a:lt1>
          <a:srgbClr val="FFFFFF"/>
        </a:lt1>
        <a:dk2>
          <a:srgbClr val="7A4832"/>
        </a:dk2>
        <a:lt2>
          <a:srgbClr val="DDDDDD"/>
        </a:lt2>
        <a:accent1>
          <a:srgbClr val="A18537"/>
        </a:accent1>
        <a:accent2>
          <a:srgbClr val="518D47"/>
        </a:accent2>
        <a:accent3>
          <a:srgbClr val="FFFFFF"/>
        </a:accent3>
        <a:accent4>
          <a:srgbClr val="000000"/>
        </a:accent4>
        <a:accent5>
          <a:srgbClr val="CDC2AE"/>
        </a:accent5>
        <a:accent6>
          <a:srgbClr val="497F3F"/>
        </a:accent6>
        <a:hlink>
          <a:srgbClr val="844B91"/>
        </a:hlink>
        <a:folHlink>
          <a:srgbClr val="90A8B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223TGp_edu_light_s</Template>
  <TotalTime>633</TotalTime>
  <Words>254</Words>
  <Application>Microsoft Office PowerPoint</Application>
  <PresentationFormat>화면 슬라이드 쇼(4:3)</PresentationFormat>
  <Paragraphs>50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Arial</vt:lpstr>
      <vt:lpstr>Verdana</vt:lpstr>
      <vt:lpstr>Wingdings</vt:lpstr>
      <vt:lpstr>223TGp_edu_light_s</vt:lpstr>
      <vt:lpstr>AI캡스톤디자인(졸업작품)  팀프로젝트 아이디어 제안서 과제 </vt:lpstr>
      <vt:lpstr>팀별 과제 선정</vt:lpstr>
      <vt:lpstr>과제 안내 팀 프로젝트 아이디어 제안서 작성</vt:lpstr>
      <vt:lpstr> 작품 아이디어 선정시 고려해야 할 사항</vt:lpstr>
    </vt:vector>
  </TitlesOfParts>
  <Company>동양대학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강 환수</dc:creator>
  <cp:lastModifiedBy>Jo</cp:lastModifiedBy>
  <cp:revision>58</cp:revision>
  <dcterms:created xsi:type="dcterms:W3CDTF">2007-03-01T06:30:40Z</dcterms:created>
  <dcterms:modified xsi:type="dcterms:W3CDTF">2025-03-17T04:45:27Z</dcterms:modified>
</cp:coreProperties>
</file>