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63" r:id="rId7"/>
    <p:sldId id="264" r:id="rId8"/>
    <p:sldId id="259" r:id="rId9"/>
    <p:sldId id="267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BC326-2943-4355-9B06-591A2EDED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0BE028-7D2C-4C87-B802-D122B527D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EEF82-64A1-438E-B3A0-E771430D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E40-383F-45FC-9C3B-7C7B0092E2D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1D5E2-6033-4DBC-9D4E-CB2E3686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FCC7A-B0F3-4162-B413-25F95042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D256-4E06-4485-8493-944CCA18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0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2876D-7D0A-4B8F-8890-75CF9C1C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0EC64C-4B5B-4310-9817-D37B9CD4E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99785-F646-4C5F-8FB4-B255D04A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E40-383F-45FC-9C3B-7C7B0092E2D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811CA-9CBF-4381-AC9A-B0D261D0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FA757-DFD8-4F8C-9BAA-78A04B6B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D256-4E06-4485-8493-944CCA18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DF9632-C25C-43F6-A016-450F78FE1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71AF4-60D6-4F00-B060-85024789D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6A07E-8F9F-4FBD-B735-60F77020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E40-383F-45FC-9C3B-7C7B0092E2D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C3E48-1F23-4BCD-9106-EE4C4322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CA616-C98C-41CF-B541-D14C6F1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D256-4E06-4485-8493-944CCA18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2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3DDAD-42C1-41E7-8369-D8350B25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E850E-B6C3-41A9-ADBB-947BE6FA2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04F90-01A4-477B-9C9A-4928541A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E40-383F-45FC-9C3B-7C7B0092E2D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6FF8F-F33C-4D10-AD81-504908B9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C9BD8-8D50-406D-8530-859CDA87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D256-4E06-4485-8493-944CCA18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5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E1A87-861C-46C1-8F82-61C1978F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6A23C-9832-432B-8913-F4F116D8E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65F0B-A6DB-4930-B410-A48E838C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E40-383F-45FC-9C3B-7C7B0092E2D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E1E52-5999-4EE0-BDAD-D8534900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480D2-C18B-49E0-A779-D2EF68B5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D256-4E06-4485-8493-944CCA18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4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87F17-0A2F-423B-A182-C4A654D8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2A694-73A5-4157-B6A9-D859E6D1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3A0373-4A6D-4785-9062-A2BA864C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985922-7E77-4469-B45A-E839A136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E40-383F-45FC-9C3B-7C7B0092E2D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41C61-3F4B-48B2-A3F7-6369ED26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E10D1-E895-4CCD-98A4-3C7BF973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D256-4E06-4485-8493-944CCA18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4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0D0F8-82B5-4642-9BA7-68854F65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3B410-16CE-419E-A209-782B96E15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C3C9B-AF99-4780-8D07-2518B0B4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45F40-B643-497C-9096-DB7DD0F58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27823E-A998-4C99-A865-1384FC5FE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A24CB6-A02E-48E3-AD59-8A190406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E40-383F-45FC-9C3B-7C7B0092E2D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3143D4-F049-411E-99F2-08B80971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846754-0F28-4269-AA91-24831111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D256-4E06-4485-8493-944CCA18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975B9-7C16-45D0-9785-02304E33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A4BC24-0654-413C-822C-393B26A7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E40-383F-45FC-9C3B-7C7B0092E2D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0E45E9-06E3-46B9-8330-035B3F5C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E4E0C-7D93-42D0-A19C-74F5A5A3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D256-4E06-4485-8493-944CCA18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8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5D4306-667A-45A2-BA17-2B0A65DC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E40-383F-45FC-9C3B-7C7B0092E2D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B55BA3-4A4C-4FD8-A115-6B841147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8D160-7A4F-4B3E-A21B-FBA0C5D6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D256-4E06-4485-8493-944CCA18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5A2ED-1339-407A-A897-6D92BDBE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999AE-81B9-436E-A9B2-5F51A10E9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0BB1B8-FB03-4873-A57C-E24F533EA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63440-1B0D-4E1E-B4E0-519D0BF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E40-383F-45FC-9C3B-7C7B0092E2D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001C8-5154-4DBF-8300-742F9C72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3C455-3BBA-4207-8B86-DCCC51B8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D256-4E06-4485-8493-944CCA18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6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949E-7A05-4FDE-AA5D-5BD4AD9C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D405B-9DCB-4021-8764-0D56C67F8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0CF84-DC6A-49FF-906A-8E586592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8F4FC-4E06-4B8B-B578-D016D171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E40-383F-45FC-9C3B-7C7B0092E2D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168C7-36D8-46BE-99B7-D5B0B983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885A5-2951-4EA2-8B68-99161D68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D256-4E06-4485-8493-944CCA18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8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CDA96-519A-4AD3-B5C9-603BD566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DD64CB-A108-4ADC-8D13-027FEB0B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D473A-4CD2-4458-A9C4-B1AAED6B1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EE40-383F-45FC-9C3B-7C7B0092E2D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B260A-1B13-4967-A0F7-2D45F7229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0E37A-DB77-431A-8539-672BAA038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8D256-4E06-4485-8493-944CCA18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1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C9570-79BF-4E93-9A27-67863F47BD60}"/>
              </a:ext>
            </a:extLst>
          </p:cNvPr>
          <p:cNvSpPr txBox="1"/>
          <p:nvPr/>
        </p:nvSpPr>
        <p:spPr>
          <a:xfrm>
            <a:off x="4008210" y="3059668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카툰</a:t>
            </a:r>
            <a:r>
              <a:rPr lang="ko-KR" altLang="en-US" dirty="0"/>
              <a:t> 워 레벨 디자인</a:t>
            </a:r>
          </a:p>
        </p:txBody>
      </p:sp>
    </p:spTree>
    <p:extLst>
      <p:ext uri="{BB962C8B-B14F-4D97-AF65-F5344CB8AC3E}">
        <p14:creationId xmlns:p14="http://schemas.microsoft.com/office/powerpoint/2010/main" val="238443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A38D6-A054-4C3D-ACA1-CA5151703B1F}"/>
              </a:ext>
            </a:extLst>
          </p:cNvPr>
          <p:cNvSpPr txBox="1"/>
          <p:nvPr/>
        </p:nvSpPr>
        <p:spPr>
          <a:xfrm>
            <a:off x="1004044" y="410896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맵의</a:t>
            </a:r>
            <a:r>
              <a:rPr lang="ko-KR" altLang="en-US" dirty="0"/>
              <a:t> 높낮이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2D9E5-F232-49DB-A668-AE5C13A1C88D}"/>
              </a:ext>
            </a:extLst>
          </p:cNvPr>
          <p:cNvSpPr txBox="1"/>
          <p:nvPr/>
        </p:nvSpPr>
        <p:spPr>
          <a:xfrm>
            <a:off x="1004044" y="1251193"/>
            <a:ext cx="466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언덕과 같이 터레인에 높낮이 설정을 해줄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A2A7A-3095-48C8-B1DA-56D092E593E3}"/>
              </a:ext>
            </a:extLst>
          </p:cNvPr>
          <p:cNvSpPr txBox="1"/>
          <p:nvPr/>
        </p:nvSpPr>
        <p:spPr>
          <a:xfrm>
            <a:off x="1004043" y="2249483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해준다면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61ADA-5F1B-4277-88F9-8E305B02D99A}"/>
              </a:ext>
            </a:extLst>
          </p:cNvPr>
          <p:cNvSpPr txBox="1"/>
          <p:nvPr/>
        </p:nvSpPr>
        <p:spPr>
          <a:xfrm>
            <a:off x="6096000" y="2249483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안해준다면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4A500-AA99-486E-AFC0-4754902A6EAE}"/>
              </a:ext>
            </a:extLst>
          </p:cNvPr>
          <p:cNvSpPr txBox="1"/>
          <p:nvPr/>
        </p:nvSpPr>
        <p:spPr>
          <a:xfrm>
            <a:off x="1004043" y="2786108"/>
            <a:ext cx="466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위치에 언덕이나 산과 같은 지형을 구성해 지형적으로 이점을 주는 플레이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FFCEA-C726-40F5-9CF6-9FFFB8A2369E}"/>
              </a:ext>
            </a:extLst>
          </p:cNvPr>
          <p:cNvSpPr txBox="1"/>
          <p:nvPr/>
        </p:nvSpPr>
        <p:spPr>
          <a:xfrm>
            <a:off x="6096000" y="2786108"/>
            <a:ext cx="4661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구조물들 배치</a:t>
            </a:r>
            <a:endParaRPr lang="en-US" altLang="ko-KR" dirty="0"/>
          </a:p>
          <a:p>
            <a:r>
              <a:rPr lang="ko-KR" altLang="en-US" dirty="0"/>
              <a:t>구조물 중 큰 바위를 통해 언덕과 같은 느낌 주기 가능 </a:t>
            </a:r>
            <a:r>
              <a:rPr lang="en-US" altLang="ko-KR" dirty="0"/>
              <a:t>but </a:t>
            </a:r>
            <a:r>
              <a:rPr lang="ko-KR" altLang="en-US" dirty="0"/>
              <a:t>언덕과 같이 타고 올라가거나 지형적 이점 </a:t>
            </a:r>
            <a:r>
              <a:rPr lang="en-US" altLang="ko-KR" dirty="0"/>
              <a:t>X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184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D24D7-B6D9-4581-AC48-1265639BEF87}"/>
              </a:ext>
            </a:extLst>
          </p:cNvPr>
          <p:cNvSpPr txBox="1"/>
          <p:nvPr/>
        </p:nvSpPr>
        <p:spPr>
          <a:xfrm>
            <a:off x="1004044" y="410896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최종 발표 맵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EEAAF-1976-425E-BCA5-4CEF33AF2D4A}"/>
              </a:ext>
            </a:extLst>
          </p:cNvPr>
          <p:cNvSpPr txBox="1"/>
          <p:nvPr/>
        </p:nvSpPr>
        <p:spPr>
          <a:xfrm>
            <a:off x="1004044" y="999523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4AFD-1CA4-4D77-9D2F-F11298A93FE6}"/>
              </a:ext>
            </a:extLst>
          </p:cNvPr>
          <p:cNvSpPr txBox="1"/>
          <p:nvPr/>
        </p:nvSpPr>
        <p:spPr>
          <a:xfrm>
            <a:off x="1004043" y="1377244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크기 </a:t>
            </a:r>
            <a:r>
              <a:rPr lang="en-US" altLang="ko-KR" dirty="0"/>
              <a:t>XYZ 4000*4000*4000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F2DD1-CB46-4E56-BD97-5339BF8E6365}"/>
              </a:ext>
            </a:extLst>
          </p:cNvPr>
          <p:cNvSpPr txBox="1"/>
          <p:nvPr/>
        </p:nvSpPr>
        <p:spPr>
          <a:xfrm>
            <a:off x="1004042" y="1974260"/>
            <a:ext cx="466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컨셉 </a:t>
            </a:r>
            <a:r>
              <a:rPr lang="en-US" altLang="ko-KR" dirty="0"/>
              <a:t>(</a:t>
            </a:r>
            <a:r>
              <a:rPr lang="ko-KR" altLang="en-US" dirty="0"/>
              <a:t>의도</a:t>
            </a:r>
            <a:r>
              <a:rPr lang="en-US" altLang="ko-KR" dirty="0"/>
              <a:t>) </a:t>
            </a:r>
            <a:r>
              <a:rPr lang="ko-KR" altLang="en-US" dirty="0"/>
              <a:t>여러 명의 플레이어가 서로 협력하고 전략을 짤 수 있는 구성</a:t>
            </a:r>
            <a:endParaRPr lang="en-US" altLang="ko-KR" dirty="0"/>
          </a:p>
          <a:p>
            <a:r>
              <a:rPr lang="ko-KR" altLang="en-US" dirty="0"/>
              <a:t>구조물이 많고 </a:t>
            </a:r>
            <a:r>
              <a:rPr lang="ko-KR" altLang="en-US" dirty="0" err="1"/>
              <a:t>맵의</a:t>
            </a:r>
            <a:r>
              <a:rPr lang="ko-KR" altLang="en-US" dirty="0"/>
              <a:t> 높낮이가 있는 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959BF-FFA9-4D10-9966-93611099CD83}"/>
              </a:ext>
            </a:extLst>
          </p:cNvPr>
          <p:cNvSpPr txBox="1"/>
          <p:nvPr/>
        </p:nvSpPr>
        <p:spPr>
          <a:xfrm>
            <a:off x="1004042" y="3629957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거점의 수 기존 </a:t>
            </a:r>
            <a:r>
              <a:rPr lang="en-US" altLang="ko-KR" dirty="0"/>
              <a:t>5 -&gt; </a:t>
            </a:r>
            <a:r>
              <a:rPr lang="ko-KR" altLang="en-US" dirty="0"/>
              <a:t>최소 </a:t>
            </a:r>
            <a:r>
              <a:rPr lang="en-US" altLang="ko-KR" dirty="0"/>
              <a:t>6</a:t>
            </a:r>
            <a:r>
              <a:rPr lang="ko-KR" altLang="en-US" dirty="0"/>
              <a:t>개 이상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EE754-49D4-4081-9263-DC8A8DB07953}"/>
              </a:ext>
            </a:extLst>
          </p:cNvPr>
          <p:cNvSpPr txBox="1"/>
          <p:nvPr/>
        </p:nvSpPr>
        <p:spPr>
          <a:xfrm>
            <a:off x="1004042" y="3059668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수용 플레이어의 수 </a:t>
            </a:r>
            <a:r>
              <a:rPr lang="en-US" altLang="ko-KR" dirty="0"/>
              <a:t>30</a:t>
            </a:r>
            <a:r>
              <a:rPr lang="ko-KR" altLang="en-US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34382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1A4F89-E04A-4AAB-BCB3-B41B781B3F78}"/>
              </a:ext>
            </a:extLst>
          </p:cNvPr>
          <p:cNvSpPr/>
          <p:nvPr/>
        </p:nvSpPr>
        <p:spPr>
          <a:xfrm>
            <a:off x="794670" y="909000"/>
            <a:ext cx="5040000" cy="50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B468BB2-4A6A-40D9-9652-55C9801C450E}"/>
              </a:ext>
            </a:extLst>
          </p:cNvPr>
          <p:cNvCxnSpPr/>
          <p:nvPr/>
        </p:nvCxnSpPr>
        <p:spPr>
          <a:xfrm>
            <a:off x="667644" y="909000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EA4CDA5-C65B-429B-880F-0A36947D1692}"/>
              </a:ext>
            </a:extLst>
          </p:cNvPr>
          <p:cNvCxnSpPr>
            <a:cxnSpLocks/>
          </p:cNvCxnSpPr>
          <p:nvPr/>
        </p:nvCxnSpPr>
        <p:spPr>
          <a:xfrm rot="16200000">
            <a:off x="3314670" y="3546155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03621C-17C7-4576-A683-FAEE94537F14}"/>
              </a:ext>
            </a:extLst>
          </p:cNvPr>
          <p:cNvSpPr txBox="1"/>
          <p:nvPr/>
        </p:nvSpPr>
        <p:spPr>
          <a:xfrm>
            <a:off x="3068087" y="6066155"/>
            <a:ext cx="493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4000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13985-14C6-4DC9-AE6B-1C27C1AF40F3}"/>
              </a:ext>
            </a:extLst>
          </p:cNvPr>
          <p:cNvSpPr txBox="1"/>
          <p:nvPr/>
        </p:nvSpPr>
        <p:spPr>
          <a:xfrm rot="5400000">
            <a:off x="290256" y="3298195"/>
            <a:ext cx="493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4000</a:t>
            </a:r>
            <a:endParaRPr lang="ko-KR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8A17D6-BBFC-4B80-ADD1-CA10BA6B08DE}"/>
              </a:ext>
            </a:extLst>
          </p:cNvPr>
          <p:cNvSpPr/>
          <p:nvPr/>
        </p:nvSpPr>
        <p:spPr>
          <a:xfrm>
            <a:off x="3153034" y="3267000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1031C5-0D87-4C4A-8933-B23E55954782}"/>
              </a:ext>
            </a:extLst>
          </p:cNvPr>
          <p:cNvSpPr/>
          <p:nvPr/>
        </p:nvSpPr>
        <p:spPr>
          <a:xfrm>
            <a:off x="2160125" y="110158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9C848-B311-43D9-AD39-32740BC52C8E}"/>
              </a:ext>
            </a:extLst>
          </p:cNvPr>
          <p:cNvSpPr txBox="1"/>
          <p:nvPr/>
        </p:nvSpPr>
        <p:spPr>
          <a:xfrm>
            <a:off x="2564412" y="141353"/>
            <a:ext cx="493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거점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D7A749B-42AE-4495-B228-85CE8CE0D695}"/>
              </a:ext>
            </a:extLst>
          </p:cNvPr>
          <p:cNvSpPr/>
          <p:nvPr/>
        </p:nvSpPr>
        <p:spPr>
          <a:xfrm>
            <a:off x="5063775" y="5140849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756F628-2B65-4A72-ABF6-191DAEF8777F}"/>
              </a:ext>
            </a:extLst>
          </p:cNvPr>
          <p:cNvSpPr/>
          <p:nvPr/>
        </p:nvSpPr>
        <p:spPr>
          <a:xfrm>
            <a:off x="5069579" y="1425073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D458645-F47E-4F9A-85BF-003A8B0317A9}"/>
              </a:ext>
            </a:extLst>
          </p:cNvPr>
          <p:cNvSpPr/>
          <p:nvPr/>
        </p:nvSpPr>
        <p:spPr>
          <a:xfrm>
            <a:off x="1241826" y="5140849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0BB4A52-233C-46C6-9BC0-9461FE1E4F94}"/>
              </a:ext>
            </a:extLst>
          </p:cNvPr>
          <p:cNvSpPr/>
          <p:nvPr/>
        </p:nvSpPr>
        <p:spPr>
          <a:xfrm>
            <a:off x="1241826" y="1425073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FE702B-2492-4780-B77A-F8755D7D0E54}"/>
              </a:ext>
            </a:extLst>
          </p:cNvPr>
          <p:cNvSpPr/>
          <p:nvPr/>
        </p:nvSpPr>
        <p:spPr>
          <a:xfrm>
            <a:off x="6745967" y="909000"/>
            <a:ext cx="5040000" cy="50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F6C5EF-F3E6-4253-B2C0-A38CFD983C94}"/>
              </a:ext>
            </a:extLst>
          </p:cNvPr>
          <p:cNvCxnSpPr/>
          <p:nvPr/>
        </p:nvCxnSpPr>
        <p:spPr>
          <a:xfrm>
            <a:off x="6618941" y="909000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956C5C2-929D-4BFF-8053-881276CB0E3A}"/>
              </a:ext>
            </a:extLst>
          </p:cNvPr>
          <p:cNvCxnSpPr>
            <a:cxnSpLocks/>
          </p:cNvCxnSpPr>
          <p:nvPr/>
        </p:nvCxnSpPr>
        <p:spPr>
          <a:xfrm rot="16200000">
            <a:off x="9265967" y="3546155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61E1A4-5926-471F-902F-309210E2E05E}"/>
              </a:ext>
            </a:extLst>
          </p:cNvPr>
          <p:cNvSpPr txBox="1"/>
          <p:nvPr/>
        </p:nvSpPr>
        <p:spPr>
          <a:xfrm>
            <a:off x="9019384" y="6066155"/>
            <a:ext cx="493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4000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33FA8C-76CC-4C0D-8BB0-8B21F731AB49}"/>
              </a:ext>
            </a:extLst>
          </p:cNvPr>
          <p:cNvSpPr txBox="1"/>
          <p:nvPr/>
        </p:nvSpPr>
        <p:spPr>
          <a:xfrm rot="5400000">
            <a:off x="6241553" y="3298195"/>
            <a:ext cx="493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4000</a:t>
            </a:r>
            <a:endParaRPr lang="ko-KR" altLang="en-US" sz="11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7413A65-1D5A-46AF-B905-ACDDBB15D02A}"/>
              </a:ext>
            </a:extLst>
          </p:cNvPr>
          <p:cNvSpPr/>
          <p:nvPr/>
        </p:nvSpPr>
        <p:spPr>
          <a:xfrm>
            <a:off x="9106999" y="1263073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E155A75-6835-4AB8-BE05-8834F7DEBC3D}"/>
              </a:ext>
            </a:extLst>
          </p:cNvPr>
          <p:cNvSpPr/>
          <p:nvPr/>
        </p:nvSpPr>
        <p:spPr>
          <a:xfrm>
            <a:off x="11020876" y="4183695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219819-073B-4316-B3FA-4F5912186314}"/>
              </a:ext>
            </a:extLst>
          </p:cNvPr>
          <p:cNvSpPr/>
          <p:nvPr/>
        </p:nvSpPr>
        <p:spPr>
          <a:xfrm>
            <a:off x="9104097" y="3267000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24D5C8D-06E3-45C8-85D2-CB9851402397}"/>
              </a:ext>
            </a:extLst>
          </p:cNvPr>
          <p:cNvSpPr/>
          <p:nvPr/>
        </p:nvSpPr>
        <p:spPr>
          <a:xfrm>
            <a:off x="7246464" y="4183695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87E17E-B4BE-4C8B-95C9-A7C8FCECF72C}"/>
              </a:ext>
            </a:extLst>
          </p:cNvPr>
          <p:cNvSpPr/>
          <p:nvPr/>
        </p:nvSpPr>
        <p:spPr>
          <a:xfrm>
            <a:off x="11020876" y="2350306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251A75E-4992-4FD4-95A6-F5A3A7417D3C}"/>
              </a:ext>
            </a:extLst>
          </p:cNvPr>
          <p:cNvSpPr/>
          <p:nvPr/>
        </p:nvSpPr>
        <p:spPr>
          <a:xfrm>
            <a:off x="9104097" y="5302849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3AD3384-FE23-4B72-84D1-D15E56328C13}"/>
              </a:ext>
            </a:extLst>
          </p:cNvPr>
          <p:cNvSpPr/>
          <p:nvPr/>
        </p:nvSpPr>
        <p:spPr>
          <a:xfrm>
            <a:off x="7241578" y="2344511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46FCBC-98E5-411E-8861-2DC9D836CD1B}"/>
              </a:ext>
            </a:extLst>
          </p:cNvPr>
          <p:cNvSpPr txBox="1"/>
          <p:nvPr/>
        </p:nvSpPr>
        <p:spPr>
          <a:xfrm>
            <a:off x="6745967" y="48109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 2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6DD961-D08C-4959-99AD-BF2547F5F958}"/>
              </a:ext>
            </a:extLst>
          </p:cNvPr>
          <p:cNvSpPr txBox="1"/>
          <p:nvPr/>
        </p:nvSpPr>
        <p:spPr>
          <a:xfrm>
            <a:off x="794670" y="48109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92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26D75-92D5-42BA-9E22-2B8924312F9B}"/>
              </a:ext>
            </a:extLst>
          </p:cNvPr>
          <p:cNvSpPr txBox="1"/>
          <p:nvPr/>
        </p:nvSpPr>
        <p:spPr>
          <a:xfrm>
            <a:off x="894743" y="34031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정사각형 필드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0C4DA-CE11-4A5A-89DA-8EF2E00C40AD}"/>
              </a:ext>
            </a:extLst>
          </p:cNvPr>
          <p:cNvSpPr txBox="1"/>
          <p:nvPr/>
        </p:nvSpPr>
        <p:spPr>
          <a:xfrm>
            <a:off x="894742" y="1453292"/>
            <a:ext cx="3926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위에서 봤을 때는 이쁘게 생겼고 대칭도 </a:t>
            </a:r>
            <a:r>
              <a:rPr lang="ko-KR" altLang="en-US" dirty="0" err="1"/>
              <a:t>잘맞는</a:t>
            </a:r>
            <a:r>
              <a:rPr lang="ko-KR" altLang="en-US" dirty="0"/>
              <a:t> 느낌이지만 실제로 게임에 들어간다고 생각했을 때 너무 단조로운 </a:t>
            </a:r>
            <a:r>
              <a:rPr lang="ko-KR" altLang="en-US" dirty="0" err="1"/>
              <a:t>맵이</a:t>
            </a:r>
            <a:r>
              <a:rPr lang="ko-KR" altLang="en-US" dirty="0"/>
              <a:t> 될 것 같음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E7D70-824F-4508-8150-F0046471BE08}"/>
              </a:ext>
            </a:extLst>
          </p:cNvPr>
          <p:cNvSpPr txBox="1"/>
          <p:nvPr/>
        </p:nvSpPr>
        <p:spPr>
          <a:xfrm>
            <a:off x="894742" y="3059668"/>
            <a:ext cx="632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이건 구조물이나 지형의 높낮이로 커버할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56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1A4F89-E04A-4AAB-BCB3-B41B781B3F78}"/>
              </a:ext>
            </a:extLst>
          </p:cNvPr>
          <p:cNvSpPr/>
          <p:nvPr/>
        </p:nvSpPr>
        <p:spPr>
          <a:xfrm>
            <a:off x="794670" y="909000"/>
            <a:ext cx="5040000" cy="50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B468BB2-4A6A-40D9-9652-55C9801C450E}"/>
              </a:ext>
            </a:extLst>
          </p:cNvPr>
          <p:cNvCxnSpPr/>
          <p:nvPr/>
        </p:nvCxnSpPr>
        <p:spPr>
          <a:xfrm>
            <a:off x="667644" y="909000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EA4CDA5-C65B-429B-880F-0A36947D1692}"/>
              </a:ext>
            </a:extLst>
          </p:cNvPr>
          <p:cNvCxnSpPr>
            <a:cxnSpLocks/>
          </p:cNvCxnSpPr>
          <p:nvPr/>
        </p:nvCxnSpPr>
        <p:spPr>
          <a:xfrm rot="16200000">
            <a:off x="3314670" y="3546155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03621C-17C7-4576-A683-FAEE94537F14}"/>
              </a:ext>
            </a:extLst>
          </p:cNvPr>
          <p:cNvSpPr txBox="1"/>
          <p:nvPr/>
        </p:nvSpPr>
        <p:spPr>
          <a:xfrm>
            <a:off x="3068087" y="6066155"/>
            <a:ext cx="493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4000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13985-14C6-4DC9-AE6B-1C27C1AF40F3}"/>
              </a:ext>
            </a:extLst>
          </p:cNvPr>
          <p:cNvSpPr txBox="1"/>
          <p:nvPr/>
        </p:nvSpPr>
        <p:spPr>
          <a:xfrm rot="5400000">
            <a:off x="290256" y="3298195"/>
            <a:ext cx="493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4000</a:t>
            </a:r>
            <a:endParaRPr lang="ko-KR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8A17D6-BBFC-4B80-ADD1-CA10BA6B08DE}"/>
              </a:ext>
            </a:extLst>
          </p:cNvPr>
          <p:cNvSpPr/>
          <p:nvPr/>
        </p:nvSpPr>
        <p:spPr>
          <a:xfrm>
            <a:off x="3153034" y="3267000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1031C5-0D87-4C4A-8933-B23E55954782}"/>
              </a:ext>
            </a:extLst>
          </p:cNvPr>
          <p:cNvSpPr/>
          <p:nvPr/>
        </p:nvSpPr>
        <p:spPr>
          <a:xfrm>
            <a:off x="2160125" y="110158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9C848-B311-43D9-AD39-32740BC52C8E}"/>
              </a:ext>
            </a:extLst>
          </p:cNvPr>
          <p:cNvSpPr txBox="1"/>
          <p:nvPr/>
        </p:nvSpPr>
        <p:spPr>
          <a:xfrm>
            <a:off x="2564412" y="141353"/>
            <a:ext cx="493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거점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D7A749B-42AE-4495-B228-85CE8CE0D695}"/>
              </a:ext>
            </a:extLst>
          </p:cNvPr>
          <p:cNvSpPr/>
          <p:nvPr/>
        </p:nvSpPr>
        <p:spPr>
          <a:xfrm>
            <a:off x="5063775" y="5140849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756F628-2B65-4A72-ABF6-191DAEF8777F}"/>
              </a:ext>
            </a:extLst>
          </p:cNvPr>
          <p:cNvSpPr/>
          <p:nvPr/>
        </p:nvSpPr>
        <p:spPr>
          <a:xfrm>
            <a:off x="5069579" y="1425073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D458645-F47E-4F9A-85BF-003A8B0317A9}"/>
              </a:ext>
            </a:extLst>
          </p:cNvPr>
          <p:cNvSpPr/>
          <p:nvPr/>
        </p:nvSpPr>
        <p:spPr>
          <a:xfrm>
            <a:off x="1241826" y="5140849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0BB4A52-233C-46C6-9BC0-9461FE1E4F94}"/>
              </a:ext>
            </a:extLst>
          </p:cNvPr>
          <p:cNvSpPr/>
          <p:nvPr/>
        </p:nvSpPr>
        <p:spPr>
          <a:xfrm>
            <a:off x="1241826" y="1425073"/>
            <a:ext cx="32327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6DD961-D08C-4959-99AD-BF2547F5F958}"/>
              </a:ext>
            </a:extLst>
          </p:cNvPr>
          <p:cNvSpPr txBox="1"/>
          <p:nvPr/>
        </p:nvSpPr>
        <p:spPr>
          <a:xfrm>
            <a:off x="794670" y="48109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 1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B95369-D28D-4E46-8066-B336A63B87DA}"/>
              </a:ext>
            </a:extLst>
          </p:cNvPr>
          <p:cNvCxnSpPr>
            <a:cxnSpLocks/>
          </p:cNvCxnSpPr>
          <p:nvPr/>
        </p:nvCxnSpPr>
        <p:spPr>
          <a:xfrm rot="16200000">
            <a:off x="9004356" y="1167128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56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77FC3-504D-47E1-8525-8D29AA27BF67}"/>
              </a:ext>
            </a:extLst>
          </p:cNvPr>
          <p:cNvSpPr txBox="1"/>
          <p:nvPr/>
        </p:nvSpPr>
        <p:spPr>
          <a:xfrm>
            <a:off x="3012142" y="1837764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맵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2AC01-379A-4B1E-9E2A-F25BD284103F}"/>
              </a:ext>
            </a:extLst>
          </p:cNvPr>
          <p:cNvSpPr txBox="1"/>
          <p:nvPr/>
        </p:nvSpPr>
        <p:spPr>
          <a:xfrm>
            <a:off x="3012141" y="2895599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 디자인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1A4D6-C17D-46EB-8EBF-0804F4B8C964}"/>
              </a:ext>
            </a:extLst>
          </p:cNvPr>
          <p:cNvSpPr txBox="1"/>
          <p:nvPr/>
        </p:nvSpPr>
        <p:spPr>
          <a:xfrm>
            <a:off x="3012140" y="3953434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26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D4C2E-B392-4D61-BAE0-CC2B8D1B788B}"/>
              </a:ext>
            </a:extLst>
          </p:cNvPr>
          <p:cNvSpPr txBox="1"/>
          <p:nvPr/>
        </p:nvSpPr>
        <p:spPr>
          <a:xfrm>
            <a:off x="545779" y="428414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맵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0011A-01A8-4AA3-9112-C8307102E362}"/>
              </a:ext>
            </a:extLst>
          </p:cNvPr>
          <p:cNvSpPr txBox="1"/>
          <p:nvPr/>
        </p:nvSpPr>
        <p:spPr>
          <a:xfrm>
            <a:off x="545779" y="991442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참고할만한</a:t>
            </a:r>
            <a:r>
              <a:rPr lang="ko-KR" altLang="en-US" dirty="0"/>
              <a:t> 게임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1B5E1-418C-4CFA-AC5A-22E01BC19F5B}"/>
              </a:ext>
            </a:extLst>
          </p:cNvPr>
          <p:cNvSpPr txBox="1"/>
          <p:nvPr/>
        </p:nvSpPr>
        <p:spPr>
          <a:xfrm>
            <a:off x="545779" y="2587181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토탈리</a:t>
            </a:r>
            <a:r>
              <a:rPr lang="ko-KR" altLang="en-US" dirty="0"/>
              <a:t> </a:t>
            </a:r>
            <a:r>
              <a:rPr lang="ko-KR" altLang="en-US" dirty="0" err="1"/>
              <a:t>어큐레이트</a:t>
            </a:r>
            <a:r>
              <a:rPr lang="ko-KR" altLang="en-US" dirty="0"/>
              <a:t> 배틀 시뮬레이터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12C1B-5828-474C-A907-BE925FF1F895}"/>
              </a:ext>
            </a:extLst>
          </p:cNvPr>
          <p:cNvSpPr txBox="1"/>
          <p:nvPr/>
        </p:nvSpPr>
        <p:spPr>
          <a:xfrm>
            <a:off x="5832241" y="2587181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배틀 필드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65B30-AFEB-4CEF-A961-CE527180B220}"/>
              </a:ext>
            </a:extLst>
          </p:cNvPr>
          <p:cNvSpPr txBox="1"/>
          <p:nvPr/>
        </p:nvSpPr>
        <p:spPr>
          <a:xfrm>
            <a:off x="3978275" y="1654821"/>
            <a:ext cx="228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거점 점령이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F8821-F223-4A1D-A4AA-53642209F5D3}"/>
              </a:ext>
            </a:extLst>
          </p:cNvPr>
          <p:cNvSpPr txBox="1"/>
          <p:nvPr/>
        </p:nvSpPr>
        <p:spPr>
          <a:xfrm>
            <a:off x="545779" y="3150209"/>
            <a:ext cx="415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정사각형 형태의 단순한 형태의 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4C646-D358-4BE9-A640-A8D8C906A862}"/>
              </a:ext>
            </a:extLst>
          </p:cNvPr>
          <p:cNvSpPr txBox="1"/>
          <p:nvPr/>
        </p:nvSpPr>
        <p:spPr>
          <a:xfrm>
            <a:off x="545779" y="3716822"/>
            <a:ext cx="228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ㅁㄴㅇ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883D0-5E64-4AA4-83B9-CE074261E17B}"/>
              </a:ext>
            </a:extLst>
          </p:cNvPr>
          <p:cNvSpPr txBox="1"/>
          <p:nvPr/>
        </p:nvSpPr>
        <p:spPr>
          <a:xfrm>
            <a:off x="5832240" y="3150209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지형들을 참고한 각기 다른 형태의 맵</a:t>
            </a:r>
          </a:p>
        </p:txBody>
      </p:sp>
    </p:spTree>
    <p:extLst>
      <p:ext uri="{BB962C8B-B14F-4D97-AF65-F5344CB8AC3E}">
        <p14:creationId xmlns:p14="http://schemas.microsoft.com/office/powerpoint/2010/main" val="55082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8C1E67B-2F4B-4EBA-BC9B-F0BE383AA73B}"/>
              </a:ext>
            </a:extLst>
          </p:cNvPr>
          <p:cNvSpPr/>
          <p:nvPr/>
        </p:nvSpPr>
        <p:spPr>
          <a:xfrm>
            <a:off x="6241410" y="738229"/>
            <a:ext cx="4320000" cy="43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현 2">
            <a:extLst>
              <a:ext uri="{FF2B5EF4-FFF2-40B4-BE49-F238E27FC236}">
                <a16:creationId xmlns:a16="http://schemas.microsoft.com/office/drawing/2014/main" id="{7AE3402D-9E4C-40C7-9A67-797017A006C0}"/>
              </a:ext>
            </a:extLst>
          </p:cNvPr>
          <p:cNvSpPr/>
          <p:nvPr/>
        </p:nvSpPr>
        <p:spPr>
          <a:xfrm rot="17754300">
            <a:off x="6241410" y="738229"/>
            <a:ext cx="4320000" cy="4320000"/>
          </a:xfrm>
          <a:prstGeom prst="chord">
            <a:avLst>
              <a:gd name="adj1" fmla="val 6204669"/>
              <a:gd name="adj2" fmla="val 1241135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현 3">
            <a:extLst>
              <a:ext uri="{FF2B5EF4-FFF2-40B4-BE49-F238E27FC236}">
                <a16:creationId xmlns:a16="http://schemas.microsoft.com/office/drawing/2014/main" id="{256791FF-9E07-4FB2-884A-BCBC248BD412}"/>
              </a:ext>
            </a:extLst>
          </p:cNvPr>
          <p:cNvSpPr/>
          <p:nvPr/>
        </p:nvSpPr>
        <p:spPr>
          <a:xfrm rot="6925306">
            <a:off x="6232880" y="718093"/>
            <a:ext cx="4320000" cy="4320000"/>
          </a:xfrm>
          <a:prstGeom prst="chord">
            <a:avLst>
              <a:gd name="adj1" fmla="val 6204669"/>
              <a:gd name="adj2" fmla="val 1241135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32073-7FC4-4246-A4CF-0FA4C4CDA647}"/>
              </a:ext>
            </a:extLst>
          </p:cNvPr>
          <p:cNvSpPr txBox="1"/>
          <p:nvPr/>
        </p:nvSpPr>
        <p:spPr>
          <a:xfrm>
            <a:off x="1160552" y="3708262"/>
            <a:ext cx="53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가생이를</a:t>
            </a:r>
            <a:r>
              <a:rPr lang="ko-KR" altLang="en-US" dirty="0"/>
              <a:t> 통한 </a:t>
            </a:r>
            <a:r>
              <a:rPr lang="ko-KR" altLang="en-US" dirty="0" err="1"/>
              <a:t>낙사</a:t>
            </a:r>
            <a:r>
              <a:rPr lang="ko-KR" altLang="en-US" dirty="0"/>
              <a:t> 기능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B4FB1-D0D9-4F8F-9F7C-5E4DF081BF3F}"/>
              </a:ext>
            </a:extLst>
          </p:cNvPr>
          <p:cNvSpPr txBox="1"/>
          <p:nvPr/>
        </p:nvSpPr>
        <p:spPr>
          <a:xfrm>
            <a:off x="1160552" y="2819961"/>
            <a:ext cx="539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 극에 나무가 </a:t>
            </a:r>
            <a:r>
              <a:rPr lang="ko-KR" altLang="en-US" dirty="0" err="1"/>
              <a:t>배치돼있고</a:t>
            </a:r>
            <a:r>
              <a:rPr lang="ko-KR" altLang="en-US" dirty="0"/>
              <a:t> 다른 구조물은 없는</a:t>
            </a:r>
            <a:endParaRPr lang="en-US" altLang="ko-KR" dirty="0"/>
          </a:p>
          <a:p>
            <a:r>
              <a:rPr lang="ko-KR" altLang="en-US" dirty="0"/>
              <a:t>단순한 형태의 원형 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2CDB3-2D67-47E3-BA5C-8EEA495399D4}"/>
              </a:ext>
            </a:extLst>
          </p:cNvPr>
          <p:cNvSpPr txBox="1"/>
          <p:nvPr/>
        </p:nvSpPr>
        <p:spPr>
          <a:xfrm>
            <a:off x="876725" y="275684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배틀 시뮬레이터에서 사용중인 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87D8721-1F44-45AB-A56C-3C50E7A92889}"/>
              </a:ext>
            </a:extLst>
          </p:cNvPr>
          <p:cNvSpPr/>
          <p:nvPr/>
        </p:nvSpPr>
        <p:spPr>
          <a:xfrm>
            <a:off x="6853806" y="2441196"/>
            <a:ext cx="1174458" cy="110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499727-1557-423D-9672-E7B1076EB00B}"/>
              </a:ext>
            </a:extLst>
          </p:cNvPr>
          <p:cNvSpPr/>
          <p:nvPr/>
        </p:nvSpPr>
        <p:spPr>
          <a:xfrm>
            <a:off x="8945460" y="2441195"/>
            <a:ext cx="1174458" cy="110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C3EF57-9065-4D6B-B253-E91CC81FB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52" y="957784"/>
            <a:ext cx="3349139" cy="235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312C1B-F584-4285-86E2-34B667A72CF3}"/>
              </a:ext>
            </a:extLst>
          </p:cNvPr>
          <p:cNvSpPr txBox="1"/>
          <p:nvPr/>
        </p:nvSpPr>
        <p:spPr>
          <a:xfrm>
            <a:off x="1160552" y="3696994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배틀 시뮬레이터에서 사용중인 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3AC8C-D2EC-4ECA-8E6E-73C844F0CB18}"/>
              </a:ext>
            </a:extLst>
          </p:cNvPr>
          <p:cNvSpPr txBox="1"/>
          <p:nvPr/>
        </p:nvSpPr>
        <p:spPr>
          <a:xfrm>
            <a:off x="1160552" y="4152769"/>
            <a:ext cx="53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가생이와</a:t>
            </a:r>
            <a:r>
              <a:rPr lang="ko-KR" altLang="en-US" dirty="0"/>
              <a:t> 중앙의 구멍을 통해 </a:t>
            </a:r>
            <a:r>
              <a:rPr lang="ko-KR" altLang="en-US" dirty="0" err="1"/>
              <a:t>낙사</a:t>
            </a:r>
            <a:r>
              <a:rPr lang="ko-KR" altLang="en-US" dirty="0"/>
              <a:t> 기능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17DD0-4B26-47E4-81DC-861F15FB3824}"/>
              </a:ext>
            </a:extLst>
          </p:cNvPr>
          <p:cNvSpPr txBox="1"/>
          <p:nvPr/>
        </p:nvSpPr>
        <p:spPr>
          <a:xfrm>
            <a:off x="1160552" y="4608544"/>
            <a:ext cx="53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사이즈 추정 불능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6F099C-7663-4FC3-B120-51BD3FD38276}"/>
              </a:ext>
            </a:extLst>
          </p:cNvPr>
          <p:cNvSpPr/>
          <p:nvPr/>
        </p:nvSpPr>
        <p:spPr>
          <a:xfrm>
            <a:off x="6761526" y="957784"/>
            <a:ext cx="43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2B8DA0-D67E-4052-AC31-03C1130A5B69}"/>
              </a:ext>
            </a:extLst>
          </p:cNvPr>
          <p:cNvSpPr/>
          <p:nvPr/>
        </p:nvSpPr>
        <p:spPr>
          <a:xfrm>
            <a:off x="6761526" y="4197784"/>
            <a:ext cx="432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934B78-241A-4619-B696-8432601AF347}"/>
              </a:ext>
            </a:extLst>
          </p:cNvPr>
          <p:cNvSpPr/>
          <p:nvPr/>
        </p:nvSpPr>
        <p:spPr>
          <a:xfrm>
            <a:off x="6761526" y="957784"/>
            <a:ext cx="432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672359-FC9C-476B-A3DA-641F2156ECD0}"/>
              </a:ext>
            </a:extLst>
          </p:cNvPr>
          <p:cNvSpPr/>
          <p:nvPr/>
        </p:nvSpPr>
        <p:spPr>
          <a:xfrm>
            <a:off x="6761526" y="2667784"/>
            <a:ext cx="2743201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EDD7F-9F87-411E-A92D-D4EF01724059}"/>
              </a:ext>
            </a:extLst>
          </p:cNvPr>
          <p:cNvSpPr/>
          <p:nvPr/>
        </p:nvSpPr>
        <p:spPr>
          <a:xfrm>
            <a:off x="9821526" y="2487784"/>
            <a:ext cx="1260000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E9EB7D-5331-4955-B683-944F6C1BB929}"/>
              </a:ext>
            </a:extLst>
          </p:cNvPr>
          <p:cNvSpPr/>
          <p:nvPr/>
        </p:nvSpPr>
        <p:spPr>
          <a:xfrm>
            <a:off x="7226582" y="3566660"/>
            <a:ext cx="529093" cy="63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7F1A31-9D29-4B06-BE74-E4A05BE0F502}"/>
              </a:ext>
            </a:extLst>
          </p:cNvPr>
          <p:cNvSpPr/>
          <p:nvPr/>
        </p:nvSpPr>
        <p:spPr>
          <a:xfrm>
            <a:off x="8656979" y="3566660"/>
            <a:ext cx="529093" cy="63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4322D9-3D87-4DAC-BE88-52C8E5FF492B}"/>
              </a:ext>
            </a:extLst>
          </p:cNvPr>
          <p:cNvSpPr/>
          <p:nvPr/>
        </p:nvSpPr>
        <p:spPr>
          <a:xfrm>
            <a:off x="8656979" y="2037222"/>
            <a:ext cx="529093" cy="63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DA920D-7870-4B72-A24B-5AB9E0FF1FFF}"/>
              </a:ext>
            </a:extLst>
          </p:cNvPr>
          <p:cNvSpPr/>
          <p:nvPr/>
        </p:nvSpPr>
        <p:spPr>
          <a:xfrm>
            <a:off x="7226581" y="2037222"/>
            <a:ext cx="529093" cy="63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FD8FFA-2B87-4B5B-8842-93E284CFA697}"/>
              </a:ext>
            </a:extLst>
          </p:cNvPr>
          <p:cNvSpPr/>
          <p:nvPr/>
        </p:nvSpPr>
        <p:spPr>
          <a:xfrm>
            <a:off x="10186979" y="2037222"/>
            <a:ext cx="529093" cy="450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529576-FE58-436B-BC22-5585F4D1949B}"/>
              </a:ext>
            </a:extLst>
          </p:cNvPr>
          <p:cNvSpPr/>
          <p:nvPr/>
        </p:nvSpPr>
        <p:spPr>
          <a:xfrm>
            <a:off x="10186978" y="3747784"/>
            <a:ext cx="529093" cy="44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A02368-9593-4E3B-9105-E5B084889662}"/>
              </a:ext>
            </a:extLst>
          </p:cNvPr>
          <p:cNvSpPr/>
          <p:nvPr/>
        </p:nvSpPr>
        <p:spPr>
          <a:xfrm>
            <a:off x="9504727" y="2895219"/>
            <a:ext cx="316799" cy="44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234C95-AFB3-4222-8813-3ED725A754A5}"/>
              </a:ext>
            </a:extLst>
          </p:cNvPr>
          <p:cNvSpPr/>
          <p:nvPr/>
        </p:nvSpPr>
        <p:spPr>
          <a:xfrm>
            <a:off x="8741525" y="293295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8306F-0854-4FC3-98DA-FD5ABE45FADF}"/>
              </a:ext>
            </a:extLst>
          </p:cNvPr>
          <p:cNvSpPr txBox="1"/>
          <p:nvPr/>
        </p:nvSpPr>
        <p:spPr>
          <a:xfrm>
            <a:off x="876725" y="275684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배틀 시뮬레이터에서 사용중인 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7250CFA-3464-47F4-B584-496083159E9E}"/>
              </a:ext>
            </a:extLst>
          </p:cNvPr>
          <p:cNvSpPr/>
          <p:nvPr/>
        </p:nvSpPr>
        <p:spPr>
          <a:xfrm>
            <a:off x="8488668" y="928751"/>
            <a:ext cx="1174458" cy="110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64B2C77-2441-4912-AAF4-8D2A14BB0917}"/>
              </a:ext>
            </a:extLst>
          </p:cNvPr>
          <p:cNvSpPr/>
          <p:nvPr/>
        </p:nvSpPr>
        <p:spPr>
          <a:xfrm>
            <a:off x="8334296" y="4175629"/>
            <a:ext cx="1174458" cy="110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6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D4C2E-B392-4D61-BAE0-CC2B8D1B788B}"/>
              </a:ext>
            </a:extLst>
          </p:cNvPr>
          <p:cNvSpPr txBox="1"/>
          <p:nvPr/>
        </p:nvSpPr>
        <p:spPr>
          <a:xfrm>
            <a:off x="545779" y="428414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0011A-01A8-4AA3-9112-C8307102E362}"/>
              </a:ext>
            </a:extLst>
          </p:cNvPr>
          <p:cNvSpPr txBox="1"/>
          <p:nvPr/>
        </p:nvSpPr>
        <p:spPr>
          <a:xfrm>
            <a:off x="545779" y="1821952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대부분 원형이나 정사각형 모양의 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DABAA-8055-4B37-BCB0-E72C39CE02F8}"/>
              </a:ext>
            </a:extLst>
          </p:cNvPr>
          <p:cNvSpPr txBox="1"/>
          <p:nvPr/>
        </p:nvSpPr>
        <p:spPr>
          <a:xfrm>
            <a:off x="545779" y="2460264"/>
            <a:ext cx="8254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맵의</a:t>
            </a:r>
            <a:r>
              <a:rPr lang="ko-KR" altLang="en-US" dirty="0"/>
              <a:t> 목적이 단순히 자신이 짜온 유닛들이 바로 싸우는 것이라고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</a:t>
            </a:r>
            <a:r>
              <a:rPr lang="ko-KR" altLang="en-US" dirty="0" err="1"/>
              <a:t>맵의</a:t>
            </a:r>
            <a:r>
              <a:rPr lang="ko-KR" altLang="en-US" dirty="0"/>
              <a:t> 어디를 돌고 크게 하는 전략은 기대하기 어렵고 </a:t>
            </a:r>
            <a:r>
              <a:rPr lang="ko-KR" altLang="en-US" dirty="0" err="1"/>
              <a:t>맵의</a:t>
            </a:r>
            <a:r>
              <a:rPr lang="ko-KR" altLang="en-US" dirty="0"/>
              <a:t> 정중앙에서 빠르게 </a:t>
            </a:r>
            <a:r>
              <a:rPr lang="ko-KR" altLang="en-US" dirty="0" err="1"/>
              <a:t>치고박고</a:t>
            </a:r>
            <a:r>
              <a:rPr lang="ko-KR" altLang="en-US" dirty="0"/>
              <a:t> 싸우는 것을 위해 대부분의 </a:t>
            </a:r>
            <a:r>
              <a:rPr lang="ko-KR" altLang="en-US" dirty="0" err="1"/>
              <a:t>맵들은</a:t>
            </a:r>
            <a:r>
              <a:rPr lang="ko-KR" altLang="en-US" dirty="0"/>
              <a:t> 구조가 단순해 크게 참고할 만한 가치가 없다고 생각한다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E6E39-1504-4D75-9D66-C76FE6D66C62}"/>
              </a:ext>
            </a:extLst>
          </p:cNvPr>
          <p:cNvSpPr txBox="1"/>
          <p:nvPr/>
        </p:nvSpPr>
        <p:spPr>
          <a:xfrm>
            <a:off x="545778" y="1183640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토탈리</a:t>
            </a:r>
            <a:r>
              <a:rPr lang="ko-KR" altLang="en-US" dirty="0"/>
              <a:t> </a:t>
            </a:r>
            <a:r>
              <a:rPr lang="ko-KR" altLang="en-US" dirty="0" err="1"/>
              <a:t>어큐레이트</a:t>
            </a:r>
            <a:r>
              <a:rPr lang="ko-KR" altLang="en-US" dirty="0"/>
              <a:t> 배틀 시뮬레이터</a:t>
            </a:r>
          </a:p>
        </p:txBody>
      </p:sp>
    </p:spTree>
    <p:extLst>
      <p:ext uri="{BB962C8B-B14F-4D97-AF65-F5344CB8AC3E}">
        <p14:creationId xmlns:p14="http://schemas.microsoft.com/office/powerpoint/2010/main" val="221820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A088E-16CB-466A-B655-7945060ABF51}"/>
              </a:ext>
            </a:extLst>
          </p:cNvPr>
          <p:cNvSpPr txBox="1"/>
          <p:nvPr/>
        </p:nvSpPr>
        <p:spPr>
          <a:xfrm>
            <a:off x="1608055" y="1549413"/>
            <a:ext cx="262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박스형의 간단한 모양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2F7B9-2FA3-4EB3-9060-D530DA186C11}"/>
              </a:ext>
            </a:extLst>
          </p:cNvPr>
          <p:cNvSpPr txBox="1"/>
          <p:nvPr/>
        </p:nvSpPr>
        <p:spPr>
          <a:xfrm>
            <a:off x="6382788" y="1554545"/>
            <a:ext cx="437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ko-KR" altLang="en-US" dirty="0" err="1"/>
              <a:t>지형같은</a:t>
            </a:r>
            <a:r>
              <a:rPr lang="ko-KR" altLang="en-US" dirty="0"/>
              <a:t> 모서리가 불규칙한 모양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22D74-76C9-4BFA-85EE-6F0AFC8AC1FD}"/>
              </a:ext>
            </a:extLst>
          </p:cNvPr>
          <p:cNvSpPr txBox="1"/>
          <p:nvPr/>
        </p:nvSpPr>
        <p:spPr>
          <a:xfrm>
            <a:off x="4781807" y="2201895"/>
            <a:ext cx="262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구현이 쉬운가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2F739-1E91-4CE0-BD29-A1E583248497}"/>
              </a:ext>
            </a:extLst>
          </p:cNvPr>
          <p:cNvSpPr txBox="1"/>
          <p:nvPr/>
        </p:nvSpPr>
        <p:spPr>
          <a:xfrm>
            <a:off x="1608055" y="2844113"/>
            <a:ext cx="262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쉽다면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8CDCF-47AC-4B13-BF3E-028504D14EB7}"/>
              </a:ext>
            </a:extLst>
          </p:cNvPr>
          <p:cNvSpPr txBox="1"/>
          <p:nvPr/>
        </p:nvSpPr>
        <p:spPr>
          <a:xfrm>
            <a:off x="6382788" y="2849245"/>
            <a:ext cx="262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어렵다면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61101-6ADF-445A-BA38-AA83B04D21BE}"/>
              </a:ext>
            </a:extLst>
          </p:cNvPr>
          <p:cNvSpPr txBox="1"/>
          <p:nvPr/>
        </p:nvSpPr>
        <p:spPr>
          <a:xfrm>
            <a:off x="6382788" y="3927706"/>
            <a:ext cx="262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박스형의 간단한 모양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F35BD-A0DE-4168-873B-3856389104A9}"/>
              </a:ext>
            </a:extLst>
          </p:cNvPr>
          <p:cNvSpPr txBox="1"/>
          <p:nvPr/>
        </p:nvSpPr>
        <p:spPr>
          <a:xfrm>
            <a:off x="1608055" y="3922574"/>
            <a:ext cx="437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ko-KR" altLang="en-US" dirty="0" err="1"/>
              <a:t>지형같은</a:t>
            </a:r>
            <a:r>
              <a:rPr lang="ko-KR" altLang="en-US" dirty="0"/>
              <a:t> 모서리가 불규칙한 모양</a:t>
            </a:r>
          </a:p>
        </p:txBody>
      </p:sp>
    </p:spTree>
    <p:extLst>
      <p:ext uri="{BB962C8B-B14F-4D97-AF65-F5344CB8AC3E}">
        <p14:creationId xmlns:p14="http://schemas.microsoft.com/office/powerpoint/2010/main" val="86769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5A951E-FCF1-405C-B772-FC29E4ED85D0}"/>
              </a:ext>
            </a:extLst>
          </p:cNvPr>
          <p:cNvSpPr txBox="1"/>
          <p:nvPr/>
        </p:nvSpPr>
        <p:spPr>
          <a:xfrm>
            <a:off x="6096000" y="410896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후 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0015D-8D12-4E1B-B368-F4FB33148456}"/>
              </a:ext>
            </a:extLst>
          </p:cNvPr>
          <p:cNvSpPr txBox="1"/>
          <p:nvPr/>
        </p:nvSpPr>
        <p:spPr>
          <a:xfrm>
            <a:off x="1004047" y="1658470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데모에서 사용했던 크기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A8AF-FC10-4706-AD5D-1004B7F81942}"/>
              </a:ext>
            </a:extLst>
          </p:cNvPr>
          <p:cNvSpPr txBox="1"/>
          <p:nvPr/>
        </p:nvSpPr>
        <p:spPr>
          <a:xfrm>
            <a:off x="1004045" y="2245898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Xyz</a:t>
            </a:r>
            <a:r>
              <a:rPr lang="en-US" altLang="ko-KR" dirty="0"/>
              <a:t> 1000*1000*1000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785E2-A313-4FEF-8BBE-C5C805780782}"/>
              </a:ext>
            </a:extLst>
          </p:cNvPr>
          <p:cNvSpPr txBox="1"/>
          <p:nvPr/>
        </p:nvSpPr>
        <p:spPr>
          <a:xfrm>
            <a:off x="1004044" y="3229220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너무 </a:t>
            </a:r>
            <a:r>
              <a:rPr lang="ko-KR" altLang="en-US" dirty="0" err="1"/>
              <a:t>작은게</a:t>
            </a:r>
            <a:r>
              <a:rPr lang="ko-KR" altLang="en-US" dirty="0"/>
              <a:t> 아니냐는 교수님들의 의견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E9D35-E9FA-41BB-BBCE-20655028EFFB}"/>
              </a:ext>
            </a:extLst>
          </p:cNvPr>
          <p:cNvSpPr txBox="1"/>
          <p:nvPr/>
        </p:nvSpPr>
        <p:spPr>
          <a:xfrm>
            <a:off x="1004047" y="3657599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변경시킬 </a:t>
            </a:r>
            <a:r>
              <a:rPr lang="ko-KR" altLang="en-US" dirty="0" err="1"/>
              <a:t>맵의</a:t>
            </a:r>
            <a:r>
              <a:rPr lang="ko-KR" altLang="en-US" dirty="0"/>
              <a:t> 크기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D4791-E155-45FD-B0AB-A30248898392}"/>
              </a:ext>
            </a:extLst>
          </p:cNvPr>
          <p:cNvSpPr txBox="1"/>
          <p:nvPr/>
        </p:nvSpPr>
        <p:spPr>
          <a:xfrm>
            <a:off x="5806741" y="1658470"/>
            <a:ext cx="466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스케일링 보다 </a:t>
            </a:r>
            <a:r>
              <a:rPr lang="en-US" altLang="ko-KR" dirty="0"/>
              <a:t>5</a:t>
            </a:r>
            <a:r>
              <a:rPr lang="ko-KR" altLang="en-US" dirty="0"/>
              <a:t>배</a:t>
            </a:r>
            <a:r>
              <a:rPr lang="en-US" altLang="ko-KR" dirty="0"/>
              <a:t>? </a:t>
            </a:r>
          </a:p>
          <a:p>
            <a:r>
              <a:rPr lang="en-US" altLang="ko-KR" dirty="0" err="1"/>
              <a:t>Xyz</a:t>
            </a:r>
            <a:r>
              <a:rPr lang="en-US" altLang="ko-KR" dirty="0"/>
              <a:t> 5000*5000*5000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F6E36-5BDA-456A-B822-2E69CDC0809D}"/>
              </a:ext>
            </a:extLst>
          </p:cNvPr>
          <p:cNvSpPr txBox="1"/>
          <p:nvPr/>
        </p:nvSpPr>
        <p:spPr>
          <a:xfrm>
            <a:off x="6910264" y="2274716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존나 큰데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7EBF4-AF0C-46A9-83D9-2C8D9479BFFA}"/>
              </a:ext>
            </a:extLst>
          </p:cNvPr>
          <p:cNvSpPr txBox="1"/>
          <p:nvPr/>
        </p:nvSpPr>
        <p:spPr>
          <a:xfrm>
            <a:off x="5806740" y="2644048"/>
            <a:ext cx="466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스케일링 보다 </a:t>
            </a:r>
            <a:r>
              <a:rPr lang="en-US" altLang="ko-KR" dirty="0"/>
              <a:t>4</a:t>
            </a:r>
            <a:r>
              <a:rPr lang="ko-KR" altLang="en-US" dirty="0"/>
              <a:t>배</a:t>
            </a:r>
            <a:r>
              <a:rPr lang="en-US" altLang="ko-KR" dirty="0"/>
              <a:t>? </a:t>
            </a:r>
          </a:p>
          <a:p>
            <a:r>
              <a:rPr lang="en-US" altLang="ko-KR" dirty="0" err="1"/>
              <a:t>Xyz</a:t>
            </a:r>
            <a:r>
              <a:rPr lang="en-US" altLang="ko-KR" dirty="0"/>
              <a:t> 5000*5000*5000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73E76-CEF6-436B-BC16-9A1455890EDC}"/>
              </a:ext>
            </a:extLst>
          </p:cNvPr>
          <p:cNvSpPr txBox="1"/>
          <p:nvPr/>
        </p:nvSpPr>
        <p:spPr>
          <a:xfrm>
            <a:off x="6910265" y="3382956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적당한듯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9E1AE-8DC9-4D4E-A2DA-4751A71F4DA8}"/>
              </a:ext>
            </a:extLst>
          </p:cNvPr>
          <p:cNvSpPr txBox="1"/>
          <p:nvPr/>
        </p:nvSpPr>
        <p:spPr>
          <a:xfrm>
            <a:off x="1004044" y="410896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수정 전 </a:t>
            </a:r>
            <a:r>
              <a:rPr lang="ko-KR" altLang="en-US" dirty="0"/>
              <a:t>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2E87C4-2AEA-4B78-B0E4-A4AA790EFD09}"/>
              </a:ext>
            </a:extLst>
          </p:cNvPr>
          <p:cNvSpPr txBox="1"/>
          <p:nvPr/>
        </p:nvSpPr>
        <p:spPr>
          <a:xfrm>
            <a:off x="1004044" y="4460867"/>
            <a:ext cx="4661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배필에서 나온 </a:t>
            </a:r>
            <a:r>
              <a:rPr lang="ko-KR" altLang="en-US" dirty="0" err="1"/>
              <a:t>맵의</a:t>
            </a:r>
            <a:r>
              <a:rPr lang="ko-KR" altLang="en-US" dirty="0"/>
              <a:t> 크기 중 가장 큰 것은 </a:t>
            </a:r>
            <a:r>
              <a:rPr lang="ko-KR" altLang="en-US" dirty="0" err="1"/>
              <a:t>배틀로얄</a:t>
            </a:r>
            <a:r>
              <a:rPr lang="ko-KR" altLang="en-US" dirty="0"/>
              <a:t> 모드인 </a:t>
            </a:r>
            <a:r>
              <a:rPr lang="ko-KR" altLang="en-US" dirty="0" err="1"/>
              <a:t>파이어스톰의</a:t>
            </a:r>
            <a:r>
              <a:rPr lang="ko-KR" altLang="en-US" dirty="0"/>
              <a:t> 맵 </a:t>
            </a:r>
            <a:r>
              <a:rPr lang="ko-KR" altLang="en-US" dirty="0" err="1"/>
              <a:t>할보이로</a:t>
            </a:r>
            <a:r>
              <a:rPr lang="ko-KR" altLang="en-US" dirty="0"/>
              <a:t> 기존 </a:t>
            </a:r>
            <a:r>
              <a:rPr lang="ko-KR" altLang="en-US" dirty="0" err="1"/>
              <a:t>맵들보다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배정도 크지만 그것을 제외하면 </a:t>
            </a:r>
            <a:r>
              <a:rPr lang="en-US" altLang="ko-KR" dirty="0"/>
              <a:t>15</a:t>
            </a:r>
            <a:r>
              <a:rPr lang="ko-KR" altLang="en-US" dirty="0"/>
              <a:t>만 정도의 </a:t>
            </a:r>
            <a:r>
              <a:rPr lang="ko-KR" altLang="en-US" dirty="0" err="1"/>
              <a:t>반다르</a:t>
            </a:r>
            <a:r>
              <a:rPr lang="ko-KR" altLang="en-US" dirty="0"/>
              <a:t> 사막이며 평균에서 살짝 위의 </a:t>
            </a:r>
            <a:r>
              <a:rPr lang="ko-KR" altLang="en-US" dirty="0" err="1"/>
              <a:t>맵들이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만 정도의 크기를 지니고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A4BFC-D4D0-4491-AFE9-C4E4037498BE}"/>
              </a:ext>
            </a:extLst>
          </p:cNvPr>
          <p:cNvSpPr txBox="1"/>
          <p:nvPr/>
        </p:nvSpPr>
        <p:spPr>
          <a:xfrm>
            <a:off x="5806739" y="4460867"/>
            <a:ext cx="466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배필의 맵 크기 수치를 보니 저게 맞는 것인가 의구심이 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5E8F4-0F49-4FA8-A122-76B0563EA98B}"/>
              </a:ext>
            </a:extLst>
          </p:cNvPr>
          <p:cNvSpPr txBox="1"/>
          <p:nvPr/>
        </p:nvSpPr>
        <p:spPr>
          <a:xfrm>
            <a:off x="5806738" y="5123279"/>
            <a:ext cx="5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</a:t>
            </a:r>
            <a:r>
              <a:rPr lang="en-US" altLang="ko-KR" dirty="0"/>
              <a:t> </a:t>
            </a:r>
            <a:r>
              <a:rPr lang="ko-KR" altLang="en-US" dirty="0"/>
              <a:t>게임 </a:t>
            </a:r>
            <a:r>
              <a:rPr lang="en-US" altLang="ko-KR" dirty="0"/>
              <a:t>– 1000000 &gt;&gt; 1600000   (1600* 1600)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282CB-AB9D-4552-B512-A83745DFA3F0}"/>
              </a:ext>
            </a:extLst>
          </p:cNvPr>
          <p:cNvSpPr txBox="1"/>
          <p:nvPr/>
        </p:nvSpPr>
        <p:spPr>
          <a:xfrm>
            <a:off x="5806738" y="5924191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8000000 &lt;-&gt; 4000000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346046-6312-418C-A123-C743BE12FD8A}"/>
              </a:ext>
            </a:extLst>
          </p:cNvPr>
          <p:cNvSpPr txBox="1"/>
          <p:nvPr/>
        </p:nvSpPr>
        <p:spPr>
          <a:xfrm>
            <a:off x="5806737" y="5511435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배그는</a:t>
            </a:r>
            <a:r>
              <a:rPr lang="ko-KR" altLang="en-US" dirty="0"/>
              <a:t> </a:t>
            </a:r>
            <a:r>
              <a:rPr lang="en-US" altLang="ko-KR" dirty="0"/>
              <a:t>8000000, </a:t>
            </a:r>
            <a:r>
              <a:rPr lang="ko-KR" altLang="en-US" dirty="0"/>
              <a:t>배필은 평균 </a:t>
            </a:r>
            <a:r>
              <a:rPr lang="en-US" altLang="ko-KR" dirty="0"/>
              <a:t>800000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91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8570E-3E43-4FDA-8603-D6BE8DF77409}"/>
              </a:ext>
            </a:extLst>
          </p:cNvPr>
          <p:cNvSpPr txBox="1"/>
          <p:nvPr/>
        </p:nvSpPr>
        <p:spPr>
          <a:xfrm>
            <a:off x="1004044" y="410896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전 거점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48AC7-4C29-4C8B-B92A-D91BAFD349F6}"/>
              </a:ext>
            </a:extLst>
          </p:cNvPr>
          <p:cNvSpPr txBox="1"/>
          <p:nvPr/>
        </p:nvSpPr>
        <p:spPr>
          <a:xfrm>
            <a:off x="5665691" y="410896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후 거점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A81B1-B358-4403-8960-030109DF160C}"/>
              </a:ext>
            </a:extLst>
          </p:cNvPr>
          <p:cNvSpPr txBox="1"/>
          <p:nvPr/>
        </p:nvSpPr>
        <p:spPr>
          <a:xfrm>
            <a:off x="1004043" y="1033079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거점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1BA4B-FE32-44F8-8073-0C38A340F03B}"/>
              </a:ext>
            </a:extLst>
          </p:cNvPr>
          <p:cNvSpPr txBox="1"/>
          <p:nvPr/>
        </p:nvSpPr>
        <p:spPr>
          <a:xfrm>
            <a:off x="5665690" y="1033079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714F1-BE20-4612-B250-57E3493DEFB4}"/>
              </a:ext>
            </a:extLst>
          </p:cNvPr>
          <p:cNvSpPr txBox="1"/>
          <p:nvPr/>
        </p:nvSpPr>
        <p:spPr>
          <a:xfrm>
            <a:off x="1004040" y="2956736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배필은 </a:t>
            </a:r>
            <a:r>
              <a:rPr lang="en-US" altLang="ko-KR" dirty="0"/>
              <a:t>6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거점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C7656-844E-4085-B16A-93F8C5088A38}"/>
              </a:ext>
            </a:extLst>
          </p:cNvPr>
          <p:cNvSpPr txBox="1"/>
          <p:nvPr/>
        </p:nvSpPr>
        <p:spPr>
          <a:xfrm>
            <a:off x="1004041" y="3600117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거점을 적어도 </a:t>
            </a:r>
            <a:r>
              <a:rPr lang="en-US" altLang="ko-KR" dirty="0"/>
              <a:t>6</a:t>
            </a:r>
            <a:r>
              <a:rPr lang="ko-KR" altLang="en-US" dirty="0"/>
              <a:t>개 이상으로 잡아야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2C37F-FF68-4CEB-AAFF-05720322ECD3}"/>
              </a:ext>
            </a:extLst>
          </p:cNvPr>
          <p:cNvSpPr txBox="1"/>
          <p:nvPr/>
        </p:nvSpPr>
        <p:spPr>
          <a:xfrm>
            <a:off x="1004041" y="1683816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배필은 멀티 최대 인원 </a:t>
            </a:r>
            <a:r>
              <a:rPr lang="en-US" altLang="ko-KR" dirty="0"/>
              <a:t>32 vs 32 = 64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F73E3-C1B4-4F64-9EF6-6CAC8C1EF969}"/>
              </a:ext>
            </a:extLst>
          </p:cNvPr>
          <p:cNvSpPr txBox="1"/>
          <p:nvPr/>
        </p:nvSpPr>
        <p:spPr>
          <a:xfrm>
            <a:off x="1004041" y="2163438"/>
            <a:ext cx="692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 게임 인원 </a:t>
            </a:r>
            <a:r>
              <a:rPr lang="en-US" altLang="ko-KR" dirty="0"/>
              <a:t>30</a:t>
            </a:r>
            <a:r>
              <a:rPr lang="ko-KR" altLang="en-US" dirty="0"/>
              <a:t>인 </a:t>
            </a:r>
            <a:r>
              <a:rPr lang="en-US" altLang="ko-KR" dirty="0"/>
              <a:t>* (</a:t>
            </a:r>
            <a:r>
              <a:rPr lang="ko-KR" altLang="en-US" dirty="0"/>
              <a:t>플레이어 </a:t>
            </a:r>
            <a:r>
              <a:rPr lang="en-US" altLang="ko-KR" dirty="0"/>
              <a:t>+ 4</a:t>
            </a:r>
            <a:r>
              <a:rPr lang="ko-KR" altLang="en-US" dirty="0"/>
              <a:t>명의 </a:t>
            </a:r>
            <a:r>
              <a:rPr lang="en-US" altLang="ko-KR" dirty="0"/>
              <a:t>NPC)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150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72E27-2A47-4339-8943-4FA91430B443}"/>
              </a:ext>
            </a:extLst>
          </p:cNvPr>
          <p:cNvSpPr txBox="1"/>
          <p:nvPr/>
        </p:nvSpPr>
        <p:spPr>
          <a:xfrm>
            <a:off x="1004040" y="4087095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너무 분산되지는 않을까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ACAC2-9233-4A9A-A7A3-59111CA0F696}"/>
              </a:ext>
            </a:extLst>
          </p:cNvPr>
          <p:cNvSpPr txBox="1"/>
          <p:nvPr/>
        </p:nvSpPr>
        <p:spPr>
          <a:xfrm>
            <a:off x="1004039" y="4785540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크기는 적당히 </a:t>
            </a:r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5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437</Words>
  <Application>Microsoft Office PowerPoint</Application>
  <PresentationFormat>와이드스크린</PresentationFormat>
  <Paragraphs>87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김지웅(2015180007)</dc:creator>
  <cp:lastModifiedBy>김지웅(2015180007)</cp:lastModifiedBy>
  <cp:revision>22</cp:revision>
  <dcterms:created xsi:type="dcterms:W3CDTF">2021-06-20T12:36:46Z</dcterms:created>
  <dcterms:modified xsi:type="dcterms:W3CDTF">2021-06-22T00:42:01Z</dcterms:modified>
</cp:coreProperties>
</file>