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y="6858000" cx="9144000"/>
  <p:notesSz cx="6858000" cy="9144000"/>
  <p:embeddedFontLst>
    <p:embeddedFont>
      <p:font typeface="Arial Black"/>
      <p:regular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schemas.openxmlformats.org/officeDocument/2006/relationships/font" Target="fonts/ArialBlack-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 name="Google Shape;44;p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8" name="Google Shape;98;p10: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5" name="Google Shape;105;p1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1" name="Google Shape;111;p1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8" name="Google Shape;118;p1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7" name="Google Shape;127;p1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3" name="Google Shape;133;p15: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1" name="Google Shape;141;p16: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 name="Google Shape;147;p17: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5" name="Google Shape;155;p18: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3" name="Google Shape;163;p19: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0" name="Google Shape;50;p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 name="Google Shape;169;p20: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5" name="Google Shape;175;p2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1" name="Google Shape;181;p2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9" name="Google Shape;189;p2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 name="Google Shape;195;p2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1" name="Google Shape;201;p25: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7" name="Google Shape;207;p26: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3" name="Google Shape;213;p27: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0" name="Google Shape;220;p28: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6" name="Google Shape;226;p29: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6" name="Google Shape;56;p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2" name="Google Shape;232;p30: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8" name="Google Shape;238;p3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4" name="Google Shape;244;p3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50" name="Google Shape;250;p3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56" name="Google Shape;256;p3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62" name="Google Shape;262;p35: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68" name="Google Shape;268;p36: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4" name="Google Shape;274;p37: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80" name="Google Shape;280;p38: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86" name="Google Shape;286;p39: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2" name="Google Shape;62;p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92" name="Google Shape;292;p40: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98" name="Google Shape;298;p4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04" name="Google Shape;304;p4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1" name="Google Shape;311;p4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7" name="Google Shape;317;p4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23" name="Google Shape;323;p45: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29" name="Google Shape;329;p46: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35" name="Google Shape;335;p47: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1" name="Google Shape;341;p48: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7" name="Google Shape;347;p49: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8" name="Google Shape;68;p5: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53" name="Google Shape;353;p50: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59" name="Google Shape;359;p5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65" name="Google Shape;365;p5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71" name="Google Shape;371;p5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77" name="Google Shape;377;p5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83" name="Google Shape;383;p55: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0" name="Google Shape;390;p56: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7" name="Google Shape;397;p57: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04" name="Google Shape;404;p58: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10" name="Google Shape;410;p59: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4" name="Google Shape;74;p6: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18" name="Google Shape;418;p60: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25" name="Google Shape;425;p6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31" name="Google Shape;431;p6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38" name="Google Shape;438;p6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4" name="Google Shape;444;p6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50" name="Google Shape;450;p65: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56" name="Google Shape;456;p66: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62" name="Google Shape;462;p67: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67" name="Google Shape;467;p68: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3" name="Google Shape;473;p69: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0" name="Google Shape;80;p7: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80" name="Google Shape;480;p70: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87" name="Google Shape;487;p7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95" name="Google Shape;495;p7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04" name="Google Shape;504;p7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1" name="Google Shape;511;p7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0" name="Google Shape;520;p75: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8" name="Google Shape;528;p76: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34" name="Google Shape;534;p77: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42" name="Google Shape;542;p78: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48" name="Google Shape;548;p79: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6" name="Google Shape;86;p8: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55" name="Google Shape;555;p80: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61" name="Google Shape;561;p81: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67" name="Google Shape;567;p82: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72" name="Google Shape;572;p83: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78" name="Google Shape;578;p84: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2" name="Google Shape;92;p9:notes"/>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lstStyle>
            <a:lvl1pPr lvl="0"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1pPr>
            <a:lvl2pPr lvl="1"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2pPr>
            <a:lvl3pPr lvl="2"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3pPr>
            <a:lvl4pPr lvl="3"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4pPr>
            <a:lvl5pPr lvl="4"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5pPr>
            <a:lvl6pPr lvl="5"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6pPr>
            <a:lvl7pPr lvl="6"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7pPr>
            <a:lvl8pPr lvl="7"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8pPr>
            <a:lvl9pPr lvl="8"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9pPr>
          </a:lstStyle>
          <a:p/>
        </p:txBody>
      </p:sp>
      <p:sp>
        <p:nvSpPr>
          <p:cNvPr id="17" name="Google Shape;17;p2"/>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400"/>
              </a:spcBef>
              <a:spcAft>
                <a:spcPts val="0"/>
              </a:spcAft>
              <a:buClr>
                <a:schemeClr val="dk2"/>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800"/>
              </a:spcBef>
              <a:spcAft>
                <a:spcPts val="0"/>
              </a:spcAft>
              <a:buClr>
                <a:schemeClr val="dk2"/>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800"/>
              </a:spcBef>
              <a:spcAft>
                <a:spcPts val="0"/>
              </a:spcAft>
              <a:buClr>
                <a:schemeClr val="dk2"/>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800"/>
              </a:spcBef>
              <a:spcAft>
                <a:spcPts val="0"/>
              </a:spcAft>
              <a:buClr>
                <a:schemeClr val="dk2"/>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600"/>
              </a:spcBef>
              <a:spcAft>
                <a:spcPts val="0"/>
              </a:spcAft>
              <a:buClr>
                <a:schemeClr val="dk2"/>
              </a:buClr>
              <a:buSzPts val="1800"/>
              <a:buFont typeface="Arial"/>
              <a:buChar char="•"/>
              <a:defRPr b="0" i="0" sz="1800" u="none" cap="none" strike="noStrike">
                <a:solidFill>
                  <a:schemeClr val="dk1"/>
                </a:solidFill>
                <a:latin typeface="Avenir"/>
                <a:ea typeface="Avenir"/>
                <a:cs typeface="Avenir"/>
                <a:sym typeface="Avenir"/>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3"/>
          <p:cNvSpPr/>
          <p:nvPr/>
        </p:nvSpPr>
        <p:spPr>
          <a:xfrm>
            <a:off x="5791200" y="0"/>
            <a:ext cx="3365500"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0" name="Google Shape;20;p3"/>
          <p:cNvPicPr preferRelativeResize="0"/>
          <p:nvPr/>
        </p:nvPicPr>
        <p:blipFill rotWithShape="1">
          <a:blip r:embed="rId2">
            <a:alphaModFix/>
          </a:blip>
          <a:srcRect b="0" l="23579" r="0" t="0"/>
          <a:stretch/>
        </p:blipFill>
        <p:spPr>
          <a:xfrm>
            <a:off x="5786438" y="-1588"/>
            <a:ext cx="3376612" cy="6696076"/>
          </a:xfrm>
          <a:prstGeom prst="rect">
            <a:avLst/>
          </a:prstGeom>
          <a:noFill/>
          <a:ln>
            <a:noFill/>
          </a:ln>
        </p:spPr>
      </p:pic>
      <p:sp>
        <p:nvSpPr>
          <p:cNvPr id="21" name="Google Shape;21;p3"/>
          <p:cNvSpPr/>
          <p:nvPr/>
        </p:nvSpPr>
        <p:spPr>
          <a:xfrm>
            <a:off x="4313238" y="660400"/>
            <a:ext cx="4625975" cy="4664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2" name="Google Shape;22;p3"/>
          <p:cNvSpPr txBox="1"/>
          <p:nvPr/>
        </p:nvSpPr>
        <p:spPr>
          <a:xfrm>
            <a:off x="3605213" y="6362700"/>
            <a:ext cx="2116137" cy="4000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1E7640"/>
                </a:solidFill>
                <a:latin typeface="Arial"/>
                <a:ea typeface="Arial"/>
                <a:cs typeface="Arial"/>
                <a:sym typeface="Arial"/>
              </a:rPr>
              <a:t>ORNL is managed by UT-Battelle </a:t>
            </a:r>
            <a:br>
              <a:rPr b="0" i="0" lang="en-US" sz="1000" u="none" cap="none" strike="noStrike">
                <a:solidFill>
                  <a:srgbClr val="1E7640"/>
                </a:solidFill>
                <a:latin typeface="Arial"/>
                <a:ea typeface="Arial"/>
                <a:cs typeface="Arial"/>
                <a:sym typeface="Arial"/>
              </a:rPr>
            </a:br>
            <a:r>
              <a:rPr b="0" i="0" lang="en-US" sz="1000" u="none" cap="none" strike="noStrike">
                <a:solidFill>
                  <a:srgbClr val="1E7640"/>
                </a:solidFill>
                <a:latin typeface="Arial"/>
                <a:ea typeface="Arial"/>
                <a:cs typeface="Arial"/>
                <a:sym typeface="Arial"/>
              </a:rPr>
              <a:t>for the US Department of Energy</a:t>
            </a:r>
            <a:endParaRPr/>
          </a:p>
        </p:txBody>
      </p:sp>
      <p:pic>
        <p:nvPicPr>
          <p:cNvPr id="23" name="Google Shape;23;p3"/>
          <p:cNvPicPr preferRelativeResize="0"/>
          <p:nvPr/>
        </p:nvPicPr>
        <p:blipFill rotWithShape="1">
          <a:blip r:embed="rId3">
            <a:alphaModFix/>
          </a:blip>
          <a:srcRect b="0" l="0" r="0" t="0"/>
          <a:stretch/>
        </p:blipFill>
        <p:spPr>
          <a:xfrm>
            <a:off x="7448550" y="6338888"/>
            <a:ext cx="1330325" cy="315912"/>
          </a:xfrm>
          <a:prstGeom prst="rect">
            <a:avLst/>
          </a:prstGeom>
          <a:noFill/>
          <a:ln>
            <a:noFill/>
          </a:ln>
        </p:spPr>
      </p:pic>
      <p:pic>
        <p:nvPicPr>
          <p:cNvPr id="24" name="Google Shape;24;p3"/>
          <p:cNvPicPr preferRelativeResize="0"/>
          <p:nvPr/>
        </p:nvPicPr>
        <p:blipFill rotWithShape="1">
          <a:blip r:embed="rId4">
            <a:alphaModFix/>
          </a:blip>
          <a:srcRect b="0" l="0" r="0" t="0"/>
          <a:stretch/>
        </p:blipFill>
        <p:spPr>
          <a:xfrm>
            <a:off x="4465638" y="812800"/>
            <a:ext cx="4625975" cy="4664075"/>
          </a:xfrm>
          <a:prstGeom prst="rect">
            <a:avLst/>
          </a:prstGeom>
          <a:noFill/>
          <a:ln>
            <a:noFill/>
          </a:ln>
        </p:spPr>
      </p:pic>
      <p:sp>
        <p:nvSpPr>
          <p:cNvPr id="25" name="Google Shape;25;p3"/>
          <p:cNvSpPr txBox="1"/>
          <p:nvPr>
            <p:ph type="ctrTitle"/>
          </p:nvPr>
        </p:nvSpPr>
        <p:spPr>
          <a:xfrm>
            <a:off x="192024" y="254995"/>
            <a:ext cx="4160172" cy="926482"/>
          </a:xfrm>
          <a:prstGeom prst="rect">
            <a:avLst/>
          </a:prstGeom>
          <a:noFill/>
          <a:ln>
            <a:noFill/>
          </a:ln>
        </p:spPr>
        <p:txBody>
          <a:bodyPr anchorCtr="0" anchor="t" bIns="45700" lIns="91425" spcFirstLastPara="1" rIns="91425" wrap="square" tIns="45700"/>
          <a:lstStyle>
            <a:lvl1pPr lvl="0"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1pPr>
            <a:lvl2pPr lvl="1"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2pPr>
            <a:lvl3pPr lvl="2"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3pPr>
            <a:lvl4pPr lvl="3"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4pPr>
            <a:lvl5pPr lvl="4"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5pPr>
            <a:lvl6pPr lvl="5"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6pPr>
            <a:lvl7pPr lvl="6"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7pPr>
            <a:lvl8pPr lvl="7"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8pPr>
            <a:lvl9pPr lvl="8"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9pPr>
          </a:lstStyle>
          <a:p/>
        </p:txBody>
      </p:sp>
      <p:sp>
        <p:nvSpPr>
          <p:cNvPr id="26" name="Google Shape;26;p3"/>
          <p:cNvSpPr txBox="1"/>
          <p:nvPr>
            <p:ph idx="1" type="subTitle"/>
          </p:nvPr>
        </p:nvSpPr>
        <p:spPr>
          <a:xfrm>
            <a:off x="193224" y="1761403"/>
            <a:ext cx="3255297" cy="757130"/>
          </a:xfrm>
          <a:prstGeom prst="rect">
            <a:avLst/>
          </a:prstGeom>
          <a:noFill/>
          <a:ln>
            <a:noFill/>
          </a:ln>
        </p:spPr>
        <p:txBody>
          <a:bodyPr anchorCtr="0" anchor="t" bIns="45700" lIns="91425" spcFirstLastPara="1" rIns="91425" wrap="square" tIns="45700"/>
          <a:lstStyle>
            <a:lvl1pPr lvl="0" marR="0" rtl="0" algn="l">
              <a:lnSpc>
                <a:spcPct val="90000"/>
              </a:lnSpc>
              <a:spcBef>
                <a:spcPts val="1400"/>
              </a:spcBef>
              <a:spcAft>
                <a:spcPts val="0"/>
              </a:spcAft>
              <a:buClr>
                <a:schemeClr val="dk2"/>
              </a:buClr>
              <a:buSzPts val="2400"/>
              <a:buFont typeface="Arial"/>
              <a:buNone/>
              <a:defRPr b="0" i="0" sz="2400" u="none" cap="none" strike="noStrike">
                <a:solidFill>
                  <a:schemeClr val="dk1"/>
                </a:solidFill>
                <a:latin typeface="Arial"/>
                <a:ea typeface="Arial"/>
                <a:cs typeface="Arial"/>
                <a:sym typeface="Arial"/>
              </a:defRPr>
            </a:lvl1pPr>
            <a:lvl2pPr lvl="1" marR="0" rtl="0" algn="ctr">
              <a:lnSpc>
                <a:spcPct val="90000"/>
              </a:lnSpc>
              <a:spcBef>
                <a:spcPts val="800"/>
              </a:spcBef>
              <a:spcAft>
                <a:spcPts val="0"/>
              </a:spcAft>
              <a:buClr>
                <a:schemeClr val="dk2"/>
              </a:buClr>
              <a:buSzPts val="2400"/>
              <a:buFont typeface="Arial"/>
              <a:buNone/>
              <a:defRPr b="0" i="0" sz="2400" u="none" cap="none" strike="noStrike">
                <a:solidFill>
                  <a:srgbClr val="888888"/>
                </a:solidFill>
                <a:latin typeface="Avenir"/>
                <a:ea typeface="Avenir"/>
                <a:cs typeface="Avenir"/>
                <a:sym typeface="Avenir"/>
              </a:defRPr>
            </a:lvl2pPr>
            <a:lvl3pPr lvl="2" marR="0" rtl="0" algn="ctr">
              <a:lnSpc>
                <a:spcPct val="90000"/>
              </a:lnSpc>
              <a:spcBef>
                <a:spcPts val="800"/>
              </a:spcBef>
              <a:spcAft>
                <a:spcPts val="0"/>
              </a:spcAft>
              <a:buClr>
                <a:schemeClr val="dk2"/>
              </a:buClr>
              <a:buSzPts val="2000"/>
              <a:buFont typeface="Arial"/>
              <a:buNone/>
              <a:defRPr b="0" i="0" sz="2000" u="none" cap="none" strike="noStrike">
                <a:solidFill>
                  <a:srgbClr val="888888"/>
                </a:solidFill>
                <a:latin typeface="Avenir"/>
                <a:ea typeface="Avenir"/>
                <a:cs typeface="Avenir"/>
                <a:sym typeface="Avenir"/>
              </a:defRPr>
            </a:lvl3pPr>
            <a:lvl4pPr lvl="3" marR="0" rtl="0" algn="ctr">
              <a:lnSpc>
                <a:spcPct val="90000"/>
              </a:lnSpc>
              <a:spcBef>
                <a:spcPts val="800"/>
              </a:spcBef>
              <a:spcAft>
                <a:spcPts val="0"/>
              </a:spcAft>
              <a:buClr>
                <a:schemeClr val="dk2"/>
              </a:buClr>
              <a:buSzPts val="1800"/>
              <a:buFont typeface="Arial"/>
              <a:buNone/>
              <a:defRPr b="0" i="0" sz="1800" u="none" cap="none" strike="noStrike">
                <a:solidFill>
                  <a:srgbClr val="888888"/>
                </a:solidFill>
                <a:latin typeface="Avenir"/>
                <a:ea typeface="Avenir"/>
                <a:cs typeface="Avenir"/>
                <a:sym typeface="Avenir"/>
              </a:defRPr>
            </a:lvl4pPr>
            <a:lvl5pPr lvl="4" marR="0" rtl="0" algn="ctr">
              <a:lnSpc>
                <a:spcPct val="90000"/>
              </a:lnSpc>
              <a:spcBef>
                <a:spcPts val="600"/>
              </a:spcBef>
              <a:spcAft>
                <a:spcPts val="0"/>
              </a:spcAft>
              <a:buClr>
                <a:schemeClr val="dk2"/>
              </a:buClr>
              <a:buSzPts val="1800"/>
              <a:buFont typeface="Arial"/>
              <a:buNone/>
              <a:defRPr b="0" i="0" sz="1800" u="none" cap="none" strike="noStrike">
                <a:solidFill>
                  <a:srgbClr val="888888"/>
                </a:solidFill>
                <a:latin typeface="Avenir"/>
                <a:ea typeface="Avenir"/>
                <a:cs typeface="Avenir"/>
                <a:sym typeface="Avenir"/>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7" name="Shape 27"/>
        <p:cNvGrpSpPr/>
        <p:nvPr/>
      </p:nvGrpSpPr>
      <p:grpSpPr>
        <a:xfrm>
          <a:off x="0" y="0"/>
          <a:ext cx="0" cy="0"/>
          <a:chOff x="0" y="0"/>
          <a:chExt cx="0" cy="0"/>
        </a:xfrm>
      </p:grpSpPr>
      <p:sp>
        <p:nvSpPr>
          <p:cNvPr id="28" name="Google Shape;28;p4"/>
          <p:cNvSpPr txBox="1"/>
          <p:nvPr>
            <p:ph type="title"/>
          </p:nvPr>
        </p:nvSpPr>
        <p:spPr>
          <a:xfrm>
            <a:off x="188387" y="256032"/>
            <a:ext cx="8628678" cy="496290"/>
          </a:xfrm>
          <a:prstGeom prst="rect">
            <a:avLst/>
          </a:prstGeom>
          <a:noFill/>
          <a:ln>
            <a:noFill/>
          </a:ln>
        </p:spPr>
        <p:txBody>
          <a:bodyPr anchorCtr="0" anchor="t" bIns="45700" lIns="91425" spcFirstLastPara="1" rIns="91425" wrap="square" tIns="45700"/>
          <a:lstStyle>
            <a:lvl1pPr lvl="0"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1pPr>
            <a:lvl2pPr lvl="1"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2pPr>
            <a:lvl3pPr lvl="2"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3pPr>
            <a:lvl4pPr lvl="3"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4pPr>
            <a:lvl5pPr lvl="4"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5pPr>
            <a:lvl6pPr lvl="5"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6pPr>
            <a:lvl7pPr lvl="6"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7pPr>
            <a:lvl8pPr lvl="7"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8pPr>
            <a:lvl9pPr lvl="8"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9pPr>
          </a:lstStyle>
          <a:p/>
        </p:txBody>
      </p:sp>
      <p:sp>
        <p:nvSpPr>
          <p:cNvPr id="29" name="Google Shape;29;p4"/>
          <p:cNvSpPr txBox="1"/>
          <p:nvPr>
            <p:ph idx="1" type="body"/>
          </p:nvPr>
        </p:nvSpPr>
        <p:spPr>
          <a:xfrm>
            <a:off x="195948" y="1444752"/>
            <a:ext cx="4192528" cy="821190"/>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400"/>
              </a:spcBef>
              <a:spcAft>
                <a:spcPts val="0"/>
              </a:spcAft>
              <a:buClr>
                <a:schemeClr val="dk2"/>
              </a:buClr>
              <a:buSzPts val="2400"/>
              <a:buFont typeface="Arial"/>
              <a:buNone/>
              <a:defRPr b="1" i="0" sz="2400" u="none" cap="none" strike="noStrike">
                <a:solidFill>
                  <a:schemeClr val="dk2"/>
                </a:solidFill>
                <a:latin typeface="Avenir"/>
                <a:ea typeface="Avenir"/>
                <a:cs typeface="Avenir"/>
                <a:sym typeface="Avenir"/>
              </a:defRPr>
            </a:lvl1pPr>
            <a:lvl2pPr indent="-228600" lvl="1" marL="914400" marR="0" rtl="0" algn="l">
              <a:lnSpc>
                <a:spcPct val="90000"/>
              </a:lnSpc>
              <a:spcBef>
                <a:spcPts val="800"/>
              </a:spcBef>
              <a:spcAft>
                <a:spcPts val="0"/>
              </a:spcAft>
              <a:buClr>
                <a:schemeClr val="dk2"/>
              </a:buClr>
              <a:buSzPts val="2000"/>
              <a:buFont typeface="Arial"/>
              <a:buNone/>
              <a:defRPr b="1" i="0" sz="2000" u="none" cap="none" strike="noStrike">
                <a:solidFill>
                  <a:schemeClr val="dk1"/>
                </a:solidFill>
                <a:latin typeface="Avenir"/>
                <a:ea typeface="Avenir"/>
                <a:cs typeface="Avenir"/>
                <a:sym typeface="Avenir"/>
              </a:defRPr>
            </a:lvl2pPr>
            <a:lvl3pPr indent="-228600" lvl="2" marL="1371600" marR="0" rtl="0" algn="l">
              <a:lnSpc>
                <a:spcPct val="90000"/>
              </a:lnSpc>
              <a:spcBef>
                <a:spcPts val="800"/>
              </a:spcBef>
              <a:spcAft>
                <a:spcPts val="0"/>
              </a:spcAft>
              <a:buClr>
                <a:schemeClr val="dk2"/>
              </a:buClr>
              <a:buSzPts val="1800"/>
              <a:buFont typeface="Arial"/>
              <a:buNone/>
              <a:defRPr b="1" i="0" sz="1800" u="none" cap="none" strike="noStrike">
                <a:solidFill>
                  <a:schemeClr val="dk1"/>
                </a:solidFill>
                <a:latin typeface="Avenir"/>
                <a:ea typeface="Avenir"/>
                <a:cs typeface="Avenir"/>
                <a:sym typeface="Avenir"/>
              </a:defRPr>
            </a:lvl3pPr>
            <a:lvl4pPr indent="-228600" lvl="3" marL="1828800" marR="0" rtl="0" algn="l">
              <a:lnSpc>
                <a:spcPct val="90000"/>
              </a:lnSpc>
              <a:spcBef>
                <a:spcPts val="800"/>
              </a:spcBef>
              <a:spcAft>
                <a:spcPts val="0"/>
              </a:spcAft>
              <a:buClr>
                <a:schemeClr val="dk2"/>
              </a:buClr>
              <a:buSzPts val="1600"/>
              <a:buFont typeface="Arial"/>
              <a:buNone/>
              <a:defRPr b="1" i="0" sz="1600" u="none" cap="none" strike="noStrike">
                <a:solidFill>
                  <a:schemeClr val="dk1"/>
                </a:solidFill>
                <a:latin typeface="Avenir"/>
                <a:ea typeface="Avenir"/>
                <a:cs typeface="Avenir"/>
                <a:sym typeface="Avenir"/>
              </a:defRPr>
            </a:lvl4pPr>
            <a:lvl5pPr indent="-228600" lvl="4" marL="2286000" marR="0" rtl="0" algn="l">
              <a:lnSpc>
                <a:spcPct val="90000"/>
              </a:lnSpc>
              <a:spcBef>
                <a:spcPts val="600"/>
              </a:spcBef>
              <a:spcAft>
                <a:spcPts val="0"/>
              </a:spcAft>
              <a:buClr>
                <a:schemeClr val="dk2"/>
              </a:buClr>
              <a:buSzPts val="1600"/>
              <a:buFont typeface="Arial"/>
              <a:buNone/>
              <a:defRPr b="1" i="0" sz="1600" u="none" cap="none" strike="noStrike">
                <a:solidFill>
                  <a:schemeClr val="dk1"/>
                </a:solidFill>
                <a:latin typeface="Avenir"/>
                <a:ea typeface="Avenir"/>
                <a:cs typeface="Avenir"/>
                <a:sym typeface="Avenir"/>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0" name="Google Shape;30;p4"/>
          <p:cNvSpPr txBox="1"/>
          <p:nvPr>
            <p:ph idx="2" type="body"/>
          </p:nvPr>
        </p:nvSpPr>
        <p:spPr>
          <a:xfrm>
            <a:off x="195948" y="2270334"/>
            <a:ext cx="4192528" cy="367461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400"/>
              </a:spcBef>
              <a:spcAft>
                <a:spcPts val="0"/>
              </a:spcAft>
              <a:buClr>
                <a:schemeClr val="dk2"/>
              </a:buClr>
              <a:buSzPts val="2400"/>
              <a:buFont typeface="Arial"/>
              <a:buChar char="•"/>
              <a:defRPr b="0" i="0" sz="2400" u="none" cap="none" strike="noStrike">
                <a:solidFill>
                  <a:schemeClr val="dk1"/>
                </a:solidFill>
                <a:latin typeface="Avenir"/>
                <a:ea typeface="Avenir"/>
                <a:cs typeface="Avenir"/>
                <a:sym typeface="Avenir"/>
              </a:defRPr>
            </a:lvl1pPr>
            <a:lvl2pPr indent="-355600" lvl="1" marL="914400" marR="0" rtl="0" algn="l">
              <a:lnSpc>
                <a:spcPct val="90000"/>
              </a:lnSpc>
              <a:spcBef>
                <a:spcPts val="800"/>
              </a:spcBef>
              <a:spcAft>
                <a:spcPts val="0"/>
              </a:spcAft>
              <a:buClr>
                <a:schemeClr val="dk2"/>
              </a:buClr>
              <a:buSzPts val="2000"/>
              <a:buFont typeface="Arial"/>
              <a:buChar char="–"/>
              <a:defRPr b="0" i="0" sz="2000" u="none" cap="none" strike="noStrike">
                <a:solidFill>
                  <a:schemeClr val="dk1"/>
                </a:solidFill>
                <a:latin typeface="Avenir"/>
                <a:ea typeface="Avenir"/>
                <a:cs typeface="Avenir"/>
                <a:sym typeface="Avenir"/>
              </a:defRPr>
            </a:lvl2pPr>
            <a:lvl3pPr indent="-342900" lvl="2" marL="1371600" marR="0" rtl="0" algn="l">
              <a:lnSpc>
                <a:spcPct val="90000"/>
              </a:lnSpc>
              <a:spcBef>
                <a:spcPts val="800"/>
              </a:spcBef>
              <a:spcAft>
                <a:spcPts val="0"/>
              </a:spcAft>
              <a:buClr>
                <a:schemeClr val="dk2"/>
              </a:buClr>
              <a:buSzPts val="1800"/>
              <a:buFont typeface="Arial"/>
              <a:buChar char="•"/>
              <a:defRPr b="0" i="0" sz="1800" u="none" cap="none" strike="noStrike">
                <a:solidFill>
                  <a:schemeClr val="dk1"/>
                </a:solidFill>
                <a:latin typeface="Avenir"/>
                <a:ea typeface="Avenir"/>
                <a:cs typeface="Avenir"/>
                <a:sym typeface="Avenir"/>
              </a:defRPr>
            </a:lvl3pPr>
            <a:lvl4pPr indent="-330200" lvl="3" marL="1828800" marR="0" rtl="0" algn="l">
              <a:lnSpc>
                <a:spcPct val="90000"/>
              </a:lnSpc>
              <a:spcBef>
                <a:spcPts val="800"/>
              </a:spcBef>
              <a:spcAft>
                <a:spcPts val="0"/>
              </a:spcAft>
              <a:buClr>
                <a:schemeClr val="dk2"/>
              </a:buClr>
              <a:buSzPts val="1600"/>
              <a:buFont typeface="Arial"/>
              <a:buChar char="–"/>
              <a:defRPr b="0" i="0" sz="1600" u="none" cap="none" strike="noStrike">
                <a:solidFill>
                  <a:schemeClr val="dk1"/>
                </a:solidFill>
                <a:latin typeface="Avenir"/>
                <a:ea typeface="Avenir"/>
                <a:cs typeface="Avenir"/>
                <a:sym typeface="Avenir"/>
              </a:defRPr>
            </a:lvl4pPr>
            <a:lvl5pPr indent="-342900" lvl="4" marL="2286000" marR="0" rtl="0" algn="l">
              <a:lnSpc>
                <a:spcPct val="90000"/>
              </a:lnSpc>
              <a:spcBef>
                <a:spcPts val="600"/>
              </a:spcBef>
              <a:spcAft>
                <a:spcPts val="0"/>
              </a:spcAft>
              <a:buClr>
                <a:schemeClr val="dk2"/>
              </a:buClr>
              <a:buSzPts val="1800"/>
              <a:buFont typeface="Arial"/>
              <a:buChar char="•"/>
              <a:defRPr b="0" i="0" sz="1800" u="none" cap="none" strike="noStrike">
                <a:solidFill>
                  <a:schemeClr val="dk1"/>
                </a:solidFill>
                <a:latin typeface="Avenir"/>
                <a:ea typeface="Avenir"/>
                <a:cs typeface="Avenir"/>
                <a:sym typeface="Avenir"/>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1" name="Google Shape;31;p4"/>
          <p:cNvSpPr txBox="1"/>
          <p:nvPr>
            <p:ph idx="3" type="body"/>
          </p:nvPr>
        </p:nvSpPr>
        <p:spPr>
          <a:xfrm>
            <a:off x="4645025" y="1444752"/>
            <a:ext cx="4194175" cy="821190"/>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400"/>
              </a:spcBef>
              <a:spcAft>
                <a:spcPts val="0"/>
              </a:spcAft>
              <a:buClr>
                <a:schemeClr val="dk2"/>
              </a:buClr>
              <a:buSzPts val="2400"/>
              <a:buFont typeface="Arial"/>
              <a:buNone/>
              <a:defRPr b="1" i="0" sz="2400" u="none" cap="none" strike="noStrike">
                <a:solidFill>
                  <a:schemeClr val="dk2"/>
                </a:solidFill>
                <a:latin typeface="Avenir"/>
                <a:ea typeface="Avenir"/>
                <a:cs typeface="Avenir"/>
                <a:sym typeface="Avenir"/>
              </a:defRPr>
            </a:lvl1pPr>
            <a:lvl2pPr indent="-228600" lvl="1" marL="914400" marR="0" rtl="0" algn="l">
              <a:lnSpc>
                <a:spcPct val="90000"/>
              </a:lnSpc>
              <a:spcBef>
                <a:spcPts val="800"/>
              </a:spcBef>
              <a:spcAft>
                <a:spcPts val="0"/>
              </a:spcAft>
              <a:buClr>
                <a:schemeClr val="dk2"/>
              </a:buClr>
              <a:buSzPts val="2000"/>
              <a:buFont typeface="Arial"/>
              <a:buNone/>
              <a:defRPr b="1" i="0" sz="2000" u="none" cap="none" strike="noStrike">
                <a:solidFill>
                  <a:schemeClr val="dk1"/>
                </a:solidFill>
                <a:latin typeface="Avenir"/>
                <a:ea typeface="Avenir"/>
                <a:cs typeface="Avenir"/>
                <a:sym typeface="Avenir"/>
              </a:defRPr>
            </a:lvl2pPr>
            <a:lvl3pPr indent="-228600" lvl="2" marL="1371600" marR="0" rtl="0" algn="l">
              <a:lnSpc>
                <a:spcPct val="90000"/>
              </a:lnSpc>
              <a:spcBef>
                <a:spcPts val="800"/>
              </a:spcBef>
              <a:spcAft>
                <a:spcPts val="0"/>
              </a:spcAft>
              <a:buClr>
                <a:schemeClr val="dk2"/>
              </a:buClr>
              <a:buSzPts val="1800"/>
              <a:buFont typeface="Arial"/>
              <a:buNone/>
              <a:defRPr b="1" i="0" sz="1800" u="none" cap="none" strike="noStrike">
                <a:solidFill>
                  <a:schemeClr val="dk1"/>
                </a:solidFill>
                <a:latin typeface="Avenir"/>
                <a:ea typeface="Avenir"/>
                <a:cs typeface="Avenir"/>
                <a:sym typeface="Avenir"/>
              </a:defRPr>
            </a:lvl3pPr>
            <a:lvl4pPr indent="-228600" lvl="3" marL="1828800" marR="0" rtl="0" algn="l">
              <a:lnSpc>
                <a:spcPct val="90000"/>
              </a:lnSpc>
              <a:spcBef>
                <a:spcPts val="800"/>
              </a:spcBef>
              <a:spcAft>
                <a:spcPts val="0"/>
              </a:spcAft>
              <a:buClr>
                <a:schemeClr val="dk2"/>
              </a:buClr>
              <a:buSzPts val="1600"/>
              <a:buFont typeface="Arial"/>
              <a:buNone/>
              <a:defRPr b="1" i="0" sz="1600" u="none" cap="none" strike="noStrike">
                <a:solidFill>
                  <a:schemeClr val="dk1"/>
                </a:solidFill>
                <a:latin typeface="Avenir"/>
                <a:ea typeface="Avenir"/>
                <a:cs typeface="Avenir"/>
                <a:sym typeface="Avenir"/>
              </a:defRPr>
            </a:lvl4pPr>
            <a:lvl5pPr indent="-228600" lvl="4" marL="2286000" marR="0" rtl="0" algn="l">
              <a:lnSpc>
                <a:spcPct val="90000"/>
              </a:lnSpc>
              <a:spcBef>
                <a:spcPts val="600"/>
              </a:spcBef>
              <a:spcAft>
                <a:spcPts val="0"/>
              </a:spcAft>
              <a:buClr>
                <a:schemeClr val="dk2"/>
              </a:buClr>
              <a:buSzPts val="1600"/>
              <a:buFont typeface="Arial"/>
              <a:buNone/>
              <a:defRPr b="1" i="0" sz="1600" u="none" cap="none" strike="noStrike">
                <a:solidFill>
                  <a:schemeClr val="dk1"/>
                </a:solidFill>
                <a:latin typeface="Avenir"/>
                <a:ea typeface="Avenir"/>
                <a:cs typeface="Avenir"/>
                <a:sym typeface="Avenir"/>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2" name="Google Shape;32;p4"/>
          <p:cNvSpPr txBox="1"/>
          <p:nvPr>
            <p:ph idx="4" type="body"/>
          </p:nvPr>
        </p:nvSpPr>
        <p:spPr>
          <a:xfrm>
            <a:off x="4645025" y="2270334"/>
            <a:ext cx="4194175" cy="367461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400"/>
              </a:spcBef>
              <a:spcAft>
                <a:spcPts val="0"/>
              </a:spcAft>
              <a:buClr>
                <a:schemeClr val="dk2"/>
              </a:buClr>
              <a:buSzPts val="2400"/>
              <a:buFont typeface="Arial"/>
              <a:buChar char="•"/>
              <a:defRPr b="0" i="0" sz="2400" u="none" cap="none" strike="noStrike">
                <a:solidFill>
                  <a:schemeClr val="dk1"/>
                </a:solidFill>
                <a:latin typeface="Avenir"/>
                <a:ea typeface="Avenir"/>
                <a:cs typeface="Avenir"/>
                <a:sym typeface="Avenir"/>
              </a:defRPr>
            </a:lvl1pPr>
            <a:lvl2pPr indent="-355600" lvl="1" marL="914400" marR="0" rtl="0" algn="l">
              <a:lnSpc>
                <a:spcPct val="90000"/>
              </a:lnSpc>
              <a:spcBef>
                <a:spcPts val="800"/>
              </a:spcBef>
              <a:spcAft>
                <a:spcPts val="0"/>
              </a:spcAft>
              <a:buClr>
                <a:schemeClr val="dk2"/>
              </a:buClr>
              <a:buSzPts val="2000"/>
              <a:buFont typeface="Arial"/>
              <a:buChar char="–"/>
              <a:defRPr b="0" i="0" sz="2000" u="none" cap="none" strike="noStrike">
                <a:solidFill>
                  <a:schemeClr val="dk1"/>
                </a:solidFill>
                <a:latin typeface="Avenir"/>
                <a:ea typeface="Avenir"/>
                <a:cs typeface="Avenir"/>
                <a:sym typeface="Avenir"/>
              </a:defRPr>
            </a:lvl2pPr>
            <a:lvl3pPr indent="-342900" lvl="2" marL="1371600" marR="0" rtl="0" algn="l">
              <a:lnSpc>
                <a:spcPct val="90000"/>
              </a:lnSpc>
              <a:spcBef>
                <a:spcPts val="800"/>
              </a:spcBef>
              <a:spcAft>
                <a:spcPts val="0"/>
              </a:spcAft>
              <a:buClr>
                <a:schemeClr val="dk2"/>
              </a:buClr>
              <a:buSzPts val="1800"/>
              <a:buFont typeface="Arial"/>
              <a:buChar char="•"/>
              <a:defRPr b="0" i="0" sz="1800" u="none" cap="none" strike="noStrike">
                <a:solidFill>
                  <a:schemeClr val="dk1"/>
                </a:solidFill>
                <a:latin typeface="Avenir"/>
                <a:ea typeface="Avenir"/>
                <a:cs typeface="Avenir"/>
                <a:sym typeface="Avenir"/>
              </a:defRPr>
            </a:lvl3pPr>
            <a:lvl4pPr indent="-330200" lvl="3" marL="1828800" marR="0" rtl="0" algn="l">
              <a:lnSpc>
                <a:spcPct val="90000"/>
              </a:lnSpc>
              <a:spcBef>
                <a:spcPts val="800"/>
              </a:spcBef>
              <a:spcAft>
                <a:spcPts val="0"/>
              </a:spcAft>
              <a:buClr>
                <a:schemeClr val="dk2"/>
              </a:buClr>
              <a:buSzPts val="1600"/>
              <a:buFont typeface="Arial"/>
              <a:buChar char="–"/>
              <a:defRPr b="0" i="0" sz="1600" u="none" cap="none" strike="noStrike">
                <a:solidFill>
                  <a:schemeClr val="dk1"/>
                </a:solidFill>
                <a:latin typeface="Avenir"/>
                <a:ea typeface="Avenir"/>
                <a:cs typeface="Avenir"/>
                <a:sym typeface="Avenir"/>
              </a:defRPr>
            </a:lvl4pPr>
            <a:lvl5pPr indent="-342900" lvl="4" marL="2286000" marR="0" rtl="0" algn="l">
              <a:lnSpc>
                <a:spcPct val="90000"/>
              </a:lnSpc>
              <a:spcBef>
                <a:spcPts val="600"/>
              </a:spcBef>
              <a:spcAft>
                <a:spcPts val="0"/>
              </a:spcAft>
              <a:buClr>
                <a:schemeClr val="dk2"/>
              </a:buClr>
              <a:buSzPts val="1800"/>
              <a:buFont typeface="Arial"/>
              <a:buChar char="»"/>
              <a:defRPr b="0" i="0" sz="1800" u="none" cap="none" strike="noStrike">
                <a:solidFill>
                  <a:schemeClr val="dk1"/>
                </a:solidFill>
                <a:latin typeface="Avenir"/>
                <a:ea typeface="Avenir"/>
                <a:cs typeface="Avenir"/>
                <a:sym typeface="Avenir"/>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p:cSld name="Section divider">
    <p:spTree>
      <p:nvGrpSpPr>
        <p:cNvPr id="33" name="Shape 33"/>
        <p:cNvGrpSpPr/>
        <p:nvPr/>
      </p:nvGrpSpPr>
      <p:grpSpPr>
        <a:xfrm>
          <a:off x="0" y="0"/>
          <a:ext cx="0" cy="0"/>
          <a:chOff x="0" y="0"/>
          <a:chExt cx="0" cy="0"/>
        </a:xfrm>
      </p:grpSpPr>
      <p:sp>
        <p:nvSpPr>
          <p:cNvPr id="34" name="Google Shape;34;p5"/>
          <p:cNvSpPr/>
          <p:nvPr/>
        </p:nvSpPr>
        <p:spPr>
          <a:xfrm>
            <a:off x="5791200" y="0"/>
            <a:ext cx="3365500"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venir"/>
              <a:ea typeface="Avenir"/>
              <a:cs typeface="Avenir"/>
              <a:sym typeface="Avenir"/>
            </a:endParaRPr>
          </a:p>
        </p:txBody>
      </p:sp>
      <p:pic>
        <p:nvPicPr>
          <p:cNvPr id="35" name="Google Shape;35;p5"/>
          <p:cNvPicPr preferRelativeResize="0"/>
          <p:nvPr/>
        </p:nvPicPr>
        <p:blipFill rotWithShape="1">
          <a:blip r:embed="rId2">
            <a:alphaModFix/>
          </a:blip>
          <a:srcRect b="0" l="0" r="0" t="0"/>
          <a:stretch/>
        </p:blipFill>
        <p:spPr>
          <a:xfrm>
            <a:off x="7448550" y="6338888"/>
            <a:ext cx="1330325" cy="315912"/>
          </a:xfrm>
          <a:prstGeom prst="rect">
            <a:avLst/>
          </a:prstGeom>
          <a:noFill/>
          <a:ln>
            <a:noFill/>
          </a:ln>
        </p:spPr>
      </p:pic>
      <p:sp>
        <p:nvSpPr>
          <p:cNvPr id="36" name="Google Shape;36;p5"/>
          <p:cNvSpPr/>
          <p:nvPr/>
        </p:nvSpPr>
        <p:spPr>
          <a:xfrm>
            <a:off x="5786438" y="-1588"/>
            <a:ext cx="3376612" cy="66960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venir"/>
              <a:ea typeface="Avenir"/>
              <a:cs typeface="Avenir"/>
              <a:sym typeface="Avenir"/>
            </a:endParaRPr>
          </a:p>
        </p:txBody>
      </p:sp>
      <p:cxnSp>
        <p:nvCxnSpPr>
          <p:cNvPr id="37" name="Google Shape;37;p5"/>
          <p:cNvCxnSpPr/>
          <p:nvPr/>
        </p:nvCxnSpPr>
        <p:spPr>
          <a:xfrm>
            <a:off x="5791200" y="0"/>
            <a:ext cx="0" cy="6858000"/>
          </a:xfrm>
          <a:prstGeom prst="straightConnector1">
            <a:avLst/>
          </a:prstGeom>
          <a:noFill/>
          <a:ln cap="flat" cmpd="sng" w="38100">
            <a:solidFill>
              <a:schemeClr val="dk2"/>
            </a:solidFill>
            <a:prstDash val="solid"/>
            <a:round/>
            <a:headEnd len="sm" w="sm" type="none"/>
            <a:tailEnd len="sm" w="sm" type="none"/>
          </a:ln>
        </p:spPr>
      </p:cxnSp>
      <p:sp>
        <p:nvSpPr>
          <p:cNvPr id="38" name="Google Shape;38;p5"/>
          <p:cNvSpPr txBox="1"/>
          <p:nvPr>
            <p:ph type="title"/>
          </p:nvPr>
        </p:nvSpPr>
        <p:spPr>
          <a:xfrm>
            <a:off x="193385" y="253529"/>
            <a:ext cx="3911890" cy="888705"/>
          </a:xfrm>
          <a:prstGeom prst="rect">
            <a:avLst/>
          </a:prstGeom>
          <a:noFill/>
          <a:ln>
            <a:noFill/>
          </a:ln>
        </p:spPr>
        <p:txBody>
          <a:bodyPr anchorCtr="0" anchor="t" bIns="45700" lIns="91425" spcFirstLastPara="1" rIns="91425" wrap="square" tIns="45700"/>
          <a:lstStyle>
            <a:lvl1pPr lvl="0"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1pPr>
            <a:lvl2pPr lvl="1"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2pPr>
            <a:lvl3pPr lvl="2"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3pPr>
            <a:lvl4pPr lvl="3"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4pPr>
            <a:lvl5pPr lvl="4"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5pPr>
            <a:lvl6pPr lvl="5"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6pPr>
            <a:lvl7pPr lvl="6"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7pPr>
            <a:lvl8pPr lvl="7"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8pPr>
            <a:lvl9pPr lvl="8"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193385" y="253529"/>
            <a:ext cx="8628678" cy="484748"/>
          </a:xfrm>
          <a:prstGeom prst="rect">
            <a:avLst/>
          </a:prstGeom>
          <a:noFill/>
          <a:ln>
            <a:noFill/>
          </a:ln>
        </p:spPr>
        <p:txBody>
          <a:bodyPr anchorCtr="0" anchor="t" bIns="45700" lIns="91425" spcFirstLastPara="1" rIns="91425" wrap="square" tIns="45700"/>
          <a:lstStyle>
            <a:lvl1pPr lvl="0"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1pPr>
            <a:lvl2pPr lvl="1"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2pPr>
            <a:lvl3pPr lvl="2"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3pPr>
            <a:lvl4pPr lvl="3"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4pPr>
            <a:lvl5pPr lvl="4"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5pPr>
            <a:lvl6pPr lvl="5"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6pPr>
            <a:lvl7pPr lvl="6"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7pPr>
            <a:lvl8pPr lvl="7"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8pPr>
            <a:lvl9pPr lvl="8"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2" l="0" r="0" t="0"/>
          <a:stretch/>
        </p:blipFill>
        <p:spPr>
          <a:xfrm>
            <a:off x="5083175" y="1811338"/>
            <a:ext cx="4060825" cy="5046662"/>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7448550" y="6338888"/>
            <a:ext cx="1330325" cy="315912"/>
          </a:xfrm>
          <a:prstGeom prst="rect">
            <a:avLst/>
          </a:prstGeom>
          <a:noFill/>
          <a:ln>
            <a:noFill/>
          </a:ln>
        </p:spPr>
      </p:pic>
      <p:sp>
        <p:nvSpPr>
          <p:cNvPr id="12" name="Google Shape;12;p1"/>
          <p:cNvSpPr txBox="1"/>
          <p:nvPr>
            <p:ph type="title"/>
          </p:nvPr>
        </p:nvSpPr>
        <p:spPr>
          <a:xfrm>
            <a:off x="184150" y="244475"/>
            <a:ext cx="8628063" cy="496888"/>
          </a:xfrm>
          <a:prstGeom prst="rect">
            <a:avLst/>
          </a:prstGeom>
          <a:noFill/>
          <a:ln>
            <a:noFill/>
          </a:ln>
        </p:spPr>
        <p:txBody>
          <a:bodyPr anchorCtr="0" anchor="t" bIns="45700" lIns="91425" spcFirstLastPara="1" rIns="91425" wrap="square" tIns="45700"/>
          <a:lstStyle>
            <a:lvl1pPr lvl="0"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1pPr>
            <a:lvl2pPr lvl="1"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2pPr>
            <a:lvl3pPr lvl="2"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3pPr>
            <a:lvl4pPr lvl="3"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4pPr>
            <a:lvl5pPr lvl="4" marR="0" rtl="0" algn="l">
              <a:lnSpc>
                <a:spcPct val="85000"/>
              </a:lnSpc>
              <a:spcBef>
                <a:spcPts val="0"/>
              </a:spcBef>
              <a:spcAft>
                <a:spcPts val="0"/>
              </a:spcAft>
              <a:buSzPts val="1400"/>
              <a:buNone/>
              <a:defRPr b="0" i="0" sz="3000" u="none" cap="none" strike="noStrike">
                <a:solidFill>
                  <a:schemeClr val="dk2"/>
                </a:solidFill>
                <a:latin typeface="Avenir"/>
                <a:ea typeface="Avenir"/>
                <a:cs typeface="Avenir"/>
                <a:sym typeface="Avenir"/>
              </a:defRPr>
            </a:lvl5pPr>
            <a:lvl6pPr lvl="5"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6pPr>
            <a:lvl7pPr lvl="6"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7pPr>
            <a:lvl8pPr lvl="7"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8pPr>
            <a:lvl9pPr lvl="8" marR="0" rtl="0" algn="l">
              <a:lnSpc>
                <a:spcPct val="85000"/>
              </a:lnSpc>
              <a:spcBef>
                <a:spcPts val="0"/>
              </a:spcBef>
              <a:spcAft>
                <a:spcPts val="0"/>
              </a:spcAft>
              <a:buSzPts val="1400"/>
              <a:buNone/>
              <a:defRPr b="0" i="0" sz="3000" u="none" cap="none" strike="noStrike">
                <a:solidFill>
                  <a:srgbClr val="006C3A"/>
                </a:solidFill>
                <a:latin typeface="Arial Black"/>
                <a:ea typeface="Arial Black"/>
                <a:cs typeface="Arial Black"/>
                <a:sym typeface="Arial Black"/>
              </a:defRPr>
            </a:lvl9pPr>
          </a:lstStyle>
          <a:p/>
        </p:txBody>
      </p:sp>
      <p:sp>
        <p:nvSpPr>
          <p:cNvPr id="13" name="Google Shape;13;p1"/>
          <p:cNvSpPr txBox="1"/>
          <p:nvPr>
            <p:ph idx="1" type="body"/>
          </p:nvPr>
        </p:nvSpPr>
        <p:spPr>
          <a:xfrm>
            <a:off x="188913" y="1446213"/>
            <a:ext cx="8642350" cy="404018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400"/>
              </a:spcBef>
              <a:spcAft>
                <a:spcPts val="0"/>
              </a:spcAft>
              <a:buClr>
                <a:schemeClr val="dk2"/>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800"/>
              </a:spcBef>
              <a:spcAft>
                <a:spcPts val="0"/>
              </a:spcAft>
              <a:buClr>
                <a:schemeClr val="dk2"/>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800"/>
              </a:spcBef>
              <a:spcAft>
                <a:spcPts val="0"/>
              </a:spcAft>
              <a:buClr>
                <a:schemeClr val="dk2"/>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800"/>
              </a:spcBef>
              <a:spcAft>
                <a:spcPts val="0"/>
              </a:spcAft>
              <a:buClr>
                <a:schemeClr val="dk2"/>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600"/>
              </a:spcBef>
              <a:spcAft>
                <a:spcPts val="0"/>
              </a:spcAft>
              <a:buClr>
                <a:schemeClr val="dk2"/>
              </a:buClr>
              <a:buSzPts val="1800"/>
              <a:buFont typeface="Arial"/>
              <a:buChar char="»"/>
              <a:defRPr b="0" i="0" sz="1800" u="none" cap="none" strike="noStrike">
                <a:solidFill>
                  <a:schemeClr val="dk1"/>
                </a:solidFill>
                <a:latin typeface="Avenir"/>
                <a:ea typeface="Avenir"/>
                <a:cs typeface="Avenir"/>
                <a:sym typeface="Avenir"/>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 name="Google Shape;14;p1"/>
          <p:cNvSpPr/>
          <p:nvPr/>
        </p:nvSpPr>
        <p:spPr>
          <a:xfrm flipH="1">
            <a:off x="22225" y="6513513"/>
            <a:ext cx="211138" cy="152400"/>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None/>
            </a:pPr>
            <a:r>
              <a:t/>
            </a:r>
            <a:endParaRPr b="0" i="0" sz="1000" u="none" cap="none" strike="noStrike">
              <a:solidFill>
                <a:srgbClr val="BFBFBF"/>
              </a:solidFill>
              <a:latin typeface="Avenir"/>
              <a:ea typeface="Avenir"/>
              <a:cs typeface="Avenir"/>
              <a:sym typeface="Avenir"/>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continuum.io/download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4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4.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python.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8.pn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3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41.png"/><Relationship Id="rId4" Type="http://schemas.openxmlformats.org/officeDocument/2006/relationships/image" Target="../media/image37.png"/><Relationship Id="rId5" Type="http://schemas.openxmlformats.org/officeDocument/2006/relationships/image" Target="../media/image35.png"/><Relationship Id="rId6" Type="http://schemas.openxmlformats.org/officeDocument/2006/relationships/image" Target="../media/image4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42.png"/><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40.png"/><Relationship Id="rId4"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8"/>
          <p:cNvSpPr txBox="1"/>
          <p:nvPr/>
        </p:nvSpPr>
        <p:spPr>
          <a:xfrm>
            <a:off x="2145694" y="2872871"/>
            <a:ext cx="4852611" cy="108952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0" i="0" lang="en-US" sz="7200" u="none" cap="none" strike="noStrike">
                <a:solidFill>
                  <a:schemeClr val="dk1"/>
                </a:solidFill>
                <a:latin typeface="Arial"/>
                <a:ea typeface="Arial"/>
                <a:cs typeface="Arial"/>
                <a:sym typeface="Arial"/>
              </a:rPr>
              <a:t>Python 101</a:t>
            </a:r>
            <a:endParaRPr/>
          </a:p>
        </p:txBody>
      </p:sp>
      <p:sp>
        <p:nvSpPr>
          <p:cNvPr id="47" name="Google Shape;47;p8"/>
          <p:cNvSpPr txBox="1"/>
          <p:nvPr/>
        </p:nvSpPr>
        <p:spPr>
          <a:xfrm>
            <a:off x="2344466" y="4114800"/>
            <a:ext cx="4455066" cy="133882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0" i="0" lang="en-US" sz="1800" u="none" cap="none" strike="noStrike">
                <a:solidFill>
                  <a:schemeClr val="dk1"/>
                </a:solidFill>
                <a:latin typeface="Arial"/>
                <a:ea typeface="Arial"/>
                <a:cs typeface="Arial"/>
                <a:sym typeface="Arial"/>
              </a:rPr>
              <a:t>Alex Belianinov</a:t>
            </a:r>
            <a:endParaRPr/>
          </a:p>
          <a:p>
            <a:pPr indent="0" lvl="0" marL="0" marR="0" rtl="0" algn="ctr">
              <a:lnSpc>
                <a:spcPct val="90000"/>
              </a:lnSpc>
              <a:spcBef>
                <a:spcPts val="0"/>
              </a:spcBef>
              <a:spcAft>
                <a:spcPts val="0"/>
              </a:spcAft>
              <a:buNone/>
            </a:pPr>
            <a:r>
              <a:rPr b="0" i="0" lang="en-US" sz="1800" u="none" cap="none" strike="noStrike">
                <a:solidFill>
                  <a:schemeClr val="dk1"/>
                </a:solidFill>
                <a:latin typeface="Arial"/>
                <a:ea typeface="Arial"/>
                <a:cs typeface="Arial"/>
                <a:sym typeface="Arial"/>
              </a:rPr>
              <a:t>Center for Nanophase Materials Sciences</a:t>
            </a:r>
            <a:endParaRPr/>
          </a:p>
          <a:p>
            <a:pPr indent="0" lvl="0" marL="0" marR="0" rtl="0" algn="ctr">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None/>
            </a:pPr>
            <a:r>
              <a:rPr b="0" i="0" lang="en-US" sz="1800" u="none" cap="none" strike="noStrike">
                <a:solidFill>
                  <a:schemeClr val="dk1"/>
                </a:solidFill>
                <a:latin typeface="Arial"/>
                <a:ea typeface="Arial"/>
                <a:cs typeface="Arial"/>
                <a:sym typeface="Arial"/>
              </a:rPr>
              <a:t>Machine Learning for Materials Research</a:t>
            </a:r>
            <a:endParaRPr/>
          </a:p>
          <a:p>
            <a:pPr indent="0" lvl="0" marL="0" marR="0" rtl="0" algn="ctr">
              <a:lnSpc>
                <a:spcPct val="90000"/>
              </a:lnSpc>
              <a:spcBef>
                <a:spcPts val="0"/>
              </a:spcBef>
              <a:spcAft>
                <a:spcPts val="0"/>
              </a:spcAft>
              <a:buNone/>
            </a:pPr>
            <a:r>
              <a:rPr b="0" i="0" lang="en-US" sz="1800" u="none" cap="none" strike="noStrike">
                <a:solidFill>
                  <a:schemeClr val="dk1"/>
                </a:solidFill>
                <a:latin typeface="Arial"/>
                <a:ea typeface="Arial"/>
                <a:cs typeface="Arial"/>
                <a:sym typeface="Arial"/>
              </a:rPr>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Variables</a:t>
            </a:r>
            <a:endParaRPr/>
          </a:p>
        </p:txBody>
      </p:sp>
      <p:sp>
        <p:nvSpPr>
          <p:cNvPr id="101" name="Google Shape;101;p17"/>
          <p:cNvSpPr txBox="1"/>
          <p:nvPr>
            <p:ph idx="1" type="body"/>
          </p:nvPr>
        </p:nvSpPr>
        <p:spPr>
          <a:xfrm>
            <a:off x="76200" y="838201"/>
            <a:ext cx="8991600" cy="2514600"/>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variable is just a name for some value, CASE SENSITIVE</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Variable names follow same rules as C [A-Za-z_][A-Za-z0-9_]*</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You do not declare types (int, float, etc.)</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Total = 30000 #int</a:t>
            </a:r>
            <a:endParaRPr b="0" i="0" sz="2000" u="none" cap="none" strike="noStrike">
              <a:solidFill>
                <a:schemeClr val="dk1"/>
              </a:solidFill>
              <a:latin typeface="Avenir"/>
              <a:ea typeface="Avenir"/>
              <a:cs typeface="Avenir"/>
              <a:sym typeface="Aveni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Total = 30000.0 #float</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Total = “30000” #string</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Keywords (cannot be variable names):</a:t>
            </a:r>
            <a:endParaRPr b="0" i="0" sz="2000" u="none" cap="none" strike="noStrike">
              <a:solidFill>
                <a:schemeClr val="dk1"/>
              </a:solidFill>
              <a:latin typeface="Avenir"/>
              <a:ea typeface="Avenir"/>
              <a:cs typeface="Avenir"/>
              <a:sym typeface="Avenir"/>
            </a:endParaRPr>
          </a:p>
        </p:txBody>
      </p:sp>
      <p:sp>
        <p:nvSpPr>
          <p:cNvPr id="102" name="Google Shape;102;p17"/>
          <p:cNvSpPr/>
          <p:nvPr/>
        </p:nvSpPr>
        <p:spPr>
          <a:xfrm>
            <a:off x="1932603" y="4114800"/>
            <a:ext cx="5278794"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0070C0"/>
                </a:solidFill>
                <a:latin typeface="Courier"/>
                <a:ea typeface="Courier"/>
                <a:cs typeface="Courier"/>
                <a:sym typeface="Courier"/>
              </a:rPr>
              <a:t>and, elif, </a:t>
            </a:r>
            <a:r>
              <a:rPr b="1" i="0" lang="en-US" sz="1800" u="none" cap="none" strike="noStrike">
                <a:solidFill>
                  <a:srgbClr val="0070C0"/>
                </a:solidFill>
                <a:latin typeface="Courier"/>
                <a:ea typeface="Courier"/>
                <a:cs typeface="Courier"/>
                <a:sym typeface="Courier"/>
              </a:rPr>
              <a:t>if, </a:t>
            </a:r>
            <a:r>
              <a:rPr b="1" i="0" lang="en-US" sz="1800" u="none" cap="none" strike="noStrike">
                <a:solidFill>
                  <a:srgbClr val="0070C0"/>
                </a:solidFill>
                <a:latin typeface="Courier"/>
                <a:ea typeface="Courier"/>
                <a:cs typeface="Courier"/>
                <a:sym typeface="Courier"/>
              </a:rPr>
              <a:t>print,</a:t>
            </a:r>
            <a:endParaRPr/>
          </a:p>
          <a:p>
            <a:pPr indent="0" lvl="0" marL="0" marR="0" rtl="0" algn="ctr">
              <a:spcBef>
                <a:spcPts val="0"/>
              </a:spcBef>
              <a:spcAft>
                <a:spcPts val="0"/>
              </a:spcAft>
              <a:buNone/>
            </a:pPr>
            <a:r>
              <a:rPr b="1" i="0" lang="en-US" sz="1800" u="none" cap="none" strike="noStrike">
                <a:solidFill>
                  <a:srgbClr val="0070C0"/>
                </a:solidFill>
                <a:latin typeface="Courier"/>
                <a:ea typeface="Courier"/>
                <a:cs typeface="Courier"/>
                <a:sym typeface="Courier"/>
              </a:rPr>
              <a:t>as, </a:t>
            </a:r>
            <a:r>
              <a:rPr b="1" i="0" lang="en-US" sz="1800" u="none" cap="none" strike="noStrike">
                <a:solidFill>
                  <a:srgbClr val="0070C0"/>
                </a:solidFill>
                <a:latin typeface="Courier"/>
                <a:ea typeface="Courier"/>
                <a:cs typeface="Courier"/>
                <a:sym typeface="Courier"/>
              </a:rPr>
              <a:t>else, </a:t>
            </a:r>
            <a:r>
              <a:rPr b="1" i="0" lang="en-US" sz="1800" u="none" cap="none" strike="noStrike">
                <a:solidFill>
                  <a:srgbClr val="0070C0"/>
                </a:solidFill>
                <a:latin typeface="Courier"/>
                <a:ea typeface="Courier"/>
                <a:cs typeface="Courier"/>
                <a:sym typeface="Courier"/>
              </a:rPr>
              <a:t>import, raise,</a:t>
            </a:r>
            <a:endParaRPr/>
          </a:p>
          <a:p>
            <a:pPr indent="0" lvl="0" marL="0" marR="0" rtl="0" algn="ctr">
              <a:spcBef>
                <a:spcPts val="0"/>
              </a:spcBef>
              <a:spcAft>
                <a:spcPts val="0"/>
              </a:spcAft>
              <a:buNone/>
            </a:pPr>
            <a:r>
              <a:rPr b="1" i="0" lang="en-US" sz="1800" u="none" cap="none" strike="noStrike">
                <a:solidFill>
                  <a:srgbClr val="0070C0"/>
                </a:solidFill>
                <a:latin typeface="Courier"/>
                <a:ea typeface="Courier"/>
                <a:cs typeface="Courier"/>
                <a:sym typeface="Courier"/>
              </a:rPr>
              <a:t>assert, </a:t>
            </a:r>
            <a:r>
              <a:rPr b="1" i="0" lang="en-US" sz="1800" u="none" cap="none" strike="noStrike">
                <a:solidFill>
                  <a:srgbClr val="0070C0"/>
                </a:solidFill>
                <a:latin typeface="Courier"/>
                <a:ea typeface="Courier"/>
                <a:cs typeface="Courier"/>
                <a:sym typeface="Courier"/>
              </a:rPr>
              <a:t>except, in, </a:t>
            </a:r>
            <a:r>
              <a:rPr b="1" i="0" lang="en-US" sz="1800" u="none" cap="none" strike="noStrike">
                <a:solidFill>
                  <a:srgbClr val="0070C0"/>
                </a:solidFill>
                <a:latin typeface="Courier"/>
                <a:ea typeface="Courier"/>
                <a:cs typeface="Courier"/>
                <a:sym typeface="Courier"/>
              </a:rPr>
              <a:t>return,</a:t>
            </a:r>
            <a:endParaRPr/>
          </a:p>
          <a:p>
            <a:pPr indent="0" lvl="0" marL="0" marR="0" rtl="0" algn="ctr">
              <a:spcBef>
                <a:spcPts val="0"/>
              </a:spcBef>
              <a:spcAft>
                <a:spcPts val="0"/>
              </a:spcAft>
              <a:buNone/>
            </a:pPr>
            <a:r>
              <a:rPr b="1" i="0" lang="en-US" sz="1800" u="none" cap="none" strike="noStrike">
                <a:solidFill>
                  <a:srgbClr val="0070C0"/>
                </a:solidFill>
                <a:latin typeface="Courier"/>
                <a:ea typeface="Courier"/>
                <a:cs typeface="Courier"/>
                <a:sym typeface="Courier"/>
              </a:rPr>
              <a:t>break, </a:t>
            </a:r>
            <a:r>
              <a:rPr b="1" i="0" lang="en-US" sz="1800" u="none" cap="none" strike="noStrike">
                <a:solidFill>
                  <a:srgbClr val="0070C0"/>
                </a:solidFill>
                <a:latin typeface="Courier"/>
                <a:ea typeface="Courier"/>
                <a:cs typeface="Courier"/>
                <a:sym typeface="Courier"/>
              </a:rPr>
              <a:t>exec, is, try,</a:t>
            </a:r>
            <a:endParaRPr/>
          </a:p>
          <a:p>
            <a:pPr indent="0" lvl="0" marL="0" marR="0" rtl="0" algn="ctr">
              <a:spcBef>
                <a:spcPts val="0"/>
              </a:spcBef>
              <a:spcAft>
                <a:spcPts val="0"/>
              </a:spcAft>
              <a:buNone/>
            </a:pPr>
            <a:r>
              <a:rPr b="1" i="0" lang="en-US" sz="1800" u="none" cap="none" strike="noStrike">
                <a:solidFill>
                  <a:srgbClr val="0070C0"/>
                </a:solidFill>
                <a:latin typeface="Courier"/>
                <a:ea typeface="Courier"/>
                <a:cs typeface="Courier"/>
                <a:sym typeface="Courier"/>
              </a:rPr>
              <a:t>class, finally, lambda, </a:t>
            </a:r>
            <a:r>
              <a:rPr b="1" i="0" lang="en-US" sz="1800" u="none" cap="none" strike="noStrike">
                <a:solidFill>
                  <a:srgbClr val="0070C0"/>
                </a:solidFill>
                <a:latin typeface="Courier"/>
                <a:ea typeface="Courier"/>
                <a:cs typeface="Courier"/>
                <a:sym typeface="Courier"/>
              </a:rPr>
              <a:t>while, continue, for, </a:t>
            </a:r>
            <a:r>
              <a:rPr b="1" i="0" lang="en-US" sz="1800" u="none" cap="none" strike="noStrike">
                <a:solidFill>
                  <a:srgbClr val="0070C0"/>
                </a:solidFill>
                <a:latin typeface="Courier"/>
                <a:ea typeface="Courier"/>
                <a:cs typeface="Courier"/>
                <a:sym typeface="Courier"/>
              </a:rPr>
              <a:t>not with, def, from, or, yield,</a:t>
            </a:r>
            <a:endParaRPr/>
          </a:p>
          <a:p>
            <a:pPr indent="0" lvl="0" marL="0" marR="0" rtl="0" algn="ctr">
              <a:spcBef>
                <a:spcPts val="0"/>
              </a:spcBef>
              <a:spcAft>
                <a:spcPts val="0"/>
              </a:spcAft>
              <a:buNone/>
            </a:pPr>
            <a:r>
              <a:rPr b="1" i="0" lang="en-US" sz="1800" u="none" cap="none" strike="noStrike">
                <a:solidFill>
                  <a:srgbClr val="0070C0"/>
                </a:solidFill>
                <a:latin typeface="Courier"/>
                <a:ea typeface="Courier"/>
                <a:cs typeface="Courier"/>
                <a:sym typeface="Courier"/>
              </a:rPr>
              <a:t>del, global, pass</a:t>
            </a:r>
            <a:endParaRPr b="1" i="0" sz="1800" u="none" cap="none" strike="noStrike">
              <a:solidFill>
                <a:srgbClr val="0070C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First functional program (Exercise 3)</a:t>
            </a:r>
            <a:endParaRPr/>
          </a:p>
        </p:txBody>
      </p:sp>
      <p:sp>
        <p:nvSpPr>
          <p:cNvPr id="108" name="Google Shape;108;p18"/>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You decided to save up for a new 32,767$ car, by setting aside a dollar bill, and then doubling the amount each of the following days. How long does it take to save up, and how tall is the dollar bill stack? Each bill is ~100 um thick.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Looping</a:t>
            </a:r>
            <a:endParaRPr/>
          </a:p>
        </p:txBody>
      </p:sp>
      <p:sp>
        <p:nvSpPr>
          <p:cNvPr id="114" name="Google Shape;114;p19"/>
          <p:cNvSpPr txBox="1"/>
          <p:nvPr>
            <p:ph idx="1" type="body"/>
          </p:nvPr>
        </p:nvSpPr>
        <p:spPr>
          <a:xfrm>
            <a:off x="272760" y="9144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The </a:t>
            </a:r>
            <a:r>
              <a:rPr b="1" i="0" lang="en-US" sz="2800" u="none" cap="none" strike="noStrike">
                <a:solidFill>
                  <a:schemeClr val="dk1"/>
                </a:solidFill>
                <a:latin typeface="Avenir"/>
                <a:ea typeface="Avenir"/>
                <a:cs typeface="Avenir"/>
                <a:sym typeface="Avenir"/>
              </a:rPr>
              <a:t>while </a:t>
            </a:r>
            <a:r>
              <a:rPr b="0" i="0" lang="en-US" sz="2800" u="none" cap="none" strike="noStrike">
                <a:solidFill>
                  <a:schemeClr val="dk1"/>
                </a:solidFill>
                <a:latin typeface="Avenir"/>
                <a:ea typeface="Avenir"/>
                <a:cs typeface="Avenir"/>
                <a:sym typeface="Avenir"/>
              </a:rPr>
              <a:t>statement executes a loop (terminated by a colon)</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Looping executes the </a:t>
            </a:r>
            <a:r>
              <a:rPr b="0" i="0" lang="en-US" sz="2800" u="sng" cap="none" strike="noStrike">
                <a:solidFill>
                  <a:schemeClr val="dk1"/>
                </a:solidFill>
                <a:latin typeface="Avenir"/>
                <a:ea typeface="Avenir"/>
                <a:cs typeface="Avenir"/>
                <a:sym typeface="Avenir"/>
              </a:rPr>
              <a:t>indented</a:t>
            </a:r>
            <a:r>
              <a:rPr b="0" i="0" lang="en-US" sz="2800" u="none" cap="none" strike="noStrike">
                <a:solidFill>
                  <a:schemeClr val="dk1"/>
                </a:solidFill>
                <a:latin typeface="Avenir"/>
                <a:ea typeface="Avenir"/>
                <a:cs typeface="Avenir"/>
                <a:sym typeface="Avenir"/>
              </a:rPr>
              <a:t> statements underneath while the condition evaluates to True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Indentation used to denote blocks of code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Indentation must be consistent (4 spaces, or Tab)</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115" name="Google Shape;115;p19"/>
          <p:cNvPicPr preferRelativeResize="0"/>
          <p:nvPr/>
        </p:nvPicPr>
        <p:blipFill rotWithShape="1">
          <a:blip r:embed="rId3">
            <a:alphaModFix/>
          </a:blip>
          <a:srcRect b="0" l="0" r="0" t="0"/>
          <a:stretch/>
        </p:blipFill>
        <p:spPr>
          <a:xfrm>
            <a:off x="1524000" y="3352800"/>
            <a:ext cx="6019800" cy="1561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Conditionals (Exercise 4)</a:t>
            </a:r>
            <a:endParaRPr/>
          </a:p>
        </p:txBody>
      </p:sp>
      <p:sp>
        <p:nvSpPr>
          <p:cNvPr id="121" name="Google Shape;121;p20"/>
          <p:cNvSpPr txBox="1"/>
          <p:nvPr>
            <p:ph idx="1" type="body"/>
          </p:nvPr>
        </p:nvSpPr>
        <p:spPr>
          <a:xfrm>
            <a:off x="76200" y="838200"/>
            <a:ext cx="899160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If  - else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If – elif – else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Booleans (and, or, not)</a:t>
            </a:r>
            <a:endParaRPr/>
          </a:p>
          <a:p>
            <a:pPr indent="0" lvl="1" marL="3460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0" lvl="0" marL="0" marR="0" rtl="0" algn="l">
              <a:lnSpc>
                <a:spcPct val="90000"/>
              </a:lnSpc>
              <a:spcBef>
                <a:spcPts val="1400"/>
              </a:spcBef>
              <a:spcAft>
                <a:spcPts val="0"/>
              </a:spcAft>
              <a:buClr>
                <a:schemeClr val="dk2"/>
              </a:buClr>
              <a:buSzPts val="2800"/>
              <a:buFont typeface="Arial"/>
              <a:buNone/>
            </a:pPr>
            <a:r>
              <a:rPr b="0" i="0" lang="en-US" sz="2800" u="none" cap="none" strike="noStrike">
                <a:solidFill>
                  <a:schemeClr val="dk1"/>
                </a:solidFill>
                <a:latin typeface="Avenir"/>
                <a:ea typeface="Avenir"/>
                <a:cs typeface="Avenir"/>
                <a:sym typeface="Avenir"/>
              </a:rPr>
              <a:t>		</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Relational Operators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&lt;, &gt;, &lt;=, &gt;=, ==, !=</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90000"/>
              </a:lnSpc>
              <a:spcBef>
                <a:spcPts val="1400"/>
              </a:spcBef>
              <a:spcAft>
                <a:spcPts val="0"/>
              </a:spcAft>
              <a:buClr>
                <a:schemeClr val="dk2"/>
              </a:buClr>
              <a:buSzPts val="2800"/>
              <a:buFont typeface="Arial"/>
              <a:buNone/>
            </a:pPr>
            <a:r>
              <a:rPr b="0" i="0" lang="en-US" sz="2800" u="none" cap="none" strike="noStrike">
                <a:solidFill>
                  <a:schemeClr val="dk1"/>
                </a:solidFill>
                <a:latin typeface="Avenir"/>
                <a:ea typeface="Avenir"/>
                <a:cs typeface="Avenir"/>
                <a:sym typeface="Avenir"/>
              </a:rPr>
              <a:t> </a:t>
            </a:r>
            <a:endParaRPr/>
          </a:p>
        </p:txBody>
      </p:sp>
      <p:pic>
        <p:nvPicPr>
          <p:cNvPr id="122" name="Google Shape;122;p20"/>
          <p:cNvPicPr preferRelativeResize="0"/>
          <p:nvPr/>
        </p:nvPicPr>
        <p:blipFill rotWithShape="1">
          <a:blip r:embed="rId3">
            <a:alphaModFix/>
          </a:blip>
          <a:srcRect b="0" l="0" r="0" t="0"/>
          <a:stretch/>
        </p:blipFill>
        <p:spPr>
          <a:xfrm>
            <a:off x="1905000" y="914400"/>
            <a:ext cx="2443162" cy="1355701"/>
          </a:xfrm>
          <a:prstGeom prst="rect">
            <a:avLst/>
          </a:prstGeom>
          <a:noFill/>
          <a:ln>
            <a:noFill/>
          </a:ln>
        </p:spPr>
      </p:pic>
      <p:pic>
        <p:nvPicPr>
          <p:cNvPr id="123" name="Google Shape;123;p20"/>
          <p:cNvPicPr preferRelativeResize="0"/>
          <p:nvPr/>
        </p:nvPicPr>
        <p:blipFill rotWithShape="1">
          <a:blip r:embed="rId4">
            <a:alphaModFix/>
          </a:blip>
          <a:srcRect b="0" l="0" r="0" t="0"/>
          <a:stretch/>
        </p:blipFill>
        <p:spPr>
          <a:xfrm>
            <a:off x="4572000" y="914400"/>
            <a:ext cx="2451820" cy="2291247"/>
          </a:xfrm>
          <a:prstGeom prst="rect">
            <a:avLst/>
          </a:prstGeom>
          <a:noFill/>
          <a:ln>
            <a:noFill/>
          </a:ln>
        </p:spPr>
      </p:pic>
      <p:pic>
        <p:nvPicPr>
          <p:cNvPr id="124" name="Google Shape;124;p20"/>
          <p:cNvPicPr preferRelativeResize="0"/>
          <p:nvPr/>
        </p:nvPicPr>
        <p:blipFill rotWithShape="1">
          <a:blip r:embed="rId5">
            <a:alphaModFix/>
          </a:blip>
          <a:srcRect b="0" l="0" r="0" t="0"/>
          <a:stretch/>
        </p:blipFill>
        <p:spPr>
          <a:xfrm>
            <a:off x="2171700" y="4178689"/>
            <a:ext cx="4800600" cy="10029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Truth Values</a:t>
            </a:r>
            <a:endParaRPr/>
          </a:p>
        </p:txBody>
      </p:sp>
      <p:sp>
        <p:nvSpPr>
          <p:cNvPr id="130" name="Google Shape;130;p21"/>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Evaluates as "True"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Non-zero numbers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Non-empty strings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Non-empty containers (lists, dicts, etc.)</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Evaluates as "False"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0 (Zero)</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Empty string or containers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Long Lines </a:t>
            </a:r>
            <a:endParaRPr/>
          </a:p>
        </p:txBody>
      </p:sp>
      <p:sp>
        <p:nvSpPr>
          <p:cNvPr id="136" name="Google Shape;136;p22"/>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Sometime you will have long statements that would run off the screen that you’d like to break up</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Use the line continuation character (\)</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Not necessary for code in (), [], and {}</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137" name="Google Shape;137;p22"/>
          <p:cNvPicPr preferRelativeResize="0"/>
          <p:nvPr/>
        </p:nvPicPr>
        <p:blipFill rotWithShape="1">
          <a:blip r:embed="rId3">
            <a:alphaModFix/>
          </a:blip>
          <a:srcRect b="0" l="0" r="0" t="0"/>
          <a:stretch/>
        </p:blipFill>
        <p:spPr>
          <a:xfrm>
            <a:off x="1231900" y="3429000"/>
            <a:ext cx="6680200" cy="1130300"/>
          </a:xfrm>
          <a:prstGeom prst="rect">
            <a:avLst/>
          </a:prstGeom>
          <a:noFill/>
          <a:ln>
            <a:noFill/>
          </a:ln>
        </p:spPr>
      </p:pic>
      <p:pic>
        <p:nvPicPr>
          <p:cNvPr id="138" name="Google Shape;138;p22"/>
          <p:cNvPicPr preferRelativeResize="0"/>
          <p:nvPr/>
        </p:nvPicPr>
        <p:blipFill rotWithShape="1">
          <a:blip r:embed="rId3">
            <a:alphaModFix/>
          </a:blip>
          <a:srcRect b="0" l="0" r="0" t="0"/>
          <a:stretch/>
        </p:blipFill>
        <p:spPr>
          <a:xfrm>
            <a:off x="1243775" y="5613400"/>
            <a:ext cx="6680200" cy="113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Datatypes</a:t>
            </a:r>
            <a:endParaRPr/>
          </a:p>
        </p:txBody>
      </p:sp>
      <p:sp>
        <p:nvSpPr>
          <p:cNvPr id="144" name="Google Shape;144;p23"/>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Primitive datatypes in Python are Numbers and Strings (characters &amp; text)</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Numbers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Booleans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Integers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Floating point</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Complex (imaginary numbers)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Strings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Written in quotes (“”,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Standard escape characters work (‘/n’)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Triple quotes captures all literal text enclosed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Numbers - Booleans</a:t>
            </a:r>
            <a:endParaRPr/>
          </a:p>
        </p:txBody>
      </p:sp>
      <p:sp>
        <p:nvSpPr>
          <p:cNvPr id="150" name="Google Shape;150;p24"/>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Two values: True, False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Evaluated as integers with value 1,0</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Although doing that in practice would be odd, and difficult for another person to interpret</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151" name="Google Shape;151;p24"/>
          <p:cNvPicPr preferRelativeResize="0"/>
          <p:nvPr/>
        </p:nvPicPr>
        <p:blipFill rotWithShape="1">
          <a:blip r:embed="rId3">
            <a:alphaModFix/>
          </a:blip>
          <a:srcRect b="0" l="0" r="0" t="0"/>
          <a:stretch/>
        </p:blipFill>
        <p:spPr>
          <a:xfrm>
            <a:off x="3517900" y="2146300"/>
            <a:ext cx="2108200" cy="673100"/>
          </a:xfrm>
          <a:prstGeom prst="rect">
            <a:avLst/>
          </a:prstGeom>
          <a:noFill/>
          <a:ln>
            <a:noFill/>
          </a:ln>
        </p:spPr>
      </p:pic>
      <p:pic>
        <p:nvPicPr>
          <p:cNvPr id="152" name="Google Shape;152;p24"/>
          <p:cNvPicPr preferRelativeResize="0"/>
          <p:nvPr/>
        </p:nvPicPr>
        <p:blipFill rotWithShape="1">
          <a:blip r:embed="rId4">
            <a:alphaModFix/>
          </a:blip>
          <a:srcRect b="0" l="0" r="0" t="0"/>
          <a:stretch/>
        </p:blipFill>
        <p:spPr>
          <a:xfrm>
            <a:off x="4089400" y="3970812"/>
            <a:ext cx="965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Numbers - Integers</a:t>
            </a:r>
            <a:endParaRPr/>
          </a:p>
        </p:txBody>
      </p:sp>
      <p:sp>
        <p:nvSpPr>
          <p:cNvPr id="158" name="Google Shape;158;p25"/>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Signed values of arbitrary size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Two internal representations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int (small, less than 32 bits in size)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long (large values, arbitrary size)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Sometimes see 'L' shown at the end of large values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159" name="Google Shape;159;p25"/>
          <p:cNvPicPr preferRelativeResize="0"/>
          <p:nvPr/>
        </p:nvPicPr>
        <p:blipFill rotWithShape="1">
          <a:blip r:embed="rId3">
            <a:alphaModFix/>
          </a:blip>
          <a:srcRect b="0" l="0" r="0" t="0"/>
          <a:stretch/>
        </p:blipFill>
        <p:spPr>
          <a:xfrm>
            <a:off x="2006600" y="1905000"/>
            <a:ext cx="5130800" cy="1181100"/>
          </a:xfrm>
          <a:prstGeom prst="rect">
            <a:avLst/>
          </a:prstGeom>
          <a:noFill/>
          <a:ln>
            <a:noFill/>
          </a:ln>
        </p:spPr>
      </p:pic>
      <p:pic>
        <p:nvPicPr>
          <p:cNvPr id="160" name="Google Shape;160;p25"/>
          <p:cNvPicPr preferRelativeResize="0"/>
          <p:nvPr/>
        </p:nvPicPr>
        <p:blipFill rotWithShape="1">
          <a:blip r:embed="rId4">
            <a:alphaModFix/>
          </a:blip>
          <a:srcRect b="0" l="0" r="0" t="0"/>
          <a:stretch/>
        </p:blipFill>
        <p:spPr>
          <a:xfrm>
            <a:off x="2355850" y="5600700"/>
            <a:ext cx="4432300" cy="57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Numbers – Integer Operation</a:t>
            </a:r>
            <a:endParaRPr/>
          </a:p>
        </p:txBody>
      </p:sp>
      <p:pic>
        <p:nvPicPr>
          <p:cNvPr id="166" name="Google Shape;166;p26"/>
          <p:cNvPicPr preferRelativeResize="0"/>
          <p:nvPr/>
        </p:nvPicPr>
        <p:blipFill rotWithShape="1">
          <a:blip r:embed="rId3">
            <a:alphaModFix/>
          </a:blip>
          <a:srcRect b="0" l="0" r="0" t="0"/>
          <a:stretch/>
        </p:blipFill>
        <p:spPr>
          <a:xfrm>
            <a:off x="323850" y="882650"/>
            <a:ext cx="8496300" cy="509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9"/>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If you are not new to Python…</a:t>
            </a:r>
            <a:endParaRPr/>
          </a:p>
        </p:txBody>
      </p:sp>
      <p:sp>
        <p:nvSpPr>
          <p:cNvPr id="53" name="Google Shape;53;p9"/>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 palindromic number reads the same both ways. The largest palindrome made from the product of two 2-digit numbers is 9009 = 91 × 99.</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Find the largest palindrome made from the product of two 3-digit numbers.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Numbers – Integer Division</a:t>
            </a:r>
            <a:endParaRPr/>
          </a:p>
        </p:txBody>
      </p:sp>
      <p:sp>
        <p:nvSpPr>
          <p:cNvPr id="172" name="Google Shape;172;p27"/>
          <p:cNvSpPr txBox="1"/>
          <p:nvPr>
            <p:ph idx="1" type="body"/>
          </p:nvPr>
        </p:nvSpPr>
        <p:spPr>
          <a:xfrm>
            <a:off x="272760" y="9144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Classic division (/) truncates</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&gt;&gt;&gt; 5/4</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 1</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&gt;&gt;&gt;</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Floor division (//) truncates (same)</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&gt;&gt;&gt; 5/4</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 1</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&gt;&gt;&gt;</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Future division converts to float</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from __future__ import division</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5/4</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1.25</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In Python 3, / always produces a float</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In Python 2, / of integers produces another integer</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If truncation is intended, use //</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Numbers – Floating point</a:t>
            </a:r>
            <a:endParaRPr/>
          </a:p>
        </p:txBody>
      </p:sp>
      <p:sp>
        <p:nvSpPr>
          <p:cNvPr id="178" name="Google Shape;178;p28"/>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Use a decimal or exponential notation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8.23</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2e7</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-1.1343e-10</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Represented as double precision using the native CPU representation (IEEE 754)</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17 digits of precision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Exponent from -308 to 308</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Same as the C double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Numbers – Floating point Operators</a:t>
            </a:r>
            <a:endParaRPr/>
          </a:p>
        </p:txBody>
      </p:sp>
      <p:pic>
        <p:nvPicPr>
          <p:cNvPr id="184" name="Google Shape;184;p29"/>
          <p:cNvPicPr preferRelativeResize="0"/>
          <p:nvPr/>
        </p:nvPicPr>
        <p:blipFill rotWithShape="1">
          <a:blip r:embed="rId3">
            <a:alphaModFix/>
          </a:blip>
          <a:srcRect b="0" l="0" r="0" t="0"/>
          <a:stretch/>
        </p:blipFill>
        <p:spPr>
          <a:xfrm>
            <a:off x="1466850" y="786792"/>
            <a:ext cx="6210300" cy="2882900"/>
          </a:xfrm>
          <a:prstGeom prst="rect">
            <a:avLst/>
          </a:prstGeom>
          <a:noFill/>
          <a:ln>
            <a:noFill/>
          </a:ln>
        </p:spPr>
      </p:pic>
      <p:sp>
        <p:nvSpPr>
          <p:cNvPr id="185" name="Google Shape;185;p29"/>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52388" lvl="0" marL="230188" marR="0" rtl="0" algn="l">
              <a:lnSpc>
                <a:spcPct val="90000"/>
              </a:lnSpc>
              <a:spcBef>
                <a:spcPts val="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And many more in math, and other libraries</a:t>
            </a:r>
            <a:endParaRPr/>
          </a:p>
        </p:txBody>
      </p:sp>
      <p:pic>
        <p:nvPicPr>
          <p:cNvPr id="186" name="Google Shape;186;p29"/>
          <p:cNvPicPr preferRelativeResize="0"/>
          <p:nvPr/>
        </p:nvPicPr>
        <p:blipFill rotWithShape="1">
          <a:blip r:embed="rId4">
            <a:alphaModFix/>
          </a:blip>
          <a:srcRect b="0" l="0" r="0" t="0"/>
          <a:stretch/>
        </p:blipFill>
        <p:spPr>
          <a:xfrm>
            <a:off x="3276600" y="4191000"/>
            <a:ext cx="2590800" cy="1511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Numbers - Conversion</a:t>
            </a:r>
            <a:endParaRPr/>
          </a:p>
        </p:txBody>
      </p:sp>
      <p:sp>
        <p:nvSpPr>
          <p:cNvPr id="192" name="Google Shape;192;p30"/>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Number types can be easily converted</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 int(x) #converts x to int</a:t>
            </a:r>
            <a:endParaRPr b="0" i="0" sz="2400" u="none" cap="none" strike="noStrike">
              <a:solidFill>
                <a:schemeClr val="dk1"/>
              </a:solidFill>
              <a:latin typeface="Avenir"/>
              <a:ea typeface="Avenir"/>
              <a:cs typeface="Avenir"/>
              <a:sym typeface="Aveni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b = float(x) #converts x to float</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Will also work on strings containing numbers only</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 ”3.14159”</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int(a) = 3</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float(a) = 3.141598999…</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Or optional integer bases</a:t>
            </a:r>
            <a:endParaRPr/>
          </a:p>
          <a:p>
            <a:pPr indent="-230187" lvl="2" marL="914400"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int("0xff",16) = 255</a:t>
            </a:r>
            <a:endParaRPr/>
          </a:p>
          <a:p>
            <a:pPr indent="-103187" lvl="2" marL="914400" marR="0" rtl="0" algn="l">
              <a:lnSpc>
                <a:spcPct val="90000"/>
              </a:lnSpc>
              <a:spcBef>
                <a:spcPts val="8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Strings, str()</a:t>
            </a:r>
            <a:endParaRPr/>
          </a:p>
        </p:txBody>
      </p:sp>
      <p:sp>
        <p:nvSpPr>
          <p:cNvPr id="198" name="Google Shape;198;p31"/>
          <p:cNvSpPr txBox="1"/>
          <p:nvPr>
            <p:ph idx="1" type="body"/>
          </p:nvPr>
        </p:nvSpPr>
        <p:spPr>
          <a:xfrm>
            <a:off x="201168" y="10668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Immutable (read only, any operation makes a new string)</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An ordered sequence of bytes (characters)</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Stores 8-bit data (ASCII)</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May contain binary data, control characters, etc.</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Strings are frequently used for both text and for raw-data of any kind</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C inspired escape codes </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'\n' Line feed</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'\r' Carriage return</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'\t' Tab</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'\xhh' Hexadecimal value</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 Literal quote</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 Backslash</a:t>
            </a: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String representation</a:t>
            </a:r>
            <a:endParaRPr/>
          </a:p>
        </p:txBody>
      </p:sp>
      <p:sp>
        <p:nvSpPr>
          <p:cNvPr id="204" name="Google Shape;204;p32"/>
          <p:cNvSpPr txBox="1"/>
          <p:nvPr>
            <p:ph idx="1" type="body"/>
          </p:nvPr>
        </p:nvSpPr>
        <p:spPr>
          <a:xfrm>
            <a:off x="201168" y="533400"/>
            <a:ext cx="8642640" cy="4195415"/>
          </a:xfrm>
          <a:prstGeom prst="rect">
            <a:avLst/>
          </a:prstGeom>
          <a:noFill/>
          <a:ln>
            <a:noFill/>
          </a:ln>
        </p:spPr>
        <p:txBody>
          <a:bodyPr anchorCtr="0" anchor="t" bIns="45700" lIns="91425" spcFirstLastPara="1" rIns="91425" wrap="square" tIns="45700">
            <a:noAutofit/>
          </a:bodyPr>
          <a:lstStyle/>
          <a:p>
            <a:pPr indent="-103188" lvl="0" marL="230188" marR="0" rtl="0" algn="l">
              <a:lnSpc>
                <a:spcPct val="90000"/>
              </a:lnSpc>
              <a:spcBef>
                <a:spcPts val="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Strings work like arrays s[n]</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 = ”Hello world”</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a[0] = “H”</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a[3] = ”l”</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a[-1] = “d”</a:t>
            </a:r>
            <a:endParaRPr/>
          </a:p>
          <a:p>
            <a:pPr indent="-165100" lvl="1" marL="625475" marR="0" rtl="0" algn="l">
              <a:lnSpc>
                <a:spcPct val="90000"/>
              </a:lnSpc>
              <a:spcBef>
                <a:spcPts val="800"/>
              </a:spcBef>
              <a:spcAft>
                <a:spcPts val="0"/>
              </a:spcAft>
              <a:buClr>
                <a:schemeClr val="dk2"/>
              </a:buClr>
              <a:buSzPts val="1800"/>
              <a:buFont typeface="Arial"/>
              <a:buNone/>
            </a:pPr>
            <a:r>
              <a:t/>
            </a:r>
            <a:endParaRPr b="0" i="0" sz="1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Can be sliced</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a[:5] = “Hello”</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a[6:] = “world”</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a[3:8] = ”lo wo”</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a[-5:] = “world”</a:t>
            </a:r>
            <a:endParaRPr/>
          </a:p>
          <a:p>
            <a:pPr indent="-165100" lvl="1" marL="625475" marR="0" rtl="0" algn="l">
              <a:lnSpc>
                <a:spcPct val="90000"/>
              </a:lnSpc>
              <a:spcBef>
                <a:spcPts val="800"/>
              </a:spcBef>
              <a:spcAft>
                <a:spcPts val="0"/>
              </a:spcAft>
              <a:buClr>
                <a:schemeClr val="dk2"/>
              </a:buClr>
              <a:buSzPts val="1800"/>
              <a:buFont typeface="Arial"/>
              <a:buNone/>
            </a:pPr>
            <a:r>
              <a:t/>
            </a:r>
            <a:endParaRPr b="0" i="0" sz="1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 and concatenated</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a = "Hello" + "World"</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b = "Say " + a</a:t>
            </a:r>
            <a:endParaRPr/>
          </a:p>
          <a:p>
            <a:pPr indent="-165100" lvl="1" marL="625475" marR="0" rtl="0" algn="l">
              <a:lnSpc>
                <a:spcPct val="90000"/>
              </a:lnSpc>
              <a:spcBef>
                <a:spcPts val="800"/>
              </a:spcBef>
              <a:spcAft>
                <a:spcPts val="0"/>
              </a:spcAft>
              <a:buClr>
                <a:schemeClr val="dk2"/>
              </a:buClr>
              <a:buSzPts val="1800"/>
              <a:buFont typeface="Arial"/>
              <a:buNone/>
            </a:pPr>
            <a:r>
              <a:t/>
            </a:r>
            <a:endParaRPr b="0" i="0" sz="1800" u="none" cap="none" strike="noStrike">
              <a:solidFill>
                <a:schemeClr val="dk1"/>
              </a:solidFill>
              <a:latin typeface="Avenir"/>
              <a:ea typeface="Avenir"/>
              <a:cs typeface="Avenir"/>
              <a:sym typeface="Avenir"/>
            </a:endParaRPr>
          </a:p>
          <a:p>
            <a:pPr indent="-165100" lvl="1" marL="625475" marR="0" rtl="0" algn="l">
              <a:lnSpc>
                <a:spcPct val="90000"/>
              </a:lnSpc>
              <a:spcBef>
                <a:spcPts val="800"/>
              </a:spcBef>
              <a:spcAft>
                <a:spcPts val="0"/>
              </a:spcAft>
              <a:buClr>
                <a:schemeClr val="dk2"/>
              </a:buClr>
              <a:buSzPts val="1800"/>
              <a:buFont typeface="Arial"/>
              <a:buNone/>
            </a:pPr>
            <a:r>
              <a:t/>
            </a:r>
            <a:endParaRPr b="0" i="0" sz="1800" u="none" cap="none" strike="noStrike">
              <a:solidFill>
                <a:schemeClr val="dk1"/>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String Operators and Methods</a:t>
            </a:r>
            <a:endParaRPr/>
          </a:p>
        </p:txBody>
      </p:sp>
      <p:sp>
        <p:nvSpPr>
          <p:cNvPr id="210" name="Google Shape;210;p33"/>
          <p:cNvSpPr txBox="1"/>
          <p:nvPr>
            <p:ph idx="1" type="body"/>
          </p:nvPr>
        </p:nvSpPr>
        <p:spPr>
          <a:xfrm>
            <a:off x="272760" y="11430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Length len()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 = ‘string’</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len(s) = 6</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Membership test in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‘e’ in s False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‘ring’ in s True</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Replication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s*5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”stringstringstringstringstring"</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String Operators and Methods</a:t>
            </a:r>
            <a:endParaRPr/>
          </a:p>
        </p:txBody>
      </p:sp>
      <p:sp>
        <p:nvSpPr>
          <p:cNvPr id="216" name="Google Shape;216;p34"/>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Strings have "methods" that perform various operations with the string data.</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dir() is your friend! </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217" name="Google Shape;217;p34"/>
          <p:cNvPicPr preferRelativeResize="0"/>
          <p:nvPr/>
        </p:nvPicPr>
        <p:blipFill rotWithShape="1">
          <a:blip r:embed="rId3">
            <a:alphaModFix/>
          </a:blip>
          <a:srcRect b="0" l="0" r="0" t="0"/>
          <a:stretch/>
        </p:blipFill>
        <p:spPr>
          <a:xfrm>
            <a:off x="869006" y="2438400"/>
            <a:ext cx="7405987" cy="377089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Lists</a:t>
            </a:r>
            <a:endParaRPr/>
          </a:p>
        </p:txBody>
      </p:sp>
      <p:sp>
        <p:nvSpPr>
          <p:cNvPr id="223" name="Google Shape;223;p35"/>
          <p:cNvSpPr txBox="1"/>
          <p:nvPr>
            <p:ph idx="1" type="body"/>
          </p:nvPr>
        </p:nvSpPr>
        <p:spPr>
          <a:xfrm>
            <a:off x="272760" y="8382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Array of arbitrary values</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names = [ ”Alex", ”Dan", ”Gilad" ]</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nums = [ 39, 38, 42, 65, 111]</a:t>
            </a:r>
            <a:endParaRPr/>
          </a:p>
          <a:p>
            <a:pPr indent="-165100" lvl="1" marL="625475" marR="0" rtl="0" algn="l">
              <a:lnSpc>
                <a:spcPct val="90000"/>
              </a:lnSpc>
              <a:spcBef>
                <a:spcPts val="800"/>
              </a:spcBef>
              <a:spcAft>
                <a:spcPts val="0"/>
              </a:spcAft>
              <a:buClr>
                <a:schemeClr val="dk2"/>
              </a:buClr>
              <a:buSzPts val="1800"/>
              <a:buFont typeface="Arial"/>
              <a:buNone/>
            </a:pPr>
            <a:r>
              <a:t/>
            </a:r>
            <a:endParaRPr b="0" i="0" sz="1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Can contain mixed data types</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items = [ ”Hemingway", 37, 1.5 ]</a:t>
            </a:r>
            <a:endParaRPr/>
          </a:p>
          <a:p>
            <a:pPr indent="-165100" lvl="1" marL="625475" marR="0" rtl="0" algn="l">
              <a:lnSpc>
                <a:spcPct val="90000"/>
              </a:lnSpc>
              <a:spcBef>
                <a:spcPts val="800"/>
              </a:spcBef>
              <a:spcAft>
                <a:spcPts val="0"/>
              </a:spcAft>
              <a:buClr>
                <a:schemeClr val="dk2"/>
              </a:buClr>
              <a:buSzPts val="1800"/>
              <a:buFont typeface="Arial"/>
              <a:buNone/>
            </a:pPr>
            <a:r>
              <a:t/>
            </a:r>
            <a:endParaRPr b="0" i="0" sz="1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Adding new items (append, insert)</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items.append("that") # Adds at end</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items.insert(2,"this") # Inserts in middle</a:t>
            </a:r>
            <a:endParaRPr/>
          </a:p>
          <a:p>
            <a:pPr indent="-165100" lvl="1" marL="625475" marR="0" rtl="0" algn="l">
              <a:lnSpc>
                <a:spcPct val="90000"/>
              </a:lnSpc>
              <a:spcBef>
                <a:spcPts val="800"/>
              </a:spcBef>
              <a:spcAft>
                <a:spcPts val="0"/>
              </a:spcAft>
              <a:buClr>
                <a:schemeClr val="dk2"/>
              </a:buClr>
              <a:buSzPts val="1800"/>
              <a:buFont typeface="Arial"/>
              <a:buNone/>
            </a:pPr>
            <a:r>
              <a:t/>
            </a:r>
            <a:endParaRPr b="0" i="0" sz="1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Concatenation : s + t</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s = [1,2,3]</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t = ['a','b']</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s + t → [1,2,3,'a','b']</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Lists are indexed by integers (starting at 0, like str)</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names = [ ”Alex", ”Dan", ”Gilad"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names[0] → ”Alex"</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names[1] → ”Dan"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names[2] → ”Gilad</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Negative indices are from the end</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names[-1] → ”Gilad"</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Changing one of the items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name[1] = ”Ichiro"</a:t>
            </a:r>
            <a:endParaRPr/>
          </a:p>
        </p:txBody>
      </p:sp>
      <p:sp>
        <p:nvSpPr>
          <p:cNvPr id="229" name="Google Shape;229;p36"/>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Lists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0"/>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About</a:t>
            </a:r>
            <a:endParaRPr/>
          </a:p>
        </p:txBody>
      </p:sp>
      <p:sp>
        <p:nvSpPr>
          <p:cNvPr id="59" name="Google Shape;59;p10"/>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Describe Python 3.5</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Use python for analysis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Spyder, statements, keywords, variables, operations, loops, lists, libraries, IO) </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Programming style and thought process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Numpy, SciPy &amp; Matplotlib</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List Operations</a:t>
            </a:r>
            <a:endParaRPr/>
          </a:p>
        </p:txBody>
      </p:sp>
      <p:sp>
        <p:nvSpPr>
          <p:cNvPr id="235" name="Google Shape;235;p37"/>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Length len()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 = [ ”Alex", ”Dan", ”Gilad”, ”Ichiro”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len(s) = 4</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Membership test in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“Ichiro” in s True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“Elvis” in s False</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Replication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 = [1, 2, 3]</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s*3 = [1, 2, 3, 1, 2, 3, 1, 2, 3] </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List item removal </a:t>
            </a:r>
            <a:endParaRPr/>
          </a:p>
        </p:txBody>
      </p:sp>
      <p:sp>
        <p:nvSpPr>
          <p:cNvPr id="241" name="Google Shape;241;p38"/>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Removing an item</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 = [ ”Alex", ”Dan", ”Gilad”, ”Ichiro”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s.remove(“Alex”)</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Deleting an item by index</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del s[0]</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Removal results in items moving down to fill the space vacated (i.e., no "holes").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Iterating with Lists</a:t>
            </a:r>
            <a:endParaRPr/>
          </a:p>
        </p:txBody>
      </p:sp>
      <p:sp>
        <p:nvSpPr>
          <p:cNvPr id="247" name="Google Shape;247;p39"/>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Iterating over the list contents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for name in names:</a:t>
            </a:r>
            <a:endParaRPr/>
          </a:p>
          <a:p>
            <a:pPr indent="-230187" lvl="2" marL="914400"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 use name</a:t>
            </a:r>
            <a:endParaRPr/>
          </a:p>
          <a:p>
            <a:pPr indent="-230187" lvl="2" marL="914400"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Similar to a 'foreach' statement from other programming languages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Use range to iterate over an index</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for idx in range(10):</a:t>
            </a:r>
            <a:endParaRPr/>
          </a:p>
          <a:p>
            <a:pPr indent="-230187" lvl="2" marL="914400"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print idx #prints 0-9 values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List Sorting</a:t>
            </a:r>
            <a:endParaRPr/>
          </a:p>
        </p:txBody>
      </p:sp>
      <p:sp>
        <p:nvSpPr>
          <p:cNvPr id="253" name="Google Shape;253;p40"/>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Lists can be sorted "in-place" (sort method)</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 = [10,1,7,3]</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s.sort() # s = [1,3,7,10]</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Sorting in reverse order</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s.sort(reverse=True) # s = [10,7,3,1]</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Sorting works with any ordered type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 = ["foo","bar","spam"]</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s.sort() # s = ["bar","foo","spam"]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Math with Lists</a:t>
            </a:r>
            <a:endParaRPr/>
          </a:p>
        </p:txBody>
      </p:sp>
      <p:sp>
        <p:nvSpPr>
          <p:cNvPr id="259" name="Google Shape;259;p41"/>
          <p:cNvSpPr txBox="1"/>
          <p:nvPr>
            <p:ph idx="1" type="body"/>
          </p:nvPr>
        </p:nvSpPr>
        <p:spPr>
          <a:xfrm>
            <a:off x="272760" y="9906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Caution: pure Python Lists weren't designed for "math”</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&gt;&gt;&gt; nums = [1,2,3,4,5]</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&gt;&gt;&gt; nums * 2</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[1, 2, 3, 4, 5, 1, 2, 3, 4, 5]</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&gt;&gt;&gt; nums + [10,11,12,13,14]</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[1, 2, 3, 4, 5, 10, 11, 12, 13, 14]</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&gt;&gt;&gt;</a:t>
            </a:r>
            <a:endParaRPr/>
          </a:p>
          <a:p>
            <a:pPr indent="-165100" lvl="1" marL="625475" marR="0" rtl="0" algn="l">
              <a:lnSpc>
                <a:spcPct val="90000"/>
              </a:lnSpc>
              <a:spcBef>
                <a:spcPts val="800"/>
              </a:spcBef>
              <a:spcAft>
                <a:spcPts val="0"/>
              </a:spcAft>
              <a:buClr>
                <a:schemeClr val="dk2"/>
              </a:buClr>
              <a:buSzPts val="1800"/>
              <a:buFont typeface="Arial"/>
              <a:buNone/>
            </a:pPr>
            <a:r>
              <a:t/>
            </a:r>
            <a:endParaRPr b="0" i="0" sz="1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They don't represent vectors/matrices</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Not the same as in MATLAB, Octave, IDL, etc.</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There are some add-ons for this (e.g., NumPy)</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File IO</a:t>
            </a:r>
            <a:endParaRPr/>
          </a:p>
        </p:txBody>
      </p:sp>
      <p:sp>
        <p:nvSpPr>
          <p:cNvPr id="265" name="Google Shape;265;p42"/>
          <p:cNvSpPr txBox="1"/>
          <p:nvPr>
            <p:ph idx="1" type="body"/>
          </p:nvPr>
        </p:nvSpPr>
        <p:spPr>
          <a:xfrm>
            <a:off x="272760" y="10668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Opening a file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 = open("foo.txt","r") # Open for reading</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g = open("bar.txt","w") # Open for writing</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To read data</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data = f.read([maxbytes])</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To write text to a file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g.write("some text")</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To close when you're done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f.close()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Reading File </a:t>
            </a:r>
            <a:endParaRPr/>
          </a:p>
        </p:txBody>
      </p:sp>
      <p:sp>
        <p:nvSpPr>
          <p:cNvPr id="271" name="Google Shape;271;p43"/>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Reading an entire file all at once as a string</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 = open(filename,"r")</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data = f.read()</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f.close()</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Reading an entire text-file line-by-line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 = open(filename,"r")</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for line in f:</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 Process the line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f.close()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Reading File Data</a:t>
            </a:r>
            <a:endParaRPr/>
          </a:p>
        </p:txBody>
      </p:sp>
      <p:sp>
        <p:nvSpPr>
          <p:cNvPr id="277" name="Google Shape;277;p44"/>
          <p:cNvSpPr txBox="1"/>
          <p:nvPr>
            <p:ph idx="1" type="body"/>
          </p:nvPr>
        </p:nvSpPr>
        <p:spPr>
          <a:xfrm>
            <a:off x="272760" y="10668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End-of-file indicated by an empty string</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data = f.read(nbytes)</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if data == '':</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 No data read. EOF</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Example: Reading a file in fixed-size chunks</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f = open(filename,"r")</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while True:</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chunk = f.read(chunksize)</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if chunk == '':</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break</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 Process the chunk</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a:t>
            </a:r>
            <a:endParaRPr/>
          </a:p>
          <a:p>
            <a:pPr indent="-279400" lvl="1" marL="625475" marR="0" rtl="0" algn="l">
              <a:lnSpc>
                <a:spcPct val="90000"/>
              </a:lnSpc>
              <a:spcBef>
                <a:spcPts val="800"/>
              </a:spcBef>
              <a:spcAft>
                <a:spcPts val="0"/>
              </a:spcAft>
              <a:buClr>
                <a:schemeClr val="dk2"/>
              </a:buClr>
              <a:buSzPts val="1800"/>
              <a:buFont typeface="Arial"/>
              <a:buChar char="–"/>
            </a:pPr>
            <a:r>
              <a:rPr b="0" i="0" lang="en-US" sz="1800" u="none" cap="none" strike="noStrike">
                <a:solidFill>
                  <a:schemeClr val="dk1"/>
                </a:solidFill>
                <a:latin typeface="Avenir"/>
                <a:ea typeface="Avenir"/>
                <a:cs typeface="Avenir"/>
                <a:sym typeface="Avenir"/>
              </a:rPr>
              <a:t>f.close()</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Writing File Data</a:t>
            </a:r>
            <a:endParaRPr/>
          </a:p>
        </p:txBody>
      </p:sp>
      <p:sp>
        <p:nvSpPr>
          <p:cNvPr id="283" name="Google Shape;283;p45"/>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Writing string data</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 = open("outfile","w")</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f.write("Hello World\n")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f.close()</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Redirecting the print statement</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 = open("outfile","w")</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print &gt;&gt;f, "Hello World"</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f.close()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Easy File Management</a:t>
            </a:r>
            <a:endParaRPr/>
          </a:p>
        </p:txBody>
      </p:sp>
      <p:sp>
        <p:nvSpPr>
          <p:cNvPr id="289" name="Google Shape;289;p46"/>
          <p:cNvSpPr txBox="1"/>
          <p:nvPr>
            <p:ph idx="1" type="body"/>
          </p:nvPr>
        </p:nvSpPr>
        <p:spPr>
          <a:xfrm>
            <a:off x="272760" y="12192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Files should be properly closed when done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 = open(filename,"r") # Use the file f</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f.close()</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In modern Python (2.6 or newer), use "with"</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This automatically closes the file when control leaves the indented code block</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with open(filename,"r") as f:</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 Use the file f</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statements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Course Details</a:t>
            </a:r>
            <a:endParaRPr/>
          </a:p>
        </p:txBody>
      </p:sp>
      <p:sp>
        <p:nvSpPr>
          <p:cNvPr id="65" name="Google Shape;65;p11"/>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Download and install the following:</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Anaconda </a:t>
            </a:r>
            <a:r>
              <a:rPr b="1" i="1" lang="en-US" sz="2800" u="none" cap="none" strike="noStrike">
                <a:solidFill>
                  <a:schemeClr val="dk1"/>
                </a:solidFill>
                <a:latin typeface="Avenir"/>
                <a:ea typeface="Avenir"/>
                <a:cs typeface="Avenir"/>
                <a:sym typeface="Avenir"/>
              </a:rPr>
              <a:t>Python 3.5</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sng" cap="none" strike="noStrike">
                <a:solidFill>
                  <a:schemeClr val="hlink"/>
                </a:solidFill>
                <a:latin typeface="Avenir"/>
                <a:ea typeface="Avenir"/>
                <a:cs typeface="Avenir"/>
                <a:sym typeface="Avenir"/>
                <a:hlinkClick r:id="rId3"/>
              </a:rPr>
              <a:t>https://www.continuum.io/downloads</a:t>
            </a:r>
            <a:r>
              <a:rPr b="0" i="0" lang="en-US" sz="2400" u="none" cap="none" strike="noStrike">
                <a:solidFill>
                  <a:schemeClr val="dk1"/>
                </a:solidFill>
                <a:latin typeface="Avenir"/>
                <a:ea typeface="Avenir"/>
                <a:cs typeface="Avenir"/>
                <a:sym typeface="Avenir"/>
              </a:rPr>
              <a:t> </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Simple Functions</a:t>
            </a:r>
            <a:endParaRPr/>
          </a:p>
        </p:txBody>
      </p:sp>
      <p:sp>
        <p:nvSpPr>
          <p:cNvPr id="295" name="Google Shape;295;p47"/>
          <p:cNvSpPr txBox="1"/>
          <p:nvPr>
            <p:ph idx="1" type="body"/>
          </p:nvPr>
        </p:nvSpPr>
        <p:spPr>
          <a:xfrm>
            <a:off x="272760" y="12192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Use functions for code you want to reuse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def sumcount(n):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'''Returns the sum of the first n integers'''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total = (n + 1) * n / 2</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return total</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Calling a function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 sumcount(100)</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 function is just a series of statements that perform some task and return a result</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Libraries</a:t>
            </a:r>
            <a:endParaRPr/>
          </a:p>
        </p:txBody>
      </p:sp>
      <p:sp>
        <p:nvSpPr>
          <p:cNvPr id="301" name="Google Shape;301;p48"/>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Python comes with a large standard library</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Library modules accessed using import</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import math</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x = math.sqrt(10)</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import urllib</a:t>
            </a:r>
            <a:endParaRPr b="0" i="0" sz="2400" u="none" cap="none" strike="noStrike">
              <a:solidFill>
                <a:schemeClr val="dk1"/>
              </a:solidFill>
              <a:latin typeface="Avenir"/>
              <a:ea typeface="Avenir"/>
              <a:cs typeface="Avenir"/>
              <a:sym typeface="Aveni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u = urllib.urlopen("http://www.python.org/index.html")</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data = u.read()</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dir() Function</a:t>
            </a:r>
            <a:endParaRPr/>
          </a:p>
        </p:txBody>
      </p:sp>
      <p:sp>
        <p:nvSpPr>
          <p:cNvPr id="307" name="Google Shape;307;p49"/>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dir(module) returns all names in a library</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Useful for exploring library contents</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p:txBody>
      </p:sp>
      <p:pic>
        <p:nvPicPr>
          <p:cNvPr id="308" name="Google Shape;308;p49"/>
          <p:cNvPicPr preferRelativeResize="0"/>
          <p:nvPr/>
        </p:nvPicPr>
        <p:blipFill rotWithShape="1">
          <a:blip r:embed="rId3">
            <a:alphaModFix/>
          </a:blip>
          <a:srcRect b="0" l="0" r="0" t="0"/>
          <a:stretch/>
        </p:blipFill>
        <p:spPr>
          <a:xfrm>
            <a:off x="852569" y="2421893"/>
            <a:ext cx="7315200" cy="387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Back to the Palindrome problem</a:t>
            </a:r>
            <a:endParaRPr/>
          </a:p>
        </p:txBody>
      </p:sp>
      <p:sp>
        <p:nvSpPr>
          <p:cNvPr id="314" name="Google Shape;314;p50"/>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 palindromic number reads the same both ways. The largest palindrome made from the product of two 2-digit numbers is 9009 = 91 × 99.</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Find the largest palindrome made from the product of two 3-digit numbers.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Python 102 </a:t>
            </a:r>
            <a:endParaRPr/>
          </a:p>
        </p:txBody>
      </p:sp>
      <p:sp>
        <p:nvSpPr>
          <p:cNvPr id="320" name="Google Shape;320;p51"/>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In this section, we look at how Python programmers represent and work with data</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Common programming idioms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How to (not) shoot yourself in the foot</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Few last basics to cover</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Data Structures</a:t>
            </a:r>
            <a:endParaRPr/>
          </a:p>
        </p:txBody>
      </p:sp>
      <p:sp>
        <p:nvSpPr>
          <p:cNvPr id="326" name="Google Shape;326;p52"/>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Real world applications have more complex data</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Typically objects with multiple parts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Descriptors (string)</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Data (float)</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Metadata (strings, integers)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Tuples</a:t>
            </a:r>
            <a:endParaRPr/>
          </a:p>
        </p:txBody>
      </p:sp>
      <p:sp>
        <p:nvSpPr>
          <p:cNvPr id="332" name="Google Shape;332;p53"/>
          <p:cNvSpPr txBox="1"/>
          <p:nvPr>
            <p:ph idx="1" type="body"/>
          </p:nvPr>
        </p:nvSpPr>
        <p:spPr>
          <a:xfrm>
            <a:off x="272760" y="11430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Immutable!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 collection of values grouped together</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tup = (’Mayfield Av', 35, 37830.1)</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Sometimes the () are omitted in syntax</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tup = ’Mayfield Av', 35, 37830.1</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Special cases (0-tuple, 1-tuple)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emt = () # An empty tuple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e = (Hemingway',) # A 1-item tuple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Tuple Comments</a:t>
            </a:r>
            <a:endParaRPr/>
          </a:p>
        </p:txBody>
      </p:sp>
      <p:sp>
        <p:nvSpPr>
          <p:cNvPr id="338" name="Google Shape;338;p54"/>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Are they just a read-only list?</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Tuples are most often used for a </a:t>
            </a:r>
            <a:r>
              <a:rPr b="0" i="1" lang="en-US" sz="2800" u="none" cap="none" strike="noStrike">
                <a:solidFill>
                  <a:schemeClr val="dk1"/>
                </a:solidFill>
                <a:latin typeface="Avenir"/>
                <a:ea typeface="Avenir"/>
                <a:cs typeface="Avenir"/>
                <a:sym typeface="Avenir"/>
              </a:rPr>
              <a:t>single record </a:t>
            </a:r>
            <a:r>
              <a:rPr b="0" i="0" lang="en-US" sz="2800" u="none" cap="none" strike="noStrike">
                <a:solidFill>
                  <a:schemeClr val="dk1"/>
                </a:solidFill>
                <a:latin typeface="Avenir"/>
                <a:ea typeface="Avenir"/>
                <a:cs typeface="Avenir"/>
                <a:sym typeface="Avenir"/>
              </a:rPr>
              <a:t>consisting of multiple parts (think a row record in a database)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Whereas Lists are usually a collection of distinct terms (typically all of the same type)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Tuples are focused on packing and unpacking data, not storing distinct items in a list</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The tuple is then easy to pass around to other parts of a program as a single object</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1"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Tuple Comments</a:t>
            </a:r>
            <a:endParaRPr/>
          </a:p>
        </p:txBody>
      </p:sp>
      <p:sp>
        <p:nvSpPr>
          <p:cNvPr id="344" name="Google Shape;344;p55"/>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To use the tuple elsewhere, you typically unpack its parts into variables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Unpacking values from a tuple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address = (4095, 'Powder Mill Rd', 'Beltsville', 'MD', 2070.5)</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num, road, city, state, zipcode = adress</a:t>
            </a:r>
            <a:endParaRPr b="0" i="0" sz="24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Note: Again, the () syntax is sometimes omitted</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Dictionaries</a:t>
            </a:r>
            <a:endParaRPr/>
          </a:p>
        </p:txBody>
      </p:sp>
      <p:sp>
        <p:nvSpPr>
          <p:cNvPr id="350" name="Google Shape;350;p56"/>
          <p:cNvSpPr txBox="1"/>
          <p:nvPr>
            <p:ph idx="1" type="body"/>
          </p:nvPr>
        </p:nvSpPr>
        <p:spPr>
          <a:xfrm>
            <a:off x="201168" y="990600"/>
            <a:ext cx="8642640" cy="5715000"/>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hash table or associative array</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collection of values indexed by "keys”</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The keys serve as field names</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Example:</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dic = {'number':4095, 'road':'Powder Mill Rd', 'city':'Beltsville',        'state':'MD', 'zip':20705.1111}</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Dictionaries are useful </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When there are many different values</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The values will be modified/manipulated</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You also get better code clarity</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dic[‘number’] vs dic[0]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Spyder</a:t>
            </a:r>
            <a:endParaRPr b="0" i="0" sz="3000" u="none" cap="none" strike="noStrike">
              <a:solidFill>
                <a:schemeClr val="dk2"/>
              </a:solidFill>
              <a:latin typeface="Avenir"/>
              <a:ea typeface="Avenir"/>
              <a:cs typeface="Avenir"/>
              <a:sym typeface="Avenir"/>
            </a:endParaRPr>
          </a:p>
        </p:txBody>
      </p:sp>
      <p:sp>
        <p:nvSpPr>
          <p:cNvPr id="71" name="Google Shape;71;p12"/>
          <p:cNvSpPr txBox="1"/>
          <p:nvPr>
            <p:ph idx="1" type="body"/>
          </p:nvPr>
        </p:nvSpPr>
        <p:spPr>
          <a:xfrm>
            <a:off x="201168" y="1219200"/>
            <a:ext cx="8942832" cy="4800600"/>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Spyder is an integrated development environment that runs on all major platforms</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Builtin console, IPython, and debugger</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On Windows: C:\Anaconda\Scripts&gt;spyder.bat</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On Mac: $ spyder</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Some IDE alternatives</a:t>
            </a:r>
            <a:endParaRPr/>
          </a:p>
          <a:p>
            <a:pPr indent="-279400" lvl="1" marL="625475" marR="0" rtl="0" algn="l">
              <a:lnSpc>
                <a:spcPct val="90000"/>
              </a:lnSpc>
              <a:spcBef>
                <a:spcPts val="800"/>
              </a:spcBef>
              <a:spcAft>
                <a:spcPts val="0"/>
              </a:spcAft>
              <a:buClr>
                <a:schemeClr val="dk2"/>
              </a:buClr>
              <a:buSzPts val="1600"/>
              <a:buFont typeface="Arial"/>
              <a:buChar char="–"/>
            </a:pPr>
            <a:r>
              <a:rPr b="0" i="0" lang="en-US" sz="1600" u="none" cap="none" strike="noStrike">
                <a:solidFill>
                  <a:schemeClr val="dk1"/>
                </a:solidFill>
                <a:latin typeface="Avenir"/>
                <a:ea typeface="Avenir"/>
                <a:cs typeface="Avenir"/>
                <a:sym typeface="Avenir"/>
              </a:rPr>
              <a:t>IDLE</a:t>
            </a:r>
            <a:endParaRPr/>
          </a:p>
          <a:p>
            <a:pPr indent="-279400" lvl="1" marL="625475" marR="0" rtl="0" algn="l">
              <a:lnSpc>
                <a:spcPct val="90000"/>
              </a:lnSpc>
              <a:spcBef>
                <a:spcPts val="800"/>
              </a:spcBef>
              <a:spcAft>
                <a:spcPts val="0"/>
              </a:spcAft>
              <a:buClr>
                <a:schemeClr val="dk2"/>
              </a:buClr>
              <a:buSzPts val="1600"/>
              <a:buFont typeface="Arial"/>
              <a:buChar char="–"/>
            </a:pPr>
            <a:r>
              <a:rPr b="0" i="0" lang="en-US" sz="1600" u="none" cap="none" strike="noStrike">
                <a:solidFill>
                  <a:schemeClr val="dk1"/>
                </a:solidFill>
                <a:latin typeface="Avenir"/>
                <a:ea typeface="Avenir"/>
                <a:cs typeface="Avenir"/>
                <a:sym typeface="Avenir"/>
              </a:rPr>
              <a:t>PyCharm</a:t>
            </a:r>
            <a:endParaRPr b="0" i="0" sz="1600" u="none" cap="none" strike="noStrike">
              <a:solidFill>
                <a:schemeClr val="dk1"/>
              </a:solidFill>
              <a:latin typeface="Avenir"/>
              <a:ea typeface="Avenir"/>
              <a:cs typeface="Avenir"/>
              <a:sym typeface="Avenir"/>
            </a:endParaRPr>
          </a:p>
          <a:p>
            <a:pPr indent="-279400" lvl="1" marL="625475" marR="0" rtl="0" algn="l">
              <a:lnSpc>
                <a:spcPct val="90000"/>
              </a:lnSpc>
              <a:spcBef>
                <a:spcPts val="800"/>
              </a:spcBef>
              <a:spcAft>
                <a:spcPts val="0"/>
              </a:spcAft>
              <a:buClr>
                <a:schemeClr val="dk2"/>
              </a:buClr>
              <a:buSzPts val="1600"/>
              <a:buFont typeface="Arial"/>
              <a:buChar char="–"/>
            </a:pPr>
            <a:r>
              <a:rPr b="0" i="0" lang="en-US" sz="1600" u="none" cap="none" strike="noStrike">
                <a:solidFill>
                  <a:schemeClr val="dk1"/>
                </a:solidFill>
                <a:latin typeface="Avenir"/>
                <a:ea typeface="Avenir"/>
                <a:cs typeface="Avenir"/>
                <a:sym typeface="Avenir"/>
              </a:rPr>
              <a:t>PyScripter</a:t>
            </a:r>
            <a:endParaRPr b="0" i="0" sz="1600" u="none" cap="none" strike="noStrike">
              <a:solidFill>
                <a:schemeClr val="dk1"/>
              </a:solidFill>
              <a:latin typeface="Avenir"/>
              <a:ea typeface="Avenir"/>
              <a:cs typeface="Avenir"/>
              <a:sym typeface="Avenir"/>
            </a:endParaRPr>
          </a:p>
          <a:p>
            <a:pPr indent="-279400" lvl="1" marL="625475" marR="0" rtl="0" algn="l">
              <a:lnSpc>
                <a:spcPct val="90000"/>
              </a:lnSpc>
              <a:spcBef>
                <a:spcPts val="800"/>
              </a:spcBef>
              <a:spcAft>
                <a:spcPts val="0"/>
              </a:spcAft>
              <a:buClr>
                <a:schemeClr val="dk2"/>
              </a:buClr>
              <a:buSzPts val="1600"/>
              <a:buFont typeface="Arial"/>
              <a:buChar char="–"/>
            </a:pPr>
            <a:r>
              <a:rPr b="0" i="0" lang="en-US" sz="1600" u="none" cap="none" strike="noStrike">
                <a:solidFill>
                  <a:schemeClr val="dk1"/>
                </a:solidFill>
                <a:latin typeface="Avenir"/>
                <a:ea typeface="Avenir"/>
                <a:cs typeface="Avenir"/>
                <a:sym typeface="Avenir"/>
              </a:rPr>
              <a:t>Komodo Edit</a:t>
            </a:r>
            <a:endParaRPr/>
          </a:p>
          <a:p>
            <a:pPr indent="-279400" lvl="1" marL="625475" marR="0" rtl="0" algn="l">
              <a:lnSpc>
                <a:spcPct val="90000"/>
              </a:lnSpc>
              <a:spcBef>
                <a:spcPts val="800"/>
              </a:spcBef>
              <a:spcAft>
                <a:spcPts val="0"/>
              </a:spcAft>
              <a:buClr>
                <a:schemeClr val="dk2"/>
              </a:buClr>
              <a:buSzPts val="1600"/>
              <a:buFont typeface="Arial"/>
              <a:buChar char="–"/>
            </a:pPr>
            <a:r>
              <a:rPr b="0" i="0" lang="en-US" sz="1600" u="none" cap="none" strike="noStrike">
                <a:solidFill>
                  <a:schemeClr val="dk1"/>
                </a:solidFill>
                <a:latin typeface="Avenir"/>
                <a:ea typeface="Avenir"/>
                <a:cs typeface="Avenir"/>
                <a:sym typeface="Avenir"/>
              </a:rPr>
              <a:t>Eclipse with Pydev</a:t>
            </a:r>
            <a:endParaRPr b="0" i="0" sz="1600" u="none" cap="none" strike="noStrike">
              <a:solidFill>
                <a:schemeClr val="dk1"/>
              </a:solidFill>
              <a:latin typeface="Avenir"/>
              <a:ea typeface="Avenir"/>
              <a:cs typeface="Avenir"/>
              <a:sym typeface="Avenir"/>
            </a:endParaRPr>
          </a:p>
          <a:p>
            <a:pPr indent="-279400" lvl="1" marL="625475" marR="0" rtl="0" algn="l">
              <a:lnSpc>
                <a:spcPct val="90000"/>
              </a:lnSpc>
              <a:spcBef>
                <a:spcPts val="800"/>
              </a:spcBef>
              <a:spcAft>
                <a:spcPts val="0"/>
              </a:spcAft>
              <a:buClr>
                <a:schemeClr val="dk2"/>
              </a:buClr>
              <a:buSzPts val="1600"/>
              <a:buFont typeface="Arial"/>
              <a:buChar char="–"/>
            </a:pPr>
            <a:r>
              <a:rPr b="0" i="0" lang="en-US" sz="1600" u="none" cap="none" strike="noStrike">
                <a:solidFill>
                  <a:schemeClr val="dk1"/>
                </a:solidFill>
                <a:latin typeface="Avenir"/>
                <a:ea typeface="Avenir"/>
                <a:cs typeface="Avenir"/>
                <a:sym typeface="Avenir"/>
              </a:rPr>
              <a:t>Wing IDE</a:t>
            </a:r>
            <a:endParaRPr/>
          </a:p>
          <a:p>
            <a:pPr indent="-279400" lvl="1" marL="625475" marR="0" rtl="0" algn="l">
              <a:lnSpc>
                <a:spcPct val="90000"/>
              </a:lnSpc>
              <a:spcBef>
                <a:spcPts val="800"/>
              </a:spcBef>
              <a:spcAft>
                <a:spcPts val="0"/>
              </a:spcAft>
              <a:buClr>
                <a:schemeClr val="dk2"/>
              </a:buClr>
              <a:buSzPts val="1600"/>
              <a:buFont typeface="Arial"/>
              <a:buChar char="–"/>
            </a:pPr>
            <a:r>
              <a:rPr b="0" i="0" lang="en-US" sz="1600" u="none" cap="none" strike="noStrike">
                <a:solidFill>
                  <a:schemeClr val="dk1"/>
                </a:solidFill>
                <a:latin typeface="Avenir"/>
                <a:ea typeface="Avenir"/>
                <a:cs typeface="Avenir"/>
                <a:sym typeface="Avenir"/>
              </a:rPr>
              <a:t>IEP (Python3-based)</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Dictionaries</a:t>
            </a:r>
            <a:endParaRPr/>
          </a:p>
        </p:txBody>
      </p:sp>
      <p:sp>
        <p:nvSpPr>
          <p:cNvPr id="356" name="Google Shape;356;p57"/>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The order of items (keys) in a dictionary is arbitrary</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Can not have duplicate keys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But! Value pairs can be lists</a:t>
            </a:r>
            <a:endParaRPr b="0" i="0" sz="24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If you want them in a particular order, you have to create that order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Containers</a:t>
            </a:r>
            <a:endParaRPr/>
          </a:p>
        </p:txBody>
      </p:sp>
      <p:sp>
        <p:nvSpPr>
          <p:cNvPr id="362" name="Google Shape;362;p58"/>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Programs often have to work many objects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Numerical scientific data</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Mixed hyperspectral marked up data</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Three choices: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Lists (ordered data)</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Dictionaries (unordered data)</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Sets (unordered collection)</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Lists as a container</a:t>
            </a:r>
            <a:endParaRPr/>
          </a:p>
        </p:txBody>
      </p:sp>
      <p:sp>
        <p:nvSpPr>
          <p:cNvPr id="368" name="Google Shape;368;p59"/>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Use a list when the order of data matters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Lists can hold any kind of object</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Example: A list of tuples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censor_data = [('Beltville', 148709, 67),               					('Muscatine', 34087, 187),</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                         ('Oak Ridge', 62492, 246)]</a:t>
            </a:r>
            <a:endParaRPr b="0" i="0" sz="24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Dictionaries as a container</a:t>
            </a:r>
            <a:endParaRPr/>
          </a:p>
        </p:txBody>
      </p:sp>
      <p:sp>
        <p:nvSpPr>
          <p:cNvPr id="374" name="Google Shape;374;p60"/>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Dictionaries are useful if you want fast random lookups (by key name)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Example: A dictionary of measurement runs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measurements = {'HPLC':97.123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                              'GC':98.4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                              'LC':97.1}</a:t>
            </a:r>
            <a:endParaRPr/>
          </a:p>
          <a:p>
            <a:pPr indent="-230188" lvl="0" marL="230188" marR="0" rtl="0" algn="l">
              <a:lnSpc>
                <a:spcPct val="90000"/>
              </a:lnSpc>
              <a:spcBef>
                <a:spcPts val="1400"/>
              </a:spcBef>
              <a:spcAft>
                <a:spcPts val="0"/>
              </a:spcAft>
              <a:buClr>
                <a:srgbClr val="1E7640"/>
              </a:buClr>
              <a:buSzPts val="2800"/>
              <a:buFont typeface="Arial"/>
              <a:buChar char="•"/>
            </a:pPr>
            <a:r>
              <a:rPr b="0" i="0" lang="en-US" sz="2800" u="none" cap="none" strike="noStrike">
                <a:solidFill>
                  <a:srgbClr val="000000"/>
                </a:solidFill>
                <a:latin typeface="Avenir"/>
                <a:ea typeface="Avenir"/>
                <a:cs typeface="Avenir"/>
                <a:sym typeface="Avenir"/>
              </a:rPr>
              <a:t>Easy to test existence</a:t>
            </a:r>
            <a:endParaRPr/>
          </a:p>
          <a:p>
            <a:pPr indent="-279400" lvl="1" marL="625475" marR="0" rtl="0" algn="l">
              <a:lnSpc>
                <a:spcPct val="90000"/>
              </a:lnSpc>
              <a:spcBef>
                <a:spcPts val="800"/>
              </a:spcBef>
              <a:spcAft>
                <a:spcPts val="0"/>
              </a:spcAft>
              <a:buClr>
                <a:srgbClr val="1E7640"/>
              </a:buClr>
              <a:buSzPts val="2400"/>
              <a:buFont typeface="Arial"/>
              <a:buChar char="–"/>
            </a:pPr>
            <a:r>
              <a:rPr b="0" i="0" lang="en-US" sz="2400" u="none" cap="none" strike="noStrike">
                <a:solidFill>
                  <a:srgbClr val="000000"/>
                </a:solidFill>
                <a:latin typeface="Avenir"/>
                <a:ea typeface="Avenir"/>
                <a:cs typeface="Avenir"/>
                <a:sym typeface="Avenir"/>
              </a:rPr>
              <a:t>if </a:t>
            </a:r>
            <a:r>
              <a:rPr b="0" i="1" lang="en-US" sz="2400" u="none" cap="none" strike="noStrike">
                <a:solidFill>
                  <a:srgbClr val="000000"/>
                </a:solidFill>
                <a:latin typeface="Avenir"/>
                <a:ea typeface="Avenir"/>
                <a:cs typeface="Avenir"/>
                <a:sym typeface="Avenir"/>
              </a:rPr>
              <a:t>key </a:t>
            </a:r>
            <a:r>
              <a:rPr b="0" i="0" lang="en-US" sz="2400" u="none" cap="none" strike="noStrike">
                <a:solidFill>
                  <a:srgbClr val="000000"/>
                </a:solidFill>
                <a:latin typeface="Avenir"/>
                <a:ea typeface="Avenir"/>
                <a:cs typeface="Avenir"/>
                <a:sym typeface="Avenir"/>
              </a:rPr>
              <a:t>in measurements:</a:t>
            </a:r>
            <a:endParaRPr/>
          </a:p>
          <a:p>
            <a:pPr indent="-230187" lvl="2" marL="914400" marR="0" rtl="0" algn="l">
              <a:lnSpc>
                <a:spcPct val="90000"/>
              </a:lnSpc>
              <a:spcBef>
                <a:spcPts val="800"/>
              </a:spcBef>
              <a:spcAft>
                <a:spcPts val="0"/>
              </a:spcAft>
              <a:buClr>
                <a:srgbClr val="1E7640"/>
              </a:buClr>
              <a:buSzPts val="2000"/>
              <a:buFont typeface="Arial"/>
              <a:buChar char="•"/>
            </a:pPr>
            <a:r>
              <a:rPr b="0" i="0" lang="en-US" sz="2000" u="none" cap="none" strike="noStrike">
                <a:solidFill>
                  <a:srgbClr val="000000"/>
                </a:solidFill>
                <a:latin typeface="Avenir"/>
                <a:ea typeface="Avenir"/>
                <a:cs typeface="Avenir"/>
                <a:sym typeface="Avenir"/>
              </a:rPr>
              <a:t>#Do stuff</a:t>
            </a:r>
            <a:endParaRPr/>
          </a:p>
          <a:p>
            <a:pPr indent="-230187" lvl="2" marL="914400" marR="0" rtl="0" algn="l">
              <a:lnSpc>
                <a:spcPct val="90000"/>
              </a:lnSpc>
              <a:spcBef>
                <a:spcPts val="800"/>
              </a:spcBef>
              <a:spcAft>
                <a:spcPts val="0"/>
              </a:spcAft>
              <a:buClr>
                <a:srgbClr val="1E7640"/>
              </a:buClr>
              <a:buSzPts val="2000"/>
              <a:buFont typeface="Arial"/>
              <a:buChar char="•"/>
            </a:pPr>
            <a:r>
              <a:rPr b="0" i="0" lang="en-US" sz="2000" u="none" cap="none" strike="noStrike">
                <a:solidFill>
                  <a:srgbClr val="000000"/>
                </a:solidFill>
                <a:latin typeface="Avenir"/>
                <a:ea typeface="Avenir"/>
                <a:cs typeface="Avenir"/>
                <a:sym typeface="Avenir"/>
              </a:rPr>
              <a:t>Else:</a:t>
            </a:r>
            <a:endParaRPr/>
          </a:p>
          <a:p>
            <a:pPr indent="-230187" lvl="2" marL="914400" marR="0" rtl="0" algn="l">
              <a:lnSpc>
                <a:spcPct val="90000"/>
              </a:lnSpc>
              <a:spcBef>
                <a:spcPts val="800"/>
              </a:spcBef>
              <a:spcAft>
                <a:spcPts val="0"/>
              </a:spcAft>
              <a:buClr>
                <a:srgbClr val="1E7640"/>
              </a:buClr>
              <a:buSzPts val="2000"/>
              <a:buFont typeface="Arial"/>
              <a:buChar char="•"/>
            </a:pPr>
            <a:r>
              <a:rPr b="0" i="0" lang="en-US" sz="2000" u="none" cap="none" strike="noStrike">
                <a:solidFill>
                  <a:srgbClr val="000000"/>
                </a:solidFill>
                <a:latin typeface="Avenir"/>
                <a:ea typeface="Avenir"/>
                <a:cs typeface="Avenir"/>
                <a:sym typeface="Avenir"/>
              </a:rPr>
              <a:t>#Do other stuff</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Sets</a:t>
            </a:r>
            <a:endParaRPr/>
          </a:p>
        </p:txBody>
      </p:sp>
      <p:sp>
        <p:nvSpPr>
          <p:cNvPr id="380" name="Google Shape;380;p61"/>
          <p:cNvSpPr txBox="1"/>
          <p:nvPr>
            <p:ph idx="1" type="body"/>
          </p:nvPr>
        </p:nvSpPr>
        <p:spPr>
          <a:xfrm>
            <a:off x="272760" y="1062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Sets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techniques = set(['SEM', 'TEM', 'STM', 'STEM'])</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Holds collection of unordered items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No duplicates, BUT supports common set ops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techniques | techniques2 #union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techniques &amp; techniques2 #intersection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techniques - techniques2 #difference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Useful for membership tests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2"/>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Slicing preview (more in NumPy)</a:t>
            </a:r>
            <a:endParaRPr/>
          </a:p>
        </p:txBody>
      </p:sp>
      <p:sp>
        <p:nvSpPr>
          <p:cNvPr id="386" name="Google Shape;386;p62"/>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Slicing operator s[start:end]</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Indices must be integers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Slides do not include end value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If indices are omitted, they default to the beginning or end of the list</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387" name="Google Shape;387;p62"/>
          <p:cNvPicPr preferRelativeResize="0"/>
          <p:nvPr/>
        </p:nvPicPr>
        <p:blipFill rotWithShape="1">
          <a:blip r:embed="rId3">
            <a:alphaModFix/>
          </a:blip>
          <a:srcRect b="0" l="0" r="0" t="0"/>
          <a:stretch/>
        </p:blipFill>
        <p:spPr>
          <a:xfrm>
            <a:off x="1876425" y="2309498"/>
            <a:ext cx="5391150" cy="165290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Slicing with steps</a:t>
            </a:r>
            <a:endParaRPr/>
          </a:p>
        </p:txBody>
      </p:sp>
      <p:sp>
        <p:nvSpPr>
          <p:cNvPr id="393" name="Google Shape;393;p63"/>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Extended slicing: s[start:end:step]</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1" i="0" lang="en-US" sz="2800" u="none" cap="none" strike="noStrike">
                <a:solidFill>
                  <a:schemeClr val="dk1"/>
                </a:solidFill>
                <a:latin typeface="Avenir"/>
                <a:ea typeface="Avenir"/>
                <a:cs typeface="Avenir"/>
                <a:sym typeface="Avenir"/>
              </a:rPr>
              <a:t>step</a:t>
            </a:r>
            <a:r>
              <a:rPr b="0" i="0" lang="en-US" sz="2800" u="none" cap="none" strike="noStrike">
                <a:solidFill>
                  <a:schemeClr val="dk1"/>
                </a:solidFill>
                <a:latin typeface="Avenir"/>
                <a:ea typeface="Avenir"/>
                <a:cs typeface="Avenir"/>
                <a:sym typeface="Avenir"/>
              </a:rPr>
              <a:t> indicates stride and direction</a:t>
            </a:r>
            <a:endParaRPr/>
          </a:p>
          <a:p>
            <a:pPr indent="-230188" lvl="0" marL="230188" marR="0" rtl="0" algn="l">
              <a:lnSpc>
                <a:spcPct val="90000"/>
              </a:lnSpc>
              <a:spcBef>
                <a:spcPts val="1400"/>
              </a:spcBef>
              <a:spcAft>
                <a:spcPts val="0"/>
              </a:spcAft>
              <a:buClr>
                <a:schemeClr val="dk2"/>
              </a:buClr>
              <a:buSzPts val="2800"/>
              <a:buFont typeface="Arial"/>
              <a:buChar char="•"/>
            </a:pPr>
            <a:r>
              <a:rPr b="1" i="0" lang="en-US" sz="2800" u="none" cap="none" strike="noStrike">
                <a:solidFill>
                  <a:schemeClr val="dk1"/>
                </a:solidFill>
                <a:latin typeface="Avenir"/>
                <a:ea typeface="Avenir"/>
                <a:cs typeface="Avenir"/>
                <a:sym typeface="Avenir"/>
              </a:rPr>
              <a:t>end</a:t>
            </a:r>
            <a:r>
              <a:rPr b="0" i="0" lang="en-US" sz="2800" u="none" cap="none" strike="noStrike">
                <a:solidFill>
                  <a:schemeClr val="dk1"/>
                </a:solidFill>
                <a:latin typeface="Avenir"/>
                <a:ea typeface="Avenir"/>
                <a:cs typeface="Avenir"/>
                <a:sym typeface="Avenir"/>
              </a:rPr>
              <a:t> index is not included in result</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1" lang="en-US" sz="2800" u="none" cap="none" strike="noStrike">
                <a:solidFill>
                  <a:schemeClr val="dk1"/>
                </a:solidFill>
                <a:latin typeface="Avenir"/>
                <a:ea typeface="Avenir"/>
                <a:cs typeface="Avenir"/>
                <a:sym typeface="Avenir"/>
              </a:rPr>
              <a:t>Go easy </a:t>
            </a:r>
            <a:r>
              <a:rPr b="0" i="0" lang="en-US" sz="2800" u="none" cap="none" strike="noStrike">
                <a:solidFill>
                  <a:schemeClr val="dk1"/>
                </a:solidFill>
                <a:latin typeface="Avenir"/>
                <a:ea typeface="Avenir"/>
                <a:cs typeface="Avenir"/>
                <a:sym typeface="Avenir"/>
              </a:rPr>
              <a:t>for code clarity</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394" name="Google Shape;394;p63"/>
          <p:cNvPicPr preferRelativeResize="0"/>
          <p:nvPr/>
        </p:nvPicPr>
        <p:blipFill rotWithShape="1">
          <a:blip r:embed="rId3">
            <a:alphaModFix/>
          </a:blip>
          <a:srcRect b="0" l="0" r="0" t="0"/>
          <a:stretch/>
        </p:blipFill>
        <p:spPr>
          <a:xfrm>
            <a:off x="1714500" y="2209800"/>
            <a:ext cx="5715000" cy="168671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 bit on iteration</a:t>
            </a:r>
            <a:endParaRPr/>
          </a:p>
        </p:txBody>
      </p:sp>
      <p:sp>
        <p:nvSpPr>
          <p:cNvPr id="400" name="Google Shape;400;p64"/>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var = [0, 1, 2, 3, 4, 5]</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for i in var:</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print I</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Each time through the loop, a new value is placed into an iteration variable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Overwrites the previous value (if any)</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After the loop finishes, the variable has the value from the last iteration of the loop</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p:txBody>
      </p:sp>
      <p:pic>
        <p:nvPicPr>
          <p:cNvPr id="401" name="Google Shape;401;p64"/>
          <p:cNvPicPr preferRelativeResize="0"/>
          <p:nvPr/>
        </p:nvPicPr>
        <p:blipFill rotWithShape="1">
          <a:blip r:embed="rId3">
            <a:alphaModFix/>
          </a:blip>
          <a:srcRect b="0" l="0" r="0" t="0"/>
          <a:stretch/>
        </p:blipFill>
        <p:spPr>
          <a:xfrm>
            <a:off x="1898650" y="2819400"/>
            <a:ext cx="5346700" cy="85220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range, xrange, and enumerate</a:t>
            </a:r>
            <a:endParaRPr/>
          </a:p>
        </p:txBody>
      </p:sp>
      <p:sp>
        <p:nvSpPr>
          <p:cNvPr id="407" name="Google Shape;407;p65"/>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range([start,] end [,step])</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x = range(100) # x = [0,1,...,99]</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y = range(10,20) # y = [10,11,...,19]</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z = range(10,50,2) # z = [10,12,...,48]</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range() creates a list of integers</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If you are only looping, use xrange() instead. It computes its values on demand instead of creating a list</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enumerate() provides a loop counter value</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names = ["Elwood","Jake","Curtis"]</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for i,name in enumerate(names):</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 Loops with i = 0, name = 'Elwood'</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 i = 1, name = 'Jake'</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 i = 2, name = 'Curtis'</a:t>
            </a: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6"/>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Break &amp; Continue</a:t>
            </a:r>
            <a:endParaRPr/>
          </a:p>
        </p:txBody>
      </p:sp>
      <p:sp>
        <p:nvSpPr>
          <p:cNvPr id="413" name="Google Shape;413;p66"/>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Break, exits out of the loop and continues to next statement</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On the other hand, Continue will skip to next iteration</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414" name="Google Shape;414;p66"/>
          <p:cNvPicPr preferRelativeResize="0"/>
          <p:nvPr/>
        </p:nvPicPr>
        <p:blipFill rotWithShape="1">
          <a:blip r:embed="rId3">
            <a:alphaModFix/>
          </a:blip>
          <a:srcRect b="0" l="0" r="0" t="0"/>
          <a:stretch/>
        </p:blipFill>
        <p:spPr>
          <a:xfrm>
            <a:off x="3143041" y="2286000"/>
            <a:ext cx="2857917" cy="1403350"/>
          </a:xfrm>
          <a:prstGeom prst="rect">
            <a:avLst/>
          </a:prstGeom>
          <a:noFill/>
          <a:ln>
            <a:noFill/>
          </a:ln>
        </p:spPr>
      </p:pic>
      <p:pic>
        <p:nvPicPr>
          <p:cNvPr id="415" name="Google Shape;415;p66"/>
          <p:cNvPicPr preferRelativeResize="0"/>
          <p:nvPr/>
        </p:nvPicPr>
        <p:blipFill rotWithShape="1">
          <a:blip r:embed="rId4">
            <a:alphaModFix/>
          </a:blip>
          <a:srcRect b="0" l="0" r="0" t="0"/>
          <a:stretch/>
        </p:blipFill>
        <p:spPr>
          <a:xfrm>
            <a:off x="2181120" y="5189273"/>
            <a:ext cx="4781758" cy="11348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What is Python</a:t>
            </a:r>
            <a:endParaRPr/>
          </a:p>
        </p:txBody>
      </p:sp>
      <p:sp>
        <p:nvSpPr>
          <p:cNvPr id="77" name="Google Shape;77;p13"/>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Interpreted high-level programming language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Similar to Tcl, Ruby, Perl</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Guido van Rossum in 1990, named after Monty Python </a:t>
            </a:r>
            <a:r>
              <a:rPr b="0" i="1" lang="en-US" sz="2800" u="none" cap="none" strike="noStrike">
                <a:solidFill>
                  <a:schemeClr val="dk1"/>
                </a:solidFill>
                <a:latin typeface="Avenir"/>
                <a:ea typeface="Avenir"/>
                <a:cs typeface="Avenir"/>
                <a:sym typeface="Avenir"/>
              </a:rPr>
              <a:t>“…A need for a language to bridge C and the shell”</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Pure python: </a:t>
            </a:r>
            <a:r>
              <a:rPr b="1" i="0" lang="en-US" sz="2800" u="sng" cap="none" strike="noStrike">
                <a:solidFill>
                  <a:schemeClr val="hlink"/>
                </a:solidFill>
                <a:latin typeface="Avenir"/>
                <a:ea typeface="Avenir"/>
                <a:cs typeface="Avenir"/>
                <a:sym typeface="Avenir"/>
                <a:hlinkClick r:id="rId3"/>
              </a:rPr>
              <a:t>http://www.python.org</a:t>
            </a:r>
            <a:endParaRPr b="1"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Version 2.7 is most common (3.5 current)</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Cpython, Jython, IronPython, PyPy</a:t>
            </a:r>
            <a:endParaRPr b="0" i="0" sz="2800" u="none" cap="none" strike="noStrike">
              <a:solidFill>
                <a:schemeClr val="dk1"/>
              </a:solidFill>
              <a:latin typeface="Avenir"/>
              <a:ea typeface="Avenir"/>
              <a:cs typeface="Avenir"/>
              <a:sym typeface="Avenir"/>
            </a:endParaRPr>
          </a:p>
          <a:p>
            <a:pPr indent="0" lvl="0" marL="0" marR="0" rtl="0" algn="l">
              <a:lnSpc>
                <a:spcPct val="90000"/>
              </a:lnSpc>
              <a:spcBef>
                <a:spcPts val="1400"/>
              </a:spcBef>
              <a:spcAft>
                <a:spcPts val="0"/>
              </a:spcAft>
              <a:buClr>
                <a:schemeClr val="dk2"/>
              </a:buClr>
              <a:buSzPts val="2800"/>
              <a:buFont typeface="Arial"/>
              <a:buNone/>
            </a:pPr>
            <a:r>
              <a:t/>
            </a:r>
            <a:endParaRPr b="0" i="1" sz="2800" u="none" cap="none" strike="noStrike">
              <a:solidFill>
                <a:schemeClr val="dk1"/>
              </a:solidFill>
              <a:latin typeface="Avenir"/>
              <a:ea typeface="Avenir"/>
              <a:cs typeface="Avenir"/>
              <a:sym typeface="Aveni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7"/>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Zip()</a:t>
            </a:r>
            <a:endParaRPr/>
          </a:p>
        </p:txBody>
      </p:sp>
      <p:sp>
        <p:nvSpPr>
          <p:cNvPr id="421" name="Google Shape;421;p67"/>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Combines multiple sequences into tuples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One use, looping over two sequences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Another use: making dictionaries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422" name="Google Shape;422;p67"/>
          <p:cNvPicPr preferRelativeResize="0"/>
          <p:nvPr/>
        </p:nvPicPr>
        <p:blipFill rotWithShape="1">
          <a:blip r:embed="rId3">
            <a:alphaModFix/>
          </a:blip>
          <a:srcRect b="0" l="0" r="0" t="0"/>
          <a:stretch/>
        </p:blipFill>
        <p:spPr>
          <a:xfrm>
            <a:off x="2057400" y="1981200"/>
            <a:ext cx="5029200" cy="19685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8"/>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Zip()</a:t>
            </a:r>
            <a:endParaRPr/>
          </a:p>
        </p:txBody>
      </p:sp>
      <p:sp>
        <p:nvSpPr>
          <p:cNvPr id="428" name="Google Shape;428;p68"/>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zip() always stops with shortest sequence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You may combine as many sequences as needed</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 [1,2,3,4,5,6]</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b = [’alex','dan']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x = zip(a,b) # x = [(1,’alex'),(2,’dan')]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 [1, 2, 3, 4, 5, 6]</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b = ['a', 'b', 'c']</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c = [10, 20, 30]</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x = zip(a,b,c) # x = [(1,'a',10),(2,'b',20),...]</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9"/>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Object details</a:t>
            </a:r>
            <a:endParaRPr/>
          </a:p>
        </p:txBody>
      </p:sp>
      <p:sp>
        <p:nvSpPr>
          <p:cNvPr id="434" name="Google Shape;434;p69"/>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Many operations in Python are related to "assigning" or "storing" values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 caution: assignment operations never make a copy of the value being assigned</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All assignments are merely reference copies </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Consider</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 [1, 2, 4]</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b = a</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c = [a, b]</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435" name="Google Shape;435;p69"/>
          <p:cNvPicPr preferRelativeResize="0"/>
          <p:nvPr/>
        </p:nvPicPr>
        <p:blipFill rotWithShape="1">
          <a:blip r:embed="rId3">
            <a:alphaModFix/>
          </a:blip>
          <a:srcRect b="0" l="0" r="0" t="0"/>
          <a:stretch/>
        </p:blipFill>
        <p:spPr>
          <a:xfrm>
            <a:off x="2581275" y="5287775"/>
            <a:ext cx="3981450" cy="14178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0"/>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Object details</a:t>
            </a:r>
            <a:endParaRPr/>
          </a:p>
        </p:txBody>
      </p:sp>
      <p:sp>
        <p:nvSpPr>
          <p:cNvPr id="441" name="Google Shape;441;p70"/>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Now lets say a.append(1231)</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Check a, b &amp; c…</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Reassigning a value never overwrites the memory used by the previous value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Variables are names, not memory locations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This is one of the reasons why the primitive data types (int, float, string) are immutable </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Use the "is" operator to check if two values are exactly the same in memory</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 is b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True</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71"/>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Identity and References</a:t>
            </a:r>
            <a:endParaRPr/>
          </a:p>
        </p:txBody>
      </p:sp>
      <p:sp>
        <p:nvSpPr>
          <p:cNvPr id="447" name="Google Shape;447;p71"/>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Use the sys module to get a reference count</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import sys</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sys.getrefcount(a) </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Note: The result is always one more than the actual reference count (an additional reference is created by the call to getrefcount())</a:t>
            </a:r>
            <a:endParaRPr/>
          </a:p>
          <a:p>
            <a:pPr indent="-152400" lvl="1" marL="625475" marR="0" rtl="0" algn="l">
              <a:lnSpc>
                <a:spcPct val="90000"/>
              </a:lnSpc>
              <a:spcBef>
                <a:spcPts val="8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If you need to make a ‘deep’ copy use the copy module</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&gt;&gt;&gt; a = [2,3,[100,101],4]</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&gt;&gt;&gt; import copy</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&gt;&gt;&gt; b = copy.deepcopy(a)</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&gt;&gt;&gt; a[2].append(102)</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&gt;&gt;&gt; b[2]</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[100,101]</a:t>
            </a:r>
            <a:endParaRPr/>
          </a:p>
          <a:p>
            <a:pPr indent="-152400" lvl="1" marL="625475" marR="0" rtl="0" algn="l">
              <a:lnSpc>
                <a:spcPct val="90000"/>
              </a:lnSpc>
              <a:spcBef>
                <a:spcPts val="8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152400" lvl="1" marL="625475" marR="0" rtl="0" algn="l">
              <a:lnSpc>
                <a:spcPct val="90000"/>
              </a:lnSpc>
              <a:spcBef>
                <a:spcPts val="8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72"/>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 (brief) word on Modules &amp; Libraries </a:t>
            </a:r>
            <a:endParaRPr/>
          </a:p>
        </p:txBody>
      </p:sp>
      <p:sp>
        <p:nvSpPr>
          <p:cNvPr id="453" name="Google Shape;453;p72"/>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Modules are objects when you import a module, the module acts as an object you can manipulate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Assign to variables, place in lists, rename, etc.</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import math</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m = math # Assign to a variable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x = m.sqrt(2) # Access through the variable</a:t>
            </a: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You can even store new things in it</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math.twopi = 2*math.pi</a:t>
            </a:r>
            <a:endParaRPr b="0" i="0" sz="2400" u="none" cap="none" strike="noStrike">
              <a:solidFill>
                <a:schemeClr val="dk1"/>
              </a:solidFill>
              <a:latin typeface="Avenir"/>
              <a:ea typeface="Avenir"/>
              <a:cs typeface="Avenir"/>
              <a:sym typeface="Avenir"/>
            </a:endParaRPr>
          </a:p>
          <a:p>
            <a:pPr indent="-127000" lvl="1" marL="625475" marR="0" rtl="0" algn="l">
              <a:lnSpc>
                <a:spcPct val="90000"/>
              </a:lnSpc>
              <a:spcBef>
                <a:spcPts val="8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73"/>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 (brief) word on Modules &amp; Libraries </a:t>
            </a:r>
            <a:endParaRPr/>
          </a:p>
        </p:txBody>
      </p:sp>
      <p:sp>
        <p:nvSpPr>
          <p:cNvPr id="459" name="Google Shape;459;p73"/>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from &lt;MODULE&gt; import &lt;FUNCTION&gt; lifts selected symbols out of a module and puts them into local scope</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Allows parts of a module to be used without having to type the module prefix</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If library functions are used frequently, this makes them run faster (one less lookup)</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from &lt;MODULE&gt; import * takes all symbols from a module and places them into local scope</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Makes it very difficult to understand someone else's code if you need to locate the original definition of a library function</a:t>
            </a: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74"/>
          <p:cNvSpPr txBox="1"/>
          <p:nvPr/>
        </p:nvSpPr>
        <p:spPr>
          <a:xfrm>
            <a:off x="2712355" y="2828835"/>
            <a:ext cx="3719288"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8000" u="none" cap="none" strike="noStrike">
                <a:solidFill>
                  <a:schemeClr val="dk1"/>
                </a:solidFill>
                <a:latin typeface="Arial"/>
                <a:ea typeface="Arial"/>
                <a:cs typeface="Arial"/>
                <a:sym typeface="Arial"/>
              </a:rPr>
              <a:t>NumPy</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5"/>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NumPy</a:t>
            </a:r>
            <a:endParaRPr b="0" i="0" sz="3000" u="none" cap="none" strike="noStrike">
              <a:solidFill>
                <a:schemeClr val="dk2"/>
              </a:solidFill>
              <a:latin typeface="Avenir"/>
              <a:ea typeface="Avenir"/>
              <a:cs typeface="Avenir"/>
              <a:sym typeface="Avenir"/>
            </a:endParaRPr>
          </a:p>
        </p:txBody>
      </p:sp>
      <p:sp>
        <p:nvSpPr>
          <p:cNvPr id="470" name="Google Shape;470;p75"/>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NumPy is a library that provides multi-dimensional arrays, tables and matrices for Python and fast routines for array operations (C, ATLAS, MKL)</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NumPy is used for </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Image and signal processing</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Linear algebra</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Data transformation and query</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Time series analysis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Statistical analysis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6"/>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NumPy Arrays</a:t>
            </a:r>
            <a:endParaRPr/>
          </a:p>
        </p:txBody>
      </p:sp>
      <p:sp>
        <p:nvSpPr>
          <p:cNvPr id="476" name="Google Shape;476;p76"/>
          <p:cNvSpPr txBox="1"/>
          <p:nvPr>
            <p:ph idx="1" type="body"/>
          </p:nvPr>
        </p:nvSpPr>
        <p:spPr>
          <a:xfrm>
            <a:off x="201168" y="990600"/>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A collection of values like arrays in C and Fortran</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Arrays have a shape (dimensions)</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You can create arrays from python lists</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Creating NumPy arrays from lists is not very efficient, native python data types are slow</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Often read and write directly from files instead</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Or use some other utility, zeros(), diag(), ones(), arange()</a:t>
            </a:r>
            <a:endParaRPr/>
          </a:p>
          <a:p>
            <a:pPr indent="-103188" lvl="0" marL="230188" marR="0" rtl="0" algn="l">
              <a:lnSpc>
                <a:spcPct val="90000"/>
              </a:lnSpc>
              <a:spcBef>
                <a:spcPts val="1400"/>
              </a:spcBef>
              <a:spcAft>
                <a:spcPts val="0"/>
              </a:spcAft>
              <a:buClr>
                <a:schemeClr val="dk2"/>
              </a:buClr>
              <a:buSzPts val="2000"/>
              <a:buFont typeface="Arial"/>
              <a:buNone/>
            </a:pPr>
            <a:r>
              <a:t/>
            </a:r>
            <a:endParaRPr b="0" i="0" sz="2000" u="none" cap="none" strike="noStrike">
              <a:solidFill>
                <a:schemeClr val="dk1"/>
              </a:solidFill>
              <a:latin typeface="Avenir"/>
              <a:ea typeface="Avenir"/>
              <a:cs typeface="Avenir"/>
              <a:sym typeface="Avenir"/>
            </a:endParaRPr>
          </a:p>
        </p:txBody>
      </p:sp>
      <p:pic>
        <p:nvPicPr>
          <p:cNvPr id="477" name="Google Shape;477;p76"/>
          <p:cNvPicPr preferRelativeResize="0"/>
          <p:nvPr/>
        </p:nvPicPr>
        <p:blipFill rotWithShape="1">
          <a:blip r:embed="rId3">
            <a:alphaModFix/>
          </a:blip>
          <a:srcRect b="0" l="0" r="0" t="0"/>
          <a:stretch/>
        </p:blipFill>
        <p:spPr>
          <a:xfrm>
            <a:off x="2597794" y="2017667"/>
            <a:ext cx="3948412" cy="20209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4"/>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Python is great for…</a:t>
            </a:r>
            <a:endParaRPr/>
          </a:p>
        </p:txBody>
      </p:sp>
      <p:sp>
        <p:nvSpPr>
          <p:cNvPr id="83" name="Google Shape;83;p14"/>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Text processing/data processing Application scripting</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Systems administration/programming Internet programming</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Graphical user interfaces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Testing</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Writing quick "throw-away" code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Glue/Wrapper code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77"/>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NumPy Array Creation</a:t>
            </a:r>
            <a:endParaRPr/>
          </a:p>
        </p:txBody>
      </p:sp>
      <p:sp>
        <p:nvSpPr>
          <p:cNvPr id="483" name="Google Shape;483;p77"/>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Evenly spaced values on an interval arange([start,] end, [,step])</a:t>
            </a: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arange allows fractional and negative steps</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Values can be equidistant (linear scale)</a:t>
            </a:r>
            <a:endParaRPr/>
          </a:p>
          <a:p>
            <a:pPr indent="-279400" lvl="1" marL="625475"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Or non linear np.logspace(0, 3, 4)</a:t>
            </a:r>
            <a:endParaRPr/>
          </a:p>
          <a:p>
            <a:pPr indent="-230188" lvl="0" marL="230188" marR="0" rtl="0" algn="l">
              <a:lnSpc>
                <a:spcPct val="90000"/>
              </a:lnSpc>
              <a:spcBef>
                <a:spcPts val="14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Note: end-points by default included (use num=N+1 for Nsegments)</a:t>
            </a: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a:p>
            <a:pPr indent="-77788" lvl="0" marL="230188" marR="0" rtl="0" algn="l">
              <a:lnSpc>
                <a:spcPct val="90000"/>
              </a:lnSpc>
              <a:spcBef>
                <a:spcPts val="1400"/>
              </a:spcBef>
              <a:spcAft>
                <a:spcPts val="0"/>
              </a:spcAft>
              <a:buClr>
                <a:schemeClr val="dk2"/>
              </a:buClr>
              <a:buSzPts val="2400"/>
              <a:buFont typeface="Arial"/>
              <a:buNone/>
            </a:pPr>
            <a:r>
              <a:t/>
            </a:r>
            <a:endParaRPr b="0" i="0" sz="2400" u="none" cap="none" strike="noStrike">
              <a:solidFill>
                <a:schemeClr val="dk1"/>
              </a:solidFill>
              <a:latin typeface="Avenir"/>
              <a:ea typeface="Avenir"/>
              <a:cs typeface="Avenir"/>
              <a:sym typeface="Avenir"/>
            </a:endParaRPr>
          </a:p>
        </p:txBody>
      </p:sp>
      <p:pic>
        <p:nvPicPr>
          <p:cNvPr id="484" name="Google Shape;484;p77"/>
          <p:cNvPicPr preferRelativeResize="0"/>
          <p:nvPr/>
        </p:nvPicPr>
        <p:blipFill rotWithShape="1">
          <a:blip r:embed="rId3">
            <a:alphaModFix/>
          </a:blip>
          <a:srcRect b="0" l="0" r="0" t="0"/>
          <a:stretch/>
        </p:blipFill>
        <p:spPr>
          <a:xfrm>
            <a:off x="0" y="2362200"/>
            <a:ext cx="9144000" cy="168071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78"/>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NumPy Array Creation </a:t>
            </a:r>
            <a:endParaRPr/>
          </a:p>
        </p:txBody>
      </p:sp>
      <p:sp>
        <p:nvSpPr>
          <p:cNvPr id="490" name="Google Shape;490;p78"/>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Constant diagonal value</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Multiple diagonal values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491" name="Google Shape;491;p78"/>
          <p:cNvPicPr preferRelativeResize="0"/>
          <p:nvPr/>
        </p:nvPicPr>
        <p:blipFill rotWithShape="1">
          <a:blip r:embed="rId3">
            <a:alphaModFix/>
          </a:blip>
          <a:srcRect b="0" l="0" r="0" t="0"/>
          <a:stretch/>
        </p:blipFill>
        <p:spPr>
          <a:xfrm>
            <a:off x="0" y="2057400"/>
            <a:ext cx="9144000" cy="996462"/>
          </a:xfrm>
          <a:prstGeom prst="rect">
            <a:avLst/>
          </a:prstGeom>
          <a:noFill/>
          <a:ln>
            <a:noFill/>
          </a:ln>
        </p:spPr>
      </p:pic>
      <p:pic>
        <p:nvPicPr>
          <p:cNvPr id="492" name="Google Shape;492;p78"/>
          <p:cNvPicPr preferRelativeResize="0"/>
          <p:nvPr/>
        </p:nvPicPr>
        <p:blipFill rotWithShape="1">
          <a:blip r:embed="rId4">
            <a:alphaModFix/>
          </a:blip>
          <a:srcRect b="0" l="0" r="0" t="0"/>
          <a:stretch/>
        </p:blipFill>
        <p:spPr>
          <a:xfrm>
            <a:off x="3958" y="3725655"/>
            <a:ext cx="9144000" cy="1175321"/>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79"/>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Array Items</a:t>
            </a:r>
            <a:endParaRPr/>
          </a:p>
        </p:txBody>
      </p:sp>
      <p:pic>
        <p:nvPicPr>
          <p:cNvPr id="498" name="Google Shape;498;p79"/>
          <p:cNvPicPr preferRelativeResize="0"/>
          <p:nvPr/>
        </p:nvPicPr>
        <p:blipFill rotWithShape="1">
          <a:blip r:embed="rId3">
            <a:alphaModFix/>
          </a:blip>
          <a:srcRect b="4000" l="62" r="1204" t="3692"/>
          <a:stretch/>
        </p:blipFill>
        <p:spPr>
          <a:xfrm>
            <a:off x="192023" y="758093"/>
            <a:ext cx="3925845" cy="2366107"/>
          </a:xfrm>
          <a:prstGeom prst="rect">
            <a:avLst/>
          </a:prstGeom>
          <a:noFill/>
          <a:ln>
            <a:noFill/>
          </a:ln>
        </p:spPr>
      </p:pic>
      <p:pic>
        <p:nvPicPr>
          <p:cNvPr id="499" name="Google Shape;499;p79"/>
          <p:cNvPicPr preferRelativeResize="0"/>
          <p:nvPr/>
        </p:nvPicPr>
        <p:blipFill rotWithShape="1">
          <a:blip r:embed="rId4">
            <a:alphaModFix/>
          </a:blip>
          <a:srcRect b="0" l="0" r="0" t="0"/>
          <a:stretch/>
        </p:blipFill>
        <p:spPr>
          <a:xfrm>
            <a:off x="4495799" y="533400"/>
            <a:ext cx="4232041" cy="2873128"/>
          </a:xfrm>
          <a:prstGeom prst="rect">
            <a:avLst/>
          </a:prstGeom>
          <a:noFill/>
          <a:ln>
            <a:noFill/>
          </a:ln>
        </p:spPr>
      </p:pic>
      <p:pic>
        <p:nvPicPr>
          <p:cNvPr id="500" name="Google Shape;500;p79"/>
          <p:cNvPicPr preferRelativeResize="0"/>
          <p:nvPr/>
        </p:nvPicPr>
        <p:blipFill rotWithShape="1">
          <a:blip r:embed="rId5">
            <a:alphaModFix/>
          </a:blip>
          <a:srcRect b="0" l="0" r="0" t="0"/>
          <a:stretch/>
        </p:blipFill>
        <p:spPr>
          <a:xfrm>
            <a:off x="76200" y="3460256"/>
            <a:ext cx="3886199" cy="3016744"/>
          </a:xfrm>
          <a:prstGeom prst="rect">
            <a:avLst/>
          </a:prstGeom>
          <a:noFill/>
          <a:ln>
            <a:noFill/>
          </a:ln>
        </p:spPr>
      </p:pic>
      <p:pic>
        <p:nvPicPr>
          <p:cNvPr id="501" name="Google Shape;501;p79"/>
          <p:cNvPicPr preferRelativeResize="0"/>
          <p:nvPr/>
        </p:nvPicPr>
        <p:blipFill rotWithShape="1">
          <a:blip r:embed="rId6">
            <a:alphaModFix/>
          </a:blip>
          <a:srcRect b="0" l="0" r="0" t="0"/>
          <a:stretch/>
        </p:blipFill>
        <p:spPr>
          <a:xfrm>
            <a:off x="4572000" y="3733800"/>
            <a:ext cx="3754362" cy="24384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80"/>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Array Slicing </a:t>
            </a:r>
            <a:endParaRPr/>
          </a:p>
        </p:txBody>
      </p:sp>
      <p:sp>
        <p:nvSpPr>
          <p:cNvPr id="507" name="Google Shape;507;p80"/>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1" i="0" lang="en-US" sz="2800" u="none" cap="none" strike="noStrike">
                <a:solidFill>
                  <a:schemeClr val="dk1"/>
                </a:solidFill>
                <a:latin typeface="Avenir"/>
                <a:ea typeface="Avenir"/>
                <a:cs typeface="Avenir"/>
                <a:sym typeface="Avenir"/>
              </a:rPr>
              <a:t>SLICES ARE NEVER COPIES</a:t>
            </a:r>
            <a:endParaRPr/>
          </a:p>
          <a:p>
            <a:pPr indent="-52388" lvl="0" marL="230188" marR="0" rtl="0" algn="l">
              <a:lnSpc>
                <a:spcPct val="90000"/>
              </a:lnSpc>
              <a:spcBef>
                <a:spcPts val="1400"/>
              </a:spcBef>
              <a:spcAft>
                <a:spcPts val="0"/>
              </a:spcAft>
              <a:buClr>
                <a:schemeClr val="dk2"/>
              </a:buClr>
              <a:buSzPts val="2800"/>
              <a:buFont typeface="Arial"/>
              <a:buNone/>
            </a:pPr>
            <a:r>
              <a:t/>
            </a:r>
            <a:endParaRPr b="1"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1"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Having shared data is different from list slicing, IT saves memory and makes operations more efficient</a:t>
            </a:r>
            <a:endParaRPr/>
          </a:p>
          <a:p>
            <a:pPr indent="-52388" lvl="0" marL="230188" marR="0" rtl="0" algn="l">
              <a:lnSpc>
                <a:spcPct val="90000"/>
              </a:lnSpc>
              <a:spcBef>
                <a:spcPts val="1400"/>
              </a:spcBef>
              <a:spcAft>
                <a:spcPts val="0"/>
              </a:spcAft>
              <a:buClr>
                <a:schemeClr val="dk2"/>
              </a:buClr>
              <a:buSzPts val="2800"/>
              <a:buFont typeface="Arial"/>
              <a:buNone/>
            </a:pPr>
            <a:r>
              <a:t/>
            </a:r>
            <a:endParaRPr b="1" i="0" sz="2800" u="none" cap="none" strike="noStrike">
              <a:solidFill>
                <a:schemeClr val="dk1"/>
              </a:solidFill>
              <a:latin typeface="Avenir"/>
              <a:ea typeface="Avenir"/>
              <a:cs typeface="Avenir"/>
              <a:sym typeface="Avenir"/>
            </a:endParaRPr>
          </a:p>
        </p:txBody>
      </p:sp>
      <p:pic>
        <p:nvPicPr>
          <p:cNvPr id="508" name="Google Shape;508;p80"/>
          <p:cNvPicPr preferRelativeResize="0"/>
          <p:nvPr/>
        </p:nvPicPr>
        <p:blipFill rotWithShape="1">
          <a:blip r:embed="rId3">
            <a:alphaModFix/>
          </a:blip>
          <a:srcRect b="0" l="0" r="0" t="0"/>
          <a:stretch/>
        </p:blipFill>
        <p:spPr>
          <a:xfrm>
            <a:off x="0" y="2003196"/>
            <a:ext cx="9144000" cy="256880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81"/>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Array Assignment</a:t>
            </a:r>
            <a:endParaRPr/>
          </a:p>
        </p:txBody>
      </p:sp>
      <p:pic>
        <p:nvPicPr>
          <p:cNvPr id="514" name="Google Shape;514;p81"/>
          <p:cNvPicPr preferRelativeResize="0"/>
          <p:nvPr>
            <p:ph idx="1" type="body"/>
          </p:nvPr>
        </p:nvPicPr>
        <p:blipFill rotWithShape="1">
          <a:blip r:embed="rId3">
            <a:alphaModFix/>
          </a:blip>
          <a:srcRect b="0" l="0" r="0" t="0"/>
          <a:stretch/>
        </p:blipFill>
        <p:spPr>
          <a:xfrm>
            <a:off x="65314" y="1348731"/>
            <a:ext cx="4506686" cy="2072352"/>
          </a:xfrm>
          <a:prstGeom prst="rect">
            <a:avLst/>
          </a:prstGeom>
          <a:noFill/>
          <a:ln>
            <a:noFill/>
          </a:ln>
        </p:spPr>
      </p:pic>
      <p:pic>
        <p:nvPicPr>
          <p:cNvPr id="515" name="Google Shape;515;p81"/>
          <p:cNvPicPr preferRelativeResize="0"/>
          <p:nvPr/>
        </p:nvPicPr>
        <p:blipFill rotWithShape="1">
          <a:blip r:embed="rId4">
            <a:alphaModFix/>
          </a:blip>
          <a:srcRect b="0" l="0" r="4761" t="0"/>
          <a:stretch/>
        </p:blipFill>
        <p:spPr>
          <a:xfrm>
            <a:off x="4572001" y="1375025"/>
            <a:ext cx="4571999" cy="1977775"/>
          </a:xfrm>
          <a:prstGeom prst="rect">
            <a:avLst/>
          </a:prstGeom>
          <a:noFill/>
          <a:ln>
            <a:noFill/>
          </a:ln>
        </p:spPr>
      </p:pic>
      <p:pic>
        <p:nvPicPr>
          <p:cNvPr id="516" name="Google Shape;516;p81"/>
          <p:cNvPicPr preferRelativeResize="0"/>
          <p:nvPr/>
        </p:nvPicPr>
        <p:blipFill rotWithShape="1">
          <a:blip r:embed="rId5">
            <a:alphaModFix/>
          </a:blip>
          <a:srcRect b="0" l="0" r="5569" t="0"/>
          <a:stretch/>
        </p:blipFill>
        <p:spPr>
          <a:xfrm>
            <a:off x="0" y="4114800"/>
            <a:ext cx="4493821" cy="1812025"/>
          </a:xfrm>
          <a:prstGeom prst="rect">
            <a:avLst/>
          </a:prstGeom>
          <a:noFill/>
          <a:ln>
            <a:noFill/>
          </a:ln>
        </p:spPr>
      </p:pic>
      <p:pic>
        <p:nvPicPr>
          <p:cNvPr id="517" name="Google Shape;517;p81"/>
          <p:cNvPicPr preferRelativeResize="0"/>
          <p:nvPr/>
        </p:nvPicPr>
        <p:blipFill rotWithShape="1">
          <a:blip r:embed="rId6">
            <a:alphaModFix/>
          </a:blip>
          <a:srcRect b="0" l="0" r="3410" t="0"/>
          <a:stretch/>
        </p:blipFill>
        <p:spPr>
          <a:xfrm>
            <a:off x="4743100" y="4182612"/>
            <a:ext cx="4229799" cy="1676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82"/>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Array Slicing Patterns</a:t>
            </a:r>
            <a:endParaRPr/>
          </a:p>
        </p:txBody>
      </p:sp>
      <p:sp>
        <p:nvSpPr>
          <p:cNvPr id="523" name="Google Shape;523;p82"/>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Shifting values of an array: a[1:] = a[:-1]</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Reverse an array: a[::-1]</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524" name="Google Shape;524;p82"/>
          <p:cNvPicPr preferRelativeResize="0"/>
          <p:nvPr/>
        </p:nvPicPr>
        <p:blipFill rotWithShape="1">
          <a:blip r:embed="rId3">
            <a:alphaModFix/>
          </a:blip>
          <a:srcRect b="0" l="0" r="0" t="0"/>
          <a:stretch/>
        </p:blipFill>
        <p:spPr>
          <a:xfrm>
            <a:off x="0" y="1981200"/>
            <a:ext cx="9144000" cy="1333254"/>
          </a:xfrm>
          <a:prstGeom prst="rect">
            <a:avLst/>
          </a:prstGeom>
          <a:noFill/>
          <a:ln>
            <a:noFill/>
          </a:ln>
        </p:spPr>
      </p:pic>
      <p:pic>
        <p:nvPicPr>
          <p:cNvPr id="525" name="Google Shape;525;p82"/>
          <p:cNvPicPr preferRelativeResize="0"/>
          <p:nvPr/>
        </p:nvPicPr>
        <p:blipFill rotWithShape="1">
          <a:blip r:embed="rId4">
            <a:alphaModFix/>
          </a:blip>
          <a:srcRect b="0" l="0" r="0" t="0"/>
          <a:stretch/>
        </p:blipFill>
        <p:spPr>
          <a:xfrm>
            <a:off x="9041" y="4267200"/>
            <a:ext cx="9144000" cy="98182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3"/>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Numpy array math</a:t>
            </a:r>
            <a:endParaRPr/>
          </a:p>
        </p:txBody>
      </p:sp>
      <p:sp>
        <p:nvSpPr>
          <p:cNvPr id="531" name="Google Shape;531;p83"/>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Operations with scalars apply to all elements (unlike Matlab)</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Operations on other arrays are element-wise (think /.)</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These operations create new arrays for the result (whew!)</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84"/>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Let’s get vectorized</a:t>
            </a:r>
            <a:endParaRPr b="0" i="0" sz="3000" u="none" cap="none" strike="noStrike">
              <a:solidFill>
                <a:schemeClr val="dk2"/>
              </a:solidFill>
              <a:latin typeface="Avenir"/>
              <a:ea typeface="Avenir"/>
              <a:cs typeface="Avenir"/>
              <a:sym typeface="Avenir"/>
            </a:endParaRPr>
          </a:p>
        </p:txBody>
      </p:sp>
      <p:sp>
        <p:nvSpPr>
          <p:cNvPr id="537" name="Google Shape;537;p84"/>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Conditional operations make boolean arrays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np.where selects from an array</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538" name="Google Shape;538;p84"/>
          <p:cNvPicPr preferRelativeResize="0"/>
          <p:nvPr/>
        </p:nvPicPr>
        <p:blipFill rotWithShape="1">
          <a:blip r:embed="rId3">
            <a:alphaModFix/>
          </a:blip>
          <a:srcRect b="0" l="0" r="0" t="0"/>
          <a:stretch/>
        </p:blipFill>
        <p:spPr>
          <a:xfrm>
            <a:off x="0" y="1905000"/>
            <a:ext cx="9144000" cy="956930"/>
          </a:xfrm>
          <a:prstGeom prst="rect">
            <a:avLst/>
          </a:prstGeom>
          <a:noFill/>
          <a:ln>
            <a:noFill/>
          </a:ln>
        </p:spPr>
      </p:pic>
      <p:pic>
        <p:nvPicPr>
          <p:cNvPr id="539" name="Google Shape;539;p84"/>
          <p:cNvPicPr preferRelativeResize="0"/>
          <p:nvPr/>
        </p:nvPicPr>
        <p:blipFill rotWithShape="1">
          <a:blip r:embed="rId4">
            <a:alphaModFix/>
          </a:blip>
          <a:srcRect b="5074" l="0" r="0" t="0"/>
          <a:stretch/>
        </p:blipFill>
        <p:spPr>
          <a:xfrm>
            <a:off x="0" y="3985086"/>
            <a:ext cx="9144000" cy="142511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85"/>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Array methods</a:t>
            </a:r>
            <a:endParaRPr/>
          </a:p>
        </p:txBody>
      </p:sp>
      <p:sp>
        <p:nvSpPr>
          <p:cNvPr id="545" name="Google Shape;545;p85"/>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Predicate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a.any(), a.all()</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Reduce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a.mean(), a.argmin(), a.argmax(), a.trace(), a.cumsum(), a.cumprod()</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Manipulate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a.argsort(), a.transpose(), a.reshape(...), a.ravel(), a.fill(...), a.clip(...)</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Complex numbers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a.real, a.imag, a.conj()</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86"/>
          <p:cNvSpPr txBox="1"/>
          <p:nvPr>
            <p:ph type="title"/>
          </p:nvPr>
        </p:nvSpPr>
        <p:spPr>
          <a:xfrm>
            <a:off x="222939" y="304800"/>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Array reshaping</a:t>
            </a:r>
            <a:endParaRPr/>
          </a:p>
        </p:txBody>
      </p:sp>
      <p:sp>
        <p:nvSpPr>
          <p:cNvPr id="551" name="Google Shape;551;p86"/>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The size of an array is the product of the shape values: anarray with a shape of (3,4,3) has 3x4x3=36 elements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reshape will reshape an array to any similar size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Takes tuples as arguments: a.reshape((3,1,1,1))</a:t>
            </a:r>
            <a:endParaRPr/>
          </a:p>
          <a:p>
            <a:pPr indent="-230187" lvl="2" marL="914400" marR="0" rtl="0" algn="l">
              <a:lnSpc>
                <a:spcPct val="90000"/>
              </a:lnSpc>
              <a:spcBef>
                <a:spcPts val="8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Use -1 for a wildcard dimension</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gets filled in based on the shape of the array</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np.squeeze removes singular dimensions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pic>
        <p:nvPicPr>
          <p:cNvPr id="552" name="Google Shape;552;p86"/>
          <p:cNvPicPr preferRelativeResize="0"/>
          <p:nvPr/>
        </p:nvPicPr>
        <p:blipFill rotWithShape="1">
          <a:blip r:embed="rId3">
            <a:alphaModFix/>
          </a:blip>
          <a:srcRect b="0" l="0" r="0" t="0"/>
          <a:stretch/>
        </p:blipFill>
        <p:spPr>
          <a:xfrm>
            <a:off x="947438" y="4822206"/>
            <a:ext cx="7150100" cy="82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Python is NOT great for…</a:t>
            </a:r>
            <a:endParaRPr/>
          </a:p>
        </p:txBody>
      </p:sp>
      <p:sp>
        <p:nvSpPr>
          <p:cNvPr id="89" name="Google Shape;89;p15"/>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Device drivers and low-level systems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Computer graphics, visualization, and games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Numerical algorithms (but see Numba)</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Comment : Python is still used in these application domains, but only as a high-level control language. Important computations are actually carried out in C, C++, Fortran, etc. For example, you would not implement matrix-multiplication in pure Python (without Numba or Cython)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87"/>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Built-in NumPy universal functions</a:t>
            </a:r>
            <a:endParaRPr/>
          </a:p>
        </p:txBody>
      </p:sp>
      <p:sp>
        <p:nvSpPr>
          <p:cNvPr id="558" name="Google Shape;558;p87"/>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comparison: &lt;, &lt;=, ==, !=, &gt;=, &gt;</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arithmetic: +, -, *, /, reciprocal, square</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exponential: exp, expm1, exp2, log, log10, log1p, log2,</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power, sqrt</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trig: sin, cos, tan, acsin, arccos, atctan, sinh, cosh,</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tanh, acsinh, arccosh, atctanh</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bitwise: &amp;, |, ~, ^, leftshift, rightshift</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logical operations: and, logical_xor, not, or</a:t>
            </a: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predicates: isfinite, isinf, isnan, signbit</a:t>
            </a:r>
            <a:endParaRPr b="0" i="0" sz="20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000"/>
              <a:buFont typeface="Arial"/>
              <a:buChar char="•"/>
            </a:pPr>
            <a:r>
              <a:rPr b="0" i="0" lang="en-US" sz="2000" u="none" cap="none" strike="noStrike">
                <a:solidFill>
                  <a:schemeClr val="dk1"/>
                </a:solidFill>
                <a:latin typeface="Avenir"/>
                <a:ea typeface="Avenir"/>
                <a:cs typeface="Avenir"/>
                <a:sym typeface="Avenir"/>
              </a:rPr>
              <a:t>other: abs, ceil, floor, mod, modf, round, sinc, sign, trunc</a:t>
            </a:r>
            <a:endParaRPr b="0" i="0" sz="2000" u="none" cap="none" strike="noStrike">
              <a:solidFill>
                <a:schemeClr val="dk1"/>
              </a:solidFill>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88"/>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NumPy other functions</a:t>
            </a:r>
            <a:endParaRPr/>
          </a:p>
        </p:txBody>
      </p:sp>
      <p:sp>
        <p:nvSpPr>
          <p:cNvPr id="564" name="Google Shape;564;p88"/>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numpy.fft — Fast Fourier transforms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numpy.polynomial — Orthogonal polynomials, spline fitting</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numpy.linalg — Linear algebra</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cholesky, det, eig, eigvals, inv, lstsq, norm, qr, svd</a:t>
            </a:r>
            <a:endParaRPr b="0" i="0" sz="24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numpy.math — C standard library math functions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numpy.random — Random number generation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beta, gamma, geometric, hypergeometric, lognormal,</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normal, poisson, uniform, weibull</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89"/>
          <p:cNvSpPr txBox="1"/>
          <p:nvPr/>
        </p:nvSpPr>
        <p:spPr>
          <a:xfrm>
            <a:off x="2906319" y="2718036"/>
            <a:ext cx="3331361" cy="142192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0" i="0" lang="en-US" sz="9600" u="none" cap="none" strike="noStrike">
                <a:solidFill>
                  <a:schemeClr val="dk1"/>
                </a:solidFill>
                <a:latin typeface="Arial"/>
                <a:ea typeface="Arial"/>
                <a:cs typeface="Arial"/>
                <a:sym typeface="Arial"/>
              </a:rPr>
              <a:t>SciPy</a:t>
            </a:r>
            <a:endParaRPr b="0" i="0" sz="9600" u="none" cap="none" strike="noStrike">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90"/>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SciPy</a:t>
            </a:r>
            <a:endParaRPr b="0" i="0" sz="3000" u="none" cap="none" strike="noStrike">
              <a:solidFill>
                <a:schemeClr val="dk2"/>
              </a:solidFill>
              <a:latin typeface="Avenir"/>
              <a:ea typeface="Avenir"/>
              <a:cs typeface="Avenir"/>
              <a:sym typeface="Avenir"/>
            </a:endParaRPr>
          </a:p>
        </p:txBody>
      </p:sp>
      <p:sp>
        <p:nvSpPr>
          <p:cNvPr id="575" name="Google Shape;575;p90"/>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Complement to NumPy</a:t>
            </a:r>
            <a:endParaRPr b="0" i="0" sz="28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More domain oriented in its content</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Some code is developed in the scikit series as well</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scikit-image</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scikit-learn</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scikit-statsmodels</a:t>
            </a:r>
            <a:endParaRPr b="0" i="0" sz="2400" u="none" cap="none" strike="noStrike">
              <a:solidFill>
                <a:schemeClr val="dk1"/>
              </a:solidFill>
              <a:latin typeface="Avenir"/>
              <a:ea typeface="Avenir"/>
              <a:cs typeface="Avenir"/>
              <a:sym typeface="Aveni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91"/>
          <p:cNvSpPr txBox="1"/>
          <p:nvPr>
            <p:ph type="title"/>
          </p:nvPr>
        </p:nvSpPr>
        <p:spPr>
          <a:xfrm>
            <a:off x="192024" y="256032"/>
            <a:ext cx="8636290" cy="502061"/>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Statistics</a:t>
            </a:r>
            <a:endParaRPr/>
          </a:p>
        </p:txBody>
      </p:sp>
      <p:sp>
        <p:nvSpPr>
          <p:cNvPr id="581" name="Google Shape;581;p91"/>
          <p:cNvSpPr txBox="1"/>
          <p:nvPr>
            <p:ph idx="1" type="body"/>
          </p:nvPr>
        </p:nvSpPr>
        <p:spPr>
          <a:xfrm>
            <a:off x="201168" y="1443385"/>
            <a:ext cx="864264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Scipy provides a uniform interface for continuous and discrete probability distributions</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Useful for statistical tools and probabilistic descriptions of</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random processes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Working with random variables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Constructing distributions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Creating samples from distributions</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Fitting parameters of a distribution to data</a:t>
            </a:r>
            <a:endParaRPr/>
          </a:p>
          <a:p>
            <a:pPr indent="-279400" lvl="1" marL="625475" marR="0" rtl="0" algn="l">
              <a:lnSpc>
                <a:spcPct val="90000"/>
              </a:lnSpc>
              <a:spcBef>
                <a:spcPts val="800"/>
              </a:spcBef>
              <a:spcAft>
                <a:spcPts val="0"/>
              </a:spcAft>
              <a:buClr>
                <a:schemeClr val="dk2"/>
              </a:buClr>
              <a:buSzPts val="2400"/>
              <a:buFont typeface="Arial"/>
              <a:buChar char="–"/>
            </a:pPr>
            <a:r>
              <a:rPr b="0" i="0" lang="en-US" sz="2400" u="none" cap="none" strike="noStrike">
                <a:solidFill>
                  <a:schemeClr val="dk1"/>
                </a:solidFill>
                <a:latin typeface="Avenir"/>
                <a:ea typeface="Avenir"/>
                <a:cs typeface="Avenir"/>
                <a:sym typeface="Avenir"/>
              </a:rPr>
              <a:t>Non-parametric density estimation</a:t>
            </a:r>
            <a:endParaRPr/>
          </a:p>
          <a:p>
            <a:pPr indent="-52388" lvl="0" marL="230188" marR="0" rtl="0" algn="l">
              <a:lnSpc>
                <a:spcPct val="90000"/>
              </a:lnSpc>
              <a:spcBef>
                <a:spcPts val="1400"/>
              </a:spcBef>
              <a:spcAft>
                <a:spcPts val="0"/>
              </a:spcAft>
              <a:buClr>
                <a:schemeClr val="dk2"/>
              </a:buClr>
              <a:buSzPts val="28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192024" y="256032"/>
            <a:ext cx="8636290" cy="484748"/>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0" i="0" lang="en-US" sz="3000" u="none" cap="none" strike="noStrike">
                <a:solidFill>
                  <a:schemeClr val="dk2"/>
                </a:solidFill>
                <a:latin typeface="Avenir"/>
                <a:ea typeface="Avenir"/>
                <a:cs typeface="Avenir"/>
                <a:sym typeface="Avenir"/>
              </a:rPr>
              <a:t>Statements</a:t>
            </a:r>
            <a:endParaRPr/>
          </a:p>
        </p:txBody>
      </p:sp>
      <p:sp>
        <p:nvSpPr>
          <p:cNvPr id="95" name="Google Shape;95;p16"/>
          <p:cNvSpPr txBox="1"/>
          <p:nvPr>
            <p:ph idx="1" type="body"/>
          </p:nvPr>
        </p:nvSpPr>
        <p:spPr>
          <a:xfrm>
            <a:off x="76200" y="1367185"/>
            <a:ext cx="8991600" cy="4195415"/>
          </a:xfrm>
          <a:prstGeom prst="rect">
            <a:avLst/>
          </a:prstGeom>
          <a:noFill/>
          <a:ln>
            <a:noFill/>
          </a:ln>
        </p:spPr>
        <p:txBody>
          <a:bodyPr anchorCtr="0" anchor="t" bIns="45700" lIns="91425" spcFirstLastPara="1" rIns="91425" wrap="square" tIns="45700">
            <a:noAutofit/>
          </a:bodyPr>
          <a:lstStyle/>
          <a:p>
            <a:pPr indent="-230188" lvl="0" marL="230188" marR="0" rtl="0" algn="l">
              <a:lnSpc>
                <a:spcPct val="90000"/>
              </a:lnSpc>
              <a:spcBef>
                <a:spcPts val="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A Python program is a sequence of statements</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Each statement is terminated by a newline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Statements are executed one after the other until the end of the file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Comments are denoted by # and extend to the end of the line</a:t>
            </a:r>
            <a:endParaRPr/>
          </a:p>
          <a:p>
            <a:pPr indent="-230188" lvl="0" marL="230188" marR="0" rtl="0" algn="l">
              <a:lnSpc>
                <a:spcPct val="90000"/>
              </a:lnSpc>
              <a:spcBef>
                <a:spcPts val="1400"/>
              </a:spcBef>
              <a:spcAft>
                <a:spcPts val="0"/>
              </a:spcAft>
              <a:buClr>
                <a:schemeClr val="dk2"/>
              </a:buClr>
              <a:buSzPts val="2800"/>
              <a:buFont typeface="Arial"/>
              <a:buChar char="•"/>
            </a:pPr>
            <a:r>
              <a:rPr b="0" i="0" lang="en-US" sz="2800" u="none" cap="none" strike="noStrike">
                <a:solidFill>
                  <a:schemeClr val="dk1"/>
                </a:solidFill>
                <a:latin typeface="Avenir"/>
                <a:ea typeface="Avenir"/>
                <a:cs typeface="Avenir"/>
                <a:sym typeface="Avenir"/>
              </a:rPr>
              <a:t>There are no block comments in Python (e.g., /* ...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ORNL corporate palette May 28 saturation adjust">
      <a:dk1>
        <a:srgbClr val="000000"/>
      </a:dk1>
      <a:lt1>
        <a:srgbClr val="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