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44" r:id="rId3"/>
    <p:sldId id="262" r:id="rId4"/>
    <p:sldId id="345" r:id="rId5"/>
    <p:sldId id="261" r:id="rId6"/>
    <p:sldId id="263" r:id="rId7"/>
    <p:sldId id="346" r:id="rId8"/>
    <p:sldId id="35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264" r:id="rId19"/>
    <p:sldId id="358" r:id="rId20"/>
    <p:sldId id="359" r:id="rId21"/>
    <p:sldId id="360" r:id="rId22"/>
    <p:sldId id="325" r:id="rId23"/>
    <p:sldId id="340" r:id="rId24"/>
    <p:sldId id="341" r:id="rId25"/>
    <p:sldId id="342" r:id="rId26"/>
    <p:sldId id="343" r:id="rId27"/>
    <p:sldId id="260" r:id="rId28"/>
    <p:sldId id="361" r:id="rId29"/>
    <p:sldId id="265" r:id="rId30"/>
    <p:sldId id="268" r:id="rId31"/>
    <p:sldId id="266" r:id="rId32"/>
    <p:sldId id="269" r:id="rId33"/>
    <p:sldId id="271" r:id="rId34"/>
    <p:sldId id="270" r:id="rId35"/>
    <p:sldId id="282" r:id="rId36"/>
    <p:sldId id="283" r:id="rId37"/>
    <p:sldId id="284" r:id="rId38"/>
    <p:sldId id="285" r:id="rId39"/>
    <p:sldId id="295" r:id="rId40"/>
    <p:sldId id="286" r:id="rId41"/>
    <p:sldId id="362" r:id="rId42"/>
    <p:sldId id="272" r:id="rId43"/>
    <p:sldId id="273" r:id="rId44"/>
    <p:sldId id="303" r:id="rId45"/>
    <p:sldId id="328" r:id="rId46"/>
    <p:sldId id="329" r:id="rId47"/>
    <p:sldId id="274" r:id="rId48"/>
    <p:sldId id="275" r:id="rId49"/>
    <p:sldId id="276" r:id="rId50"/>
    <p:sldId id="363" r:id="rId51"/>
    <p:sldId id="330" r:id="rId52"/>
    <p:sldId id="331" r:id="rId53"/>
    <p:sldId id="278" r:id="rId54"/>
    <p:sldId id="279" r:id="rId55"/>
    <p:sldId id="280" r:id="rId56"/>
    <p:sldId id="281" r:id="rId57"/>
    <p:sldId id="326" r:id="rId58"/>
    <p:sldId id="327" r:id="rId59"/>
    <p:sldId id="289" r:id="rId60"/>
    <p:sldId id="290" r:id="rId61"/>
    <p:sldId id="291" r:id="rId62"/>
    <p:sldId id="292" r:id="rId63"/>
    <p:sldId id="293" r:id="rId64"/>
    <p:sldId id="332" r:id="rId65"/>
    <p:sldId id="294" r:id="rId66"/>
    <p:sldId id="298" r:id="rId67"/>
    <p:sldId id="296" r:id="rId68"/>
    <p:sldId id="297" r:id="rId69"/>
    <p:sldId id="299" r:id="rId70"/>
    <p:sldId id="333" r:id="rId71"/>
    <p:sldId id="305" r:id="rId72"/>
    <p:sldId id="364" r:id="rId73"/>
    <p:sldId id="365" r:id="rId74"/>
    <p:sldId id="300" r:id="rId75"/>
    <p:sldId id="304" r:id="rId76"/>
    <p:sldId id="307" r:id="rId77"/>
    <p:sldId id="308" r:id="rId78"/>
    <p:sldId id="366" r:id="rId79"/>
    <p:sldId id="367" r:id="rId80"/>
    <p:sldId id="309" r:id="rId81"/>
    <p:sldId id="310" r:id="rId82"/>
    <p:sldId id="311" r:id="rId83"/>
    <p:sldId id="368" r:id="rId84"/>
    <p:sldId id="369" r:id="rId85"/>
    <p:sldId id="312" r:id="rId86"/>
    <p:sldId id="313" r:id="rId87"/>
    <p:sldId id="334" r:id="rId88"/>
    <p:sldId id="335" r:id="rId89"/>
    <p:sldId id="314" r:id="rId90"/>
    <p:sldId id="315" r:id="rId91"/>
    <p:sldId id="316" r:id="rId92"/>
    <p:sldId id="317" r:id="rId93"/>
    <p:sldId id="318" r:id="rId94"/>
    <p:sldId id="319" r:id="rId95"/>
    <p:sldId id="336" r:id="rId96"/>
    <p:sldId id="337" r:id="rId97"/>
    <p:sldId id="320" r:id="rId98"/>
    <p:sldId id="321" r:id="rId99"/>
    <p:sldId id="322" r:id="rId100"/>
    <p:sldId id="323" r:id="rId101"/>
    <p:sldId id="324" r:id="rId102"/>
    <p:sldId id="370" r:id="rId103"/>
    <p:sldId id="306" r:id="rId104"/>
    <p:sldId id="371" r:id="rId105"/>
    <p:sldId id="339" r:id="rId106"/>
    <p:sldId id="338" r:id="rId107"/>
    <p:sldId id="372" r:id="rId108"/>
    <p:sldId id="301" r:id="rId10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E5D3-A122-44DF-88BE-9A2C6EF33BDA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C5DF-CB57-4844-B28D-36B87F440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5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4FC-D8C4-4F5F-85FC-D15ED8147312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sayaved@mpi-bremen.d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kbseah@mpi-bremen.de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pan.org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erl/" TargetMode="External"/><Relationship Id="rId3" Type="http://schemas.openxmlformats.org/officeDocument/2006/relationships/hyperlink" Target="http://proquest.tech.safaribooksonline.de/" TargetMode="External"/><Relationship Id="rId7" Type="http://schemas.openxmlformats.org/officeDocument/2006/relationships/hyperlink" Target="http://www.perlmonk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erlmaven.com/perl-tutorial" TargetMode="External"/><Relationship Id="rId5" Type="http://schemas.openxmlformats.org/officeDocument/2006/relationships/hyperlink" Target="http://perldoc.perl.org/" TargetMode="External"/><Relationship Id="rId4" Type="http://schemas.openxmlformats.org/officeDocument/2006/relationships/hyperlink" Target="http://www.cpan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n.mpi-bremen.de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4" name="AutoShape 2" descr="https://www.taste-of-it.de/wp-content/uploads/2013/10/perl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6019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</p:txBody>
      </p:sp>
    </p:spTree>
    <p:extLst>
      <p:ext uri="{BB962C8B-B14F-4D97-AF65-F5344CB8AC3E}">
        <p14:creationId xmlns:p14="http://schemas.microsoft.com/office/powerpoint/2010/main" val="23759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Binding Operator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we matched against the string contained in Perl’s special variable $_</a:t>
            </a:r>
          </a:p>
          <a:p>
            <a:endParaRPr lang="en-US" dirty="0"/>
          </a:p>
          <a:p>
            <a:r>
              <a:rPr lang="en-US" dirty="0" smtClean="0"/>
              <a:t>However, we can also </a:t>
            </a:r>
            <a:r>
              <a:rPr lang="en-US" b="1" dirty="0" smtClean="0"/>
              <a:t>match pattern on the right to the string on the left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/pattern/</a:t>
            </a:r>
          </a:p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For example: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/[^ACTG$]+/){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"String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nucleotide sequence\n";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there are more special match variables: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$&amp;</a:t>
            </a:r>
            <a:r>
              <a:rPr lang="en-US" dirty="0" smtClean="0"/>
              <a:t>		Stores that part of the string that actually matched the pattern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$`</a:t>
            </a:r>
            <a:r>
              <a:rPr lang="en-US" dirty="0" smtClean="0"/>
              <a:t>(back tick)	Stores the string </a:t>
            </a:r>
            <a:r>
              <a:rPr lang="en-US" b="1" dirty="0" smtClean="0"/>
              <a:t>before</a:t>
            </a:r>
            <a:r>
              <a:rPr lang="en-US" dirty="0" smtClean="0"/>
              <a:t> the matched portion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(single quote)</a:t>
            </a:r>
            <a:r>
              <a:rPr lang="en-US" dirty="0" smtClean="0"/>
              <a:t>	Stores the string </a:t>
            </a:r>
            <a:r>
              <a:rPr lang="en-US" b="1" dirty="0" smtClean="0"/>
              <a:t>after</a:t>
            </a:r>
            <a:r>
              <a:rPr lang="en-US" dirty="0" smtClean="0"/>
              <a:t> the matched portion</a:t>
            </a:r>
          </a:p>
        </p:txBody>
      </p:sp>
    </p:spTree>
    <p:extLst>
      <p:ext uri="{BB962C8B-B14F-4D97-AF65-F5344CB8AC3E}">
        <p14:creationId xmlns:p14="http://schemas.microsoft.com/office/powerpoint/2010/main" val="3188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 etc.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replace all matches within a string use global replacement with /g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7560840" cy="7920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this e.g. to convert DNA to RNA:</a:t>
            </a:r>
            <a:endParaRPr lang="en-US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= "ATTTGACTATA";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"DNA: $sequence\n";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=~ s/T/U/g;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"RNA: $sequence\n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pt-BR" dirty="0" smtClean="0"/>
          </a:p>
          <a:p>
            <a:r>
              <a:rPr lang="pt-BR" dirty="0" smtClean="0"/>
              <a:t>Will print:</a:t>
            </a:r>
            <a:endParaRPr lang="pt-BR" dirty="0"/>
          </a:p>
          <a:p>
            <a:r>
              <a:rPr lang="en-US" dirty="0"/>
              <a:t>DNA: ATTTGACTATA</a:t>
            </a:r>
          </a:p>
          <a:p>
            <a:r>
              <a:rPr lang="en-US" dirty="0"/>
              <a:t>RNA: AUUUGACUAUA</a:t>
            </a:r>
          </a:p>
        </p:txBody>
      </p:sp>
    </p:spTree>
    <p:extLst>
      <p:ext uri="{BB962C8B-B14F-4D97-AF65-F5344CB8AC3E}">
        <p14:creationId xmlns:p14="http://schemas.microsoft.com/office/powerpoint/2010/main" val="3103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2633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371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</p:txBody>
      </p:sp>
    </p:spTree>
    <p:extLst>
      <p:ext uri="{BB962C8B-B14F-4D97-AF65-F5344CB8AC3E}">
        <p14:creationId xmlns:p14="http://schemas.microsoft.com/office/powerpoint/2010/main" val="226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</p:txBody>
      </p:sp>
    </p:spTree>
    <p:extLst>
      <p:ext uri="{BB962C8B-B14F-4D97-AF65-F5344CB8AC3E}">
        <p14:creationId xmlns:p14="http://schemas.microsoft.com/office/powerpoint/2010/main" val="4770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people are starting to use Python – but don’t worry, if you know Perl, learning Python is much easier!</a:t>
            </a:r>
          </a:p>
        </p:txBody>
      </p:sp>
    </p:spTree>
    <p:extLst>
      <p:ext uri="{BB962C8B-B14F-4D97-AF65-F5344CB8AC3E}">
        <p14:creationId xmlns:p14="http://schemas.microsoft.com/office/powerpoint/2010/main" val="2826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</p:txBody>
      </p:sp>
    </p:spTree>
    <p:extLst>
      <p:ext uri="{BB962C8B-B14F-4D97-AF65-F5344CB8AC3E}">
        <p14:creationId xmlns:p14="http://schemas.microsoft.com/office/powerpoint/2010/main" val="491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friendly tutors ;)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6024" y="1916832"/>
            <a:ext cx="2664296" cy="2867546"/>
            <a:chOff x="251520" y="1916832"/>
            <a:chExt cx="2664296" cy="2867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1437696" cy="17765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20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Lizbeth </a:t>
              </a:r>
              <a:r>
                <a:rPr lang="de-DE" dirty="0" err="1" smtClean="0"/>
                <a:t>Sayavedra</a:t>
              </a:r>
              <a:endParaRPr lang="de-DE" dirty="0" smtClean="0"/>
            </a:p>
            <a:p>
              <a:r>
                <a:rPr lang="de-DE" dirty="0" smtClean="0">
                  <a:hlinkClick r:id="rId3"/>
                </a:rPr>
                <a:t>lsayaved@mpi-bremen.de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44208" y="1916832"/>
            <a:ext cx="2664296" cy="2867546"/>
            <a:chOff x="6479704" y="1916832"/>
            <a:chExt cx="2664296" cy="28675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444" y="1916832"/>
              <a:ext cx="1263000" cy="178624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79704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Juliane Wippler</a:t>
              </a:r>
            </a:p>
            <a:p>
              <a:r>
                <a:rPr lang="de-DE" dirty="0" smtClean="0">
                  <a:hlinkClick r:id="rId3"/>
                </a:rPr>
                <a:t>jwippler@mpi-bremen.de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0116" y="1916832"/>
            <a:ext cx="2664296" cy="2867546"/>
            <a:chOff x="3203848" y="1916832"/>
            <a:chExt cx="2664296" cy="28675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916832"/>
              <a:ext cx="2356289" cy="17672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03848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Brandon </a:t>
              </a:r>
              <a:r>
                <a:rPr lang="de-DE" dirty="0" err="1"/>
                <a:t>Kwee</a:t>
              </a:r>
              <a:r>
                <a:rPr lang="de-DE" dirty="0"/>
                <a:t> </a:t>
              </a:r>
              <a:r>
                <a:rPr lang="de-DE" dirty="0" err="1"/>
                <a:t>Boon</a:t>
              </a:r>
              <a:r>
                <a:rPr lang="de-DE" dirty="0"/>
                <a:t> </a:t>
              </a:r>
              <a:r>
                <a:rPr lang="de-DE" dirty="0" smtClean="0"/>
                <a:t>Seah</a:t>
              </a:r>
            </a:p>
            <a:p>
              <a:r>
                <a:rPr lang="de-DE" dirty="0" smtClean="0">
                  <a:hlinkClick r:id="rId6"/>
                </a:rPr>
                <a:t>kbseah@mpi-bremen.de</a:t>
              </a:r>
              <a:r>
                <a:rPr lang="de-DE" dirty="0" smtClean="0"/>
                <a:t>  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</p:txBody>
      </p:sp>
    </p:spTree>
    <p:extLst>
      <p:ext uri="{BB962C8B-B14F-4D97-AF65-F5344CB8AC3E}">
        <p14:creationId xmlns:p14="http://schemas.microsoft.com/office/powerpoint/2010/main" val="28362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lots of great tutorials </a:t>
            </a:r>
            <a:r>
              <a:rPr lang="en-US" dirty="0"/>
              <a:t>and forums for Perl</a:t>
            </a:r>
            <a:r>
              <a:rPr lang="en-US" dirty="0" smtClean="0"/>
              <a:t>:                                        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perldoc.perl.org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perlmaven.com/perl-tutorial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www.perlmonks.org</a:t>
            </a:r>
            <a:r>
              <a:rPr lang="en-US" dirty="0" smtClean="0"/>
              <a:t>                                         </a:t>
            </a:r>
            <a:r>
              <a:rPr lang="en-US" dirty="0">
                <a:hlinkClick r:id="rId8"/>
              </a:rPr>
              <a:t>https://www.tutorialspoint.com/perl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36712"/>
            <a:ext cx="8229600" cy="1143000"/>
          </a:xfrm>
        </p:spPr>
        <p:txBody>
          <a:bodyPr/>
          <a:lstStyle/>
          <a:p>
            <a:r>
              <a:rPr lang="en-US" dirty="0" smtClean="0"/>
              <a:t>Let‘s learn some Perl!</a:t>
            </a:r>
            <a:endParaRPr lang="en-US" dirty="0"/>
          </a:p>
        </p:txBody>
      </p:sp>
      <p:sp>
        <p:nvSpPr>
          <p:cNvPr id="3" name="AutoShape 2" descr="https://i.ytimg.com/vi/Alt0SKEL84M/maxres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79"/>
            <a:ext cx="6696744" cy="3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login.mpi-bremen.de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14513"/>
            <a:ext cx="54959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&amp; open console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60500"/>
            <a:ext cx="86487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13415494">
            <a:off x="1647519" y="3139668"/>
            <a:ext cx="504056" cy="375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console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99631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text editor e.g. Komodo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0421" cy="47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will ALWAYS be the very first line of any code you write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It tells the computer where to find the interpreter that actually executes your code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have a typo in this line, or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is located in an unusual location, you will get the error message: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bad interpreter: No such file or directory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add some instructions: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Save the text file (e.g. </a:t>
            </a:r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helloworld.pl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Make it executable: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chmod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u+x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helloworld.pl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Run the program helloworld.pl: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./helloworld.pl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Hello! to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</p:spTree>
    <p:extLst>
      <p:ext uri="{BB962C8B-B14F-4D97-AF65-F5344CB8AC3E}">
        <p14:creationId xmlns:p14="http://schemas.microsoft.com/office/powerpoint/2010/main" val="23264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567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each element in our script do?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Hello, World!</a:t>
            </a:r>
            <a:r>
              <a:rPr lang="en-US" dirty="0" smtClean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3978553"/>
            <a:ext cx="0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08" y="49146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function that let‘s you print stuff to screen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6" idx="0"/>
          </p:cNvCxnSpPr>
          <p:nvPr/>
        </p:nvCxnSpPr>
        <p:spPr>
          <a:xfrm flipH="1">
            <a:off x="3635896" y="3861585"/>
            <a:ext cx="180104" cy="105307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9672" y="3827572"/>
            <a:ext cx="1584176" cy="108708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491465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double quotes “ “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enclose the text you want to print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35896" y="2708920"/>
            <a:ext cx="0" cy="9816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59832" y="2261481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\n is a newline character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		(special symbol that denotes the beginning of a new line)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5936" y="3861585"/>
            <a:ext cx="1440160" cy="89628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6096" y="475786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semicolons mark the end of each statement!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diagnostics;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 	</a:t>
            </a:r>
            <a:r>
              <a:rPr lang="en-US" dirty="0" smtClean="0"/>
              <a:t>= Perl pragma to restrict unsafe constructs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avoid “unsafe” code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 	</a:t>
            </a:r>
            <a:r>
              <a:rPr lang="en-US" dirty="0" smtClean="0"/>
              <a:t>= Perl pragma will show optional warnings that are otherwise disabled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de-bug your code, by giving out more info</a:t>
            </a:r>
          </a:p>
          <a:p>
            <a:endParaRPr lang="en-US" dirty="0" smtClean="0"/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diagnostics </a:t>
            </a:r>
            <a:r>
              <a:rPr lang="en-US" dirty="0" smtClean="0"/>
              <a:t>= gives longer description of warnings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Perl is very lenient and let‘s you put whitespaces and newlines almost anywhere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Reading &amp; understanding code: much easier by using </a:t>
            </a:r>
            <a:r>
              <a:rPr lang="en-US" b="1" dirty="0" smtClean="0"/>
              <a:t>indentations</a:t>
            </a:r>
            <a:r>
              <a:rPr lang="en-US" dirty="0" smtClean="0"/>
              <a:t> to visually group blocks of code that belong together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Comment your code! Better comment too much than too little!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Anything behind a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dirty="0" smtClean="0"/>
              <a:t> will become a comment and is ignored by the interpreter, e.g.: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written by Juliane Wippler 2016-02-08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 “Hello, World!” to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out the \n and run the script again. What changed and why?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Modify the script to output this text instead: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!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21696" y="6635872"/>
            <a:ext cx="5022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By </a:t>
            </a:r>
            <a:r>
              <a:rPr lang="en-US" sz="800" dirty="0" err="1" smtClean="0"/>
              <a:t>mendel</a:t>
            </a:r>
            <a:r>
              <a:rPr lang="en-US" sz="800" dirty="0" smtClean="0"/>
              <a:t> (Own work) [CC BY-SA 1.0 (http://creativecommons.org/licenses/by-sa/1.0)], via Wikimedia Commons</a:t>
            </a:r>
            <a:endParaRPr lang="de-DE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5"/>
            <a:ext cx="3896310" cy="2922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6" y="177281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data = single data values, like numbers and letters, e.g.: 5, 134, 1e-10, hello, scalar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variable = variable that stores a scalar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&amp;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45852"/>
            <a:ext cx="33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scalar – a popular pet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= “container” that holds one or more values</a:t>
            </a:r>
          </a:p>
          <a:p>
            <a:endParaRPr lang="en-US" dirty="0"/>
          </a:p>
          <a:p>
            <a:r>
              <a:rPr lang="en-US" b="1" dirty="0" smtClean="0"/>
              <a:t>Scalar variable</a:t>
            </a:r>
            <a:r>
              <a:rPr lang="en-US" dirty="0" smtClean="0"/>
              <a:t>: holds exactly one value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on-scalar variables (arrays and hashes): can hold many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000" b="1" dirty="0" smtClean="0"/>
              <a:t>The name of a variable is permanent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The value of a variable can change indefinitely: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3;</a:t>
            </a:r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of a Scalar Variable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scalar variable:	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59832" y="2142148"/>
            <a:ext cx="288032" cy="4227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634787"/>
            <a:ext cx="156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dollar sign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(sigil)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denotes a </a:t>
            </a:r>
            <a:r>
              <a:rPr lang="en-US" b="1" dirty="0" smtClean="0">
                <a:solidFill>
                  <a:schemeClr val="tx2"/>
                </a:solidFill>
              </a:rPr>
              <a:t>scalar variable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2142148"/>
            <a:ext cx="864096" cy="49476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26568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variable name =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Perl identifier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Mandatory rules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may consist of alphanumeric characters and underscores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can‘t start with a </a:t>
            </a:r>
            <a:r>
              <a:rPr lang="en-US" dirty="0"/>
              <a:t>number (you will later see why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don’t start with underscore (you will later see why)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$sample3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$3rd_sample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not valid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		bad idea!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Recommendations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 be descriptive and meaningful: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$var1 </a:t>
            </a:r>
            <a:r>
              <a:rPr lang="en-US" dirty="0" smtClean="0"/>
              <a:t>are BAD names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shouldn’t be endlessly long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Avoid ALLCAPS (these can have special meaning, like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$ARGV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Choose either underscores OR </a:t>
            </a:r>
            <a:r>
              <a:rPr lang="en-US" dirty="0" err="1" smtClean="0"/>
              <a:t>CamelCase</a:t>
            </a:r>
            <a:r>
              <a:rPr lang="en-US" dirty="0" smtClean="0"/>
              <a:t>, be consistent in style: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fasta_sequence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fastaSequence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seqID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time</a:t>
            </a:r>
            <a:r>
              <a:rPr lang="en-US" dirty="0" smtClean="0"/>
              <a:t> you use a variable, it should be declared using “my”: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$sequence;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51920" y="3068960"/>
            <a:ext cx="612068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63988" y="322685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might be shifted Day1 -&gt; Day2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7904" y="2492896"/>
            <a:ext cx="1080120" cy="7200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4" y="3212976"/>
            <a:ext cx="34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on‘t forget the semicolon to mark the end of a statement!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Numbers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can be specified as: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b="1" dirty="0" smtClean="0"/>
              <a:t>integers</a:t>
            </a:r>
            <a:r>
              <a:rPr lang="en-US" dirty="0" smtClean="0"/>
              <a:t> (1, 2, 3, -5024) or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floating-point numbers </a:t>
            </a:r>
            <a:r>
              <a:rPr lang="en-US" dirty="0" smtClean="0"/>
              <a:t>= decimal numbers (1.35, 1.00, 7.5e4, -6.5e57, 1E-10)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Perl internally treats everything as double-precision floating-point values </a:t>
            </a:r>
          </a:p>
          <a:p>
            <a:r>
              <a:rPr lang="en-US" dirty="0" smtClean="0"/>
              <a:t>(precision up to the 16</a:t>
            </a:r>
            <a:r>
              <a:rPr lang="en-US" baseline="30000" dirty="0" smtClean="0"/>
              <a:t>th</a:t>
            </a:r>
            <a:r>
              <a:rPr lang="en-US" dirty="0" smtClean="0"/>
              <a:t> decimal)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numeric operators work exactly as you would expect: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2;</a:t>
            </a:r>
            <a:r>
              <a:rPr lang="en-US" sz="2400" dirty="0" smtClean="0"/>
              <a:t>	addition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subtraction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4;</a:t>
            </a:r>
            <a:r>
              <a:rPr lang="en-US" sz="2400" dirty="0" smtClean="0"/>
              <a:t>	multiplication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division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184068" y="3890121"/>
            <a:ext cx="360040" cy="86409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860032" y="47251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value of the variable is </a:t>
            </a:r>
            <a:r>
              <a:rPr lang="en-US" b="1" dirty="0" smtClean="0">
                <a:solidFill>
                  <a:srgbClr val="FF0000"/>
                </a:solidFill>
              </a:rPr>
              <a:t>interpolated</a:t>
            </a:r>
            <a:r>
              <a:rPr lang="en-US" dirty="0" smtClean="0">
                <a:solidFill>
                  <a:srgbClr val="FF0000"/>
                </a:solidFill>
              </a:rPr>
              <a:t> by Perl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Autoincrement</a:t>
            </a:r>
            <a:r>
              <a:rPr lang="en-US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$count++;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3888" y="3429000"/>
            <a:ext cx="79208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0310" y="31409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backslash escape allows literal printing of $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Autoincrement</a:t>
            </a:r>
            <a:r>
              <a:rPr lang="en-US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</a:p>
          <a:p>
            <a:endParaRPr lang="en-US" dirty="0"/>
          </a:p>
          <a:p>
            <a:r>
              <a:rPr lang="en-US" dirty="0" err="1" smtClean="0"/>
              <a:t>Autodecrement</a:t>
            </a:r>
            <a:r>
              <a:rPr lang="en-US" dirty="0" smtClean="0"/>
              <a:t> </a:t>
            </a:r>
            <a:r>
              <a:rPr lang="en-US" dirty="0"/>
              <a:t>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value of \$count is $count\n";</a:t>
            </a:r>
          </a:p>
          <a:p>
            <a:r>
              <a:rPr lang="en-US" dirty="0"/>
              <a:t>Will print: The value of $count is </a:t>
            </a:r>
            <a:r>
              <a:rPr lang="en-US" dirty="0" smtClean="0"/>
              <a:t>2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= sequences of characters </a:t>
            </a:r>
            <a:r>
              <a:rPr lang="en-US" dirty="0"/>
              <a:t>("hello", "R2D2", </a:t>
            </a:r>
            <a:r>
              <a:rPr lang="en-US" dirty="0" smtClean="0"/>
              <a:t>“I like trains!", </a:t>
            </a:r>
            <a:r>
              <a:rPr lang="en-US" dirty="0"/>
              <a:t>"ACTGGTAAGG"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Characters can be letters, digits, punctuation, whitespaces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any combination of any characters and of any length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shortest string has zero characters (empty string, null string)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longest string fills all of your available memory!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829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Double-quoted string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(interpolated)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2520612"/>
            <a:ext cx="5565332" cy="1855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9" y="4742241"/>
            <a:ext cx="5565332" cy="185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32635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 keyboard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4851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keyboard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2000" y="3159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752000" y="5571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files!)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Manipulate text files (e.g. add annotations from a table to respective fasta sequences)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Most often: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1 -&gt; 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 forget to escape the apostrophe with a backslash: 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‘;</a:t>
            </a:r>
            <a:endParaRPr lang="en-US" sz="1600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Don't  </a:t>
            </a:r>
            <a:r>
              <a:rPr lang="en-US" sz="1600" dirty="0">
                <a:ea typeface="DejaVu Sans Mono" panose="020B0609030804020204" pitchFamily="49" charset="0"/>
                <a:cs typeface="DejaVu Sans Mono" panose="020B0609030804020204" pitchFamily="49" charset="0"/>
              </a:rPr>
              <a:t>forget to escape the apostrophe with a backslash: \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will print:'\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n'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\n"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1286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\n‘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\"</a:t>
            </a:r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 you notice?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338" y="54452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Backslash escapes like </a:t>
            </a:r>
            <a:r>
              <a:rPr lang="en-US" sz="2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sz="2400" b="1" dirty="0" smtClean="0"/>
              <a:t> are ignored in single quotes!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8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1988840"/>
            <a:ext cx="69847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Construct		Meaning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\n		Newline</a:t>
            </a:r>
          </a:p>
          <a:p>
            <a:r>
              <a:rPr lang="en-US" sz="1600" dirty="0" smtClean="0"/>
              <a:t>\r		Return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\t		Tab</a:t>
            </a:r>
          </a:p>
          <a:p>
            <a:r>
              <a:rPr lang="en-US" sz="1600" dirty="0" smtClean="0"/>
              <a:t>\f		</a:t>
            </a:r>
            <a:r>
              <a:rPr lang="en-US" sz="1600" dirty="0" err="1" smtClean="0"/>
              <a:t>Formfeed</a:t>
            </a:r>
            <a:endParaRPr lang="en-US" sz="1600" dirty="0" smtClean="0"/>
          </a:p>
          <a:p>
            <a:r>
              <a:rPr lang="en-US" sz="1600" dirty="0" smtClean="0"/>
              <a:t>\b		Backspace</a:t>
            </a:r>
          </a:p>
          <a:p>
            <a:r>
              <a:rPr lang="en-US" sz="1600" dirty="0" smtClean="0"/>
              <a:t>\a		Bell</a:t>
            </a:r>
          </a:p>
          <a:p>
            <a:r>
              <a:rPr lang="en-US" sz="1600" dirty="0" smtClean="0"/>
              <a:t>\e		Escape (ASCII escape character)</a:t>
            </a:r>
          </a:p>
          <a:p>
            <a:r>
              <a:rPr lang="en-US" sz="1600" dirty="0" smtClean="0"/>
              <a:t>\007		Any octal ASCII value (here, 007 = bell)</a:t>
            </a:r>
          </a:p>
          <a:p>
            <a:r>
              <a:rPr lang="en-US" sz="1600" dirty="0" smtClean="0"/>
              <a:t>\x7f		Any two-digit, hex ASCII value (here, 7f = delete)</a:t>
            </a:r>
          </a:p>
          <a:p>
            <a:r>
              <a:rPr lang="en-US" sz="1600" dirty="0" smtClean="0"/>
              <a:t>\</a:t>
            </a:r>
            <a:r>
              <a:rPr lang="en-US" sz="1600" dirty="0" err="1" smtClean="0"/>
              <a:t>cC</a:t>
            </a:r>
            <a:r>
              <a:rPr lang="en-US" sz="1600" dirty="0" smtClean="0"/>
              <a:t>		A “control” character (here, Ctrl-C)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		Backslash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\\”		Double quote</a:t>
            </a:r>
          </a:p>
          <a:p>
            <a:r>
              <a:rPr lang="en-US" sz="1600" dirty="0" smtClean="0"/>
              <a:t>\l		Lowercase next letter</a:t>
            </a:r>
          </a:p>
          <a:p>
            <a:r>
              <a:rPr lang="en-US" sz="1600" dirty="0" smtClean="0"/>
              <a:t>\L		Lowercase all following letters until \E</a:t>
            </a:r>
          </a:p>
          <a:p>
            <a:r>
              <a:rPr lang="en-US" sz="1600" dirty="0" smtClean="0"/>
              <a:t>\u		Uppercase next letter</a:t>
            </a:r>
          </a:p>
          <a:p>
            <a:r>
              <a:rPr lang="en-US" sz="1600" dirty="0" smtClean="0"/>
              <a:t>\U		Uppercase all following letters until \E</a:t>
            </a:r>
          </a:p>
          <a:p>
            <a:r>
              <a:rPr lang="en-US" sz="1600" dirty="0" smtClean="0"/>
              <a:t>\Q		Quote non-word characters by adding a backslash until \E</a:t>
            </a:r>
          </a:p>
          <a:p>
            <a:r>
              <a:rPr lang="en-US" sz="1600" dirty="0" smtClean="0"/>
              <a:t>\E		End \L, \U, or \Q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0328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quotes </a:t>
            </a:r>
            <a:r>
              <a:rPr lang="en-US" dirty="0"/>
              <a:t>"" </a:t>
            </a:r>
            <a:r>
              <a:rPr lang="en-US" dirty="0" smtClean="0"/>
              <a:t>allow us to use special backslash escape characters: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r>
              <a:rPr lang="en-US" dirty="0" smtClean="0"/>
              <a:t> of strings using the </a:t>
            </a:r>
            <a:r>
              <a:rPr lang="en-US" dirty="0" smtClean="0">
                <a:solidFill>
                  <a:srgbClr val="FF0000"/>
                </a:solidFill>
              </a:rPr>
              <a:t>.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"CCCG"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CCCG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 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"\n"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ATCG\n“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Repetition</a:t>
            </a:r>
            <a:r>
              <a:rPr lang="en-US" dirty="0" smtClean="0"/>
              <a:t> of strings using the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(4+1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ATCGATCGATCGATCGATCG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44444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Numbers vs.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44657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automatically converts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between numbers and strings, depending on the operator: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"Z"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pl-PL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also work on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36190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$GC = 36;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$AT = 100 - $GC;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$AT\n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will print: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64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 $sequence .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Compound assignment operators allow you to do this more concisely: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= $sequence .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same can be done with other operators, e.g.: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+ 1;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+= 1;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* 2;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*= 2;</a:t>
            </a:r>
          </a:p>
        </p:txBody>
      </p:sp>
    </p:spTree>
    <p:extLst>
      <p:ext uri="{BB962C8B-B14F-4D97-AF65-F5344CB8AC3E}">
        <p14:creationId xmlns:p14="http://schemas.microsoft.com/office/powerpoint/2010/main" val="1444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you want to print something directly following a variable.</a:t>
            </a:r>
          </a:p>
          <a:p>
            <a:endParaRPr lang="en-US" dirty="0"/>
          </a:p>
          <a:p>
            <a:r>
              <a:rPr lang="en-US" dirty="0" smtClean="0"/>
              <a:t>In that case, you can tell Perl explicitly where the variable name starts and ends: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GGGGCTC\n";</a:t>
            </a:r>
          </a:p>
          <a:p>
            <a:r>
              <a:rPr lang="en-US" dirty="0" smtClean="0"/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 content is 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/>
              <a:t>will print: The GC content is 64%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</p:txBody>
      </p:sp>
    </p:spTree>
    <p:extLst>
      <p:ext uri="{BB962C8B-B14F-4D97-AF65-F5344CB8AC3E}">
        <p14:creationId xmlns:p14="http://schemas.microsoft.com/office/powerpoint/2010/main" val="6742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follows the common mathematical order:  first multiplication, then addition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+ 4 * 3</a:t>
            </a:r>
            <a:endParaRPr lang="en-US" dirty="0"/>
          </a:p>
          <a:p>
            <a:r>
              <a:rPr lang="en-US" dirty="0" smtClean="0"/>
              <a:t>= 17</a:t>
            </a:r>
          </a:p>
          <a:p>
            <a:endParaRPr lang="en-US" dirty="0"/>
          </a:p>
          <a:p>
            <a:r>
              <a:rPr lang="en-US" dirty="0" smtClean="0"/>
              <a:t>Parentheses have the highest precedence: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 + 4) * 3</a:t>
            </a:r>
          </a:p>
          <a:p>
            <a:r>
              <a:rPr lang="en-US" dirty="0" smtClean="0"/>
              <a:t>= 60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Precedence of string operators </a:t>
            </a:r>
            <a:r>
              <a:rPr lang="en-US" dirty="0"/>
              <a:t>is documented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perldoc.perl.org/perlop.html#Operator-Precedence-and-Associativity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Associativity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operators with the same precedence level are resolved by associativity: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/>
              <a:t> have left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/>
              <a:t>	</a:t>
            </a:r>
            <a:r>
              <a:rPr lang="en-US" dirty="0" smtClean="0"/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6)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(exponentiation) has right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really need it, look up associativity here:</a:t>
            </a:r>
          </a:p>
          <a:p>
            <a:r>
              <a:rPr lang="en-US" dirty="0">
                <a:hlinkClick r:id="rId2"/>
              </a:rPr>
              <a:t>http://perldoc.perl.org/perlop.html#Operator-Precedence-and-Associativity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Numbers and strings can be compared using comparison operators: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41333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Comparison	</a:t>
            </a:r>
            <a:r>
              <a:rPr lang="en-US" sz="2400" b="1" dirty="0" smtClean="0"/>
              <a:t>		Numeric</a:t>
            </a:r>
            <a:r>
              <a:rPr lang="en-US" sz="2400" b="1" dirty="0"/>
              <a:t>	</a:t>
            </a:r>
            <a:r>
              <a:rPr lang="en-US" sz="2400" b="1" dirty="0" smtClean="0"/>
              <a:t>String</a:t>
            </a:r>
            <a:endParaRPr lang="en-US" sz="2400" b="1" dirty="0"/>
          </a:p>
          <a:p>
            <a:r>
              <a:rPr lang="en-US" sz="2400" dirty="0"/>
              <a:t>Equal	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Not equal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ne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 or equal to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le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 or equal </a:t>
            </a:r>
            <a:r>
              <a:rPr lang="en-US" sz="2400" dirty="0" smtClean="0"/>
              <a:t>to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</a:t>
            </a:r>
            <a:endParaRPr lang="de-DE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522910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026966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0072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724128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47664" y="3501008"/>
            <a:ext cx="57606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string context!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738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5091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will execute an if statement, if the condition is </a:t>
            </a:r>
            <a:r>
              <a:rPr lang="en-US" b="1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88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Style Conventions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700807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“Sequences are identical\n”;</a:t>
            </a:r>
            <a:endParaRPr lang="en-US" dirty="0">
              <a:solidFill>
                <a:srgbClr val="7030A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35696" y="2852936"/>
            <a:ext cx="864096" cy="1296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22108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lose braces on a separate line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align vertically with the beginning of the block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23928" y="2708920"/>
            <a:ext cx="1368152" cy="136815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indent the contents of the block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02" y="4139788"/>
            <a:ext cx="799288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Change one of the string characters to lower case, save, and execute your script.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does the output change?</a:t>
            </a:r>
          </a:p>
        </p:txBody>
      </p:sp>
    </p:spTree>
    <p:extLst>
      <p:ext uri="{BB962C8B-B14F-4D97-AF65-F5344CB8AC3E}">
        <p14:creationId xmlns:p14="http://schemas.microsoft.com/office/powerpoint/2010/main" val="28535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4223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not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keyword let’s you define what happens if the condition isn’t met or is FALSE</a:t>
            </a:r>
          </a:p>
        </p:txBody>
      </p:sp>
    </p:spTree>
    <p:extLst>
      <p:ext uri="{BB962C8B-B14F-4D97-AF65-F5344CB8AC3E}">
        <p14:creationId xmlns:p14="http://schemas.microsoft.com/office/powerpoint/2010/main" val="28094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Do Something if Boolean value = FALSE: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$compare2)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don’t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don’t match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&amp;&amp;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"Both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conditions are true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||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least one or the other condition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6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 ($GC &gt;= 40) &amp;&amp; ($GC &lt;=60) 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"GC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 is between 40% and 60%\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elsif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used to check a number of conditional expressions one by one: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(condition)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 else;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another 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when all other conditions fail;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$</a:t>
            </a:r>
            <a:r>
              <a:rPr lang="en-US" dirty="0" err="1" smtClean="0"/>
              <a:t>var</a:t>
            </a:r>
            <a:r>
              <a:rPr lang="en-US" dirty="0" smtClean="0"/>
              <a:t> = “lexical variable” and is valid within the enclosing block</a:t>
            </a:r>
          </a:p>
          <a:p>
            <a:endParaRPr lang="en-US" dirty="0" smtClean="0"/>
          </a:p>
          <a:p>
            <a:r>
              <a:rPr lang="en-US" dirty="0" smtClean="0"/>
              <a:t>If it‘s not enclosed in a block it is valid throughout the code</a:t>
            </a:r>
          </a:p>
          <a:p>
            <a:endParaRPr lang="en-US" dirty="0"/>
          </a:p>
          <a:p>
            <a:r>
              <a:rPr lang="en-US" dirty="0" smtClean="0"/>
              <a:t>You can put your code into a “naked block” to limit the scope of a lexical variable: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$variable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"$variable\n";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expressions (</a:t>
            </a:r>
            <a:r>
              <a:rPr lang="en-US" b="1" dirty="0" smtClean="0"/>
              <a:t>RegEx</a:t>
            </a:r>
            <a:r>
              <a:rPr lang="en-US" dirty="0" smtClean="0"/>
              <a:t>) let us write patterns to match strings, so we can do things like: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Match each line that begins with an A and end with a 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Check if there is DNA sequence with non-standard characters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if I’m looking at a DNA or a protein sequence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any sequence headers that contain the string “Bacillus”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all lines that have the string “</a:t>
            </a:r>
            <a:r>
              <a:rPr lang="en-US" dirty="0" err="1" smtClean="0"/>
              <a:t>recA</a:t>
            </a:r>
            <a:r>
              <a:rPr lang="en-US" dirty="0" smtClean="0"/>
              <a:t>” in them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9652" y="509060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RegEx are used for pattern matching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5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RegEx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TATTA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5892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We‘ll learn about global matching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</p:txBody>
      </p:sp>
    </p:spTree>
    <p:extLst>
      <p:ext uri="{BB962C8B-B14F-4D97-AF65-F5344CB8AC3E}">
        <p14:creationId xmlns:p14="http://schemas.microsoft.com/office/powerpoint/2010/main" val="3522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636912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“AGGATAGGATATTA”;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“It matched!\n”;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 flipV="1">
            <a:off x="3419872" y="2805029"/>
            <a:ext cx="504056" cy="19192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9632" y="220486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variable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that holds input values and values for pattern matching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4008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8064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7924" y="522920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04048" y="2492899"/>
            <a:ext cx="432048" cy="102117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RegEx pattern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220486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Whitespaces matter!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/G GA/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Capitalization matters!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Variables are interpolated: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$word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"World"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/Hello\s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${word}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World" </a:t>
            </a:r>
          </a:p>
        </p:txBody>
      </p:sp>
    </p:spTree>
    <p:extLst>
      <p:ext uri="{BB962C8B-B14F-4D97-AF65-F5344CB8AC3E}">
        <p14:creationId xmlns:p14="http://schemas.microsoft.com/office/powerpoint/2010/main" val="15347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780928"/>
            <a:ext cx="7344816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20608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Matching types of characters: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3124"/>
              </p:ext>
            </p:extLst>
          </p:nvPr>
        </p:nvGraphicFramePr>
        <p:xfrm>
          <a:off x="1331640" y="2924944"/>
          <a:ext cx="7365504" cy="2286000"/>
        </p:xfrm>
        <a:graphic>
          <a:graphicData uri="http://schemas.openxmlformats.org/drawingml/2006/table">
            <a:tbl>
              <a:tblPr/>
              <a:tblGrid>
                <a:gridCol w="1675629"/>
                <a:gridCol w="5689875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</a:t>
                      </a:r>
                      <a:r>
                        <a:rPr lang="en-US" i="1" dirty="0"/>
                        <a:t>single</a:t>
                      </a:r>
                      <a:r>
                        <a:rPr lang="en-US" dirty="0"/>
                        <a:t> character classified as a “word” character (alphanumeric or “_”)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non-“word” character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whitespace character (space, tab, newline)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matches any non-whitespace character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digit character, equiv. to [0-9]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matches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non-digit </a:t>
                      </a:r>
                      <a:r>
                        <a:rPr lang="de-DE" dirty="0" err="1"/>
                        <a:t>character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7251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leave the match operator empty //, it will match any string!</a:t>
            </a:r>
          </a:p>
        </p:txBody>
      </p:sp>
    </p:spTree>
    <p:extLst>
      <p:ext uri="{BB962C8B-B14F-4D97-AF65-F5344CB8AC3E}">
        <p14:creationId xmlns:p14="http://schemas.microsoft.com/office/powerpoint/2010/main" val="18163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write the following pattern matching program, save it as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/>
              <a:t>,</a:t>
            </a:r>
          </a:p>
          <a:p>
            <a:r>
              <a:rPr lang="en-US" dirty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chomp;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write the following pattern matching program, save it as check_match.pl,</a:t>
            </a:r>
          </a:p>
          <a:p>
            <a:r>
              <a:rPr lang="en-US" dirty="0" smtClean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chomp;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2195736" y="3166810"/>
            <a:ext cx="1656184" cy="78395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2843644"/>
            <a:ext cx="514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This let‘s you read user input from the command line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(this will be explained more later)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3688" y="3824466"/>
            <a:ext cx="2088232" cy="540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3088" y="3639800"/>
            <a:ext cx="488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remove the invisible newline character \n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check_match.pl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this script by piping strings to match into it with echo: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blablabla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"|./check_match.pl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by reading text from a file into it: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./check_match.pl &lt; file.txt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Work with example GenBank file: </a:t>
            </a:r>
            <a:r>
              <a:rPr lang="en-US" dirty="0" err="1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example_genbank.gbk</a:t>
            </a:r>
            <a:endParaRPr lang="en-US" dirty="0" smtClean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M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odify your check_match.pl script to match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"CDS"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How many CDS does the GenBank file contain?  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(hint: use a count variable and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autoincrement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</p:txBody>
      </p:sp>
    </p:spTree>
    <p:extLst>
      <p:ext uri="{BB962C8B-B14F-4D97-AF65-F5344CB8AC3E}">
        <p14:creationId xmlns:p14="http://schemas.microsoft.com/office/powerpoint/2010/main" val="30118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276872"/>
            <a:ext cx="6696744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Metacharacters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47920"/>
              </p:ext>
            </p:extLst>
          </p:nvPr>
        </p:nvGraphicFramePr>
        <p:xfrm>
          <a:off x="1691680" y="2348880"/>
          <a:ext cx="6120680" cy="3352800"/>
        </p:xfrm>
        <a:graphic>
          <a:graphicData uri="http://schemas.openxmlformats.org/drawingml/2006/table">
            <a:tbl>
              <a:tblPr/>
              <a:tblGrid>
                <a:gridCol w="2459581"/>
                <a:gridCol w="36610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Meta</a:t>
                      </a:r>
                      <a:r>
                        <a:rPr lang="en-US" b="1" baseline="0" noProof="0" dirty="0" smtClean="0"/>
                        <a:t>character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^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beginning of string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$</a:t>
                      </a:r>
                      <a:endParaRPr lang="de-DE" dirty="0"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of string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any character except newline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more times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smtClean="0"/>
                        <a:t>at least once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1 times; </a:t>
                      </a:r>
                      <a:r>
                        <a:rPr lang="en-US" i="1"/>
                        <a:t>or</a:t>
                      </a:r>
                      <a:r>
                        <a:rPr lang="en-US"/>
                        <a:t>: shortest match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|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alternative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 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grouping; “storing”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[ 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899483"/>
            <a:ext cx="66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you need to use any of these as literals, use the backslash \ escape!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495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or building more sophisticated RegEx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Metacharacters in 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Hello/		matches 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, World!" but not </a:t>
            </a:r>
            <a:r>
              <a:rPr lang="en-US" dirty="0"/>
              <a:t>"</a:t>
            </a:r>
            <a:r>
              <a:rPr lang="en-US" dirty="0" smtClean="0"/>
              <a:t>World, I say Hello“</a:t>
            </a:r>
          </a:p>
          <a:p>
            <a:endParaRPr lang="en-US" dirty="0"/>
          </a:p>
          <a:p>
            <a:r>
              <a:rPr lang="en-US" dirty="0" smtClean="0"/>
              <a:t>/Hello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/		matches "World</a:t>
            </a:r>
            <a:r>
              <a:rPr lang="en-US" dirty="0"/>
              <a:t>, I say 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" but not “Hello, World!“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dirty="0" err="1" smtClean="0"/>
              <a:t>llo</a:t>
            </a:r>
            <a:r>
              <a:rPr lang="en-US" dirty="0" smtClean="0"/>
              <a:t>/		</a:t>
            </a:r>
            <a:r>
              <a:rPr lang="en-US" dirty="0"/>
              <a:t>matches "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llo“, 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llo", </a:t>
            </a:r>
            <a:r>
              <a:rPr lang="en-US" dirty="0"/>
              <a:t>"H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llo", </a:t>
            </a:r>
            <a:r>
              <a:rPr lang="en-US" dirty="0"/>
              <a:t>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llo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+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 and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?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 </a:t>
            </a:r>
            <a:r>
              <a:rPr lang="en-US" dirty="0" err="1" smtClean="0"/>
              <a:t>Heo</a:t>
            </a:r>
            <a:r>
              <a:rPr lang="en-US" dirty="0" smtClean="0"/>
              <a:t>" 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e|a</a:t>
            </a:r>
            <a:r>
              <a:rPr lang="en-US" dirty="0" err="1" smtClean="0"/>
              <a:t>llo</a:t>
            </a:r>
            <a:r>
              <a:rPr lang="en-US" dirty="0"/>
              <a:t>/	</a:t>
            </a:r>
            <a:r>
              <a:rPr lang="en-US" dirty="0" smtClean="0"/>
              <a:t>	matches "H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</a:t>
            </a:r>
            <a:r>
              <a:rPr lang="en-US" dirty="0"/>
              <a:t>" 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92896"/>
            <a:ext cx="6696744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Repetition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21568"/>
              </p:ext>
            </p:extLst>
          </p:nvPr>
        </p:nvGraphicFramePr>
        <p:xfrm>
          <a:off x="1403648" y="2564904"/>
          <a:ext cx="6408712" cy="2346960"/>
        </p:xfrm>
        <a:graphic>
          <a:graphicData uri="http://schemas.openxmlformats.org/drawingml/2006/table">
            <a:tbl>
              <a:tblPr/>
              <a:tblGrid>
                <a:gridCol w="3204356"/>
                <a:gridCol w="320435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Repetition operator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one or more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one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’s (i.e., optional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exactly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m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at least </a:t>
                      </a:r>
                      <a:r>
                        <a:rPr lang="de-DE" i="1"/>
                        <a:t>m</a:t>
                      </a:r>
                      <a:r>
                        <a:rPr lang="de-DE"/>
                        <a:t>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but at most </a:t>
                      </a:r>
                      <a:r>
                        <a:rPr lang="en-US" i="1" dirty="0"/>
                        <a:t>n a</a:t>
                      </a:r>
                      <a:r>
                        <a:rPr lang="en-US" dirty="0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Repetition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{2}</a:t>
            </a:r>
            <a:r>
              <a:rPr lang="en-US" dirty="0" smtClean="0"/>
              <a:t>o/	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{2,}</a:t>
            </a:r>
            <a:r>
              <a:rPr lang="en-US" dirty="0" smtClean="0"/>
              <a:t>o/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{1,5}</a:t>
            </a:r>
            <a:r>
              <a:rPr lang="en-US" dirty="0" smtClean="0"/>
              <a:t>o/	matches </a:t>
            </a:r>
            <a:r>
              <a:rPr lang="en-US" dirty="0"/>
              <a:t>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</a:t>
            </a:r>
            <a:r>
              <a:rPr lang="en-US" dirty="0" smtClean="0"/>
              <a:t> 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</a:t>
            </a:r>
            <a:r>
              <a:rPr lang="en-US" dirty="0" err="1" smtClean="0"/>
              <a:t>o</a:t>
            </a:r>
            <a:r>
              <a:rPr lang="en-US" dirty="0" smtClean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lllll</a:t>
            </a:r>
            <a:r>
              <a:rPr lang="en-US" dirty="0" err="1" smtClean="0"/>
              <a:t>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matched by a capture group will automatically be saved in special variables: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$2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according to the position in the RegEx pattern 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RegExercise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your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 smtClean="0"/>
              <a:t> script and read </a:t>
            </a:r>
            <a:r>
              <a:rPr lang="en-US" dirty="0" err="1" smtClean="0">
                <a:solidFill>
                  <a:srgbClr val="FF0000"/>
                </a:solidFill>
              </a:rPr>
              <a:t>example_genbank.gbk</a:t>
            </a:r>
            <a:r>
              <a:rPr lang="en-US" dirty="0" smtClean="0"/>
              <a:t> file into it: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nclose your pattern in parentheses (),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DS/</a:t>
            </a:r>
            <a:r>
              <a:rPr lang="en-US" dirty="0" smtClean="0"/>
              <a:t>, and add the 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"$1\n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What is printed?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 another capture group, e.g. /(C)D(S)/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print the values of each capture group</a:t>
            </a:r>
          </a:p>
        </p:txBody>
      </p:sp>
    </p:spTree>
    <p:extLst>
      <p:ext uri="{BB962C8B-B14F-4D97-AF65-F5344CB8AC3E}">
        <p14:creationId xmlns:p14="http://schemas.microsoft.com/office/powerpoint/2010/main" val="390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back reference does not have to immediately follow: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\s.{1,3}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 swa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use multiple capture groups, each group gets it’s back reference (\1, \2, …)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similar to the $1, $2 etc. match variables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00808"/>
            <a:ext cx="8136904" cy="3384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Character Classes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1525"/>
              </p:ext>
            </p:extLst>
          </p:nvPr>
        </p:nvGraphicFramePr>
        <p:xfrm>
          <a:off x="899592" y="2064861"/>
          <a:ext cx="7787208" cy="3505200"/>
        </p:xfrm>
        <a:graphic>
          <a:graphicData uri="http://schemas.openxmlformats.org/drawingml/2006/table">
            <a:tbl>
              <a:tblPr/>
              <a:tblGrid>
                <a:gridCol w="1944216"/>
                <a:gridCol w="58429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Character class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[</a:t>
                      </a:r>
                      <a:r>
                        <a:rPr lang="en-US" i="1" noProof="0" dirty="0" smtClean="0"/>
                        <a:t>characters</a:t>
                      </a:r>
                      <a:r>
                        <a:rPr lang="en-US" noProof="0" dirty="0" smtClean="0"/>
                        <a:t>]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of the characters in the </a:t>
                      </a:r>
                      <a:r>
                        <a:rPr lang="en-US" dirty="0" smtClean="0"/>
                        <a:t>brackets 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[\-]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hyphen character “-”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\n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r>
                        <a:rPr lang="en-US" baseline="0" dirty="0" smtClean="0"/>
                        <a:t> character (others like \s, \d, \t work too)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\b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word boundary, e.g.</a:t>
                      </a:r>
                      <a:r>
                        <a:rPr lang="en-US" baseline="0" dirty="0" smtClean="0"/>
                        <a:t> /word\b/ matches “word” but not “</a:t>
                      </a:r>
                      <a:r>
                        <a:rPr lang="en-US" baseline="0" dirty="0" err="1" smtClean="0"/>
                        <a:t>wordblub</a:t>
                      </a:r>
                      <a:r>
                        <a:rPr lang="en-US" baseline="0" dirty="0" smtClean="0"/>
                        <a:t>” or “</a:t>
                      </a:r>
                      <a:r>
                        <a:rPr lang="en-US" baseline="0" dirty="0" err="1" smtClean="0"/>
                        <a:t>blubword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[^</a:t>
                      </a:r>
                      <a:r>
                        <a:rPr lang="en-US" i="1" noProof="0" dirty="0" smtClean="0"/>
                        <a:t>something</a:t>
                      </a:r>
                      <a:r>
                        <a:rPr lang="de-DE" dirty="0" smtClean="0"/>
                        <a:t>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character </a:t>
                      </a:r>
                      <a:r>
                        <a:rPr lang="en-US" i="1" dirty="0"/>
                        <a:t>except</a:t>
                      </a:r>
                      <a:r>
                        <a:rPr lang="en-US" dirty="0"/>
                        <a:t> those that [</a:t>
                      </a:r>
                      <a:r>
                        <a:rPr lang="en-US" i="1" dirty="0"/>
                        <a:t>something</a:t>
                      </a:r>
                      <a:r>
                        <a:rPr lang="en-US" dirty="0"/>
                        <a:t>] denotes; that is, immediately after the leading “[”, the circumflex “^” means “not” applied to all of the rest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[a-</a:t>
                      </a:r>
                      <a:r>
                        <a:rPr lang="de-DE" dirty="0" err="1" smtClean="0"/>
                        <a:t>zA</a:t>
                      </a:r>
                      <a:r>
                        <a:rPr lang="de-DE" dirty="0" smtClean="0"/>
                        <a:t>-Z]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lower case or upper case letter of the alphabet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[0-9]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 from zero</a:t>
                      </a:r>
                      <a:r>
                        <a:rPr lang="en-US" baseline="0" dirty="0" smtClean="0"/>
                        <a:t> to nine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Modifiers can be used to control the matching behavior:</a:t>
            </a:r>
          </a:p>
          <a:p>
            <a:endParaRPr lang="en-US" dirty="0"/>
          </a:p>
          <a:p>
            <a:r>
              <a:rPr lang="en-US" dirty="0" smtClean="0"/>
              <a:t>Case insensitive matching: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r>
              <a:rPr lang="en-US" dirty="0" smtClean="0"/>
              <a:t>“.” now also matches newline character: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 whitespaces in the pattern: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  <a:p>
            <a:endParaRPr lang="en-US" dirty="0"/>
          </a:p>
          <a:p>
            <a:r>
              <a:rPr lang="en-US" b="1" dirty="0" smtClean="0"/>
              <a:t>Match modifiers can be combined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at beginning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^)</a:t>
            </a:r>
          </a:p>
          <a:p>
            <a:endParaRPr lang="en-US" dirty="0"/>
          </a:p>
          <a:p>
            <a:r>
              <a:rPr lang="en-US" dirty="0" smtClean="0"/>
              <a:t>Match at end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5506</Words>
  <Application>Microsoft Office PowerPoint</Application>
  <PresentationFormat>On-screen Show (4:3)</PresentationFormat>
  <Paragraphs>1121</Paragraphs>
  <Slides>108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Introduction to Perl</vt:lpstr>
      <vt:lpstr>Your friendly tutors ;)</vt:lpstr>
      <vt:lpstr>What you will learn in this course</vt:lpstr>
      <vt:lpstr>What you will learn in this course</vt:lpstr>
      <vt:lpstr>The objectives of this course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Perl resources</vt:lpstr>
      <vt:lpstr>Perl resources</vt:lpstr>
      <vt:lpstr>Perl resources</vt:lpstr>
      <vt:lpstr>Perl resources</vt:lpstr>
      <vt:lpstr>Let‘s learn some Perl!</vt:lpstr>
      <vt:lpstr>https://login.mpi-bremen.de </vt:lpstr>
      <vt:lpstr>log in &amp; open console</vt:lpstr>
      <vt:lpstr>Open up a console</vt:lpstr>
      <vt:lpstr>Open a text editor e.g. Komodo</vt:lpstr>
      <vt:lpstr>Let’s write our very first Perl program!</vt:lpstr>
      <vt:lpstr>Let’s write our very first Perl program!</vt:lpstr>
      <vt:lpstr>Say Hello! to the World</vt:lpstr>
      <vt:lpstr>The print Statement</vt:lpstr>
      <vt:lpstr>Perl Pragmas</vt:lpstr>
      <vt:lpstr>Coding Style</vt:lpstr>
      <vt:lpstr>Small Exercises</vt:lpstr>
      <vt:lpstr>Scalar Data &amp; Variables</vt:lpstr>
      <vt:lpstr>Scalar Variables</vt:lpstr>
      <vt:lpstr>Notation of a Scalar Variable</vt:lpstr>
      <vt:lpstr>Naming Scalar Variables</vt:lpstr>
      <vt:lpstr>Scalar Variables</vt:lpstr>
      <vt:lpstr>Initializing Variables</vt:lpstr>
      <vt:lpstr>Assign Values to Variables</vt:lpstr>
      <vt:lpstr>Assign Values to Variables</vt:lpstr>
      <vt:lpstr>Scalar Data: Numbers</vt:lpstr>
      <vt:lpstr>Numeric Operators</vt:lpstr>
      <vt:lpstr>Auto-increment/Auto-decrement</vt:lpstr>
      <vt:lpstr>Auto-increment/Auto-decrement</vt:lpstr>
      <vt:lpstr>Auto-increment/Auto-decrement</vt:lpstr>
      <vt:lpstr>Scalar Data: Strings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String Operators</vt:lpstr>
      <vt:lpstr>String Operators</vt:lpstr>
      <vt:lpstr>Numbers vs. Strings</vt:lpstr>
      <vt:lpstr>Operators also work on Variables</vt:lpstr>
      <vt:lpstr>Compound Assignment Operators</vt:lpstr>
      <vt:lpstr>Printing Variables</vt:lpstr>
      <vt:lpstr>Operator Precedence</vt:lpstr>
      <vt:lpstr>Operator Associativity</vt:lpstr>
      <vt:lpstr>Comparison Operators</vt:lpstr>
      <vt:lpstr>Comparison Operators</vt:lpstr>
      <vt:lpstr>Comparison Operators</vt:lpstr>
      <vt:lpstr>The if Clause</vt:lpstr>
      <vt:lpstr>Perl Style Conventions</vt:lpstr>
      <vt:lpstr>The if Clause</vt:lpstr>
      <vt:lpstr>The else Clause</vt:lpstr>
      <vt:lpstr>Boolean Values in Variables</vt:lpstr>
      <vt:lpstr>Boolean Values in Variables</vt:lpstr>
      <vt:lpstr>Logical Operators</vt:lpstr>
      <vt:lpstr>Logical Operators</vt:lpstr>
      <vt:lpstr>Logical Operators</vt:lpstr>
      <vt:lpstr>The elsif Clause</vt:lpstr>
      <vt:lpstr>Variable Scope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Some RegExercises</vt:lpstr>
      <vt:lpstr>Some RegExercises</vt:lpstr>
      <vt:lpstr>check_match.pl</vt:lpstr>
      <vt:lpstr>Some RegExercises</vt:lpstr>
      <vt:lpstr>RegEx Metacharacters</vt:lpstr>
      <vt:lpstr>Examples of Metacharacters in use</vt:lpstr>
      <vt:lpstr>RegEx Repetition Operators</vt:lpstr>
      <vt:lpstr>Examples of Repetition Operators</vt:lpstr>
      <vt:lpstr>RegEx Grouping</vt:lpstr>
      <vt:lpstr>RegEx Grouping</vt:lpstr>
      <vt:lpstr>RegExercise</vt:lpstr>
      <vt:lpstr>Back Referencing</vt:lpstr>
      <vt:lpstr>RegEx Character Classes</vt:lpstr>
      <vt:lpstr>Match Modifiers</vt:lpstr>
      <vt:lpstr>The Binding Operator</vt:lpstr>
      <vt:lpstr>The Automatic Match Variables</vt:lpstr>
      <vt:lpstr>The Automatic Match Variables</vt:lpstr>
      <vt:lpstr>Substring Manipulation</vt:lpstr>
      <vt:lpstr>Substring Manipulation</vt:lpstr>
      <vt:lpstr>Substring Manipulation</vt:lpstr>
      <vt:lpstr>Substring Manipulation</vt:lpstr>
      <vt:lpstr>Substring Manipulation</vt:lpstr>
      <vt:lpstr>Homework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jwippler</dc:creator>
  <cp:lastModifiedBy>jwippler</cp:lastModifiedBy>
  <cp:revision>327</cp:revision>
  <dcterms:created xsi:type="dcterms:W3CDTF">2017-01-30T12:52:44Z</dcterms:created>
  <dcterms:modified xsi:type="dcterms:W3CDTF">2017-02-07T17:41:05Z</dcterms:modified>
</cp:coreProperties>
</file>