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6" r:id="rId2"/>
    <p:sldId id="344" r:id="rId3"/>
    <p:sldId id="262" r:id="rId4"/>
    <p:sldId id="345" r:id="rId5"/>
    <p:sldId id="261" r:id="rId6"/>
    <p:sldId id="373" r:id="rId7"/>
    <p:sldId id="263" r:id="rId8"/>
    <p:sldId id="346" r:id="rId9"/>
    <p:sldId id="35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264" r:id="rId20"/>
    <p:sldId id="358" r:id="rId21"/>
    <p:sldId id="359" r:id="rId22"/>
    <p:sldId id="360" r:id="rId23"/>
    <p:sldId id="325" r:id="rId24"/>
    <p:sldId id="340" r:id="rId25"/>
    <p:sldId id="341" r:id="rId26"/>
    <p:sldId id="342" r:id="rId27"/>
    <p:sldId id="343" r:id="rId28"/>
    <p:sldId id="260" r:id="rId29"/>
    <p:sldId id="361" r:id="rId30"/>
    <p:sldId id="265" r:id="rId31"/>
    <p:sldId id="268" r:id="rId32"/>
    <p:sldId id="266" r:id="rId33"/>
    <p:sldId id="374" r:id="rId34"/>
    <p:sldId id="269" r:id="rId35"/>
    <p:sldId id="271" r:id="rId36"/>
    <p:sldId id="270" r:id="rId37"/>
    <p:sldId id="282" r:id="rId38"/>
    <p:sldId id="283" r:id="rId39"/>
    <p:sldId id="284" r:id="rId40"/>
    <p:sldId id="285" r:id="rId41"/>
    <p:sldId id="295" r:id="rId42"/>
    <p:sldId id="286" r:id="rId43"/>
    <p:sldId id="362" r:id="rId44"/>
    <p:sldId id="272" r:id="rId45"/>
    <p:sldId id="273" r:id="rId46"/>
    <p:sldId id="303" r:id="rId47"/>
    <p:sldId id="375" r:id="rId48"/>
    <p:sldId id="328" r:id="rId49"/>
    <p:sldId id="329" r:id="rId50"/>
    <p:sldId id="274" r:id="rId51"/>
    <p:sldId id="275" r:id="rId52"/>
    <p:sldId id="276" r:id="rId53"/>
    <p:sldId id="363" r:id="rId54"/>
    <p:sldId id="376" r:id="rId55"/>
    <p:sldId id="330" r:id="rId56"/>
    <p:sldId id="331" r:id="rId57"/>
    <p:sldId id="278" r:id="rId58"/>
    <p:sldId id="279" r:id="rId59"/>
    <p:sldId id="280" r:id="rId60"/>
    <p:sldId id="281" r:id="rId61"/>
    <p:sldId id="326" r:id="rId62"/>
    <p:sldId id="327" r:id="rId63"/>
    <p:sldId id="289" r:id="rId64"/>
    <p:sldId id="290" r:id="rId65"/>
    <p:sldId id="291" r:id="rId66"/>
    <p:sldId id="292" r:id="rId67"/>
    <p:sldId id="293" r:id="rId68"/>
    <p:sldId id="332" r:id="rId69"/>
    <p:sldId id="294" r:id="rId70"/>
    <p:sldId id="377" r:id="rId71"/>
    <p:sldId id="298" r:id="rId72"/>
    <p:sldId id="296" r:id="rId73"/>
    <p:sldId id="297" r:id="rId74"/>
    <p:sldId id="299" r:id="rId75"/>
    <p:sldId id="333" r:id="rId76"/>
    <p:sldId id="305" r:id="rId77"/>
    <p:sldId id="364" r:id="rId78"/>
    <p:sldId id="365" r:id="rId79"/>
    <p:sldId id="300" r:id="rId80"/>
    <p:sldId id="304" r:id="rId81"/>
    <p:sldId id="307" r:id="rId82"/>
    <p:sldId id="308" r:id="rId83"/>
    <p:sldId id="366" r:id="rId84"/>
    <p:sldId id="367" r:id="rId85"/>
    <p:sldId id="309" r:id="rId86"/>
    <p:sldId id="310" r:id="rId87"/>
    <p:sldId id="311" r:id="rId88"/>
    <p:sldId id="368" r:id="rId89"/>
    <p:sldId id="369" r:id="rId90"/>
    <p:sldId id="312" r:id="rId91"/>
    <p:sldId id="313" r:id="rId92"/>
    <p:sldId id="334" r:id="rId93"/>
    <p:sldId id="335" r:id="rId94"/>
    <p:sldId id="314" r:id="rId95"/>
    <p:sldId id="315" r:id="rId96"/>
    <p:sldId id="316" r:id="rId97"/>
    <p:sldId id="317" r:id="rId98"/>
    <p:sldId id="318" r:id="rId99"/>
    <p:sldId id="319" r:id="rId100"/>
    <p:sldId id="336" r:id="rId101"/>
    <p:sldId id="337" r:id="rId102"/>
    <p:sldId id="320" r:id="rId103"/>
    <p:sldId id="321" r:id="rId104"/>
    <p:sldId id="322" r:id="rId105"/>
    <p:sldId id="323" r:id="rId106"/>
    <p:sldId id="324" r:id="rId107"/>
    <p:sldId id="370" r:id="rId108"/>
    <p:sldId id="306" r:id="rId109"/>
    <p:sldId id="371" r:id="rId110"/>
    <p:sldId id="339" r:id="rId111"/>
    <p:sldId id="338" r:id="rId112"/>
    <p:sldId id="372" r:id="rId113"/>
    <p:sldId id="301" r:id="rId1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6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2E5D3-A122-44DF-88BE-9A2C6EF33BDA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AC5DF-CB57-4844-B28D-36B87F440F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1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Pragma = module that tells the Perl interpreter how to act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36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Pragma = module that tells the Perl interpreter how to act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36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11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11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94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C5DF-CB57-4844-B28D-36B87F440F3D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94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30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88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53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19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19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22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83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6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63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D4FC-D8C4-4F5F-85FC-D15ED8147312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60C0-3DB9-474B-A0FB-D9F31558EA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29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sayaved@mpi-bremen.d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kbseah@mpi-bremen.de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roquest.tech.safaribooksonline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roquest.tech.safaribooksonline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cpan.org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erl/" TargetMode="External"/><Relationship Id="rId3" Type="http://schemas.openxmlformats.org/officeDocument/2006/relationships/hyperlink" Target="http://proquest.tech.safaribooksonline.de/" TargetMode="External"/><Relationship Id="rId7" Type="http://schemas.openxmlformats.org/officeDocument/2006/relationships/hyperlink" Target="http://www.perlmonks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erlmaven.com/perl-tutorial" TargetMode="External"/><Relationship Id="rId5" Type="http://schemas.openxmlformats.org/officeDocument/2006/relationships/hyperlink" Target="http://perldoc.perl.org/" TargetMode="External"/><Relationship Id="rId4" Type="http://schemas.openxmlformats.org/officeDocument/2006/relationships/hyperlink" Target="http://www.cpan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ogin.mpi-bremen.de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perldoc.perl.org/perlop.html#Operator-Precedence-and-Associativity" TargetMode="Externa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perldoc.perl.org/perlop.html#Operator-Precedence-and-Associativity" TargetMode="Externa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Perl</a:t>
            </a:r>
            <a:endParaRPr lang="en-US" dirty="0"/>
          </a:p>
        </p:txBody>
      </p:sp>
      <p:sp>
        <p:nvSpPr>
          <p:cNvPr id="4" name="AutoShape 2" descr="https://www.taste-of-it.de/wp-content/uploads/2013/10/perl-log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80928"/>
            <a:ext cx="60198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</p:txBody>
      </p:sp>
    </p:spTree>
    <p:extLst>
      <p:ext uri="{BB962C8B-B14F-4D97-AF65-F5344CB8AC3E}">
        <p14:creationId xmlns:p14="http://schemas.microsoft.com/office/powerpoint/2010/main" val="30118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Grouping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/Hello+/ </a:t>
            </a:r>
            <a:r>
              <a:rPr lang="en-US" dirty="0" smtClean="0"/>
              <a:t>matches also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“Hellooooooo”</a:t>
            </a:r>
          </a:p>
          <a:p>
            <a:endParaRPr lang="en-US" dirty="0"/>
          </a:p>
          <a:p>
            <a:r>
              <a:rPr lang="en-US" dirty="0" smtClean="0"/>
              <a:t>Grouping helps to define what exactly should be matched one or more times: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/(Hello)+/ </a:t>
            </a:r>
            <a:r>
              <a:rPr lang="en-US" dirty="0" smtClean="0"/>
              <a:t>matches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“HelloHelloHello” 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string matched by a capture group will automatically be saved in special variables: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$1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$2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$3</a:t>
            </a: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according to the position in the RegEx pattern 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3569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capture group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1115616" y="2852936"/>
            <a:ext cx="216024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RegExercise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Modify your </a:t>
            </a:r>
            <a:r>
              <a:rPr lang="en-US" dirty="0" smtClean="0">
                <a:solidFill>
                  <a:srgbClr val="FF0000"/>
                </a:solidFill>
              </a:rPr>
              <a:t>check_match.pl</a:t>
            </a:r>
            <a:r>
              <a:rPr lang="en-US" dirty="0" smtClean="0"/>
              <a:t> script and read </a:t>
            </a:r>
            <a:r>
              <a:rPr lang="en-US" dirty="0" err="1" smtClean="0">
                <a:solidFill>
                  <a:srgbClr val="FF0000"/>
                </a:solidFill>
              </a:rPr>
              <a:t>example_genbank.gbk</a:t>
            </a:r>
            <a:r>
              <a:rPr lang="en-US" dirty="0" smtClean="0"/>
              <a:t> file into it: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nclose your pattern in parentheses (), e.g.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DS/</a:t>
            </a:r>
            <a:r>
              <a:rPr lang="en-US" dirty="0" smtClean="0"/>
              <a:t>, and add the line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"$1\n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What is printed?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Add another capture group, e.g. /(C)D(S)/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print the values of each capture group</a:t>
            </a:r>
          </a:p>
        </p:txBody>
      </p:sp>
    </p:spTree>
    <p:extLst>
      <p:ext uri="{BB962C8B-B14F-4D97-AF65-F5344CB8AC3E}">
        <p14:creationId xmlns:p14="http://schemas.microsoft.com/office/powerpoint/2010/main" val="3900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Referencing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1560" y="1556792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Back reference (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\1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You can match the pattern in parentheses again, e.g. this will match any character that appears again right next to itself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)\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This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matches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", 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deep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sea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(= any character twice)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back reference does not have to immediately follow: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\s.{1,3}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\1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This matches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 swa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ow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you use multiple capture groups, each group gets it’s back reference (\1, \2, …)</a:t>
            </a: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similar to the $1, $2 etc. match variables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700808"/>
            <a:ext cx="8136904" cy="3384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Character Classes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1525"/>
              </p:ext>
            </p:extLst>
          </p:nvPr>
        </p:nvGraphicFramePr>
        <p:xfrm>
          <a:off x="899592" y="2064861"/>
          <a:ext cx="7787208" cy="3505200"/>
        </p:xfrm>
        <a:graphic>
          <a:graphicData uri="http://schemas.openxmlformats.org/drawingml/2006/table">
            <a:tbl>
              <a:tblPr/>
              <a:tblGrid>
                <a:gridCol w="1944216"/>
                <a:gridCol w="5842992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Character class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Matches</a:t>
                      </a:r>
                      <a:endParaRPr lang="en-US" b="1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[</a:t>
                      </a:r>
                      <a:r>
                        <a:rPr lang="en-US" i="1" noProof="0" dirty="0" smtClean="0"/>
                        <a:t>characters</a:t>
                      </a:r>
                      <a:r>
                        <a:rPr lang="en-US" noProof="0" dirty="0" smtClean="0"/>
                        <a:t>]</a:t>
                      </a:r>
                      <a:endParaRPr lang="en-US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</a:t>
                      </a:r>
                      <a:r>
                        <a:rPr lang="en-US" dirty="0"/>
                        <a:t>of the characters in the </a:t>
                      </a:r>
                      <a:r>
                        <a:rPr lang="en-US" dirty="0" smtClean="0"/>
                        <a:t>brackets 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[\-]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hyphen character “-”</a:t>
                      </a:r>
                      <a:endParaRPr lang="en-US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\n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r>
                        <a:rPr lang="en-US" baseline="0" dirty="0" smtClean="0"/>
                        <a:t> character (others like \s, \d, \t work too)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\b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word boundary, e.g.</a:t>
                      </a:r>
                      <a:r>
                        <a:rPr lang="en-US" baseline="0" dirty="0" smtClean="0"/>
                        <a:t> /word\b/ matches “word” but not “</a:t>
                      </a:r>
                      <a:r>
                        <a:rPr lang="en-US" baseline="0" dirty="0" err="1" smtClean="0"/>
                        <a:t>wordblub</a:t>
                      </a:r>
                      <a:r>
                        <a:rPr lang="en-US" baseline="0" dirty="0" smtClean="0"/>
                        <a:t>” or “</a:t>
                      </a:r>
                      <a:r>
                        <a:rPr lang="en-US" baseline="0" dirty="0" err="1" smtClean="0"/>
                        <a:t>blubword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[^</a:t>
                      </a:r>
                      <a:r>
                        <a:rPr lang="en-US" i="1" noProof="0" dirty="0" smtClean="0"/>
                        <a:t>something</a:t>
                      </a:r>
                      <a:r>
                        <a:rPr lang="de-DE" dirty="0" smtClean="0"/>
                        <a:t>]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</a:t>
                      </a:r>
                      <a:r>
                        <a:rPr lang="en-US" dirty="0"/>
                        <a:t>character </a:t>
                      </a:r>
                      <a:r>
                        <a:rPr lang="en-US" i="1" dirty="0"/>
                        <a:t>except</a:t>
                      </a:r>
                      <a:r>
                        <a:rPr lang="en-US" dirty="0"/>
                        <a:t> those that [</a:t>
                      </a:r>
                      <a:r>
                        <a:rPr lang="en-US" i="1" dirty="0"/>
                        <a:t>something</a:t>
                      </a:r>
                      <a:r>
                        <a:rPr lang="en-US" dirty="0"/>
                        <a:t>] denotes; that is, immediately after the leading “[”, the circumflex “^” means “not” applied to all of the rest 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[a-</a:t>
                      </a:r>
                      <a:r>
                        <a:rPr lang="de-DE" dirty="0" err="1" smtClean="0"/>
                        <a:t>zA</a:t>
                      </a:r>
                      <a:r>
                        <a:rPr lang="de-DE" dirty="0" smtClean="0"/>
                        <a:t>-Z]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lower case or upper case letter of the alphabet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[0-9]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digits from zero</a:t>
                      </a:r>
                      <a:r>
                        <a:rPr lang="en-US" baseline="0" dirty="0" smtClean="0"/>
                        <a:t> to nine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8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Modifiers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Modifiers can be used to control the matching behavior:</a:t>
            </a:r>
          </a:p>
          <a:p>
            <a:endParaRPr lang="en-US" dirty="0"/>
          </a:p>
          <a:p>
            <a:r>
              <a:rPr lang="en-US" dirty="0" smtClean="0"/>
              <a:t>Case insensitive matching: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/>
          </a:p>
          <a:p>
            <a:r>
              <a:rPr lang="en-US" dirty="0" smtClean="0"/>
              <a:t>“.” now also matches newline character: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llow whitespaces in the pattern: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</a:p>
          <a:p>
            <a:endParaRPr lang="en-US" dirty="0"/>
          </a:p>
          <a:p>
            <a:r>
              <a:rPr lang="en-US" b="1" dirty="0" smtClean="0"/>
              <a:t>Match modifiers can be combined</a:t>
            </a:r>
            <a:r>
              <a:rPr lang="en-US" dirty="0" smtClean="0"/>
              <a:t>, e.g.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 at beginning of line: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/>
              <a:t>(same as ^)</a:t>
            </a:r>
          </a:p>
          <a:p>
            <a:endParaRPr lang="en-US" dirty="0"/>
          </a:p>
          <a:p>
            <a:r>
              <a:rPr lang="en-US" dirty="0" smtClean="0"/>
              <a:t>Match at end of line: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/RegEx/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/>
              <a:t>(same as $)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Binding Operator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far, we matched against the string contained in Perl’s special variable $_</a:t>
            </a:r>
          </a:p>
          <a:p>
            <a:endParaRPr lang="en-US" dirty="0"/>
          </a:p>
          <a:p>
            <a:r>
              <a:rPr lang="en-US" dirty="0" smtClean="0"/>
              <a:t>However, we can also </a:t>
            </a:r>
            <a:r>
              <a:rPr lang="en-US" b="1" dirty="0" smtClean="0"/>
              <a:t>match pattern on the right to the string on the left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/pattern/</a:t>
            </a:r>
          </a:p>
          <a:p>
            <a:pPr algn="ctr"/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For example: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/[^ACTG$]+/){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"String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nucleotide sequence\n";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Automatic Match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already know two types of special Perl variables for matching: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</a:t>
            </a:r>
            <a:r>
              <a:rPr lang="en-US" dirty="0" smtClean="0"/>
              <a:t>		Default storage of strings for matching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$1, $2</a:t>
            </a:r>
            <a:r>
              <a:rPr lang="en-US" dirty="0" smtClean="0"/>
              <a:t>		Storage of capture group values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5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Automatic Match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already know two types of special Perl variables for matching: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</a:t>
            </a:r>
            <a:r>
              <a:rPr lang="en-US" dirty="0" smtClean="0"/>
              <a:t>		Default storage of strings for matching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$1, $2</a:t>
            </a:r>
            <a:r>
              <a:rPr lang="en-US" dirty="0" smtClean="0"/>
              <a:t>		Storage of capture group values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there are more special match variables: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$&amp;</a:t>
            </a:r>
            <a:r>
              <a:rPr lang="en-US" dirty="0" smtClean="0"/>
              <a:t>		Stores that part of the string that actually matched the pattern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$`</a:t>
            </a:r>
            <a:r>
              <a:rPr lang="en-US" dirty="0" smtClean="0"/>
              <a:t>(back tick)	Stores the string </a:t>
            </a:r>
            <a:r>
              <a:rPr lang="en-US" b="1" dirty="0" smtClean="0"/>
              <a:t>before</a:t>
            </a:r>
            <a:r>
              <a:rPr lang="en-US" dirty="0" smtClean="0"/>
              <a:t> the matched portion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$'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(single quote)</a:t>
            </a:r>
            <a:r>
              <a:rPr lang="en-US" dirty="0" smtClean="0"/>
              <a:t>	Stores the string </a:t>
            </a:r>
            <a:r>
              <a:rPr lang="en-US" b="1" dirty="0" smtClean="0"/>
              <a:t>after</a:t>
            </a:r>
            <a:r>
              <a:rPr lang="en-US" dirty="0" smtClean="0"/>
              <a:t> the matched portion</a:t>
            </a:r>
          </a:p>
        </p:txBody>
      </p:sp>
    </p:spTree>
    <p:extLst>
      <p:ext uri="{BB962C8B-B14F-4D97-AF65-F5344CB8AC3E}">
        <p14:creationId xmlns:p14="http://schemas.microsoft.com/office/powerpoint/2010/main" val="31888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6226" y="1556792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Substitution with s/// operator: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s/</a:t>
            </a:r>
            <a:r>
              <a:rPr lang="en-US" dirty="0" smtClean="0">
                <a:solidFill>
                  <a:schemeClr val="accent1"/>
                </a:solidFill>
              </a:rPr>
              <a:t>RegEx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chemeClr val="accent1"/>
                </a:solidFill>
              </a:rPr>
              <a:t>REPLACEMENT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6226" y="1556792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Substitution with s/// operator: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s/</a:t>
            </a:r>
            <a:r>
              <a:rPr lang="en-US" dirty="0" smtClean="0">
                <a:solidFill>
                  <a:schemeClr val="accent1"/>
                </a:solidFill>
              </a:rPr>
              <a:t>RegEx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chemeClr val="accent1"/>
                </a:solidFill>
              </a:rPr>
              <a:t>REPLACEMENT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"CDS";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"$_\n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 smtClean="0"/>
              <a:t>will print “cds”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Note that the value of the variable that holds the string will be changed!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be combined with match modifiers: /s /</a:t>
            </a:r>
            <a:r>
              <a:rPr lang="en-US" dirty="0" err="1" smtClean="0"/>
              <a:t>i</a:t>
            </a:r>
            <a:r>
              <a:rPr lang="en-US" dirty="0" smtClean="0"/>
              <a:t> /x etc.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88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</p:txBody>
      </p:sp>
    </p:spTree>
    <p:extLst>
      <p:ext uri="{BB962C8B-B14F-4D97-AF65-F5344CB8AC3E}">
        <p14:creationId xmlns:p14="http://schemas.microsoft.com/office/powerpoint/2010/main" val="23759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43546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Substitution with s/// operator: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s/</a:t>
            </a:r>
            <a:r>
              <a:rPr lang="en-US" dirty="0" smtClean="0">
                <a:solidFill>
                  <a:schemeClr val="accent1"/>
                </a:solidFill>
              </a:rPr>
              <a:t>RegEx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chemeClr val="accent1"/>
                </a:solidFill>
              </a:rPr>
              <a:t>REPLACEMENT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"CDS";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"$_\n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 smtClean="0"/>
              <a:t>will print “cds”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Note that the value of the variable that holds the string will be changed!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be combined with match modifiers: /s /</a:t>
            </a:r>
            <a:r>
              <a:rPr lang="en-US" dirty="0" err="1" smtClean="0"/>
              <a:t>i</a:t>
            </a:r>
            <a:r>
              <a:rPr lang="en-US" dirty="0" smtClean="0"/>
              <a:t> /x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replace all matches within a string use global replacement with /g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cds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5536" y="4797152"/>
            <a:ext cx="7560840" cy="79208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7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43546" y="1484784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Binding operator also works with substitutions to act on a string instead of $_: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RegEx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REPLACEMENT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use this e.g. to convert DNA to RNA:</a:t>
            </a:r>
            <a:endParaRPr lang="en-US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 = "ATTTGACTATA";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"DNA: $sequence\n";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 =~ s/T/U/g;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"RNA: $sequence\n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endParaRPr lang="pt-BR" dirty="0" smtClean="0"/>
          </a:p>
          <a:p>
            <a:r>
              <a:rPr lang="pt-BR" dirty="0" smtClean="0"/>
              <a:t>Will print:</a:t>
            </a:r>
            <a:endParaRPr lang="pt-BR" dirty="0"/>
          </a:p>
          <a:p>
            <a:r>
              <a:rPr lang="en-US" dirty="0"/>
              <a:t>DNA: ATTTGACTATA</a:t>
            </a:r>
          </a:p>
          <a:p>
            <a:r>
              <a:rPr lang="en-US" dirty="0"/>
              <a:t>RNA: AUUUGACUAUA</a:t>
            </a:r>
          </a:p>
        </p:txBody>
      </p:sp>
    </p:spTree>
    <p:extLst>
      <p:ext uri="{BB962C8B-B14F-4D97-AF65-F5344CB8AC3E}">
        <p14:creationId xmlns:p14="http://schemas.microsoft.com/office/powerpoint/2010/main" val="31037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Substring Manipulation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43546" y="148478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Binding operator also works with substitutions to act on a string instead of $_: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$string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=~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RegEx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REPLACEMENT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6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</p:txBody>
      </p:sp>
    </p:spTree>
    <p:extLst>
      <p:ext uri="{BB962C8B-B14F-4D97-AF65-F5344CB8AC3E}">
        <p14:creationId xmlns:p14="http://schemas.microsoft.com/office/powerpoint/2010/main" val="26334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</p:txBody>
      </p:sp>
    </p:spTree>
    <p:extLst>
      <p:ext uri="{BB962C8B-B14F-4D97-AF65-F5344CB8AC3E}">
        <p14:creationId xmlns:p14="http://schemas.microsoft.com/office/powerpoint/2010/main" val="33717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1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Drawbacks:</a:t>
            </a:r>
          </a:p>
        </p:txBody>
      </p:sp>
    </p:spTree>
    <p:extLst>
      <p:ext uri="{BB962C8B-B14F-4D97-AF65-F5344CB8AC3E}">
        <p14:creationId xmlns:p14="http://schemas.microsoft.com/office/powerpoint/2010/main" val="22611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Drawbacks: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“There is more than one way to do it”</a:t>
            </a:r>
          </a:p>
        </p:txBody>
      </p:sp>
    </p:spTree>
    <p:extLst>
      <p:ext uri="{BB962C8B-B14F-4D97-AF65-F5344CB8AC3E}">
        <p14:creationId xmlns:p14="http://schemas.microsoft.com/office/powerpoint/2010/main" val="4770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Drawbacks: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“There is more than one way to do it”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processing files that aren’t text (images, audio files etc.) requires more advanced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powerful than shell tools like grep, sed, awk, …, but not as complicated and hard to learn as a low-level programming language such as C, C++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fit </a:t>
            </a:r>
            <a:r>
              <a:rPr lang="en-US" dirty="0"/>
              <a:t>P</a:t>
            </a:r>
            <a:r>
              <a:rPr lang="en-US" dirty="0" smtClean="0"/>
              <a:t>erl programs into typical command pipelines, e.g.:</a:t>
            </a:r>
          </a:p>
          <a:p>
            <a:r>
              <a:rPr lang="en-US" dirty="0" smtClean="0"/>
              <a:t>      &lt;output from some program&gt;|parse with Perl script| &lt;input for some other program&gt;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your code will run platform-independent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have Linux or Mac, Perl is already installed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“There is more than one way to do it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Drawbacks: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“There is more than one way to do it”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processing files that aren’t text (images, audio files etc.) requires more advanced skills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people are starting to use Python – but don’t worry, if you know Perl, learning Python is much easier!</a:t>
            </a:r>
          </a:p>
        </p:txBody>
      </p:sp>
    </p:spTree>
    <p:extLst>
      <p:ext uri="{BB962C8B-B14F-4D97-AF65-F5344CB8AC3E}">
        <p14:creationId xmlns:p14="http://schemas.microsoft.com/office/powerpoint/2010/main" val="28265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088000"/>
            <a:ext cx="1019944" cy="101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969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many, many online resources that help you learn and use Perl: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            your question, the top hit usually is literally the answer to your Perl problem</a:t>
            </a:r>
          </a:p>
        </p:txBody>
      </p:sp>
    </p:spTree>
    <p:extLst>
      <p:ext uri="{BB962C8B-B14F-4D97-AF65-F5344CB8AC3E}">
        <p14:creationId xmlns:p14="http://schemas.microsoft.com/office/powerpoint/2010/main" val="4915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friendly tutors ;)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6024" y="1916832"/>
            <a:ext cx="2664296" cy="2867546"/>
            <a:chOff x="251520" y="1916832"/>
            <a:chExt cx="2664296" cy="28675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916832"/>
              <a:ext cx="1437696" cy="177658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1520" y="3861048"/>
              <a:ext cx="2664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Lizbeth </a:t>
              </a:r>
              <a:r>
                <a:rPr lang="de-DE" dirty="0" err="1" smtClean="0"/>
                <a:t>Sayavedra</a:t>
              </a:r>
              <a:endParaRPr lang="de-DE" dirty="0" smtClean="0"/>
            </a:p>
            <a:p>
              <a:r>
                <a:rPr lang="de-DE" dirty="0" smtClean="0">
                  <a:hlinkClick r:id="rId3"/>
                </a:rPr>
                <a:t>lsayaved@mpi-bremen.de</a:t>
              </a:r>
              <a:r>
                <a:rPr lang="de-DE" dirty="0" smtClean="0"/>
                <a:t> </a:t>
              </a:r>
              <a:endParaRPr lang="de-DE" dirty="0"/>
            </a:p>
            <a:p>
              <a:endParaRPr lang="de-D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44208" y="1916832"/>
            <a:ext cx="2664296" cy="2867546"/>
            <a:chOff x="6479704" y="1916832"/>
            <a:chExt cx="2664296" cy="28675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2444" y="1916832"/>
              <a:ext cx="1263000" cy="178624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479704" y="3861048"/>
              <a:ext cx="2664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Juliane Wippler</a:t>
              </a:r>
            </a:p>
            <a:p>
              <a:r>
                <a:rPr lang="de-DE" dirty="0" smtClean="0">
                  <a:hlinkClick r:id="rId3"/>
                </a:rPr>
                <a:t>jwippler@mpi-bremen.de</a:t>
              </a:r>
              <a:r>
                <a:rPr lang="de-DE" dirty="0" smtClean="0"/>
                <a:t> </a:t>
              </a:r>
              <a:endParaRPr lang="de-DE" dirty="0"/>
            </a:p>
            <a:p>
              <a:endParaRPr lang="de-DE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30116" y="1916832"/>
            <a:ext cx="2664296" cy="2867546"/>
            <a:chOff x="3203848" y="1916832"/>
            <a:chExt cx="2664296" cy="28675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1916832"/>
              <a:ext cx="2356289" cy="176721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203848" y="3861048"/>
              <a:ext cx="2664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Brandon </a:t>
              </a:r>
              <a:r>
                <a:rPr lang="de-DE" dirty="0" err="1"/>
                <a:t>Kwee</a:t>
              </a:r>
              <a:r>
                <a:rPr lang="de-DE" dirty="0"/>
                <a:t> </a:t>
              </a:r>
              <a:r>
                <a:rPr lang="de-DE" dirty="0" err="1"/>
                <a:t>Boon</a:t>
              </a:r>
              <a:r>
                <a:rPr lang="de-DE" dirty="0"/>
                <a:t> </a:t>
              </a:r>
              <a:r>
                <a:rPr lang="de-DE" dirty="0" smtClean="0"/>
                <a:t>Seah</a:t>
              </a:r>
            </a:p>
            <a:p>
              <a:r>
                <a:rPr lang="de-DE" dirty="0" smtClean="0">
                  <a:hlinkClick r:id="rId6"/>
                </a:rPr>
                <a:t>kbseah@mpi-bremen.de</a:t>
              </a:r>
              <a:r>
                <a:rPr lang="de-DE" dirty="0" smtClean="0"/>
                <a:t>  </a:t>
              </a:r>
              <a:endParaRPr lang="de-DE" dirty="0"/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2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088000"/>
            <a:ext cx="1019944" cy="101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9694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many, many online resources that help you learn and use Perl: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            your question, the top hit usually is literally the answer to your Perl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http://proquest.tech.safaribooksonline.de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(login within MPI network)                     Free (!) widely-used and definitive books on virtually any computer </a:t>
            </a:r>
            <a:r>
              <a:rPr lang="en-US" dirty="0"/>
              <a:t>topic </a:t>
            </a:r>
            <a:r>
              <a:rPr lang="en-US" dirty="0" smtClean="0"/>
              <a:t>(for Perl: </a:t>
            </a:r>
            <a:r>
              <a:rPr lang="en-US" i="1" dirty="0"/>
              <a:t>Learning Perl, 7th edition, Randal L. Schwartz, Brian D. Fox, Tom Phoenix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088000"/>
            <a:ext cx="1019944" cy="101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many, many online resources that help you learn and use Perl: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            your question, the top hit usually is literally the answer to your Perl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http://proquest.tech.safaribooksonline.de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(login within MPI network)                     Free (!) widely-used and definitive books on virtually any computer </a:t>
            </a:r>
            <a:r>
              <a:rPr lang="en-US" dirty="0"/>
              <a:t>topic </a:t>
            </a:r>
            <a:r>
              <a:rPr lang="en-US" dirty="0" smtClean="0"/>
              <a:t>(for Perl: </a:t>
            </a:r>
            <a:r>
              <a:rPr lang="en-US" i="1" dirty="0"/>
              <a:t>Learning Perl, 7th edition, Randal L. Schwartz, Brian D. Fox, Tom Phoenix</a:t>
            </a:r>
            <a:r>
              <a:rPr lang="en-US" dirty="0"/>
              <a:t>)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comprehensive </a:t>
            </a:r>
            <a:r>
              <a:rPr lang="en-US" dirty="0"/>
              <a:t>Perl Archive Database CPAN </a:t>
            </a:r>
            <a:r>
              <a:rPr lang="en-US" dirty="0">
                <a:hlinkClick r:id="rId4"/>
              </a:rPr>
              <a:t>http://www.cpan.org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Perl modules</a:t>
            </a:r>
          </a:p>
        </p:txBody>
      </p:sp>
    </p:spTree>
    <p:extLst>
      <p:ext uri="{BB962C8B-B14F-4D97-AF65-F5344CB8AC3E}">
        <p14:creationId xmlns:p14="http://schemas.microsoft.com/office/powerpoint/2010/main" val="28362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088000"/>
            <a:ext cx="1019944" cy="101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9694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many, many online resources that help you learn and use Perl: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               your question, the top hit usually is literally the answer to your Perl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http://proquest.tech.safaribooksonline.de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(login within MPI network)                     Free (!) widely-used and definitive books on virtually any computer </a:t>
            </a:r>
            <a:r>
              <a:rPr lang="en-US" dirty="0"/>
              <a:t>topic </a:t>
            </a:r>
            <a:r>
              <a:rPr lang="en-US" dirty="0" smtClean="0"/>
              <a:t>(for Perl: </a:t>
            </a:r>
            <a:r>
              <a:rPr lang="en-US" i="1" dirty="0"/>
              <a:t>Learning Perl, 7th edition, Randal L. Schwartz, Brian D. Fox, Tom Phoenix</a:t>
            </a:r>
            <a:r>
              <a:rPr lang="en-US" dirty="0"/>
              <a:t>)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comprehensive </a:t>
            </a:r>
            <a:r>
              <a:rPr lang="en-US" dirty="0"/>
              <a:t>Perl Archive Database CPAN </a:t>
            </a:r>
            <a:r>
              <a:rPr lang="en-US" dirty="0">
                <a:hlinkClick r:id="rId4"/>
              </a:rPr>
              <a:t>http://www.cpan.org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Perl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lots of great tutorials </a:t>
            </a:r>
            <a:r>
              <a:rPr lang="en-US" dirty="0"/>
              <a:t>and forums for Perl</a:t>
            </a:r>
            <a:r>
              <a:rPr lang="en-US" dirty="0" smtClean="0"/>
              <a:t>:                                         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perldoc.perl.org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perlmaven.com/perl-tutorial</a:t>
            </a:r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www.perlmonks.org</a:t>
            </a:r>
            <a:r>
              <a:rPr lang="en-US" dirty="0" smtClean="0"/>
              <a:t>                                         </a:t>
            </a:r>
            <a:r>
              <a:rPr lang="en-US" dirty="0">
                <a:hlinkClick r:id="rId8"/>
              </a:rPr>
              <a:t>https://www.tutorialspoint.com/perl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836712"/>
            <a:ext cx="8229600" cy="1143000"/>
          </a:xfrm>
        </p:spPr>
        <p:txBody>
          <a:bodyPr/>
          <a:lstStyle/>
          <a:p>
            <a:r>
              <a:rPr lang="en-US" dirty="0" smtClean="0"/>
              <a:t>Let‘s learn some Perl!</a:t>
            </a:r>
            <a:endParaRPr lang="en-US" dirty="0"/>
          </a:p>
        </p:txBody>
      </p:sp>
      <p:sp>
        <p:nvSpPr>
          <p:cNvPr id="3" name="AutoShape 2" descr="https://i.ytimg.com/vi/Alt0SKEL84M/maxresdefaul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79"/>
            <a:ext cx="6696744" cy="37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login.mpi-bremen.de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814513"/>
            <a:ext cx="54959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6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&amp; open console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460500"/>
            <a:ext cx="86487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 rot="13415494">
            <a:off x="1647519" y="3139668"/>
            <a:ext cx="504056" cy="3759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1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up a console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996315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2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 text editor e.g. Komodo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560421" cy="47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6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write our very first Perl program!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programs are simple text files, so open up your text editor (not word processor!) and type: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write our very first Perl program!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programs are simple text files, so open up your text editor (not word processor!) and type: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This will ALWAYS be the very first line of any code you write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It tells the computer where to find the interpreter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) that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actually executes your code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you have a typo in this line, or </a:t>
            </a:r>
            <a:r>
              <a:rPr lang="en-US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is located in an unusual location, you will get the error message: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bad interpreter: No such file or directory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this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Intro &amp; write first Perl program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scalars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Control structures: if, else, </a:t>
            </a:r>
            <a:r>
              <a:rPr lang="en-US" dirty="0" err="1" smtClean="0"/>
              <a:t>elsif</a:t>
            </a:r>
            <a:r>
              <a:rPr lang="en-US" dirty="0" smtClean="0"/>
              <a:t>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Intro to regular expressions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regular expressions (Liz)</a:t>
            </a:r>
          </a:p>
          <a:p>
            <a:endParaRPr lang="en-US" dirty="0" smtClean="0"/>
          </a:p>
          <a:p>
            <a:r>
              <a:rPr lang="en-US" dirty="0" smtClean="0"/>
              <a:t>Day2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arrays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hashes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Looping over arrays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More control structures: while, for, </a:t>
            </a:r>
            <a:r>
              <a:rPr lang="en-US" dirty="0" err="1"/>
              <a:t>foreach</a:t>
            </a:r>
            <a:r>
              <a:rPr lang="en-US" dirty="0"/>
              <a:t> (Brandon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eading and writing files (Brandon)</a:t>
            </a:r>
          </a:p>
          <a:p>
            <a:endParaRPr lang="en-US" dirty="0" smtClean="0"/>
          </a:p>
          <a:p>
            <a:r>
              <a:rPr lang="en-US" dirty="0" smtClean="0"/>
              <a:t>Day 3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Subroutines and modularization (Brandon)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Executing external programs within Perl (Brandon)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Review of material, exercises, homework</a:t>
            </a:r>
          </a:p>
        </p:txBody>
      </p:sp>
    </p:spTree>
    <p:extLst>
      <p:ext uri="{BB962C8B-B14F-4D97-AF65-F5344CB8AC3E}">
        <p14:creationId xmlns:p14="http://schemas.microsoft.com/office/powerpoint/2010/main" val="23264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412776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let’s add some instructions: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"Hello, World!\n";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Save the text file (e.g. </a:t>
            </a:r>
            <a:r>
              <a:rPr lang="en-US" dirty="0" smtClean="0">
                <a:solidFill>
                  <a:srgbClr val="FF0000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helloworld.pl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Make it executable: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chmod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u+x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helloworld.pl</a:t>
            </a:r>
          </a:p>
          <a:p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Run the program helloworld.pl: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./helloworld.pl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Hello! to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print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5672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each element in our script do?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Hello, World!</a:t>
            </a:r>
            <a:r>
              <a:rPr lang="en-US" dirty="0" smtClean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\n</a:t>
            </a:r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43608" y="3978553"/>
            <a:ext cx="0" cy="8640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508" y="4914657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function that let‘s you print stuff to screen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endCxn id="16" idx="0"/>
          </p:cNvCxnSpPr>
          <p:nvPr/>
        </p:nvCxnSpPr>
        <p:spPr>
          <a:xfrm flipH="1">
            <a:off x="3635896" y="3861585"/>
            <a:ext cx="180104" cy="105307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19672" y="3827572"/>
            <a:ext cx="1584176" cy="108708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35696" y="4914657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double quotes </a:t>
            </a:r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 smtClean="0">
              <a:solidFill>
                <a:srgbClr val="7030A0"/>
              </a:solidFill>
            </a:endParaRP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enclose the text you want to print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635896" y="2708920"/>
            <a:ext cx="0" cy="98160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59832" y="2261481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\n is a newline character </a:t>
            </a:r>
          </a:p>
          <a:p>
            <a:pPr algn="r"/>
            <a:r>
              <a:rPr lang="en-US" dirty="0" smtClean="0">
                <a:solidFill>
                  <a:srgbClr val="C00000"/>
                </a:solidFill>
              </a:rPr>
              <a:t>		(special symbol that denotes the beginning of a new line)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95936" y="3861585"/>
            <a:ext cx="1440160" cy="89628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36096" y="475786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semicolons mark the end of each statement!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Pragmas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these three lines to your code: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diagnostics;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"Hello, World!\n";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Pragmas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these three lines to your code: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diagnostics;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"Hello, World!\n";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149080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 	</a:t>
            </a:r>
            <a:r>
              <a:rPr lang="en-US" dirty="0" smtClean="0"/>
              <a:t>= Perl pragma to restrict unsafe constructs</a:t>
            </a:r>
          </a:p>
          <a:p>
            <a:r>
              <a:rPr lang="en-US" dirty="0"/>
              <a:t>	</a:t>
            </a:r>
            <a:r>
              <a:rPr lang="en-US" dirty="0" smtClean="0"/>
              <a:t>	-&gt; this will help you avoid “unsafe” code</a:t>
            </a:r>
          </a:p>
          <a:p>
            <a:endParaRPr lang="en-US" dirty="0"/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 	</a:t>
            </a:r>
            <a:r>
              <a:rPr lang="en-US" dirty="0" smtClean="0"/>
              <a:t>= Perl pragma will show optional warnings that are otherwise disabled</a:t>
            </a:r>
          </a:p>
          <a:p>
            <a:r>
              <a:rPr lang="en-US" dirty="0"/>
              <a:t>	</a:t>
            </a:r>
            <a:r>
              <a:rPr lang="en-US" dirty="0" smtClean="0"/>
              <a:t>	-&gt; this will help you de-bug your code, by giving out more info</a:t>
            </a:r>
          </a:p>
          <a:p>
            <a:endParaRPr lang="en-US" dirty="0" smtClean="0"/>
          </a:p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diagnostics </a:t>
            </a:r>
            <a:r>
              <a:rPr lang="en-US" dirty="0" smtClean="0"/>
              <a:t>= gives longer description of warnings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Comment </a:t>
            </a:r>
            <a:r>
              <a:rPr lang="en-US" b="1" dirty="0" smtClean="0"/>
              <a:t>your code! Better comment too much than too little!</a:t>
            </a:r>
          </a:p>
          <a:p>
            <a:endParaRPr lang="en-US" dirty="0" smtClean="0"/>
          </a:p>
          <a:p>
            <a:r>
              <a:rPr lang="en-US" dirty="0" smtClean="0"/>
              <a:t>Anything behind a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en-US" dirty="0" smtClean="0"/>
              <a:t> will become a comment and is ignored by the interpreter, e.g.: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written by Juliane Wippler 2016-02-08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"Hello, World!\n";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print “Hello, World!” to screen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Exercises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00808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Leave out the \n and run the script again. What changed and why?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Modify the script to output this text instead: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</a:t>
            </a:r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!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8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21696" y="6635872"/>
            <a:ext cx="50223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By </a:t>
            </a:r>
            <a:r>
              <a:rPr lang="en-US" sz="800" dirty="0" err="1" smtClean="0"/>
              <a:t>mendel</a:t>
            </a:r>
            <a:r>
              <a:rPr lang="en-US" sz="800" dirty="0" smtClean="0"/>
              <a:t> (Own work) [CC BY-SA 1.0 (http://creativecommons.org/licenses/by-sa/1.0)], via Wikimedia Commons</a:t>
            </a:r>
            <a:endParaRPr lang="de-DE" sz="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12975"/>
            <a:ext cx="3896310" cy="2922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6" y="177281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Scalar data = single data values, like numbers and </a:t>
            </a:r>
            <a:r>
              <a:rPr lang="en-US" dirty="0" smtClean="0"/>
              <a:t>character strings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e.g</a:t>
            </a:r>
            <a:r>
              <a:rPr lang="en-US" dirty="0" smtClean="0"/>
              <a:t>.: 5, 134, 1e-10, hello, scalar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Scalar variable = variable that stores a scalar value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Data &amp; Variables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4245852"/>
            <a:ext cx="33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scalar – a popular pet 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784887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= “container” that holds one or more values</a:t>
            </a:r>
          </a:p>
          <a:p>
            <a:endParaRPr lang="en-US" dirty="0"/>
          </a:p>
          <a:p>
            <a:r>
              <a:rPr lang="en-US" b="1" dirty="0" smtClean="0"/>
              <a:t>Scalar variable</a:t>
            </a:r>
            <a:r>
              <a:rPr lang="en-US" dirty="0" smtClean="0"/>
              <a:t>: holds exactly one value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on-scalar variables (arrays and hashes): can hold many values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2000" b="1" dirty="0" smtClean="0"/>
              <a:t>The name of a variable is permanent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The value of a variable can change indefinitely: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$variable1 = 3;</a:t>
            </a:r>
          </a:p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$variable1 = 5;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of a Scalar Variable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scalar variable:	</a:t>
            </a:r>
            <a:r>
              <a:rPr lang="en-US" dirty="0" smtClean="0">
                <a:solidFill>
                  <a:schemeClr val="accent1"/>
                </a:solidFill>
              </a:rPr>
              <a:t>$</a:t>
            </a:r>
            <a:r>
              <a:rPr lang="en-US" dirty="0" smtClean="0">
                <a:solidFill>
                  <a:srgbClr val="7030A0"/>
                </a:solidFill>
              </a:rPr>
              <a:t>name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59832" y="2142148"/>
            <a:ext cx="288032" cy="4227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95736" y="2634787"/>
            <a:ext cx="1562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dollar sign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(sigil)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denotes a </a:t>
            </a:r>
            <a:r>
              <a:rPr lang="en-US" b="1" dirty="0" smtClean="0">
                <a:solidFill>
                  <a:schemeClr val="tx2"/>
                </a:solidFill>
              </a:rPr>
              <a:t>scalar variable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1920" y="2142148"/>
            <a:ext cx="864096" cy="49476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3968" y="265688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variable name =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Perl identifier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Scalar Variables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556792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/>
              <a:t>Mandatory rules for variable naming: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may consist of alphanumeric characters and underscores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can‘t start with a </a:t>
            </a:r>
            <a:r>
              <a:rPr lang="en-US" dirty="0"/>
              <a:t>number (you will later see why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don’t start with underscore (you will later see why)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valid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seq_ID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valid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$sample3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valid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$3rd_sample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not valid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</a:t>
            </a:r>
            <a:r>
              <a:rPr lang="en-US" dirty="0" smtClean="0">
                <a:solidFill>
                  <a:srgbClr val="FF0000"/>
                </a:solidFill>
              </a:rPr>
              <a:t>		bad idea!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5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this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Intro &amp; write first Perl program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scalars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Control structures: if, else, </a:t>
            </a:r>
            <a:r>
              <a:rPr lang="en-US" dirty="0" err="1" smtClean="0"/>
              <a:t>elsif</a:t>
            </a:r>
            <a:r>
              <a:rPr lang="en-US" dirty="0" smtClean="0"/>
              <a:t>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Intro to regular expressions (Juliane)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regular expressions (Liz)</a:t>
            </a:r>
          </a:p>
          <a:p>
            <a:endParaRPr lang="en-US" dirty="0" smtClean="0"/>
          </a:p>
          <a:p>
            <a:r>
              <a:rPr lang="en-US" dirty="0" smtClean="0"/>
              <a:t>Day2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arrays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structures: hashes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Looping over arrays (Liz)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More control structures: while, for, </a:t>
            </a:r>
            <a:r>
              <a:rPr lang="en-US" dirty="0" err="1"/>
              <a:t>foreach</a:t>
            </a:r>
            <a:r>
              <a:rPr lang="en-US" dirty="0"/>
              <a:t> (Brandon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eading and writing files (Brandon)</a:t>
            </a:r>
          </a:p>
          <a:p>
            <a:endParaRPr lang="en-US" dirty="0" smtClean="0"/>
          </a:p>
          <a:p>
            <a:r>
              <a:rPr lang="en-US" dirty="0" smtClean="0"/>
              <a:t>Day 3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Subroutines and modularization (Brandon)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Executing external programs within Perl (Brandon)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Review of material, exercises, homework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851920" y="3068960"/>
            <a:ext cx="612068" cy="28803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63988" y="322685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might be shifted Day1 -&gt; Day2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Scalar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556792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/>
              <a:t>Recommendations for variable naming: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names should be descriptive and meaningful: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$var1 </a:t>
            </a:r>
            <a:r>
              <a:rPr lang="en-US" dirty="0" smtClean="0"/>
              <a:t>are BAD names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names shouldn’t be endlessly long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Avoid ALLCAPS (these can have special meaning, like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$ARGV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Choose either underscores OR </a:t>
            </a:r>
            <a:r>
              <a:rPr lang="en-US" dirty="0" err="1" smtClean="0"/>
              <a:t>CamelCase</a:t>
            </a:r>
            <a:r>
              <a:rPr lang="en-US" dirty="0" smtClean="0"/>
              <a:t>, be consistent in style: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	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fasta_sequence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fastaSequence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seq_id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seqID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3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first time</a:t>
            </a:r>
            <a:r>
              <a:rPr lang="en-US" dirty="0" smtClean="0"/>
              <a:t> you use a variable, it should be declared using “my”: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$sequence;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GC_content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0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Values to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7322" y="1628800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assignment operator is the equals </a:t>
            </a:r>
            <a:r>
              <a:rPr lang="en-US" dirty="0" smtClean="0"/>
              <a:t>sign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"ATCGATGG"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Seq_ID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contig_1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GC_content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54;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1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Values to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7322" y="1628800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assignment operator is the equals sign: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"ATCGATGG"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Seq_ID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contig_1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GC_content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54;</a:t>
            </a:r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707904" y="2492896"/>
            <a:ext cx="1080120" cy="7200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88024" y="3212976"/>
            <a:ext cx="343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on‘t forget the semicolon to mark the end of a statement!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Scalar Data: Numbers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Numbers can be specified as: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b="1" dirty="0" smtClean="0"/>
              <a:t>integers</a:t>
            </a:r>
            <a:r>
              <a:rPr lang="en-US" dirty="0" smtClean="0"/>
              <a:t> (1, 2, 3, -5024) or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b="1" dirty="0" smtClean="0"/>
              <a:t>floating-point numbers </a:t>
            </a:r>
            <a:r>
              <a:rPr lang="en-US" dirty="0" smtClean="0"/>
              <a:t>= decimal numbers (1.35, 1.00, 7.5e4, -6.5e57, 1E-10)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Perl internally treats everything as double-precision floating-point values </a:t>
            </a:r>
          </a:p>
          <a:p>
            <a:r>
              <a:rPr lang="en-US" dirty="0" smtClean="0"/>
              <a:t>(precision up to the 16</a:t>
            </a:r>
            <a:r>
              <a:rPr lang="en-US" baseline="30000" dirty="0" smtClean="0"/>
              <a:t>th</a:t>
            </a:r>
            <a:r>
              <a:rPr lang="en-US" dirty="0" smtClean="0"/>
              <a:t> decimal)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numeric operators work exactly as you would expect: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2;</a:t>
            </a:r>
            <a:r>
              <a:rPr lang="en-US" sz="2400" dirty="0" smtClean="0"/>
              <a:t>	addition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7.5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–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3;</a:t>
            </a:r>
            <a:r>
              <a:rPr lang="en-US" sz="2400" dirty="0" smtClean="0"/>
              <a:t>	subtraction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4;</a:t>
            </a:r>
            <a:r>
              <a:rPr lang="en-US" sz="2400" dirty="0" smtClean="0"/>
              <a:t>	multiplication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3;</a:t>
            </a:r>
            <a:r>
              <a:rPr lang="en-US" sz="2400" dirty="0" smtClean="0"/>
              <a:t>	division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0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Auto-increment/Auto-decrement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automatically increase/decrease the value of a variable by 1.</a:t>
            </a:r>
          </a:p>
          <a:p>
            <a:endParaRPr lang="en-US" dirty="0"/>
          </a:p>
          <a:p>
            <a:r>
              <a:rPr lang="en-US" dirty="0" smtClean="0"/>
              <a:t>This is extremely useful, e.g. for variables that keep count of </a:t>
            </a:r>
            <a:r>
              <a:rPr lang="en-US" dirty="0" smtClean="0"/>
              <a:t>something (flags)!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Autoincrement</a:t>
            </a:r>
            <a:r>
              <a:rPr lang="en-US" b="1" dirty="0" smtClean="0"/>
              <a:t> operator: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$count = 3;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++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 of \$count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$count\n";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Will print: The value of $count is 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Auto-increment/Auto-decrement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automatically increase/decrease the value of a variable by 1.</a:t>
            </a:r>
          </a:p>
          <a:p>
            <a:endParaRPr lang="en-US" dirty="0"/>
          </a:p>
          <a:p>
            <a:r>
              <a:rPr lang="en-US" dirty="0" smtClean="0"/>
              <a:t>This is extremely useful, e.g. for variables that keep count of </a:t>
            </a:r>
            <a:r>
              <a:rPr lang="en-US" dirty="0" smtClean="0"/>
              <a:t>something (flags)!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Autoincrement</a:t>
            </a:r>
            <a:r>
              <a:rPr lang="en-US" b="1" dirty="0" smtClean="0"/>
              <a:t> operator: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$count = 3;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++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 of \$count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$count\n";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Will print: The value of $count is 4 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5184068" y="3890121"/>
            <a:ext cx="360040" cy="86409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4860032" y="472514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value of the variable is </a:t>
            </a:r>
            <a:r>
              <a:rPr lang="en-US" b="1" dirty="0" smtClean="0">
                <a:solidFill>
                  <a:srgbClr val="FF0000"/>
                </a:solidFill>
              </a:rPr>
              <a:t>interpolated</a:t>
            </a:r>
            <a:r>
              <a:rPr lang="en-US" dirty="0" smtClean="0">
                <a:solidFill>
                  <a:srgbClr val="FF0000"/>
                </a:solidFill>
              </a:rPr>
              <a:t> by Perl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Auto-increment/Auto-decrement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automatically increase/decrease the value of a variable by 1.</a:t>
            </a:r>
          </a:p>
          <a:p>
            <a:endParaRPr lang="en-US" dirty="0"/>
          </a:p>
          <a:p>
            <a:r>
              <a:rPr lang="en-US" dirty="0" smtClean="0"/>
              <a:t>This is extremely useful, e.g. for variables that keep count of something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Autoincrement</a:t>
            </a:r>
            <a:r>
              <a:rPr lang="en-US" dirty="0" smtClean="0"/>
              <a:t> operator: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$count = 3;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$count++;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 of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$count\n";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Will print: The value of $count is 4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63888" y="3429000"/>
            <a:ext cx="79208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0310" y="314096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backslash escape allows literal printing of $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Auto-increment/Auto-decrement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 smtClean="0"/>
              <a:t>Autodecrement</a:t>
            </a:r>
            <a:r>
              <a:rPr lang="en-US" dirty="0" smtClean="0"/>
              <a:t> </a:t>
            </a:r>
            <a:r>
              <a:rPr lang="en-US" dirty="0"/>
              <a:t>operator: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$count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3;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count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value of \$count is $count\n";</a:t>
            </a:r>
          </a:p>
          <a:p>
            <a:r>
              <a:rPr lang="en-US" dirty="0"/>
              <a:t>Will print: The value of $count is </a:t>
            </a:r>
            <a:r>
              <a:rPr lang="en-US" dirty="0" smtClean="0"/>
              <a:t>2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objectives of this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simple (and later more sophisticated) Perl programs to perform tasks, like: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nalyze data in text form (fasta, </a:t>
            </a:r>
            <a:r>
              <a:rPr lang="en-US" dirty="0" err="1" smtClean="0"/>
              <a:t>fastq</a:t>
            </a:r>
            <a:r>
              <a:rPr lang="en-US" dirty="0" smtClean="0"/>
              <a:t>, blast output -&gt; all text files</a:t>
            </a:r>
            <a:r>
              <a:rPr lang="en-US" dirty="0" smtClean="0"/>
              <a:t>!)</a:t>
            </a:r>
          </a:p>
          <a:p>
            <a:endParaRPr lang="en-US" dirty="0"/>
          </a:p>
          <a:p>
            <a:r>
              <a:rPr lang="en-US" dirty="0" smtClean="0"/>
              <a:t>Most often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</a:rPr>
              <a:t>Program 1 </a:t>
            </a:r>
            <a:r>
              <a:rPr lang="en-US" dirty="0" smtClean="0">
                <a:solidFill>
                  <a:schemeClr val="tx2"/>
                </a:solidFill>
              </a:rPr>
              <a:t>output </a:t>
            </a:r>
            <a:r>
              <a:rPr lang="en-US" dirty="0" smtClean="0">
                <a:solidFill>
                  <a:srgbClr val="FF0000"/>
                </a:solidFill>
              </a:rPr>
              <a:t>-&gt; Perl script to change format of output -&gt;</a:t>
            </a:r>
            <a:r>
              <a:rPr lang="en-US" dirty="0" smtClean="0">
                <a:solidFill>
                  <a:srgbClr val="00B050"/>
                </a:solidFill>
              </a:rPr>
              <a:t> input for Program 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13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Scalar Data: Strings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Strings = sequences of characters </a:t>
            </a:r>
            <a:r>
              <a:rPr lang="en-US" dirty="0"/>
              <a:t>("hello", "R2D2",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/>
              <a:t>I </a:t>
            </a:r>
            <a:r>
              <a:rPr lang="en-US" dirty="0" smtClean="0"/>
              <a:t>like trains!", </a:t>
            </a:r>
            <a:r>
              <a:rPr lang="en-US" dirty="0"/>
              <a:t>"ACTGGTAAGG"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Characters can be letters, digits, punctuation, whitespaces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be any combination of any characters and of any length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shortest string has zero characters (empty string, null string)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longest string fills all of your available memory!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6829" y="141277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Single-quoted string literal:		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TCGGGTAATCGATTGCA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Double-quoted string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(interpolated)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TCGGGTAATCGATTGCA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8" y="2520612"/>
            <a:ext cx="5565332" cy="1855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9" y="4742241"/>
            <a:ext cx="5565332" cy="1855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4208" y="326350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German keyboard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548513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 keyboard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12000" y="3159748"/>
            <a:ext cx="288032" cy="279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752000" y="5571748"/>
            <a:ext cx="288032" cy="279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4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Single-quoted string literal: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'TCGGGTAATCGATTGCA'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dirty="0" smtClean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ull string: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4499992" y="764704"/>
            <a:ext cx="288032" cy="2304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4103948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676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Single-quoted string literal: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'TCGGGTAATCGATTGCA'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dirty="0" smtClean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ull string: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and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need to be part of a string, they need to be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escaped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Escaping is done by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adding a backslash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\ in front: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4499992" y="764704"/>
            <a:ext cx="288032" cy="2304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4103948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67645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Single-quoted string literal: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'TCGGGTAATCGATTGCA'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dirty="0" smtClean="0">
                <a:latin typeface="+mj-lt"/>
                <a:ea typeface="DejaVu Sans Mono" panose="020B0609030804020204" pitchFamily="49" charset="0"/>
                <a:cs typeface="DejaVu Sans Mono" panose="020B0609030804020204" pitchFamily="49" charset="0"/>
              </a:rPr>
              <a:t>ull string: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and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need to be part of a string, they need to be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escaped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Escaping is done by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adding a backslash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\ in front: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</a:t>
            </a:r>
            <a:r>
              <a:rPr lang="en-US" sz="1600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  forget to escape the apostrophe with a backslash: </a:t>
            </a:r>
            <a:r>
              <a:rPr lang="en-US" sz="1600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';</a:t>
            </a:r>
            <a:endParaRPr lang="en-US" sz="1600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Don't  </a:t>
            </a:r>
            <a:r>
              <a:rPr lang="en-US" sz="1600" dirty="0">
                <a:ea typeface="DejaVu Sans Mono" panose="020B0609030804020204" pitchFamily="49" charset="0"/>
                <a:cs typeface="DejaVu Sans Mono" panose="020B0609030804020204" pitchFamily="49" charset="0"/>
              </a:rPr>
              <a:t>forget to escape the apostrophe with a backslash: \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'\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4499992" y="764704"/>
            <a:ext cx="288032" cy="2304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4103948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9644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Add the following line to your Perl script:</a:t>
            </a:r>
          </a:p>
          <a:p>
            <a:endParaRPr lang="en-US" dirty="0"/>
          </a:p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\'t  forget to escape the apostrophe with a backslash: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n‘;</a:t>
            </a:r>
            <a:endParaRPr lang="en-US" sz="1600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Don\'t  forget to escape the apostrophe with a backslash: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n“;</a:t>
            </a:r>
            <a:endParaRPr lang="en-U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sz="1600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 quotes in first line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double quotes in second line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Run the script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Compare the output from the two print statements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What’s the difference?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69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9644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Add the following line to your Perl script:</a:t>
            </a:r>
          </a:p>
          <a:p>
            <a:endParaRPr lang="en-US" dirty="0"/>
          </a:p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\'t  forget to escape the apostrophe with a backslash: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\\</a:t>
            </a:r>
            <a:r>
              <a:rPr lang="en-US" sz="16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n'</a:t>
            </a:r>
            <a:endParaRPr lang="en-US" sz="1600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Don\'t  forget to escape the apostrophe with a backslash: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\\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\"</a:t>
            </a:r>
            <a:endParaRPr lang="en-US" sz="1600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 quotes in first line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double quotes in second line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Run the script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Compare the output from the two print statements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do you notice?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338" y="544522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Backslash escapes like </a:t>
            </a:r>
            <a:r>
              <a:rPr lang="en-US" sz="24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\n</a:t>
            </a:r>
            <a:r>
              <a:rPr lang="en-US" sz="2400" b="1" dirty="0" smtClean="0"/>
              <a:t> are ignored in single quotes!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28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75656" y="1988840"/>
            <a:ext cx="6984776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/>
              <a:t>Construct		Meaning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\n		Newline</a:t>
            </a:r>
          </a:p>
          <a:p>
            <a:r>
              <a:rPr lang="en-US" sz="1600" dirty="0" smtClean="0"/>
              <a:t>\r		Return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\t		Tab</a:t>
            </a:r>
          </a:p>
          <a:p>
            <a:r>
              <a:rPr lang="en-US" sz="1600" dirty="0" smtClean="0"/>
              <a:t>\f		</a:t>
            </a:r>
            <a:r>
              <a:rPr lang="en-US" sz="1600" dirty="0" err="1" smtClean="0"/>
              <a:t>Formfeed</a:t>
            </a:r>
            <a:endParaRPr lang="en-US" sz="1600" dirty="0" smtClean="0"/>
          </a:p>
          <a:p>
            <a:r>
              <a:rPr lang="en-US" sz="1600" dirty="0" smtClean="0"/>
              <a:t>\b		Backspace</a:t>
            </a:r>
          </a:p>
          <a:p>
            <a:r>
              <a:rPr lang="en-US" sz="1600" dirty="0" smtClean="0"/>
              <a:t>\a		Bell</a:t>
            </a:r>
          </a:p>
          <a:p>
            <a:r>
              <a:rPr lang="en-US" sz="1600" dirty="0" smtClean="0"/>
              <a:t>\e		Escape (ASCII escape character)</a:t>
            </a:r>
          </a:p>
          <a:p>
            <a:r>
              <a:rPr lang="en-US" sz="1600" dirty="0" smtClean="0"/>
              <a:t>\007		Any octal ASCII value (here, 007 = bell)</a:t>
            </a:r>
          </a:p>
          <a:p>
            <a:r>
              <a:rPr lang="en-US" sz="1600" dirty="0" smtClean="0"/>
              <a:t>\x7f		Any two-digit, hex ASCII value (here, 7f = delete)</a:t>
            </a:r>
          </a:p>
          <a:p>
            <a:r>
              <a:rPr lang="en-US" sz="1600" dirty="0" smtClean="0"/>
              <a:t>\</a:t>
            </a:r>
            <a:r>
              <a:rPr lang="en-US" sz="1600" dirty="0" err="1" smtClean="0"/>
              <a:t>cC</a:t>
            </a:r>
            <a:r>
              <a:rPr lang="en-US" sz="1600" dirty="0" smtClean="0"/>
              <a:t>		A “control” character (here, Ctrl-C)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\\		Backslash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\\”		Double quote</a:t>
            </a:r>
          </a:p>
          <a:p>
            <a:r>
              <a:rPr lang="en-US" sz="1600" dirty="0" smtClean="0"/>
              <a:t>\l		Lowercase next letter</a:t>
            </a:r>
          </a:p>
          <a:p>
            <a:r>
              <a:rPr lang="en-US" sz="1600" dirty="0" smtClean="0"/>
              <a:t>\L		Lowercase all following letters until \E</a:t>
            </a:r>
          </a:p>
          <a:p>
            <a:r>
              <a:rPr lang="en-US" sz="1600" dirty="0" smtClean="0"/>
              <a:t>\u		Uppercase next letter</a:t>
            </a:r>
          </a:p>
          <a:p>
            <a:r>
              <a:rPr lang="en-US" sz="1600" dirty="0" smtClean="0"/>
              <a:t>\U		Uppercase all following letters until \E</a:t>
            </a:r>
          </a:p>
          <a:p>
            <a:r>
              <a:rPr lang="en-US" sz="1600" dirty="0" smtClean="0"/>
              <a:t>\Q		Quote non-word characters by adding a backslash until \E</a:t>
            </a:r>
          </a:p>
          <a:p>
            <a:r>
              <a:rPr lang="en-US" sz="1600" dirty="0" smtClean="0"/>
              <a:t>\E		End \L, \U, or \Q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Quotes vs. Double Quotes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50328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Double quotes </a:t>
            </a:r>
            <a:r>
              <a:rPr lang="en-US" dirty="0"/>
              <a:t>"" </a:t>
            </a:r>
            <a:r>
              <a:rPr lang="en-US" dirty="0" smtClean="0"/>
              <a:t>allow us to use special backslash escape characters: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44658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Concatenation</a:t>
            </a:r>
            <a:r>
              <a:rPr lang="en-US" dirty="0" smtClean="0"/>
              <a:t> of strings using the </a:t>
            </a:r>
            <a:r>
              <a:rPr lang="en-US" dirty="0" smtClean="0">
                <a:solidFill>
                  <a:srgbClr val="FF0000"/>
                </a:solidFill>
              </a:rPr>
              <a:t>. operator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"CCCG"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ATCGCCCG"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CCCG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 CCCG"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"\n"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same as 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ATCG\n“</a:t>
            </a: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44658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Repetition</a:t>
            </a:r>
            <a:r>
              <a:rPr lang="en-US" dirty="0" smtClean="0"/>
              <a:t> of strings using the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operator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ATCGATCGATCG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(4+1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ATCGATCGATCGATCGATCG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5555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		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44444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objectives of this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simple (and later more sophisticated) Perl programs to perform tasks, like: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nalyze data in text form (fasta, </a:t>
            </a:r>
            <a:r>
              <a:rPr lang="en-US" dirty="0" err="1" smtClean="0"/>
              <a:t>fastq</a:t>
            </a:r>
            <a:r>
              <a:rPr lang="en-US" dirty="0" smtClean="0"/>
              <a:t>, blast output -&gt; all text files</a:t>
            </a:r>
            <a:r>
              <a:rPr lang="en-US" dirty="0" smtClean="0"/>
              <a:t>!)</a:t>
            </a:r>
          </a:p>
          <a:p>
            <a:endParaRPr lang="en-US" dirty="0"/>
          </a:p>
          <a:p>
            <a:r>
              <a:rPr lang="en-US" dirty="0" smtClean="0"/>
              <a:t>Most often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</a:rPr>
              <a:t>Program 1 </a:t>
            </a:r>
            <a:r>
              <a:rPr lang="en-US" dirty="0" smtClean="0">
                <a:solidFill>
                  <a:schemeClr val="tx2"/>
                </a:solidFill>
              </a:rPr>
              <a:t>output </a:t>
            </a:r>
            <a:r>
              <a:rPr lang="en-US" dirty="0" smtClean="0">
                <a:solidFill>
                  <a:srgbClr val="FF0000"/>
                </a:solidFill>
              </a:rPr>
              <a:t>-&gt; Perl script to change format of output -&gt;</a:t>
            </a:r>
            <a:r>
              <a:rPr lang="en-US" dirty="0" smtClean="0">
                <a:solidFill>
                  <a:srgbClr val="00B050"/>
                </a:solidFill>
              </a:rPr>
              <a:t> input for Program 2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 able to pick up more Perl and other programming languages more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Numbers vs. Strings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44657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Perl </a:t>
            </a:r>
            <a:r>
              <a:rPr lang="en-US" b="1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automatically converts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between numbers and strings, depending on the operator:</a:t>
            </a: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same as 	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5555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"Z" </a:t>
            </a:r>
            <a:r>
              <a:rPr lang="pl-PL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pl-PL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de-DE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same as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	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"Z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also work on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636190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$GC = 36;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$AT = 100 - $GC;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$AT\n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/>
          </a:p>
          <a:p>
            <a:r>
              <a:rPr lang="en-US" dirty="0" smtClean="0"/>
              <a:t>will print: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64</a:t>
            </a: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 = $sequence . 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GGGGTTTT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$sequence\n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/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ATCGATGGGGGGTTTT</a:t>
            </a:r>
            <a:endParaRPr lang="en-US" dirty="0"/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Compound assignment operators allow you to do this more concisely: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sequence = $sequence . 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GGGGTTTT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sequence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GGGGTTTT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same can be done with other operators, e.g.: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$number = $number + 1;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	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$number += 1;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$number = $number * 2;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	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$number *= 2;</a:t>
            </a:r>
          </a:p>
        </p:txBody>
      </p:sp>
    </p:spTree>
    <p:extLst>
      <p:ext uri="{BB962C8B-B14F-4D97-AF65-F5344CB8AC3E}">
        <p14:creationId xmlns:p14="http://schemas.microsoft.com/office/powerpoint/2010/main" val="14446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916832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Sometimes you want to print something directly following a variable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 that case, you can tell Perl explicitly where the variable name starts and ends:</a:t>
            </a:r>
          </a:p>
          <a:p>
            <a:endParaRPr lang="en-US" dirty="0" smtClean="0"/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"$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sequence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GGGGCTC\n";</a:t>
            </a:r>
          </a:p>
          <a:p>
            <a:r>
              <a:rPr lang="en-US" dirty="0" smtClean="0"/>
              <a:t>will print: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ATCGATGGGGGGTTTT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"The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 content is $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GC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/>
              <a:t>will print: The GC content is 64%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916832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follows the common mathematical order:  first multiplication, then addition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+ 4 * 3</a:t>
            </a:r>
            <a:endParaRPr lang="en-US" dirty="0"/>
          </a:p>
          <a:p>
            <a:r>
              <a:rPr lang="en-US" dirty="0" smtClean="0"/>
              <a:t>= 17</a:t>
            </a:r>
          </a:p>
          <a:p>
            <a:endParaRPr lang="en-US" dirty="0"/>
          </a:p>
          <a:p>
            <a:r>
              <a:rPr lang="en-US" dirty="0" smtClean="0"/>
              <a:t>Parentheses have the highest precedence: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(5 + 4) * 3</a:t>
            </a:r>
          </a:p>
          <a:p>
            <a:r>
              <a:rPr lang="en-US" dirty="0" smtClean="0"/>
              <a:t>= 60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Precedence of string operators </a:t>
            </a:r>
            <a:r>
              <a:rPr lang="en-US" dirty="0"/>
              <a:t>is documented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perldoc.perl.org/perlop.html#Operator-Precedence-and-Associativity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Associativity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784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operators with the same precedence level are resolved by associativity: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/>
              <a:t> have left associativity: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36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 </a:t>
            </a:r>
            <a:r>
              <a:rPr lang="en-US" dirty="0"/>
              <a:t>	</a:t>
            </a:r>
            <a:r>
              <a:rPr lang="en-US" dirty="0" smtClean="0"/>
              <a:t>is the same as 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(36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6)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(exponentiation) has right associativity: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is the same as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4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(3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2)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you really need it, look up associativity here:</a:t>
            </a:r>
          </a:p>
          <a:p>
            <a:r>
              <a:rPr lang="en-US" dirty="0">
                <a:hlinkClick r:id="rId2"/>
              </a:rPr>
              <a:t>http://perldoc.perl.org/perlop.html#Operator-Precedence-and-Associativity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33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Numbers and strings can be compared using comparison operators: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413338"/>
            <a:ext cx="7344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Comparison	</a:t>
            </a:r>
            <a:r>
              <a:rPr lang="en-US" sz="2400" b="1" dirty="0" smtClean="0"/>
              <a:t>		Numeric</a:t>
            </a:r>
            <a:r>
              <a:rPr lang="en-US" sz="2400" b="1" dirty="0"/>
              <a:t>	</a:t>
            </a:r>
            <a:r>
              <a:rPr lang="en-US" sz="2400" b="1" dirty="0" smtClean="0"/>
              <a:t>String</a:t>
            </a:r>
            <a:endParaRPr lang="en-US" sz="2400" b="1" dirty="0"/>
          </a:p>
          <a:p>
            <a:r>
              <a:rPr lang="en-US" sz="2400" dirty="0"/>
              <a:t>Equal	</a:t>
            </a: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Not equal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ne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Less than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lt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Greater than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gt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Less than or equal to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le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2400" dirty="0"/>
              <a:t>Greater than or equal </a:t>
            </a:r>
            <a:r>
              <a:rPr lang="en-US" sz="2400" dirty="0" smtClean="0"/>
              <a:t>to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&gt;=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</a:t>
            </a:r>
            <a:endParaRPr lang="de-DE" sz="2400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790814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operators return a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  <a:r>
              <a:rPr lang="en-US" dirty="0" smtClean="0"/>
              <a:t> value: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34;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is TRUE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30 + 5;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is FALSE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35.0;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is TRUE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'35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'35.0';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is FALSE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'ATCTCG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'ACCCCG';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is TRUE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</p:txBody>
      </p:sp>
      <p:sp>
        <p:nvSpPr>
          <p:cNvPr id="6" name="Right Brace 5"/>
          <p:cNvSpPr/>
          <p:nvPr/>
        </p:nvSpPr>
        <p:spPr>
          <a:xfrm>
            <a:off x="5522910" y="2204864"/>
            <a:ext cx="43204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026966" y="288429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Boolean Values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1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5220072" y="2204864"/>
            <a:ext cx="43204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5724128" y="288429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Boolean Values</a:t>
            </a:r>
            <a:endParaRPr lang="de-DE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547664" y="3501008"/>
            <a:ext cx="576064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3728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string context!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738" y="1790814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operators return a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  <a:r>
              <a:rPr lang="en-US" dirty="0" smtClean="0"/>
              <a:t> value: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34;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is TRUE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30 + 5;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is FALSE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35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35.0;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is TRUE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'35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'35.0';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is FALSE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'ATCTCG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'ACCCCG';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is TRUE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15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Clause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make decisions based on, e.g. the outcome of comparing two values: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$sequence_1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$sequence_2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condition)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 something;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</p:txBody>
      </p:sp>
    </p:spTree>
    <p:extLst>
      <p:ext uri="{BB962C8B-B14F-4D97-AF65-F5344CB8AC3E}">
        <p14:creationId xmlns:p14="http://schemas.microsoft.com/office/powerpoint/2010/main" val="6742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Clause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can make decisions based on, e.g. the outcome of comparing two values: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$sequence_1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"ATCG"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$sequence_2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condition)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 something;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$sequence_1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$sequence_2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"Sequences are identical\n";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endParaRPr lang="en-US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50912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will execute an if statement, if the condition is </a:t>
            </a:r>
            <a:r>
              <a:rPr lang="en-US" b="1" dirty="0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205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Style Conventions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1700807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($sequence_1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$sequence_2)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“Sequences are identical\n”;</a:t>
            </a:r>
            <a:endParaRPr lang="en-US" dirty="0">
              <a:solidFill>
                <a:srgbClr val="7030A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35696" y="2852936"/>
            <a:ext cx="864096" cy="1296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422108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lose braces on a separate line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align vertically with the beginning of the block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23928" y="2708920"/>
            <a:ext cx="1368152" cy="136815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2080" y="40770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indent the contents of the block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Clause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$sequence_1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$sequence_2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“"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($sequence_1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$sequence_2)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302" y="4139788"/>
            <a:ext cx="799288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Change one of the string characters to lower case, save, and execute your script.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does the output change?</a:t>
            </a:r>
          </a:p>
        </p:txBody>
      </p:sp>
    </p:spTree>
    <p:extLst>
      <p:ext uri="{BB962C8B-B14F-4D97-AF65-F5344CB8AC3E}">
        <p14:creationId xmlns:p14="http://schemas.microsoft.com/office/powerpoint/2010/main" val="28535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else Clause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7544" y="1542236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$sequence_1 =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$sequence_2 = "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($sequence_1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$sequence_2) 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"Sequences are identical\n";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not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keyword let’s you define what happens if the condition isn’t met or is FALSE</a:t>
            </a:r>
          </a:p>
        </p:txBody>
      </p:sp>
    </p:spTree>
    <p:extLst>
      <p:ext uri="{BB962C8B-B14F-4D97-AF65-F5344CB8AC3E}">
        <p14:creationId xmlns:p14="http://schemas.microsoft.com/office/powerpoint/2010/main" val="28094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Values in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0765" y="1412776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Boolean values can also be stored in a scalar variable: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$compare1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$compare2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AAAA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something if Boolean value = TRUE: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($compare1)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Sequences are identical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Values in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0765" y="1412776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Boolean values can also be stored in a scalar variable: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$compare1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$compare2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ATCG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AAAA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something if Boolean value = TRUE: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($compare1)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identical\n";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Sequences are identical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Do Something if Boolean value = FALSE:</a:t>
            </a:r>
            <a:endParaRPr lang="en-US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$compare2)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"Sequences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don’t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match\n";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will print: Sequences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don’t match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Logical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has logical operators to work with Boolean TRUE/FALSE values:</a:t>
            </a:r>
          </a:p>
          <a:p>
            <a:endParaRPr lang="en-US" dirty="0"/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&amp;&amp; = AND</a:t>
            </a:r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|| = 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Logical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has logical operators to work with Boolean TRUE/FALSE values:</a:t>
            </a:r>
          </a:p>
          <a:p>
            <a:endParaRPr lang="en-US" dirty="0"/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&amp;&amp; = AND</a:t>
            </a:r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|| = OR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(condition_1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&amp;&amp;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condition_2)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"Both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conditions are true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 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(condition_1 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||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condition_2)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"At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least one or the other condition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563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Logical Operators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Perl has logical operators to work with Boolean TRUE/FALSE values:</a:t>
            </a:r>
          </a:p>
          <a:p>
            <a:endParaRPr lang="en-US" dirty="0"/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&amp;&amp; = AND</a:t>
            </a:r>
          </a:p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	|| = 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 ($GC &gt;= 40) &amp;&amp; ($GC &lt;=60) 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"GC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content is between 40% and 60%\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elsif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can be used to check a number of conditional expressions one by one: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(condition)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 something;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(condition){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something else;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elsif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(condition){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another thing;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else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when all other conditions fail;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</a:t>
            </a:r>
            <a:r>
              <a:rPr lang="en-US" dirty="0"/>
              <a:t>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0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$</a:t>
            </a:r>
            <a:r>
              <a:rPr lang="en-US" dirty="0" err="1" smtClean="0"/>
              <a:t>var</a:t>
            </a:r>
            <a:r>
              <a:rPr lang="en-US" dirty="0" smtClean="0"/>
              <a:t> = “lexical variable” and is valid within the enclosing block</a:t>
            </a:r>
          </a:p>
          <a:p>
            <a:endParaRPr lang="en-US" dirty="0" smtClean="0"/>
          </a:p>
          <a:p>
            <a:r>
              <a:rPr lang="en-US" dirty="0" smtClean="0"/>
              <a:t>If it‘s not enclosed in a block it is valid throughout the code</a:t>
            </a:r>
          </a:p>
          <a:p>
            <a:endParaRPr lang="en-US" dirty="0"/>
          </a:p>
          <a:p>
            <a:r>
              <a:rPr lang="en-US" dirty="0" smtClean="0"/>
              <a:t>You can put your code into a “naked block” to limit the scope of a lexical variable: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$variable = 5;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"$variable\n";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29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13690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 expressions (</a:t>
            </a:r>
            <a:r>
              <a:rPr lang="en-US" b="1" dirty="0" smtClean="0"/>
              <a:t>RegEx</a:t>
            </a:r>
            <a:r>
              <a:rPr lang="en-US" dirty="0" smtClean="0"/>
              <a:t>) let us write patterns to match strings, so we can do things like: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Match each line that begins with an A and end with a 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Check if there is DNA sequence with non-standard characters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heck if I’m looking at a DNA or a protein sequence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Find any sequence headers that contain the string “Bacillus”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Find all lines that have the string “</a:t>
            </a:r>
            <a:r>
              <a:rPr lang="en-US" dirty="0" err="1" smtClean="0"/>
              <a:t>recA</a:t>
            </a:r>
            <a:r>
              <a:rPr lang="en-US" dirty="0" smtClean="0"/>
              <a:t>” in them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39652" y="5090607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RegEx are used for pattern matching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15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RegEx in Perl either match a string or they don‘t (no partial matches)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leftmost, longest substring that satisfies the pattern is matched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RegExes</a:t>
            </a:r>
            <a:r>
              <a:rPr lang="en-US" dirty="0" smtClean="0"/>
              <a:t> in Perl either match a string or they don‘t (no partial matches)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leftmost, longest substring that satisfies the pattern is matched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easiest RegEx is one that literally matches a substring: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AGGATAGGATATTA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(/GGA/)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"It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matched!\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What parts of the string will be matched?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RegExes</a:t>
            </a:r>
            <a:r>
              <a:rPr lang="en-US" dirty="0" smtClean="0"/>
              <a:t> in Perl either match a string or they don‘t (no partial matches)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leftmost, longest substring that satisfies the pattern is matched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easiest RegEx is one that literally matches a substring: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AGGATAGGATATTA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(/GGA/)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"It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matched!\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n";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What parts of the string will be matched?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TA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TATTA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558924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We‘ll learn about global matching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2636912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“AGGATAGGATATTA”;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(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rgbClr val="00B0F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GGA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{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print “It matched!\n”;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4" name="Straight Arrow Connector 3"/>
          <p:cNvCxnSpPr>
            <a:endCxn id="6" idx="3"/>
          </p:cNvCxnSpPr>
          <p:nvPr/>
        </p:nvCxnSpPr>
        <p:spPr>
          <a:xfrm flipH="1" flipV="1">
            <a:off x="3419872" y="2805029"/>
            <a:ext cx="504056" cy="19192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59632" y="220486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special variable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that holds input values and values for pattern matching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44008" y="3789040"/>
            <a:ext cx="0" cy="13681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48064" y="3789040"/>
            <a:ext cx="0" cy="13681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7924" y="5229200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match operator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04048" y="2492899"/>
            <a:ext cx="432048" cy="1021176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08104" y="20608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RegEx pattern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856" y="2204864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Whitespaces matter!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/GGA/  ≠ /G GA/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/>
              <a:t>Capitalization matters!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/GGA/  ≠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gga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/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903" y="1268760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match operator // is similar to double quotes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""</a:t>
            </a:r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Special backslash-escaped characters, like \n (newline), \t (tab), \s (whitespace) work: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match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903" y="1268760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The match operator // is similar to double quotes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""</a:t>
            </a:r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Special backslash-escaped characters, like \n (newline), \t (tab), \s (whitespace) work: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will match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World"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Variables are interpolated: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 $word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"World"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/Hello\s</a:t>
            </a:r>
            <a:r>
              <a:rPr lang="en-US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${word}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 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	will match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 World" </a:t>
            </a:r>
          </a:p>
        </p:txBody>
      </p:sp>
    </p:spTree>
    <p:extLst>
      <p:ext uri="{BB962C8B-B14F-4D97-AF65-F5344CB8AC3E}">
        <p14:creationId xmlns:p14="http://schemas.microsoft.com/office/powerpoint/2010/main" val="15347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5616" y="2780928"/>
            <a:ext cx="7344816" cy="2592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903" y="206084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Matching types of characters:</a:t>
            </a:r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83124"/>
              </p:ext>
            </p:extLst>
          </p:nvPr>
        </p:nvGraphicFramePr>
        <p:xfrm>
          <a:off x="1331640" y="2924944"/>
          <a:ext cx="7365504" cy="2286000"/>
        </p:xfrm>
        <a:graphic>
          <a:graphicData uri="http://schemas.openxmlformats.org/drawingml/2006/table">
            <a:tbl>
              <a:tblPr/>
              <a:tblGrid>
                <a:gridCol w="1675629"/>
                <a:gridCol w="5689875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\w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</a:t>
                      </a:r>
                      <a:r>
                        <a:rPr lang="en-US" i="1" dirty="0"/>
                        <a:t>single</a:t>
                      </a:r>
                      <a:r>
                        <a:rPr lang="en-US" dirty="0"/>
                        <a:t> character classified as a “word” character (alphanumeric or “_”)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\W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non-“word” character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\s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whitespace character (space, tab, newline)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\S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matches any non-whitespace character 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\d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digit character, equiv. to [0-9]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\D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matches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non-digit </a:t>
                      </a:r>
                      <a:r>
                        <a:rPr lang="de-DE" dirty="0" err="1"/>
                        <a:t>character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1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Perl – Pros and 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ode is kind of human-readable (at least in simpler scripts)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manipulating/analyzing data in text-form (e.g. fasta, sam, GenBank etc.) is 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converting between/fixing file formats (=parsing) is easy</a:t>
            </a:r>
          </a:p>
        </p:txBody>
      </p:sp>
    </p:spTree>
    <p:extLst>
      <p:ext uri="{BB962C8B-B14F-4D97-AF65-F5344CB8AC3E}">
        <p14:creationId xmlns:p14="http://schemas.microsoft.com/office/powerpoint/2010/main" val="35221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972519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If you leave the match operator empty //, it will match any string!</a:t>
            </a:r>
          </a:p>
        </p:txBody>
      </p:sp>
    </p:spTree>
    <p:extLst>
      <p:ext uri="{BB962C8B-B14F-4D97-AF65-F5344CB8AC3E}">
        <p14:creationId xmlns:p14="http://schemas.microsoft.com/office/powerpoint/2010/main" val="18163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RegExercises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write the following pattern matching program, save it as </a:t>
            </a:r>
            <a:r>
              <a:rPr lang="en-US" dirty="0" smtClean="0">
                <a:solidFill>
                  <a:srgbClr val="FF0000"/>
                </a:solidFill>
              </a:rPr>
              <a:t>check_match.pl</a:t>
            </a:r>
            <a:r>
              <a:rPr lang="en-US" dirty="0"/>
              <a:t>,</a:t>
            </a:r>
          </a:p>
          <a:p>
            <a:r>
              <a:rPr lang="en-US" dirty="0"/>
              <a:t>and make it executable: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diagnostics;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(&lt;STDIN&gt;) {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chomp;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if (/YOUR_PATTERN_HERE/) {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 "Matched!\n";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 else {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 "No match :(\n";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8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RegExercises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write the following pattern matching program, save it as check_match.pl,</a:t>
            </a:r>
          </a:p>
          <a:p>
            <a:r>
              <a:rPr lang="en-US" dirty="0" smtClean="0"/>
              <a:t>and make it executable: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#!/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/bin/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perl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strict;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warnings;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use diagnostics;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(&lt;STDIN&gt;)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chomp;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if (/YOUR_PATTERN_HERE/) 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 "Matched!\n";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 else {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 "No match :(\n";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2195736" y="3166810"/>
            <a:ext cx="1656184" cy="78395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1920" y="2843644"/>
            <a:ext cx="5148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This let‘s you read user input from the command line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(this will be explained more later)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63688" y="3824466"/>
            <a:ext cx="2088232" cy="5406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63088" y="3639800"/>
            <a:ext cx="488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will remove the invisible newline character \n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check_match.pl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use this script by piping strings to match into it with echo: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echo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blablabla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"|./check_match.pl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by reading text from a file into it: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./check_match.pl &lt; file.txt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RegExercises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Work with example GenBank file: </a:t>
            </a:r>
            <a:r>
              <a:rPr lang="en-US" dirty="0" err="1" smtClean="0">
                <a:solidFill>
                  <a:srgbClr val="FF0000"/>
                </a:solidFill>
                <a:ea typeface="DejaVu Sans Mono" panose="020B0609030804020204" pitchFamily="49" charset="0"/>
                <a:cs typeface="DejaVu Sans Mono" panose="020B0609030804020204" pitchFamily="49" charset="0"/>
              </a:rPr>
              <a:t>example_genbank.gbk</a:t>
            </a:r>
            <a:endParaRPr lang="en-US" dirty="0" smtClean="0">
              <a:solidFill>
                <a:srgbClr val="FF0000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solidFill>
                <a:srgbClr val="FF0000"/>
              </a:solidFill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M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odify your check_match.pl script to match </a:t>
            </a:r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the string "CDS"</a:t>
            </a:r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How many CDS does the GenBank file contain?  </a:t>
            </a:r>
          </a:p>
          <a:p>
            <a:r>
              <a:rPr lang="en-US" dirty="0"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(hint: use a count variable and </a:t>
            </a:r>
            <a:r>
              <a:rPr lang="en-US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autoincrement</a:t>
            </a:r>
            <a:r>
              <a:rPr lang="en-US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2276872"/>
            <a:ext cx="6696744" cy="36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Metacharacters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47920"/>
              </p:ext>
            </p:extLst>
          </p:nvPr>
        </p:nvGraphicFramePr>
        <p:xfrm>
          <a:off x="1691680" y="2348880"/>
          <a:ext cx="6120680" cy="3352800"/>
        </p:xfrm>
        <a:graphic>
          <a:graphicData uri="http://schemas.openxmlformats.org/drawingml/2006/table">
            <a:tbl>
              <a:tblPr/>
              <a:tblGrid>
                <a:gridCol w="2459581"/>
                <a:gridCol w="3661099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Meta</a:t>
                      </a:r>
                      <a:r>
                        <a:rPr lang="en-US" b="1" baseline="0" noProof="0" dirty="0" smtClean="0"/>
                        <a:t>character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Matches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^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beginning of string</a:t>
                      </a:r>
                      <a:endParaRPr lang="en-US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$</a:t>
                      </a:r>
                      <a:endParaRPr lang="de-DE" dirty="0"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end of string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.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any character except newline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*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 0 or more times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+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</a:t>
                      </a:r>
                      <a:r>
                        <a:rPr lang="en-US" dirty="0" smtClean="0"/>
                        <a:t>at least once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?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 0 or 1 times; </a:t>
                      </a:r>
                      <a:r>
                        <a:rPr lang="en-US" i="1"/>
                        <a:t>or</a:t>
                      </a:r>
                      <a:r>
                        <a:rPr lang="en-US"/>
                        <a:t>: shortest match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|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alternative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( )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grouping; “storing”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[ ]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characters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1640" y="1899483"/>
            <a:ext cx="667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you need to use any of these as literals, use the backslash \ escape!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449567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or building more sophisticated RegEx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43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Metacharacters in 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Hello/		matches </a:t>
            </a:r>
            <a:r>
              <a:rPr lang="en-US" dirty="0"/>
              <a:t>"</a:t>
            </a:r>
            <a:r>
              <a:rPr lang="en-US" dirty="0" smtClean="0">
                <a:solidFill>
                  <a:srgbClr val="FF0000"/>
                </a:solidFill>
              </a:rPr>
              <a:t>Hello</a:t>
            </a:r>
            <a:r>
              <a:rPr lang="en-US" dirty="0" smtClean="0"/>
              <a:t>, World!" but not </a:t>
            </a:r>
            <a:r>
              <a:rPr lang="en-US" dirty="0"/>
              <a:t>"</a:t>
            </a:r>
            <a:r>
              <a:rPr lang="en-US" dirty="0" smtClean="0"/>
              <a:t>World, I say Hello“</a:t>
            </a:r>
          </a:p>
          <a:p>
            <a:endParaRPr lang="en-US" dirty="0"/>
          </a:p>
          <a:p>
            <a:r>
              <a:rPr lang="en-US" dirty="0" smtClean="0"/>
              <a:t>/Hello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/>
              <a:t>/		matches "World</a:t>
            </a:r>
            <a:r>
              <a:rPr lang="en-US" dirty="0"/>
              <a:t>, I say </a:t>
            </a:r>
            <a:r>
              <a:rPr lang="en-US" dirty="0" smtClean="0">
                <a:solidFill>
                  <a:srgbClr val="FF0000"/>
                </a:solidFill>
              </a:rPr>
              <a:t>Hello</a:t>
            </a:r>
            <a:r>
              <a:rPr lang="en-US" dirty="0" smtClean="0"/>
              <a:t>" but not “Hello, World!“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H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dirty="0" err="1" smtClean="0"/>
              <a:t>llo</a:t>
            </a:r>
            <a:r>
              <a:rPr lang="en-US" dirty="0" smtClean="0"/>
              <a:t>/		</a:t>
            </a:r>
            <a:r>
              <a:rPr lang="en-US" dirty="0"/>
              <a:t>matches "</a:t>
            </a:r>
            <a:r>
              <a:rPr lang="en-US" dirty="0" smtClean="0"/>
              <a:t>H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llo“, "H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llo", </a:t>
            </a:r>
            <a:r>
              <a:rPr lang="en-US" dirty="0"/>
              <a:t>"H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llo", </a:t>
            </a:r>
            <a:r>
              <a:rPr lang="en-US" dirty="0"/>
              <a:t>and </a:t>
            </a:r>
            <a:r>
              <a:rPr lang="en-US" dirty="0" smtClean="0"/>
              <a:t>"H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llo</a:t>
            </a:r>
            <a:r>
              <a:rPr lang="en-US" dirty="0" smtClean="0"/>
              <a:t>“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Hel</a:t>
            </a:r>
            <a:r>
              <a:rPr lang="en-US" dirty="0" err="1" smtClean="0">
                <a:solidFill>
                  <a:srgbClr val="FF0000"/>
                </a:solidFill>
              </a:rPr>
              <a:t>+</a:t>
            </a:r>
            <a:r>
              <a:rPr lang="en-US" dirty="0" err="1" smtClean="0"/>
              <a:t>o</a:t>
            </a:r>
            <a:r>
              <a:rPr lang="en-US" dirty="0" smtClean="0"/>
              <a:t>/		</a:t>
            </a:r>
            <a:r>
              <a:rPr lang="en-US" dirty="0"/>
              <a:t>matches </a:t>
            </a:r>
            <a:r>
              <a:rPr lang="en-US" dirty="0" smtClean="0"/>
              <a:t>"He</a:t>
            </a:r>
            <a:r>
              <a:rPr lang="en-US" dirty="0" smtClean="0">
                <a:solidFill>
                  <a:srgbClr val="FF0000"/>
                </a:solidFill>
              </a:rPr>
              <a:t>ll</a:t>
            </a:r>
            <a:r>
              <a:rPr lang="en-US" dirty="0" smtClean="0"/>
              <a:t>o</a:t>
            </a:r>
            <a:r>
              <a:rPr lang="en-US" dirty="0"/>
              <a:t>" and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/>
              <a:t>o</a:t>
            </a:r>
            <a:r>
              <a:rPr lang="en-US" dirty="0" smtClean="0"/>
              <a:t>"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Hel</a:t>
            </a:r>
            <a:r>
              <a:rPr lang="en-US" dirty="0" err="1" smtClean="0">
                <a:solidFill>
                  <a:srgbClr val="FF0000"/>
                </a:solidFill>
              </a:rPr>
              <a:t>?</a:t>
            </a:r>
            <a:r>
              <a:rPr lang="en-US" dirty="0" err="1" smtClean="0"/>
              <a:t>o</a:t>
            </a:r>
            <a:r>
              <a:rPr lang="en-US" dirty="0" smtClean="0"/>
              <a:t>/		</a:t>
            </a:r>
            <a:r>
              <a:rPr lang="en-US" dirty="0"/>
              <a:t>matches </a:t>
            </a:r>
            <a:r>
              <a:rPr lang="en-US" dirty="0" smtClean="0"/>
              <a:t>"He</a:t>
            </a:r>
            <a:r>
              <a:rPr lang="en-US" dirty="0" smtClean="0">
                <a:solidFill>
                  <a:srgbClr val="FF0000"/>
                </a:solidFill>
              </a:rPr>
              <a:t>ll</a:t>
            </a:r>
            <a:r>
              <a:rPr lang="en-US" dirty="0" smtClean="0"/>
              <a:t>o</a:t>
            </a:r>
            <a:r>
              <a:rPr lang="en-US" dirty="0"/>
              <a:t>",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/>
              <a:t>o</a:t>
            </a:r>
            <a:r>
              <a:rPr lang="en-US" dirty="0"/>
              <a:t>", </a:t>
            </a:r>
            <a:r>
              <a:rPr lang="en-US" dirty="0" err="1" smtClean="0"/>
              <a:t>Heo</a:t>
            </a:r>
            <a:r>
              <a:rPr lang="en-US" dirty="0" smtClean="0"/>
              <a:t>" </a:t>
            </a:r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H</a:t>
            </a:r>
            <a:r>
              <a:rPr lang="en-US" dirty="0" err="1" smtClean="0">
                <a:solidFill>
                  <a:srgbClr val="FF0000"/>
                </a:solidFill>
              </a:rPr>
              <a:t>e|a</a:t>
            </a:r>
            <a:r>
              <a:rPr lang="en-US" dirty="0" err="1" smtClean="0"/>
              <a:t>llo</a:t>
            </a:r>
            <a:r>
              <a:rPr lang="en-US" dirty="0"/>
              <a:t>/	</a:t>
            </a:r>
            <a:r>
              <a:rPr lang="en-US" dirty="0" smtClean="0"/>
              <a:t>	matches "H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llo</a:t>
            </a:r>
            <a:r>
              <a:rPr lang="en-US" dirty="0"/>
              <a:t>" and </a:t>
            </a:r>
            <a:r>
              <a:rPr lang="en-US" dirty="0" smtClean="0"/>
              <a:t>"H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llo</a:t>
            </a:r>
            <a:r>
              <a:rPr lang="en-US" dirty="0"/>
              <a:t>"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2492896"/>
            <a:ext cx="6696744" cy="26642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Repetition Operators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21568"/>
              </p:ext>
            </p:extLst>
          </p:nvPr>
        </p:nvGraphicFramePr>
        <p:xfrm>
          <a:off x="1403648" y="2564904"/>
          <a:ext cx="6408712" cy="2346960"/>
        </p:xfrm>
        <a:graphic>
          <a:graphicData uri="http://schemas.openxmlformats.org/drawingml/2006/table">
            <a:tbl>
              <a:tblPr/>
              <a:tblGrid>
                <a:gridCol w="3204356"/>
                <a:gridCol w="3204356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Repetition operator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Matches</a:t>
                      </a:r>
                      <a:endParaRPr lang="en-US" b="1" noProof="0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*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zero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more</a:t>
                      </a:r>
                      <a:r>
                        <a:rPr lang="de-DE" dirty="0"/>
                        <a:t> </a:t>
                      </a:r>
                      <a:r>
                        <a:rPr lang="de-DE" i="1" dirty="0" err="1"/>
                        <a:t>a</a:t>
                      </a:r>
                      <a:r>
                        <a:rPr lang="de-DE" dirty="0" err="1"/>
                        <a:t>’s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+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one or more </a:t>
                      </a:r>
                      <a:r>
                        <a:rPr lang="de-DE" i="1"/>
                        <a:t>a</a:t>
                      </a:r>
                      <a:r>
                        <a:rPr lang="de-DE"/>
                        <a:t>’s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?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zero or one </a:t>
                      </a:r>
                      <a:r>
                        <a:rPr lang="en-US" i="1"/>
                        <a:t>a</a:t>
                      </a:r>
                      <a:r>
                        <a:rPr lang="en-US"/>
                        <a:t>’s (i.e., optional </a:t>
                      </a:r>
                      <a:r>
                        <a:rPr lang="en-US" i="1"/>
                        <a:t>a</a:t>
                      </a:r>
                      <a:r>
                        <a:rPr lang="en-US"/>
                        <a:t>)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{</a:t>
                      </a:r>
                      <a:r>
                        <a:rPr lang="de-DE" i="1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}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exactly</a:t>
                      </a:r>
                      <a:r>
                        <a:rPr lang="de-DE" dirty="0"/>
                        <a:t> </a:t>
                      </a:r>
                      <a:r>
                        <a:rPr lang="de-DE" i="1" dirty="0"/>
                        <a:t>m</a:t>
                      </a:r>
                      <a:r>
                        <a:rPr lang="de-DE" dirty="0"/>
                        <a:t> </a:t>
                      </a:r>
                      <a:r>
                        <a:rPr lang="de-DE" i="1" dirty="0" err="1"/>
                        <a:t>a</a:t>
                      </a:r>
                      <a:r>
                        <a:rPr lang="de-DE" dirty="0" err="1"/>
                        <a:t>’s</a:t>
                      </a:r>
                      <a:endParaRPr lang="de-DE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{</a:t>
                      </a:r>
                      <a:r>
                        <a:rPr lang="de-DE" i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</a:t>
                      </a:r>
                      <a:r>
                        <a:rPr lang="de-DE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,}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at least </a:t>
                      </a:r>
                      <a:r>
                        <a:rPr lang="de-DE" i="1"/>
                        <a:t>m</a:t>
                      </a:r>
                      <a:r>
                        <a:rPr lang="de-DE"/>
                        <a:t> </a:t>
                      </a:r>
                      <a:r>
                        <a:rPr lang="de-DE" i="1"/>
                        <a:t>a</a:t>
                      </a:r>
                      <a:r>
                        <a:rPr lang="de-DE"/>
                        <a:t>’s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i="1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{</a:t>
                      </a:r>
                      <a:r>
                        <a:rPr lang="de-DE" i="1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m</a:t>
                      </a:r>
                      <a:r>
                        <a:rPr lang="de-DE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,</a:t>
                      </a:r>
                      <a:r>
                        <a:rPr lang="de-DE" i="1" dirty="0" err="1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n</a:t>
                      </a:r>
                      <a:r>
                        <a:rPr lang="de-DE" dirty="0"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}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</a:t>
                      </a:r>
                      <a:r>
                        <a:rPr lang="en-US" i="1" dirty="0"/>
                        <a:t>m</a:t>
                      </a:r>
                      <a:r>
                        <a:rPr lang="en-US" dirty="0"/>
                        <a:t> but at most </a:t>
                      </a:r>
                      <a:r>
                        <a:rPr lang="en-US" i="1" dirty="0"/>
                        <a:t>n a</a:t>
                      </a:r>
                      <a:r>
                        <a:rPr lang="en-US" dirty="0"/>
                        <a:t>’s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4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Repetition Operators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/Hel</a:t>
            </a:r>
            <a:r>
              <a:rPr lang="en-US" dirty="0" smtClean="0">
                <a:solidFill>
                  <a:srgbClr val="FF0000"/>
                </a:solidFill>
              </a:rPr>
              <a:t>{2}</a:t>
            </a:r>
            <a:r>
              <a:rPr lang="en-US" dirty="0" smtClean="0"/>
              <a:t>o/		matches </a:t>
            </a:r>
            <a:r>
              <a:rPr lang="en-US" dirty="0"/>
              <a:t>"He</a:t>
            </a:r>
            <a:r>
              <a:rPr lang="en-US" dirty="0">
                <a:solidFill>
                  <a:srgbClr val="FF0000"/>
                </a:solidFill>
              </a:rPr>
              <a:t>ll</a:t>
            </a:r>
            <a:r>
              <a:rPr lang="en-US" dirty="0"/>
              <a:t>o"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/Hel</a:t>
            </a:r>
            <a:r>
              <a:rPr lang="en-US" dirty="0" smtClean="0">
                <a:solidFill>
                  <a:srgbClr val="FF0000"/>
                </a:solidFill>
              </a:rPr>
              <a:t>{2,}</a:t>
            </a:r>
            <a:r>
              <a:rPr lang="en-US" dirty="0" smtClean="0"/>
              <a:t>o/	matches </a:t>
            </a:r>
            <a:r>
              <a:rPr lang="en-US" dirty="0"/>
              <a:t>"He</a:t>
            </a:r>
            <a:r>
              <a:rPr lang="en-US" dirty="0">
                <a:solidFill>
                  <a:srgbClr val="FF0000"/>
                </a:solidFill>
              </a:rPr>
              <a:t>ll</a:t>
            </a:r>
            <a:r>
              <a:rPr lang="en-US" dirty="0"/>
              <a:t>o", "</a:t>
            </a:r>
            <a:r>
              <a:rPr lang="en-US" dirty="0" err="1"/>
              <a:t>He</a:t>
            </a:r>
            <a:r>
              <a:rPr lang="en-US" dirty="0" err="1">
                <a:solidFill>
                  <a:srgbClr val="FF0000"/>
                </a:solidFill>
              </a:rPr>
              <a:t>lll</a:t>
            </a:r>
            <a:r>
              <a:rPr lang="en-US" dirty="0" err="1"/>
              <a:t>o</a:t>
            </a:r>
            <a:r>
              <a:rPr lang="en-US" dirty="0"/>
              <a:t>", "</a:t>
            </a:r>
            <a:r>
              <a:rPr lang="en-US" dirty="0" err="1"/>
              <a:t>He</a:t>
            </a:r>
            <a:r>
              <a:rPr lang="en-US" dirty="0" err="1">
                <a:solidFill>
                  <a:srgbClr val="FF0000"/>
                </a:solidFill>
              </a:rPr>
              <a:t>llll</a:t>
            </a:r>
            <a:r>
              <a:rPr lang="en-US" dirty="0" err="1"/>
              <a:t>o</a:t>
            </a:r>
            <a:r>
              <a:rPr lang="en-US" dirty="0"/>
              <a:t>" </a:t>
            </a:r>
            <a:r>
              <a:rPr lang="en-US" dirty="0" smtClean="0"/>
              <a:t>etc.</a:t>
            </a:r>
          </a:p>
          <a:p>
            <a:endParaRPr lang="en-US" dirty="0" smtClean="0"/>
          </a:p>
          <a:p>
            <a:r>
              <a:rPr lang="en-US" dirty="0" smtClean="0"/>
              <a:t>/Hel</a:t>
            </a:r>
            <a:r>
              <a:rPr lang="en-US" dirty="0" smtClean="0">
                <a:solidFill>
                  <a:srgbClr val="FF0000"/>
                </a:solidFill>
              </a:rPr>
              <a:t>{1,5}</a:t>
            </a:r>
            <a:r>
              <a:rPr lang="en-US" dirty="0" smtClean="0"/>
              <a:t>o/	matches </a:t>
            </a:r>
            <a:r>
              <a:rPr lang="en-US" dirty="0"/>
              <a:t>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/>
              <a:t>o</a:t>
            </a:r>
            <a:r>
              <a:rPr lang="en-US" dirty="0"/>
              <a:t>",</a:t>
            </a:r>
            <a:r>
              <a:rPr lang="en-US" dirty="0" smtClean="0"/>
              <a:t> "He</a:t>
            </a:r>
            <a:r>
              <a:rPr lang="en-US" dirty="0" smtClean="0">
                <a:solidFill>
                  <a:srgbClr val="FF0000"/>
                </a:solidFill>
              </a:rPr>
              <a:t>ll</a:t>
            </a:r>
            <a:r>
              <a:rPr lang="en-US" dirty="0" smtClean="0"/>
              <a:t>o",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lll</a:t>
            </a:r>
            <a:r>
              <a:rPr lang="en-US" dirty="0" err="1" smtClean="0"/>
              <a:t>o</a:t>
            </a:r>
            <a:r>
              <a:rPr lang="en-US" dirty="0" smtClean="0"/>
              <a:t>",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llll</a:t>
            </a:r>
            <a:r>
              <a:rPr lang="en-US" dirty="0" err="1"/>
              <a:t>o</a:t>
            </a:r>
            <a:r>
              <a:rPr lang="en-US" dirty="0"/>
              <a:t>", "</a:t>
            </a:r>
            <a:r>
              <a:rPr lang="en-US" dirty="0" err="1" smtClean="0"/>
              <a:t>He</a:t>
            </a:r>
            <a:r>
              <a:rPr lang="en-US" dirty="0" err="1" smtClean="0">
                <a:solidFill>
                  <a:srgbClr val="FF0000"/>
                </a:solidFill>
              </a:rPr>
              <a:t>lllll</a:t>
            </a:r>
            <a:r>
              <a:rPr lang="en-US" dirty="0" err="1" smtClean="0"/>
              <a:t>o</a:t>
            </a:r>
            <a:r>
              <a:rPr lang="en-US" dirty="0"/>
              <a:t>"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Grouping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/Hello+/ </a:t>
            </a:r>
            <a:r>
              <a:rPr lang="en-US" dirty="0" smtClean="0"/>
              <a:t>matches also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“Hellooooooo”</a:t>
            </a:r>
          </a:p>
          <a:p>
            <a:endParaRPr lang="en-US" dirty="0"/>
          </a:p>
          <a:p>
            <a:r>
              <a:rPr lang="en-US" dirty="0" smtClean="0"/>
              <a:t>Grouping helps to define what exactly should be matched one or more times: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/(Hello)+/ </a:t>
            </a:r>
            <a:r>
              <a:rPr lang="en-US" dirty="0" smtClean="0"/>
              <a:t>matches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“HelloHelloHello” 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 smtClean="0"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1115616" y="2852936"/>
            <a:ext cx="216024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539552" y="33569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capture group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5628</Words>
  <Application>Microsoft Office PowerPoint</Application>
  <PresentationFormat>On-screen Show (4:3)</PresentationFormat>
  <Paragraphs>1167</Paragraphs>
  <Slides>113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4" baseType="lpstr">
      <vt:lpstr>Office Theme</vt:lpstr>
      <vt:lpstr>Introduction to Perl</vt:lpstr>
      <vt:lpstr>Your friendly tutors ;)</vt:lpstr>
      <vt:lpstr>What you will learn in this course</vt:lpstr>
      <vt:lpstr>What you will learn in this course</vt:lpstr>
      <vt:lpstr>The objectives of this course</vt:lpstr>
      <vt:lpstr>The objectives of this course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Why use Perl – Pros and Cons</vt:lpstr>
      <vt:lpstr>Perl resources</vt:lpstr>
      <vt:lpstr>Perl resources</vt:lpstr>
      <vt:lpstr>Perl resources</vt:lpstr>
      <vt:lpstr>Perl resources</vt:lpstr>
      <vt:lpstr>Let‘s learn some Perl!</vt:lpstr>
      <vt:lpstr>https://login.mpi-bremen.de </vt:lpstr>
      <vt:lpstr>log in &amp; open console</vt:lpstr>
      <vt:lpstr>Open up a console</vt:lpstr>
      <vt:lpstr>Open a text editor e.g. Komodo</vt:lpstr>
      <vt:lpstr>Let’s write our very first Perl program!</vt:lpstr>
      <vt:lpstr>Let’s write our very first Perl program!</vt:lpstr>
      <vt:lpstr>Say Hello! to the World</vt:lpstr>
      <vt:lpstr>The print Statement</vt:lpstr>
      <vt:lpstr>Perl Pragmas</vt:lpstr>
      <vt:lpstr>Perl Pragmas</vt:lpstr>
      <vt:lpstr>Commenting</vt:lpstr>
      <vt:lpstr>Small Exercises</vt:lpstr>
      <vt:lpstr>Scalar Data &amp; Variables</vt:lpstr>
      <vt:lpstr>Scalar Variables</vt:lpstr>
      <vt:lpstr>Notation of a Scalar Variable</vt:lpstr>
      <vt:lpstr>Naming Scalar Variables</vt:lpstr>
      <vt:lpstr>Naming Scalar Variables</vt:lpstr>
      <vt:lpstr>Initializing Variables</vt:lpstr>
      <vt:lpstr>Assign Values to Variables</vt:lpstr>
      <vt:lpstr>Assign Values to Variables</vt:lpstr>
      <vt:lpstr>Scalar Data: Numbers</vt:lpstr>
      <vt:lpstr>Numeric Operators</vt:lpstr>
      <vt:lpstr>Auto-increment/Auto-decrement</vt:lpstr>
      <vt:lpstr>Auto-increment/Auto-decrement</vt:lpstr>
      <vt:lpstr>Auto-increment/Auto-decrement</vt:lpstr>
      <vt:lpstr>Auto-increment/Auto-decrement</vt:lpstr>
      <vt:lpstr>Scalar Data: Strings</vt:lpstr>
      <vt:lpstr>Single Quotes vs. Double Quotes</vt:lpstr>
      <vt:lpstr>Single Quotes vs. Double Quotes</vt:lpstr>
      <vt:lpstr>Single Quotes vs. Double Quotes</vt:lpstr>
      <vt:lpstr>Single Quotes vs. Double Quotes</vt:lpstr>
      <vt:lpstr>Single Quotes vs. Double Quotes</vt:lpstr>
      <vt:lpstr>Single Quotes vs. Double Quotes</vt:lpstr>
      <vt:lpstr>Single Quotes vs. Double Quotes</vt:lpstr>
      <vt:lpstr>String Operators</vt:lpstr>
      <vt:lpstr>String Operators</vt:lpstr>
      <vt:lpstr>Numbers vs. Strings</vt:lpstr>
      <vt:lpstr>Operators also work on Variables</vt:lpstr>
      <vt:lpstr>Compound Assignment Operators</vt:lpstr>
      <vt:lpstr>Printing Variables</vt:lpstr>
      <vt:lpstr>Operator Precedence</vt:lpstr>
      <vt:lpstr>Operator Associativity</vt:lpstr>
      <vt:lpstr>Comparison Operators</vt:lpstr>
      <vt:lpstr>Comparison Operators</vt:lpstr>
      <vt:lpstr>Comparison Operators</vt:lpstr>
      <vt:lpstr>The if Clause</vt:lpstr>
      <vt:lpstr>The if Clause</vt:lpstr>
      <vt:lpstr>Perl Style Conventions</vt:lpstr>
      <vt:lpstr>The if Clause</vt:lpstr>
      <vt:lpstr>The else Clause</vt:lpstr>
      <vt:lpstr>Boolean Values in Variables</vt:lpstr>
      <vt:lpstr>Boolean Values in Variables</vt:lpstr>
      <vt:lpstr>Logical Operators</vt:lpstr>
      <vt:lpstr>Logical Operators</vt:lpstr>
      <vt:lpstr>Logical Operators</vt:lpstr>
      <vt:lpstr>The elsif Clause</vt:lpstr>
      <vt:lpstr>Variable Scope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Some RegExercises</vt:lpstr>
      <vt:lpstr>Some RegExercises</vt:lpstr>
      <vt:lpstr>check_match.pl</vt:lpstr>
      <vt:lpstr>Some RegExercises</vt:lpstr>
      <vt:lpstr>RegEx Metacharacters</vt:lpstr>
      <vt:lpstr>Examples of Metacharacters in use</vt:lpstr>
      <vt:lpstr>RegEx Repetition Operators</vt:lpstr>
      <vt:lpstr>Examples of Repetition Operators</vt:lpstr>
      <vt:lpstr>RegEx Grouping</vt:lpstr>
      <vt:lpstr>RegEx Grouping</vt:lpstr>
      <vt:lpstr>RegExercise</vt:lpstr>
      <vt:lpstr>Back Referencing</vt:lpstr>
      <vt:lpstr>RegEx Character Classes</vt:lpstr>
      <vt:lpstr>Match Modifiers</vt:lpstr>
      <vt:lpstr>The Binding Operator</vt:lpstr>
      <vt:lpstr>The Automatic Match Variables</vt:lpstr>
      <vt:lpstr>The Automatic Match Variables</vt:lpstr>
      <vt:lpstr>Substring Manipulation</vt:lpstr>
      <vt:lpstr>Substring Manipulation</vt:lpstr>
      <vt:lpstr>Substring Manipulation</vt:lpstr>
      <vt:lpstr>Substring Manipulation</vt:lpstr>
      <vt:lpstr>Substring Manipulation</vt:lpstr>
      <vt:lpstr>Homework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Perl</dc:title>
  <dc:creator>jwippler</dc:creator>
  <cp:lastModifiedBy>jwippler</cp:lastModifiedBy>
  <cp:revision>343</cp:revision>
  <dcterms:created xsi:type="dcterms:W3CDTF">2017-01-30T12:52:44Z</dcterms:created>
  <dcterms:modified xsi:type="dcterms:W3CDTF">2017-02-08T09:23:44Z</dcterms:modified>
</cp:coreProperties>
</file>