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66" r:id="rId3"/>
    <p:sldId id="305" r:id="rId4"/>
    <p:sldId id="304" r:id="rId5"/>
    <p:sldId id="306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4" r:id="rId15"/>
    <p:sldId id="325" r:id="rId16"/>
    <p:sldId id="316" r:id="rId17"/>
    <p:sldId id="317" r:id="rId18"/>
    <p:sldId id="320" r:id="rId19"/>
    <p:sldId id="321" r:id="rId20"/>
    <p:sldId id="322" r:id="rId21"/>
    <p:sldId id="326" r:id="rId22"/>
    <p:sldId id="327" r:id="rId23"/>
    <p:sldId id="267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3CC33"/>
    <a:srgbClr val="003A74"/>
    <a:srgbClr val="006699"/>
    <a:srgbClr val="336699"/>
    <a:srgbClr val="000074"/>
    <a:srgbClr val="FF9300"/>
    <a:srgbClr val="05E1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284" autoAdjust="0"/>
    <p:restoredTop sz="98000" autoAdjust="0"/>
  </p:normalViewPr>
  <p:slideViewPr>
    <p:cSldViewPr snapToGrid="0">
      <p:cViewPr>
        <p:scale>
          <a:sx n="75" d="100"/>
          <a:sy n="75" d="100"/>
        </p:scale>
        <p:origin x="9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DF3FC2-3290-4E32-864C-E0C8F671BA2C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8C8040D-EE44-45FA-86FC-EB898B598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5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D86E31-0102-4F23-8C30-98F7F2C0B20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88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EABA27-F2E9-4973-8C82-16837D4E974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125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8BD9B4-6EBC-40E2-8D0E-5BFD8E2C788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612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35843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73758-76A5-433B-817F-8F7D604C4ED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53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DBB878-5B63-47C5-A060-0B55D0CBB1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83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D3617B-3DC6-4922-85A6-041FD4EF90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60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41987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E13E78-F47C-430C-926C-F618A09504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18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CB2FD9-C6C1-48FE-8AA7-D10F1B62A24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021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46083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91281-DB30-4E68-90A1-3306412E82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569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48131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9055F0-515E-43E1-A173-9E57F5A14C6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066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50179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27931B-9027-47A2-86A6-7C0FDB49E7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73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7F6544-7D5D-41E8-AE84-D22CCDDCCB0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757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52227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28E133-7214-4922-A252-D8E0095CCFA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5897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54275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FD717-BACC-4839-B73F-FB079B3286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2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607314-3C1D-4B7F-BB0B-432918FA0D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78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00BF0C-375A-483A-8307-FBF30CA1DE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11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60C5B-A366-47D0-AFA9-6F54CCB01F6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51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23555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A4B2A6-4C1D-4E83-8761-104F37E6B3F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43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B1FC29-E31A-4967-9713-CACC5F57CA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603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27651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3EEE1E-22CA-48EA-9A9E-12C0B87E3DA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10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64B2BC-F8FD-45A4-9C1D-300E49D1E48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97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红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03188" y="0"/>
            <a:ext cx="12815888" cy="644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28"/>
          <p:cNvGrpSpPr/>
          <p:nvPr userDrawn="1"/>
        </p:nvGrpSpPr>
        <p:grpSpPr>
          <a:xfrm>
            <a:off x="-1098121" y="3267942"/>
            <a:ext cx="4504012" cy="4502392"/>
            <a:chOff x="2036763" y="-752475"/>
            <a:chExt cx="4411662" cy="4410075"/>
          </a:xfrm>
          <a:solidFill>
            <a:srgbClr val="FFC000">
              <a:alpha val="15000"/>
            </a:srgbClr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96055"/>
            <a:ext cx="9144000" cy="913907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67808"/>
            <a:ext cx="9144000" cy="662151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-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V="1">
            <a:off x="0" y="822325"/>
            <a:ext cx="12192000" cy="6035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7"/>
          <p:cNvCxnSpPr/>
          <p:nvPr userDrawn="1"/>
        </p:nvCxnSpPr>
        <p:spPr>
          <a:xfrm>
            <a:off x="0" y="822325"/>
            <a:ext cx="12192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C00000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867C3-6A22-4231-89E3-04041D62E22D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971C2-F65C-44B9-B676-803256E6B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红-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0" y="0"/>
            <a:ext cx="12192000" cy="809625"/>
          </a:xfrm>
          <a:prstGeom prst="rect">
            <a:avLst/>
          </a:prstGeom>
          <a:gradFill flip="none" rotWithShape="1">
            <a:gsLst>
              <a:gs pos="0">
                <a:srgbClr val="C00000">
                  <a:lumMod val="48000"/>
                </a:srgbClr>
              </a:gs>
              <a:gs pos="100000">
                <a:srgbClr val="BD2B03"/>
              </a:gs>
              <a:gs pos="51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22"/>
          <p:cNvCxnSpPr/>
          <p:nvPr userDrawn="1"/>
        </p:nvCxnSpPr>
        <p:spPr>
          <a:xfrm>
            <a:off x="0" y="742950"/>
            <a:ext cx="10439400" cy="0"/>
          </a:xfrm>
          <a:prstGeom prst="line">
            <a:avLst/>
          </a:prstGeom>
          <a:ln>
            <a:gradFill flip="none" rotWithShape="1">
              <a:gsLst>
                <a:gs pos="76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24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chemeClr val="bg1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254732" cy="441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A92B-DB7E-4E10-8BBC-D13C65395C13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FE4-5020-40F5-A667-ACCA480BE0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-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C00000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A9D1-4CBB-4B40-A824-57ACB8C3E529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D862B-D3DE-4379-8E73-FAEE2C5A31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8"/>
          <p:cNvGrpSpPr/>
          <p:nvPr userDrawn="1"/>
        </p:nvGrpSpPr>
        <p:grpSpPr>
          <a:xfrm>
            <a:off x="-1098121" y="3267942"/>
            <a:ext cx="4504012" cy="4502392"/>
            <a:chOff x="2036763" y="-752475"/>
            <a:chExt cx="4411662" cy="4410075"/>
          </a:xfrm>
          <a:solidFill>
            <a:srgbClr val="05E1FF">
              <a:alpha val="15000"/>
            </a:srgb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524000" y="2596055"/>
            <a:ext cx="9144000" cy="913907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1524000" y="3867808"/>
            <a:ext cx="9144000" cy="662151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 userDrawn="1"/>
        </p:nvSpPr>
        <p:spPr>
          <a:xfrm flipV="1">
            <a:off x="0" y="822325"/>
            <a:ext cx="12192000" cy="60356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8"/>
          <p:cNvCxnSpPr/>
          <p:nvPr userDrawn="1"/>
        </p:nvCxnSpPr>
        <p:spPr>
          <a:xfrm>
            <a:off x="0" y="822325"/>
            <a:ext cx="121920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9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0070C0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331668" cy="44143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1631-2A22-4DD5-B070-DC79EC9ED51F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6BDD6-027A-4380-AB4E-1707D9EE32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>
            <a:off x="0" y="0"/>
            <a:ext cx="12192000" cy="809625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7"/>
          <p:cNvCxnSpPr/>
          <p:nvPr userDrawn="1"/>
        </p:nvCxnSpPr>
        <p:spPr>
          <a:xfrm>
            <a:off x="0" y="742950"/>
            <a:ext cx="10439400" cy="0"/>
          </a:xfrm>
          <a:prstGeom prst="line">
            <a:avLst/>
          </a:prstGeom>
          <a:ln>
            <a:gradFill flip="none" rotWithShape="1">
              <a:gsLst>
                <a:gs pos="76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9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chemeClr val="bg1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8884" y="220717"/>
            <a:ext cx="10254732" cy="441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EEC60-CC7D-4C96-8CA0-7AF9EA75BA8F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A6E2F-83EE-4B67-BC35-916BD7030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-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>
          <a:xfrm>
            <a:off x="11337719" y="161886"/>
            <a:ext cx="561673" cy="561471"/>
            <a:chOff x="2036763" y="-752475"/>
            <a:chExt cx="4411662" cy="4410075"/>
          </a:xfrm>
          <a:solidFill>
            <a:srgbClr val="0070C0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5063" y="88900"/>
              <a:ext cx="2022475" cy="1638300"/>
            </a:xfrm>
            <a:custGeom>
              <a:avLst/>
              <a:gdLst>
                <a:gd name="T0" fmla="*/ 830 w 1274"/>
                <a:gd name="T1" fmla="*/ 396 h 1032"/>
                <a:gd name="T2" fmla="*/ 396 w 1274"/>
                <a:gd name="T3" fmla="*/ 598 h 1032"/>
                <a:gd name="T4" fmla="*/ 0 w 1274"/>
                <a:gd name="T5" fmla="*/ 1032 h 1032"/>
                <a:gd name="T6" fmla="*/ 444 w 1274"/>
                <a:gd name="T7" fmla="*/ 1032 h 1032"/>
                <a:gd name="T8" fmla="*/ 1274 w 1274"/>
                <a:gd name="T9" fmla="*/ 0 h 1032"/>
                <a:gd name="T10" fmla="*/ 830 w 1274"/>
                <a:gd name="T11" fmla="*/ 39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4" h="1032">
                  <a:moveTo>
                    <a:pt x="830" y="396"/>
                  </a:moveTo>
                  <a:lnTo>
                    <a:pt x="396" y="598"/>
                  </a:lnTo>
                  <a:lnTo>
                    <a:pt x="0" y="1032"/>
                  </a:lnTo>
                  <a:lnTo>
                    <a:pt x="444" y="1032"/>
                  </a:lnTo>
                  <a:lnTo>
                    <a:pt x="1274" y="0"/>
                  </a:lnTo>
                  <a:lnTo>
                    <a:pt x="830" y="3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2036763" y="-752475"/>
              <a:ext cx="4411662" cy="4410075"/>
            </a:xfrm>
            <a:custGeom>
              <a:avLst/>
              <a:gdLst>
                <a:gd name="T0" fmla="*/ 288 w 288"/>
                <a:gd name="T1" fmla="*/ 0 h 288"/>
                <a:gd name="T2" fmla="*/ 225 w 288"/>
                <a:gd name="T3" fmla="*/ 46 h 288"/>
                <a:gd name="T4" fmla="*/ 137 w 288"/>
                <a:gd name="T5" fmla="*/ 15 h 288"/>
                <a:gd name="T6" fmla="*/ 0 w 288"/>
                <a:gd name="T7" fmla="*/ 152 h 288"/>
                <a:gd name="T8" fmla="*/ 137 w 288"/>
                <a:gd name="T9" fmla="*/ 288 h 288"/>
                <a:gd name="T10" fmla="*/ 274 w 288"/>
                <a:gd name="T11" fmla="*/ 152 h 288"/>
                <a:gd name="T12" fmla="*/ 255 w 288"/>
                <a:gd name="T13" fmla="*/ 83 h 288"/>
                <a:gd name="T14" fmla="*/ 288 w 288"/>
                <a:gd name="T15" fmla="*/ 0 h 288"/>
                <a:gd name="T16" fmla="*/ 156 w 288"/>
                <a:gd name="T17" fmla="*/ 29 h 288"/>
                <a:gd name="T18" fmla="*/ 220 w 288"/>
                <a:gd name="T19" fmla="*/ 49 h 288"/>
                <a:gd name="T20" fmla="*/ 48 w 288"/>
                <a:gd name="T21" fmla="*/ 127 h 288"/>
                <a:gd name="T22" fmla="*/ 156 w 288"/>
                <a:gd name="T23" fmla="*/ 29 h 288"/>
                <a:gd name="T24" fmla="*/ 265 w 288"/>
                <a:gd name="T25" fmla="*/ 138 h 288"/>
                <a:gd name="T26" fmla="*/ 156 w 288"/>
                <a:gd name="T27" fmla="*/ 246 h 288"/>
                <a:gd name="T28" fmla="*/ 48 w 288"/>
                <a:gd name="T29" fmla="*/ 138 h 288"/>
                <a:gd name="T30" fmla="*/ 48 w 288"/>
                <a:gd name="T31" fmla="*/ 127 h 288"/>
                <a:gd name="T32" fmla="*/ 117 w 288"/>
                <a:gd name="T33" fmla="*/ 146 h 288"/>
                <a:gd name="T34" fmla="*/ 146 w 288"/>
                <a:gd name="T35" fmla="*/ 115 h 288"/>
                <a:gd name="T36" fmla="*/ 146 w 288"/>
                <a:gd name="T37" fmla="*/ 115 h 288"/>
                <a:gd name="T38" fmla="*/ 147 w 288"/>
                <a:gd name="T39" fmla="*/ 115 h 288"/>
                <a:gd name="T40" fmla="*/ 191 w 288"/>
                <a:gd name="T41" fmla="*/ 93 h 288"/>
                <a:gd name="T42" fmla="*/ 237 w 288"/>
                <a:gd name="T43" fmla="*/ 53 h 288"/>
                <a:gd name="T44" fmla="*/ 261 w 288"/>
                <a:gd name="T45" fmla="*/ 32 h 288"/>
                <a:gd name="T46" fmla="*/ 163 w 288"/>
                <a:gd name="T47" fmla="*/ 155 h 288"/>
                <a:gd name="T48" fmla="*/ 239 w 288"/>
                <a:gd name="T49" fmla="*/ 176 h 288"/>
                <a:gd name="T50" fmla="*/ 253 w 288"/>
                <a:gd name="T51" fmla="*/ 89 h 288"/>
                <a:gd name="T52" fmla="*/ 265 w 288"/>
                <a:gd name="T53" fmla="*/ 13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cubicBezTo>
                    <a:pt x="288" y="0"/>
                    <a:pt x="266" y="20"/>
                    <a:pt x="225" y="46"/>
                  </a:cubicBezTo>
                  <a:cubicBezTo>
                    <a:pt x="201" y="27"/>
                    <a:pt x="170" y="15"/>
                    <a:pt x="137" y="15"/>
                  </a:cubicBezTo>
                  <a:cubicBezTo>
                    <a:pt x="61" y="15"/>
                    <a:pt x="0" y="76"/>
                    <a:pt x="0" y="152"/>
                  </a:cubicBezTo>
                  <a:cubicBezTo>
                    <a:pt x="0" y="227"/>
                    <a:pt x="61" y="288"/>
                    <a:pt x="137" y="288"/>
                  </a:cubicBezTo>
                  <a:cubicBezTo>
                    <a:pt x="213" y="288"/>
                    <a:pt x="274" y="227"/>
                    <a:pt x="274" y="152"/>
                  </a:cubicBezTo>
                  <a:cubicBezTo>
                    <a:pt x="274" y="126"/>
                    <a:pt x="267" y="103"/>
                    <a:pt x="255" y="83"/>
                  </a:cubicBezTo>
                  <a:cubicBezTo>
                    <a:pt x="262" y="57"/>
                    <a:pt x="273" y="28"/>
                    <a:pt x="288" y="0"/>
                  </a:cubicBezTo>
                  <a:moveTo>
                    <a:pt x="156" y="29"/>
                  </a:moveTo>
                  <a:cubicBezTo>
                    <a:pt x="180" y="29"/>
                    <a:pt x="202" y="36"/>
                    <a:pt x="220" y="49"/>
                  </a:cubicBezTo>
                  <a:cubicBezTo>
                    <a:pt x="179" y="74"/>
                    <a:pt x="122" y="104"/>
                    <a:pt x="48" y="127"/>
                  </a:cubicBezTo>
                  <a:cubicBezTo>
                    <a:pt x="53" y="72"/>
                    <a:pt x="100" y="29"/>
                    <a:pt x="156" y="29"/>
                  </a:cubicBezTo>
                  <a:moveTo>
                    <a:pt x="265" y="138"/>
                  </a:moveTo>
                  <a:cubicBezTo>
                    <a:pt x="265" y="198"/>
                    <a:pt x="216" y="246"/>
                    <a:pt x="156" y="246"/>
                  </a:cubicBezTo>
                  <a:cubicBezTo>
                    <a:pt x="96" y="246"/>
                    <a:pt x="48" y="198"/>
                    <a:pt x="48" y="138"/>
                  </a:cubicBezTo>
                  <a:cubicBezTo>
                    <a:pt x="48" y="134"/>
                    <a:pt x="48" y="131"/>
                    <a:pt x="48" y="127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237" y="53"/>
                    <a:pt x="237" y="53"/>
                    <a:pt x="237" y="53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40" y="164"/>
                    <a:pt x="242" y="131"/>
                    <a:pt x="253" y="89"/>
                  </a:cubicBezTo>
                  <a:cubicBezTo>
                    <a:pt x="261" y="103"/>
                    <a:pt x="265" y="120"/>
                    <a:pt x="265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3675063" y="2125663"/>
              <a:ext cx="428625" cy="428625"/>
            </a:xfrm>
            <a:custGeom>
              <a:avLst/>
              <a:gdLst>
                <a:gd name="T0" fmla="*/ 270 w 270"/>
                <a:gd name="T1" fmla="*/ 270 h 270"/>
                <a:gd name="T2" fmla="*/ 212 w 270"/>
                <a:gd name="T3" fmla="*/ 270 h 270"/>
                <a:gd name="T4" fmla="*/ 193 w 270"/>
                <a:gd name="T5" fmla="*/ 212 h 270"/>
                <a:gd name="T6" fmla="*/ 77 w 270"/>
                <a:gd name="T7" fmla="*/ 212 h 270"/>
                <a:gd name="T8" fmla="*/ 58 w 270"/>
                <a:gd name="T9" fmla="*/ 270 h 270"/>
                <a:gd name="T10" fmla="*/ 0 w 270"/>
                <a:gd name="T11" fmla="*/ 270 h 270"/>
                <a:gd name="T12" fmla="*/ 106 w 270"/>
                <a:gd name="T13" fmla="*/ 0 h 270"/>
                <a:gd name="T14" fmla="*/ 164 w 270"/>
                <a:gd name="T15" fmla="*/ 0 h 270"/>
                <a:gd name="T16" fmla="*/ 270 w 270"/>
                <a:gd name="T17" fmla="*/ 270 h 270"/>
                <a:gd name="T18" fmla="*/ 174 w 270"/>
                <a:gd name="T19" fmla="*/ 164 h 270"/>
                <a:gd name="T20" fmla="*/ 135 w 270"/>
                <a:gd name="T21" fmla="*/ 68 h 270"/>
                <a:gd name="T22" fmla="*/ 97 w 270"/>
                <a:gd name="T23" fmla="*/ 164 h 270"/>
                <a:gd name="T24" fmla="*/ 174 w 270"/>
                <a:gd name="T25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270">
                  <a:moveTo>
                    <a:pt x="270" y="270"/>
                  </a:moveTo>
                  <a:lnTo>
                    <a:pt x="212" y="270"/>
                  </a:lnTo>
                  <a:lnTo>
                    <a:pt x="193" y="212"/>
                  </a:lnTo>
                  <a:lnTo>
                    <a:pt x="77" y="212"/>
                  </a:lnTo>
                  <a:lnTo>
                    <a:pt x="58" y="270"/>
                  </a:lnTo>
                  <a:lnTo>
                    <a:pt x="0" y="270"/>
                  </a:lnTo>
                  <a:lnTo>
                    <a:pt x="106" y="0"/>
                  </a:lnTo>
                  <a:lnTo>
                    <a:pt x="164" y="0"/>
                  </a:lnTo>
                  <a:lnTo>
                    <a:pt x="270" y="270"/>
                  </a:lnTo>
                  <a:close/>
                  <a:moveTo>
                    <a:pt x="174" y="164"/>
                  </a:moveTo>
                  <a:lnTo>
                    <a:pt x="135" y="68"/>
                  </a:lnTo>
                  <a:lnTo>
                    <a:pt x="97" y="164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119563" y="2125663"/>
              <a:ext cx="414337" cy="428625"/>
            </a:xfrm>
            <a:custGeom>
              <a:avLst/>
              <a:gdLst>
                <a:gd name="T0" fmla="*/ 96 w 261"/>
                <a:gd name="T1" fmla="*/ 270 h 270"/>
                <a:gd name="T2" fmla="*/ 0 w 261"/>
                <a:gd name="T3" fmla="*/ 0 h 270"/>
                <a:gd name="T4" fmla="*/ 58 w 261"/>
                <a:gd name="T5" fmla="*/ 0 h 270"/>
                <a:gd name="T6" fmla="*/ 135 w 261"/>
                <a:gd name="T7" fmla="*/ 203 h 270"/>
                <a:gd name="T8" fmla="*/ 203 w 261"/>
                <a:gd name="T9" fmla="*/ 0 h 270"/>
                <a:gd name="T10" fmla="*/ 261 w 261"/>
                <a:gd name="T11" fmla="*/ 0 h 270"/>
                <a:gd name="T12" fmla="*/ 164 w 261"/>
                <a:gd name="T13" fmla="*/ 270 h 270"/>
                <a:gd name="T14" fmla="*/ 96 w 261"/>
                <a:gd name="T1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70">
                  <a:moveTo>
                    <a:pt x="96" y="270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135" y="203"/>
                  </a:lnTo>
                  <a:lnTo>
                    <a:pt x="203" y="0"/>
                  </a:lnTo>
                  <a:lnTo>
                    <a:pt x="261" y="0"/>
                  </a:lnTo>
                  <a:lnTo>
                    <a:pt x="164" y="270"/>
                  </a:lnTo>
                  <a:lnTo>
                    <a:pt x="96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624388" y="2125663"/>
              <a:ext cx="92075" cy="4286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840288" y="2111375"/>
              <a:ext cx="382587" cy="458788"/>
            </a:xfrm>
            <a:custGeom>
              <a:avLst/>
              <a:gdLst>
                <a:gd name="T0" fmla="*/ 19 w 25"/>
                <a:gd name="T1" fmla="*/ 19 h 30"/>
                <a:gd name="T2" fmla="*/ 25 w 25"/>
                <a:gd name="T3" fmla="*/ 21 h 30"/>
                <a:gd name="T4" fmla="*/ 20 w 25"/>
                <a:gd name="T5" fmla="*/ 28 h 30"/>
                <a:gd name="T6" fmla="*/ 13 w 25"/>
                <a:gd name="T7" fmla="*/ 30 h 30"/>
                <a:gd name="T8" fmla="*/ 4 w 25"/>
                <a:gd name="T9" fmla="*/ 26 h 30"/>
                <a:gd name="T10" fmla="*/ 0 w 25"/>
                <a:gd name="T11" fmla="*/ 15 h 30"/>
                <a:gd name="T12" fmla="*/ 4 w 25"/>
                <a:gd name="T13" fmla="*/ 4 h 30"/>
                <a:gd name="T14" fmla="*/ 13 w 25"/>
                <a:gd name="T15" fmla="*/ 0 h 30"/>
                <a:gd name="T16" fmla="*/ 22 w 25"/>
                <a:gd name="T17" fmla="*/ 4 h 30"/>
                <a:gd name="T18" fmla="*/ 25 w 25"/>
                <a:gd name="T19" fmla="*/ 9 h 30"/>
                <a:gd name="T20" fmla="*/ 19 w 25"/>
                <a:gd name="T21" fmla="*/ 10 h 30"/>
                <a:gd name="T22" fmla="*/ 17 w 25"/>
                <a:gd name="T23" fmla="*/ 7 h 30"/>
                <a:gd name="T24" fmla="*/ 13 w 25"/>
                <a:gd name="T25" fmla="*/ 5 h 30"/>
                <a:gd name="T26" fmla="*/ 8 w 25"/>
                <a:gd name="T27" fmla="*/ 8 h 30"/>
                <a:gd name="T28" fmla="*/ 6 w 25"/>
                <a:gd name="T29" fmla="*/ 15 h 30"/>
                <a:gd name="T30" fmla="*/ 8 w 25"/>
                <a:gd name="T31" fmla="*/ 23 h 30"/>
                <a:gd name="T32" fmla="*/ 13 w 25"/>
                <a:gd name="T33" fmla="*/ 25 h 30"/>
                <a:gd name="T34" fmla="*/ 17 w 25"/>
                <a:gd name="T35" fmla="*/ 24 h 30"/>
                <a:gd name="T36" fmla="*/ 19 w 25"/>
                <a:gd name="T3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0">
                  <a:moveTo>
                    <a:pt x="19" y="1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4" y="24"/>
                    <a:pt x="22" y="26"/>
                    <a:pt x="20" y="28"/>
                  </a:cubicBezTo>
                  <a:cubicBezTo>
                    <a:pt x="18" y="29"/>
                    <a:pt x="16" y="30"/>
                    <a:pt x="13" y="30"/>
                  </a:cubicBezTo>
                  <a:cubicBezTo>
                    <a:pt x="9" y="30"/>
                    <a:pt x="6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3" y="5"/>
                    <a:pt x="24" y="7"/>
                    <a:pt x="25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8" y="8"/>
                    <a:pt x="17" y="7"/>
                  </a:cubicBezTo>
                  <a:cubicBezTo>
                    <a:pt x="16" y="6"/>
                    <a:pt x="14" y="5"/>
                    <a:pt x="13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7" y="9"/>
                    <a:pt x="6" y="12"/>
                    <a:pt x="6" y="15"/>
                  </a:cubicBezTo>
                  <a:cubicBezTo>
                    <a:pt x="6" y="19"/>
                    <a:pt x="7" y="21"/>
                    <a:pt x="8" y="23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6" y="24"/>
                    <a:pt x="17" y="24"/>
                  </a:cubicBezTo>
                  <a:cubicBezTo>
                    <a:pt x="18" y="23"/>
                    <a:pt x="19" y="21"/>
                    <a:pt x="19" y="1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33659-D21C-4702-A01B-8982585EC965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A8F75-70C2-41E7-B1CC-3B71FD72F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88938" y="220663"/>
            <a:ext cx="103314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微软雅黑加粗</a:t>
            </a:r>
            <a:r>
              <a:rPr lang="en-US" altLang="zh-CN" smtClean="0"/>
              <a:t>36</a:t>
            </a:r>
            <a:r>
              <a:rPr lang="zh-CN" altLang="en-US" smtClean="0"/>
              <a:t>号字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303338"/>
            <a:ext cx="10515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93F6C9-4CD1-46B4-A31A-56F9ED5E4353}" type="datetimeFigureOut">
              <a:rPr lang="zh-CN" altLang="en-US"/>
              <a:pPr>
                <a:defRPr/>
              </a:pPr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12276E-476C-4B54-AAE8-86C87A8C6D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5"/>
          <p:cNvSpPr>
            <a:spLocks noGrp="1"/>
          </p:cNvSpPr>
          <p:nvPr>
            <p:ph type="ctrTitle"/>
          </p:nvPr>
        </p:nvSpPr>
        <p:spPr>
          <a:xfrm>
            <a:off x="46038" y="2187575"/>
            <a:ext cx="12104687" cy="2168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>
                <a:latin typeface="Arial"/>
                <a:ea typeface="宋体"/>
                <a:sym typeface="Arial"/>
              </a:rPr>
              <a:t>Application of Ontology in Aviation Quality and Reliability Data and Knowledge System    </a:t>
            </a:r>
            <a:br>
              <a:rPr lang="en-US" altLang="zh-CN" sz="3200" dirty="0" smtClean="0">
                <a:latin typeface="Arial"/>
                <a:ea typeface="宋体"/>
                <a:sym typeface="Arial"/>
              </a:rPr>
            </a:br>
            <a:r>
              <a:rPr lang="en-US" altLang="zh-CN" sz="3200" dirty="0" smtClean="0">
                <a:latin typeface="Arial"/>
                <a:ea typeface="宋体"/>
                <a:sym typeface="Arial"/>
              </a:rPr>
              <a:t>Technical Proposal and Progress</a:t>
            </a:r>
          </a:p>
        </p:txBody>
      </p:sp>
      <p:pic>
        <p:nvPicPr>
          <p:cNvPr id="11266" name="图片 1" descr="未标题-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454025"/>
            <a:ext cx="3835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761303" y="4902200"/>
            <a:ext cx="6702732" cy="113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AVIC China Aero-Polytechnology Establishment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Dec. 17, 2019</a:t>
            </a:r>
            <a:endParaRPr lang="zh-CN" altLang="en-US" sz="2400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28674" name="矩形 9"/>
          <p:cNvSpPr>
            <a:spLocks noChangeArrowheads="1"/>
          </p:cNvSpPr>
          <p:nvPr/>
        </p:nvSpPr>
        <p:spPr bwMode="auto">
          <a:xfrm>
            <a:off x="228601" y="854075"/>
            <a:ext cx="10832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3-1&amp;2: Construction of domain knowledge base &amp; knowledge search framework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11061106" y="931883"/>
            <a:ext cx="372793" cy="386861"/>
          </a:xfrm>
          <a:prstGeom prst="star5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7030A0"/>
              </a:solidFill>
              <a:latin typeface="Arial"/>
              <a:ea typeface="宋体"/>
              <a:sym typeface="Arial"/>
            </a:endParaRPr>
          </a:p>
        </p:txBody>
      </p:sp>
      <p:grpSp>
        <p:nvGrpSpPr>
          <p:cNvPr id="28678" name="组合 2"/>
          <p:cNvGrpSpPr>
            <a:grpSpLocks/>
          </p:cNvGrpSpPr>
          <p:nvPr/>
        </p:nvGrpSpPr>
        <p:grpSpPr bwMode="auto">
          <a:xfrm>
            <a:off x="654050" y="1657350"/>
            <a:ext cx="10118725" cy="5200650"/>
            <a:chOff x="745667" y="1546038"/>
            <a:chExt cx="10792016" cy="5924969"/>
          </a:xfrm>
        </p:grpSpPr>
        <p:sp>
          <p:nvSpPr>
            <p:cNvPr id="28680" name="燕尾形 44"/>
            <p:cNvSpPr>
              <a:spLocks noChangeArrowheads="1"/>
            </p:cNvSpPr>
            <p:nvPr/>
          </p:nvSpPr>
          <p:spPr bwMode="auto">
            <a:xfrm rot="5400000">
              <a:off x="671970" y="4719674"/>
              <a:ext cx="1009198" cy="861804"/>
            </a:xfrm>
            <a:prstGeom prst="chevron">
              <a:avLst>
                <a:gd name="adj" fmla="val 28050"/>
              </a:avLst>
            </a:prstGeom>
            <a:gradFill rotWithShape="1">
              <a:gsLst>
                <a:gs pos="0">
                  <a:srgbClr val="F7FAFD"/>
                </a:gs>
                <a:gs pos="74001">
                  <a:srgbClr val="B5D2EC"/>
                </a:gs>
                <a:gs pos="83000">
                  <a:srgbClr val="B5D2EC"/>
                </a:gs>
                <a:gs pos="100000">
                  <a:srgbClr val="CEE1F2"/>
                </a:gs>
              </a:gsLst>
              <a:lin ang="5400000" scaled="1"/>
            </a:gra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/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81" name="燕尾形 46"/>
            <p:cNvSpPr>
              <a:spLocks noChangeArrowheads="1"/>
            </p:cNvSpPr>
            <p:nvPr/>
          </p:nvSpPr>
          <p:spPr bwMode="auto">
            <a:xfrm rot="5400000">
              <a:off x="653423" y="5880794"/>
              <a:ext cx="1059839" cy="861804"/>
            </a:xfrm>
            <a:prstGeom prst="chevron">
              <a:avLst>
                <a:gd name="adj" fmla="val 28052"/>
              </a:avLst>
            </a:prstGeom>
            <a:gradFill rotWithShape="1">
              <a:gsLst>
                <a:gs pos="0">
                  <a:srgbClr val="F7FAFD"/>
                </a:gs>
                <a:gs pos="74001">
                  <a:srgbClr val="B5D2EC"/>
                </a:gs>
                <a:gs pos="83000">
                  <a:srgbClr val="B5D2EC"/>
                </a:gs>
                <a:gs pos="100000">
                  <a:srgbClr val="CEE1F2"/>
                </a:gs>
              </a:gsLst>
              <a:lin ang="5400000" scaled="1"/>
            </a:gra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/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82" name="燕尾形 48"/>
            <p:cNvSpPr>
              <a:spLocks noChangeArrowheads="1"/>
            </p:cNvSpPr>
            <p:nvPr/>
          </p:nvSpPr>
          <p:spPr bwMode="auto">
            <a:xfrm rot="5400000">
              <a:off x="605937" y="2337749"/>
              <a:ext cx="1168355" cy="861804"/>
            </a:xfrm>
            <a:prstGeom prst="chevron">
              <a:avLst>
                <a:gd name="adj" fmla="val 28049"/>
              </a:avLst>
            </a:prstGeom>
            <a:gradFill rotWithShape="1">
              <a:gsLst>
                <a:gs pos="0">
                  <a:srgbClr val="F7FAFD"/>
                </a:gs>
                <a:gs pos="74001">
                  <a:srgbClr val="B5D2EC"/>
                </a:gs>
                <a:gs pos="83000">
                  <a:srgbClr val="B5D2EC"/>
                </a:gs>
                <a:gs pos="100000">
                  <a:srgbClr val="CEE1F2"/>
                </a:gs>
              </a:gsLst>
              <a:lin ang="5400000" scaled="1"/>
            </a:gra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/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83" name="文本框 50"/>
            <p:cNvSpPr txBox="1">
              <a:spLocks noChangeArrowheads="1"/>
            </p:cNvSpPr>
            <p:nvPr/>
          </p:nvSpPr>
          <p:spPr bwMode="auto">
            <a:xfrm>
              <a:off x="855721" y="2468423"/>
              <a:ext cx="718402" cy="490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dirty="0">
                  <a:latin typeface="Arial"/>
                  <a:ea typeface="宋体"/>
                  <a:sym typeface="Arial"/>
                </a:rPr>
                <a:t>Query</a:t>
              </a:r>
            </a:p>
            <a:p>
              <a:r>
                <a:rPr kumimoji="1" lang="en-US" altLang="zh-CN" sz="1050" dirty="0">
                  <a:latin typeface="Arial"/>
                  <a:ea typeface="宋体"/>
                  <a:sym typeface="Arial"/>
                </a:rPr>
                <a:t>building</a:t>
              </a:r>
            </a:p>
          </p:txBody>
        </p:sp>
        <p:sp>
          <p:nvSpPr>
            <p:cNvPr id="53" name="矩形 5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621016" y="2189899"/>
              <a:ext cx="2409325" cy="947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85" name="文本框 54"/>
            <p:cNvSpPr txBox="1">
              <a:spLocks noChangeArrowheads="1"/>
            </p:cNvSpPr>
            <p:nvPr/>
          </p:nvSpPr>
          <p:spPr bwMode="auto">
            <a:xfrm>
              <a:off x="1566077" y="2345860"/>
              <a:ext cx="1747620" cy="736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Keyword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Natural language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Formal language</a:t>
              </a:r>
              <a:endParaRPr kumimoji="1" lang="zh-CN" altLang="en-US" sz="1200" dirty="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57" name="矩形 5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621016" y="3499324"/>
              <a:ext cx="2409325" cy="8355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87" name="文本框 57"/>
            <p:cNvSpPr txBox="1">
              <a:spLocks noChangeArrowheads="1"/>
            </p:cNvSpPr>
            <p:nvPr/>
          </p:nvSpPr>
          <p:spPr bwMode="auto">
            <a:xfrm>
              <a:off x="1682823" y="3654780"/>
              <a:ext cx="2334922" cy="578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IR-style</a:t>
              </a:r>
              <a:r>
                <a:rPr kumimoji="1" lang="zh-CN" altLang="en-US" sz="1100" dirty="0">
                  <a:latin typeface="Arial"/>
                  <a:ea typeface="宋体"/>
                  <a:sym typeface="Arial"/>
                </a:rPr>
                <a:t> </a:t>
              </a: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matching </a:t>
              </a:r>
              <a:r>
                <a:rPr kumimoji="1" lang="en-US" altLang="zh-CN" sz="1100" dirty="0" smtClean="0">
                  <a:latin typeface="Arial"/>
                  <a:ea typeface="宋体"/>
                  <a:sym typeface="Arial"/>
                </a:rPr>
                <a:t>and </a:t>
              </a: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sorting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KG-style matching </a:t>
              </a:r>
              <a:r>
                <a:rPr kumimoji="1" lang="en-US" altLang="zh-CN" sz="1100" dirty="0" smtClean="0">
                  <a:latin typeface="Arial"/>
                  <a:ea typeface="宋体"/>
                  <a:sym typeface="Arial"/>
                </a:rPr>
                <a:t>and </a:t>
              </a:r>
              <a:r>
                <a:rPr kumimoji="1" lang="en-US" altLang="zh-CN" sz="1100" dirty="0" smtClean="0">
                  <a:latin typeface="Arial"/>
                  <a:ea typeface="宋体"/>
                  <a:sym typeface="Arial"/>
                </a:rPr>
                <a:t>reasoning/inferring/deducing</a:t>
              </a:r>
              <a:endParaRPr kumimoji="1" lang="zh-CN" altLang="en-US" sz="1100" dirty="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88" name="文本框 58"/>
            <p:cNvSpPr txBox="1">
              <a:spLocks noChangeArrowheads="1"/>
            </p:cNvSpPr>
            <p:nvPr/>
          </p:nvSpPr>
          <p:spPr bwMode="auto">
            <a:xfrm>
              <a:off x="855721" y="4891945"/>
              <a:ext cx="667112" cy="490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050" dirty="0">
                  <a:latin typeface="Arial"/>
                  <a:ea typeface="宋体"/>
                  <a:sym typeface="Arial"/>
                </a:rPr>
                <a:t>Result </a:t>
              </a:r>
            </a:p>
            <a:p>
              <a:r>
                <a:rPr kumimoji="1" lang="en-US" altLang="zh-CN" sz="1050" dirty="0">
                  <a:latin typeface="Arial"/>
                  <a:ea typeface="宋体"/>
                  <a:sym typeface="Arial"/>
                </a:rPr>
                <a:t>display</a:t>
              </a:r>
            </a:p>
          </p:txBody>
        </p:sp>
        <p:sp>
          <p:nvSpPr>
            <p:cNvPr id="61" name="矩形 6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612550" y="4642359"/>
              <a:ext cx="2419485" cy="774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90" name="文本框 62"/>
            <p:cNvSpPr txBox="1">
              <a:spLocks noChangeArrowheads="1"/>
            </p:cNvSpPr>
            <p:nvPr/>
          </p:nvSpPr>
          <p:spPr bwMode="auto">
            <a:xfrm>
              <a:off x="1679532" y="4893483"/>
              <a:ext cx="2647270" cy="385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Query visualization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Document and </a:t>
              </a:r>
              <a:r>
                <a:rPr kumimoji="1" lang="en-US" altLang="zh-CN" sz="1100" dirty="0" smtClean="0">
                  <a:latin typeface="Arial"/>
                  <a:ea typeface="宋体"/>
                  <a:sym typeface="Arial"/>
                </a:rPr>
                <a:t>data display</a:t>
              </a:r>
              <a:endParaRPr kumimoji="1" lang="en-US" altLang="zh-CN" sz="1100" dirty="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91" name="文本框 64"/>
            <p:cNvSpPr txBox="1">
              <a:spLocks noChangeArrowheads="1"/>
            </p:cNvSpPr>
            <p:nvPr/>
          </p:nvSpPr>
          <p:spPr bwMode="auto">
            <a:xfrm>
              <a:off x="847255" y="6031363"/>
              <a:ext cx="1014185" cy="490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kumimoji="1" lang="en-US" altLang="zh-CN" sz="1050" dirty="0">
                  <a:latin typeface="Arial"/>
                  <a:ea typeface="宋体"/>
                  <a:sym typeface="Arial"/>
                </a:rPr>
                <a:t>Query optimization</a:t>
              </a:r>
            </a:p>
          </p:txBody>
        </p:sp>
        <p:sp>
          <p:nvSpPr>
            <p:cNvPr id="67" name="矩形 6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617630" y="5790819"/>
              <a:ext cx="2412711" cy="81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693" name="文本框 68"/>
            <p:cNvSpPr txBox="1">
              <a:spLocks noChangeArrowheads="1"/>
            </p:cNvSpPr>
            <p:nvPr/>
          </p:nvSpPr>
          <p:spPr bwMode="auto">
            <a:xfrm>
              <a:off x="1576424" y="5954116"/>
              <a:ext cx="2009747" cy="490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Implicit feedback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Explicit feedback</a:t>
              </a:r>
            </a:p>
          </p:txBody>
        </p:sp>
        <p:sp>
          <p:nvSpPr>
            <p:cNvPr id="71" name="矩形 7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716441" y="2167717"/>
              <a:ext cx="3617905" cy="467835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79" name="椭圆 7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011304" y="2573322"/>
              <a:ext cx="484235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0" name="椭圆 7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17331" y="3170160"/>
              <a:ext cx="482543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1" name="椭圆 8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259142" y="2956745"/>
              <a:ext cx="484235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2" name="椭圆 8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339771" y="3636778"/>
              <a:ext cx="482543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3" name="椭圆 8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608339" y="3884557"/>
              <a:ext cx="482543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4" name="椭圆 8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341465" y="4358409"/>
              <a:ext cx="482542" cy="4792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5" name="椭圆 8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472476" y="3967752"/>
              <a:ext cx="482542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6" name="椭圆 8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096601" y="4740023"/>
              <a:ext cx="482542" cy="4792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7" name="椭圆 8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83363" y="4964289"/>
              <a:ext cx="484235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8" name="椭圆 8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041780" y="5506869"/>
              <a:ext cx="482543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89" name="椭圆 8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761361" y="5843268"/>
              <a:ext cx="484235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90" name="椭圆 8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640509" y="6297227"/>
              <a:ext cx="482542" cy="47747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91" name="直线连接符 10">
              <a:extLst>
                <a:ext uri="{FF2B5EF4-FFF2-40B4-BE49-F238E27FC236}"/>
              </a:extLst>
            </p:cNvPr>
            <p:cNvCxnSpPr>
              <a:cxnSpLocks/>
              <a:stCxn id="79" idx="3"/>
              <a:endCxn id="80" idx="7"/>
            </p:cNvCxnSpPr>
            <p:nvPr/>
          </p:nvCxnSpPr>
          <p:spPr>
            <a:xfrm flipH="1">
              <a:off x="5528762" y="2980257"/>
              <a:ext cx="553653" cy="260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线连接符 37">
              <a:extLst>
                <a:ext uri="{FF2B5EF4-FFF2-40B4-BE49-F238E27FC236}"/>
              </a:extLst>
            </p:cNvPr>
            <p:cNvCxnSpPr>
              <a:stCxn id="79" idx="6"/>
              <a:endCxn id="81" idx="1"/>
            </p:cNvCxnSpPr>
            <p:nvPr/>
          </p:nvCxnSpPr>
          <p:spPr>
            <a:xfrm>
              <a:off x="6495539" y="2812057"/>
              <a:ext cx="834714" cy="215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38">
              <a:extLst>
                <a:ext uri="{FF2B5EF4-FFF2-40B4-BE49-F238E27FC236}"/>
              </a:extLst>
            </p:cNvPr>
            <p:cNvCxnSpPr>
              <a:cxnSpLocks/>
              <a:stCxn id="79" idx="4"/>
              <a:endCxn id="82" idx="1"/>
            </p:cNvCxnSpPr>
            <p:nvPr/>
          </p:nvCxnSpPr>
          <p:spPr>
            <a:xfrm>
              <a:off x="6253422" y="3050792"/>
              <a:ext cx="157461" cy="6565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41">
              <a:extLst>
                <a:ext uri="{FF2B5EF4-FFF2-40B4-BE49-F238E27FC236}"/>
              </a:extLst>
            </p:cNvPr>
            <p:cNvCxnSpPr>
              <a:cxnSpLocks/>
              <a:stCxn id="80" idx="5"/>
              <a:endCxn id="82" idx="2"/>
            </p:cNvCxnSpPr>
            <p:nvPr/>
          </p:nvCxnSpPr>
          <p:spPr>
            <a:xfrm>
              <a:off x="5528762" y="3577095"/>
              <a:ext cx="811009" cy="298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线连接符 44">
              <a:extLst>
                <a:ext uri="{FF2B5EF4-FFF2-40B4-BE49-F238E27FC236}"/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>
              <a:off x="6822314" y="3875513"/>
              <a:ext cx="650162" cy="3309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线连接符 49">
              <a:extLst>
                <a:ext uri="{FF2B5EF4-FFF2-40B4-BE49-F238E27FC236}"/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6580196" y="4114248"/>
              <a:ext cx="3386" cy="244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线连接符 52">
              <a:extLst>
                <a:ext uri="{FF2B5EF4-FFF2-40B4-BE49-F238E27FC236}"/>
              </a:extLst>
            </p:cNvPr>
            <p:cNvCxnSpPr>
              <a:cxnSpLocks/>
              <a:stCxn id="80" idx="4"/>
              <a:endCxn id="87" idx="0"/>
            </p:cNvCxnSpPr>
            <p:nvPr/>
          </p:nvCxnSpPr>
          <p:spPr>
            <a:xfrm>
              <a:off x="5359449" y="3647630"/>
              <a:ext cx="66032" cy="1316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连接符 55">
              <a:extLst>
                <a:ext uri="{FF2B5EF4-FFF2-40B4-BE49-F238E27FC236}"/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6019770" y="4291491"/>
              <a:ext cx="392806" cy="13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连接符 58">
              <a:extLst>
                <a:ext uri="{FF2B5EF4-FFF2-40B4-BE49-F238E27FC236}"/>
              </a:extLst>
            </p:cNvPr>
            <p:cNvCxnSpPr>
              <a:cxnSpLocks/>
              <a:stCxn id="84" idx="6"/>
              <a:endCxn id="86" idx="1"/>
            </p:cNvCxnSpPr>
            <p:nvPr/>
          </p:nvCxnSpPr>
          <p:spPr>
            <a:xfrm>
              <a:off x="6824007" y="4598952"/>
              <a:ext cx="343706" cy="2116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线连接符 62">
              <a:extLst>
                <a:ext uri="{FF2B5EF4-FFF2-40B4-BE49-F238E27FC236}"/>
              </a:extLst>
            </p:cNvPr>
            <p:cNvCxnSpPr>
              <a:cxnSpLocks/>
              <a:stCxn id="85" idx="4"/>
              <a:endCxn id="86" idx="7"/>
            </p:cNvCxnSpPr>
            <p:nvPr/>
          </p:nvCxnSpPr>
          <p:spPr>
            <a:xfrm flipH="1">
              <a:off x="7508032" y="4445222"/>
              <a:ext cx="206562" cy="365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线连接符 65">
              <a:extLst>
                <a:ext uri="{FF2B5EF4-FFF2-40B4-BE49-F238E27FC236}"/>
              </a:extLst>
            </p:cNvPr>
            <p:cNvCxnSpPr>
              <a:cxnSpLocks/>
              <a:stCxn id="81" idx="5"/>
              <a:endCxn id="85" idx="0"/>
            </p:cNvCxnSpPr>
            <p:nvPr/>
          </p:nvCxnSpPr>
          <p:spPr>
            <a:xfrm>
              <a:off x="7672266" y="3363680"/>
              <a:ext cx="42328" cy="604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线连接符 68">
              <a:extLst>
                <a:ext uri="{FF2B5EF4-FFF2-40B4-BE49-F238E27FC236}"/>
              </a:extLst>
            </p:cNvPr>
            <p:cNvCxnSpPr>
              <a:cxnSpLocks/>
              <a:stCxn id="86" idx="4"/>
              <a:endCxn id="89" idx="7"/>
            </p:cNvCxnSpPr>
            <p:nvPr/>
          </p:nvCxnSpPr>
          <p:spPr>
            <a:xfrm flipH="1">
              <a:off x="7174485" y="5219302"/>
              <a:ext cx="164233" cy="6945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线连接符 72">
              <a:extLst>
                <a:ext uri="{FF2B5EF4-FFF2-40B4-BE49-F238E27FC236}"/>
              </a:extLst>
            </p:cNvPr>
            <p:cNvCxnSpPr>
              <a:cxnSpLocks/>
              <a:stCxn id="90" idx="6"/>
              <a:endCxn id="89" idx="3"/>
            </p:cNvCxnSpPr>
            <p:nvPr/>
          </p:nvCxnSpPr>
          <p:spPr>
            <a:xfrm flipV="1">
              <a:off x="6123051" y="6252012"/>
              <a:ext cx="709422" cy="283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线连接符 75">
              <a:extLst>
                <a:ext uri="{FF2B5EF4-FFF2-40B4-BE49-F238E27FC236}"/>
              </a:extLst>
            </p:cNvPr>
            <p:cNvCxnSpPr>
              <a:cxnSpLocks/>
              <a:stCxn id="90" idx="7"/>
              <a:endCxn id="88" idx="3"/>
            </p:cNvCxnSpPr>
            <p:nvPr/>
          </p:nvCxnSpPr>
          <p:spPr>
            <a:xfrm flipV="1">
              <a:off x="6051939" y="5915612"/>
              <a:ext cx="60953" cy="45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线连接符 80">
              <a:extLst>
                <a:ext uri="{FF2B5EF4-FFF2-40B4-BE49-F238E27FC236}"/>
              </a:extLst>
            </p:cNvPr>
            <p:cNvCxnSpPr>
              <a:cxnSpLocks/>
              <a:stCxn id="88" idx="7"/>
              <a:endCxn id="86" idx="3"/>
            </p:cNvCxnSpPr>
            <p:nvPr/>
          </p:nvCxnSpPr>
          <p:spPr>
            <a:xfrm flipV="1">
              <a:off x="6453212" y="5148766"/>
              <a:ext cx="714501" cy="428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线连接符 83">
              <a:extLst>
                <a:ext uri="{FF2B5EF4-FFF2-40B4-BE49-F238E27FC236}"/>
              </a:extLst>
            </p:cNvPr>
            <p:cNvCxnSpPr>
              <a:cxnSpLocks/>
              <a:stCxn id="87" idx="6"/>
              <a:endCxn id="84" idx="3"/>
            </p:cNvCxnSpPr>
            <p:nvPr/>
          </p:nvCxnSpPr>
          <p:spPr>
            <a:xfrm flipV="1">
              <a:off x="5667599" y="4767153"/>
              <a:ext cx="744978" cy="4358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线连接符 86">
              <a:extLst>
                <a:ext uri="{FF2B5EF4-FFF2-40B4-BE49-F238E27FC236}"/>
              </a:extLst>
            </p:cNvPr>
            <p:cNvCxnSpPr>
              <a:cxnSpLocks/>
              <a:stCxn id="87" idx="7"/>
              <a:endCxn id="83" idx="3"/>
            </p:cNvCxnSpPr>
            <p:nvPr/>
          </p:nvCxnSpPr>
          <p:spPr>
            <a:xfrm flipV="1">
              <a:off x="5596487" y="4291491"/>
              <a:ext cx="81270" cy="743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线连接符 89">
              <a:extLst>
                <a:ext uri="{FF2B5EF4-FFF2-40B4-BE49-F238E27FC236}"/>
              </a:extLst>
            </p:cNvPr>
            <p:cNvCxnSpPr>
              <a:cxnSpLocks/>
              <a:stCxn id="84" idx="4"/>
              <a:endCxn id="88" idx="0"/>
            </p:cNvCxnSpPr>
            <p:nvPr/>
          </p:nvCxnSpPr>
          <p:spPr>
            <a:xfrm flipH="1">
              <a:off x="6282205" y="4837687"/>
              <a:ext cx="301377" cy="669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214707" y="2162771"/>
              <a:ext cx="2322976" cy="1956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10" name="矩形 10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214707" y="4740023"/>
              <a:ext cx="2322976" cy="210520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11" name="一个圆顶角并剪去另一个顶角的矩形 9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355238" y="5629854"/>
              <a:ext cx="392806" cy="439490"/>
            </a:xfrm>
            <a:prstGeom prst="snip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12" name="一个圆顶角并剪去另一个顶角的矩形 9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096829" y="5125255"/>
              <a:ext cx="392806" cy="439489"/>
            </a:xfrm>
            <a:prstGeom prst="snip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 dirty="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13" name="一个圆顶角并剪去另一个顶角的矩形 9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853658" y="5277177"/>
              <a:ext cx="392806" cy="439489"/>
            </a:xfrm>
            <a:prstGeom prst="snip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14" name="一个圆顶角并剪去另一个顶角的矩形 9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096829" y="6145305"/>
              <a:ext cx="392806" cy="437681"/>
            </a:xfrm>
            <a:prstGeom prst="snip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15" name="一个圆顶角并剪去另一个顶角的矩形 9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853658" y="6145305"/>
              <a:ext cx="392806" cy="437681"/>
            </a:xfrm>
            <a:prstGeom prst="snip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116" name="直线连接符 100">
              <a:extLst>
                <a:ext uri="{FF2B5EF4-FFF2-40B4-BE49-F238E27FC236}"/>
              </a:extLst>
            </p:cNvPr>
            <p:cNvCxnSpPr>
              <a:stCxn id="111" idx="0"/>
              <a:endCxn id="112" idx="2"/>
            </p:cNvCxnSpPr>
            <p:nvPr/>
          </p:nvCxnSpPr>
          <p:spPr>
            <a:xfrm flipV="1">
              <a:off x="9748044" y="5345904"/>
              <a:ext cx="348785" cy="5027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01">
              <a:extLst>
                <a:ext uri="{FF2B5EF4-FFF2-40B4-BE49-F238E27FC236}"/>
              </a:extLst>
            </p:cNvPr>
            <p:cNvCxnSpPr>
              <a:cxnSpLocks/>
              <a:stCxn id="112" idx="0"/>
              <a:endCxn id="113" idx="2"/>
            </p:cNvCxnSpPr>
            <p:nvPr/>
          </p:nvCxnSpPr>
          <p:spPr>
            <a:xfrm>
              <a:off x="10489636" y="5345904"/>
              <a:ext cx="364023" cy="150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104">
              <a:extLst>
                <a:ext uri="{FF2B5EF4-FFF2-40B4-BE49-F238E27FC236}"/>
              </a:extLst>
            </p:cNvPr>
            <p:cNvCxnSpPr>
              <a:cxnSpLocks/>
              <a:stCxn id="111" idx="0"/>
              <a:endCxn id="114" idx="2"/>
            </p:cNvCxnSpPr>
            <p:nvPr/>
          </p:nvCxnSpPr>
          <p:spPr>
            <a:xfrm>
              <a:off x="9748044" y="5848695"/>
              <a:ext cx="348785" cy="51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连接符 108">
              <a:extLst>
                <a:ext uri="{FF2B5EF4-FFF2-40B4-BE49-F238E27FC236}"/>
              </a:extLst>
            </p:cNvPr>
            <p:cNvCxnSpPr>
              <a:cxnSpLocks/>
              <a:stCxn id="114" idx="0"/>
              <a:endCxn id="115" idx="2"/>
            </p:cNvCxnSpPr>
            <p:nvPr/>
          </p:nvCxnSpPr>
          <p:spPr>
            <a:xfrm flipV="1">
              <a:off x="10489636" y="6364145"/>
              <a:ext cx="3640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左右箭头 1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091294" y="2490126"/>
              <a:ext cx="514712" cy="29118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21" name="左右箭头 12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101452" y="3730825"/>
              <a:ext cx="514712" cy="29118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22" name="左右箭头 1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101452" y="4933544"/>
              <a:ext cx="514712" cy="29118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23" name="左右箭头 1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092987" y="6045831"/>
              <a:ext cx="516404" cy="29118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124" name="肘形连接符 123">
              <a:extLst>
                <a:ext uri="{FF2B5EF4-FFF2-40B4-BE49-F238E27FC236}"/>
              </a:extLst>
            </p:cNvPr>
            <p:cNvCxnSpPr>
              <a:cxnSpLocks/>
              <a:stCxn id="28681" idx="2"/>
              <a:endCxn id="28682" idx="2"/>
            </p:cNvCxnSpPr>
            <p:nvPr/>
          </p:nvCxnSpPr>
          <p:spPr>
            <a:xfrm rot="10800000" flipH="1">
              <a:off x="752440" y="2647475"/>
              <a:ext cx="6773" cy="3543044"/>
            </a:xfrm>
            <a:prstGeom prst="bentConnector3">
              <a:avLst>
                <a:gd name="adj1" fmla="val -5512456"/>
              </a:avLst>
            </a:prstGeom>
            <a:ln w="158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743" name="下弧形箭头 120"/>
            <p:cNvSpPr>
              <a:spLocks noChangeArrowheads="1"/>
            </p:cNvSpPr>
            <p:nvPr/>
          </p:nvSpPr>
          <p:spPr bwMode="auto">
            <a:xfrm rot="10800000">
              <a:off x="6282205" y="6912149"/>
              <a:ext cx="4236213" cy="558858"/>
            </a:xfrm>
            <a:prstGeom prst="curvedDownArrow">
              <a:avLst>
                <a:gd name="adj1" fmla="val 28601"/>
                <a:gd name="adj2" fmla="val 50008"/>
                <a:gd name="adj3" fmla="val 28769"/>
              </a:avLst>
            </a:prstGeom>
            <a:solidFill>
              <a:schemeClr val="accent1"/>
            </a:soli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744" name="上弧形箭头 121"/>
            <p:cNvSpPr>
              <a:spLocks noChangeArrowheads="1"/>
            </p:cNvSpPr>
            <p:nvPr/>
          </p:nvSpPr>
          <p:spPr bwMode="auto">
            <a:xfrm rot="10800000">
              <a:off x="6253423" y="1546038"/>
              <a:ext cx="4236213" cy="596838"/>
            </a:xfrm>
            <a:prstGeom prst="curvedUpArrow">
              <a:avLst>
                <a:gd name="adj1" fmla="val 24974"/>
                <a:gd name="adj2" fmla="val 50013"/>
                <a:gd name="adj3" fmla="val 25000"/>
              </a:avLst>
            </a:prstGeom>
            <a:solidFill>
              <a:schemeClr val="accent1"/>
            </a:soli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745" name="文本框 126"/>
            <p:cNvSpPr txBox="1">
              <a:spLocks noChangeArrowheads="1"/>
            </p:cNvSpPr>
            <p:nvPr/>
          </p:nvSpPr>
          <p:spPr bwMode="auto">
            <a:xfrm>
              <a:off x="5737017" y="2193516"/>
              <a:ext cx="1735460" cy="192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Semantic model</a:t>
              </a:r>
            </a:p>
          </p:txBody>
        </p:sp>
        <p:sp>
          <p:nvSpPr>
            <p:cNvPr id="28746" name="文本框 127"/>
            <p:cNvSpPr txBox="1">
              <a:spLocks noChangeArrowheads="1"/>
            </p:cNvSpPr>
            <p:nvPr/>
          </p:nvSpPr>
          <p:spPr bwMode="auto">
            <a:xfrm>
              <a:off x="9839473" y="2186282"/>
              <a:ext cx="1465130" cy="192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Data resource</a:t>
              </a:r>
            </a:p>
          </p:txBody>
        </p:sp>
        <p:sp>
          <p:nvSpPr>
            <p:cNvPr id="28747" name="文本框 128"/>
            <p:cNvSpPr txBox="1">
              <a:spLocks noChangeArrowheads="1"/>
            </p:cNvSpPr>
            <p:nvPr/>
          </p:nvSpPr>
          <p:spPr bwMode="auto">
            <a:xfrm>
              <a:off x="9981696" y="4703851"/>
              <a:ext cx="760802" cy="298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Documents</a:t>
              </a:r>
            </a:p>
          </p:txBody>
        </p:sp>
        <p:sp>
          <p:nvSpPr>
            <p:cNvPr id="28748" name="燕尾形 129"/>
            <p:cNvSpPr>
              <a:spLocks noChangeArrowheads="1"/>
            </p:cNvSpPr>
            <p:nvPr/>
          </p:nvSpPr>
          <p:spPr bwMode="auto">
            <a:xfrm rot="5400000">
              <a:off x="658503" y="3598342"/>
              <a:ext cx="1059839" cy="861803"/>
            </a:xfrm>
            <a:prstGeom prst="chevron">
              <a:avLst>
                <a:gd name="adj" fmla="val 28052"/>
              </a:avLst>
            </a:prstGeom>
            <a:gradFill rotWithShape="1">
              <a:gsLst>
                <a:gs pos="0">
                  <a:srgbClr val="F7FAFD"/>
                </a:gs>
                <a:gs pos="74001">
                  <a:srgbClr val="B5D2EC"/>
                </a:gs>
                <a:gs pos="83000">
                  <a:srgbClr val="B5D2EC"/>
                </a:gs>
                <a:gs pos="100000">
                  <a:srgbClr val="CEE1F2"/>
                </a:gs>
              </a:gsLst>
              <a:lin ang="5400000" scaled="1"/>
            </a:gra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/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28749" name="文本框 130"/>
            <p:cNvSpPr txBox="1">
              <a:spLocks noChangeArrowheads="1"/>
            </p:cNvSpPr>
            <p:nvPr/>
          </p:nvSpPr>
          <p:spPr bwMode="auto">
            <a:xfrm>
              <a:off x="855721" y="3739868"/>
              <a:ext cx="697543" cy="473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r>
                <a:rPr kumimoji="1" lang="en-US" altLang="zh-CN" sz="1050" dirty="0">
                  <a:latin typeface="Arial"/>
                  <a:ea typeface="宋体"/>
                  <a:sym typeface="Arial"/>
                </a:rPr>
                <a:t>Query</a:t>
              </a:r>
            </a:p>
            <a:p>
              <a:r>
                <a:rPr kumimoji="1" lang="en-US" altLang="zh-CN" sz="1050" dirty="0">
                  <a:latin typeface="Arial"/>
                  <a:ea typeface="宋体"/>
                  <a:sym typeface="Arial"/>
                </a:rPr>
                <a:t>processing</a:t>
              </a:r>
            </a:p>
          </p:txBody>
        </p:sp>
      </p:grpSp>
      <p:sp>
        <p:nvSpPr>
          <p:cNvPr id="6" name="流程图: 磁盘 5"/>
          <p:cNvSpPr/>
          <p:nvPr/>
        </p:nvSpPr>
        <p:spPr>
          <a:xfrm>
            <a:off x="9304338" y="2635250"/>
            <a:ext cx="1147762" cy="774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Structured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30722" name="矩形 9"/>
          <p:cNvSpPr>
            <a:spLocks noChangeArrowheads="1"/>
          </p:cNvSpPr>
          <p:nvPr/>
        </p:nvSpPr>
        <p:spPr bwMode="auto">
          <a:xfrm>
            <a:off x="289755" y="736956"/>
            <a:ext cx="114235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3-1&amp;2: Construction of domain knowledge </a:t>
            </a:r>
            <a:r>
              <a:rPr lang="en-US" altLang="zh-CN" sz="2000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base &amp; </a:t>
            </a:r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knowledge search</a:t>
            </a:r>
            <a:r>
              <a:rPr lang="en-US" altLang="zh-CN" sz="28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framework (continued)</a:t>
            </a:r>
            <a:endParaRPr lang="zh-CN" altLang="en-US" sz="28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11591331" y="868383"/>
            <a:ext cx="372793" cy="386861"/>
          </a:xfrm>
          <a:prstGeom prst="star5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7030A0"/>
              </a:solidFill>
              <a:latin typeface="Arial"/>
              <a:ea typeface="宋体"/>
              <a:sym typeface="Arial"/>
            </a:endParaRPr>
          </a:p>
        </p:txBody>
      </p:sp>
      <p:grpSp>
        <p:nvGrpSpPr>
          <p:cNvPr id="30726" name="组合 4"/>
          <p:cNvGrpSpPr>
            <a:grpSpLocks/>
          </p:cNvGrpSpPr>
          <p:nvPr/>
        </p:nvGrpSpPr>
        <p:grpSpPr bwMode="auto">
          <a:xfrm>
            <a:off x="0" y="1442085"/>
            <a:ext cx="12117704" cy="5359685"/>
            <a:chOff x="-17885" y="904241"/>
            <a:chExt cx="12052405" cy="5915607"/>
          </a:xfrm>
        </p:grpSpPr>
        <p:pic>
          <p:nvPicPr>
            <p:cNvPr id="30727" name="图片 7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480" y="1183640"/>
              <a:ext cx="777240" cy="77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8" name="文本框 74"/>
            <p:cNvSpPr txBox="1">
              <a:spLocks noChangeArrowheads="1"/>
            </p:cNvSpPr>
            <p:nvPr/>
          </p:nvSpPr>
          <p:spPr bwMode="auto">
            <a:xfrm>
              <a:off x="233207" y="1960975"/>
              <a:ext cx="701162" cy="305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User</a:t>
              </a:r>
            </a:p>
          </p:txBody>
        </p:sp>
        <p:sp>
          <p:nvSpPr>
            <p:cNvPr id="30729" name="文本框 75"/>
            <p:cNvSpPr txBox="1">
              <a:spLocks noChangeArrowheads="1"/>
            </p:cNvSpPr>
            <p:nvPr/>
          </p:nvSpPr>
          <p:spPr bwMode="auto">
            <a:xfrm>
              <a:off x="2068120" y="1885330"/>
              <a:ext cx="1299609" cy="305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Create search</a:t>
              </a:r>
            </a:p>
          </p:txBody>
        </p:sp>
        <p:cxnSp>
          <p:nvCxnSpPr>
            <p:cNvPr id="77" name="直线箭头连接符 13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945272" y="1565857"/>
              <a:ext cx="50684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731" name="组合 77"/>
            <p:cNvGrpSpPr>
              <a:grpSpLocks/>
            </p:cNvGrpSpPr>
            <p:nvPr/>
          </p:nvGrpSpPr>
          <p:grpSpPr bwMode="auto">
            <a:xfrm>
              <a:off x="1645920" y="1259938"/>
              <a:ext cx="2143033" cy="547501"/>
              <a:chOff x="1645920" y="1259938"/>
              <a:chExt cx="2143033" cy="547501"/>
            </a:xfrm>
          </p:grpSpPr>
          <p:sp>
            <p:nvSpPr>
              <p:cNvPr id="132" name="圆角矩形 13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646324" y="1269742"/>
                <a:ext cx="2142629" cy="5274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200">
                  <a:latin typeface="Arial"/>
                  <a:ea typeface="宋体"/>
                  <a:sym typeface="Arial"/>
                </a:endParaRPr>
              </a:p>
            </p:txBody>
          </p:sp>
          <p:pic>
            <p:nvPicPr>
              <p:cNvPr id="30786" name="图片 132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45920" y="1259938"/>
                <a:ext cx="547501" cy="547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87" name="文本框 133"/>
              <p:cNvSpPr txBox="1">
                <a:spLocks noChangeArrowheads="1"/>
              </p:cNvSpPr>
              <p:nvPr/>
            </p:nvSpPr>
            <p:spPr bwMode="auto">
              <a:xfrm>
                <a:off x="2159348" y="1349344"/>
                <a:ext cx="1518168" cy="2887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r>
                  <a:rPr kumimoji="1" lang="en-US" altLang="zh-CN" sz="1100" dirty="0">
                    <a:latin typeface="Arial"/>
                    <a:ea typeface="宋体"/>
                    <a:sym typeface="Arial"/>
                  </a:rPr>
                  <a:t>Universal joint stuck </a:t>
                </a:r>
              </a:p>
            </p:txBody>
          </p:sp>
        </p:grpSp>
        <p:sp>
          <p:nvSpPr>
            <p:cNvPr id="135" name="矩形 1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673162" y="1038457"/>
              <a:ext cx="1248945" cy="4678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200" dirty="0">
                  <a:solidFill>
                    <a:srgbClr val="000000"/>
                  </a:solidFill>
                  <a:latin typeface="Arial"/>
                  <a:ea typeface="宋体"/>
                  <a:sym typeface="Arial"/>
                </a:rPr>
                <a:t>Universal joint</a:t>
              </a:r>
            </a:p>
          </p:txBody>
        </p:sp>
        <p:sp>
          <p:nvSpPr>
            <p:cNvPr id="136" name="矩形 13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673162" y="1620174"/>
              <a:ext cx="1248945" cy="4660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200" dirty="0">
                  <a:solidFill>
                    <a:srgbClr val="000000"/>
                  </a:solidFill>
                  <a:latin typeface="Arial"/>
                  <a:ea typeface="宋体"/>
                  <a:sym typeface="Arial"/>
                </a:rPr>
                <a:t>Stuck</a:t>
              </a:r>
            </a:p>
          </p:txBody>
        </p:sp>
        <p:cxnSp>
          <p:nvCxnSpPr>
            <p:cNvPr id="137" name="直线箭头连接符 17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4002110" y="1534318"/>
              <a:ext cx="5084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35" name="文本框 137"/>
            <p:cNvSpPr txBox="1">
              <a:spLocks noChangeArrowheads="1"/>
            </p:cNvSpPr>
            <p:nvPr/>
          </p:nvSpPr>
          <p:spPr bwMode="auto">
            <a:xfrm>
              <a:off x="4856830" y="2097391"/>
              <a:ext cx="1301187" cy="5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Semantic understanding</a:t>
              </a:r>
              <a:endParaRPr kumimoji="1" lang="zh-CN" altLang="en-US" sz="1200" dirty="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139" name="直线箭头连接符 1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6166845" y="1534318"/>
              <a:ext cx="50684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 13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889619" y="904241"/>
              <a:ext cx="5144901" cy="53949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2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41" name="椭圆 14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989999" y="2794121"/>
              <a:ext cx="942630" cy="76744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2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Stuck</a:t>
              </a:r>
            </a:p>
          </p:txBody>
        </p:sp>
        <p:sp>
          <p:nvSpPr>
            <p:cNvPr id="142" name="椭圆 14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199475" y="1381880"/>
              <a:ext cx="1931050" cy="85330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Sensor vibrates and generates abnormal noise</a:t>
              </a:r>
            </a:p>
          </p:txBody>
        </p:sp>
        <p:sp>
          <p:nvSpPr>
            <p:cNvPr id="143" name="椭圆 14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24207" y="2264969"/>
              <a:ext cx="1280525" cy="7902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Guide ring stuck</a:t>
              </a:r>
            </a:p>
          </p:txBody>
        </p:sp>
        <p:cxnSp>
          <p:nvCxnSpPr>
            <p:cNvPr id="144" name="直线连接符 25">
              <a:extLst>
                <a:ext uri="{FF2B5EF4-FFF2-40B4-BE49-F238E27FC236}"/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8618947" y="2203643"/>
              <a:ext cx="508420" cy="704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44" name="文本框 144"/>
            <p:cNvSpPr txBox="1">
              <a:spLocks noChangeArrowheads="1"/>
            </p:cNvSpPr>
            <p:nvPr/>
          </p:nvSpPr>
          <p:spPr bwMode="auto">
            <a:xfrm rot="21229909">
              <a:off x="8188754" y="2367499"/>
              <a:ext cx="1435412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Failure mode</a:t>
              </a:r>
            </a:p>
          </p:txBody>
        </p:sp>
        <p:cxnSp>
          <p:nvCxnSpPr>
            <p:cNvPr id="146" name="直线连接符 30">
              <a:extLst>
                <a:ext uri="{FF2B5EF4-FFF2-40B4-BE49-F238E27FC236}"/>
              </a:extLst>
            </p:cNvPr>
            <p:cNvCxnSpPr>
              <a:cxnSpLocks/>
              <a:stCxn id="143" idx="3"/>
              <a:endCxn id="141" idx="7"/>
            </p:cNvCxnSpPr>
            <p:nvPr/>
          </p:nvCxnSpPr>
          <p:spPr>
            <a:xfrm flipH="1" flipV="1">
              <a:off x="9793682" y="2908011"/>
              <a:ext cx="1018420" cy="31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46" name="文本框 146"/>
            <p:cNvSpPr txBox="1">
              <a:spLocks noChangeArrowheads="1"/>
            </p:cNvSpPr>
            <p:nvPr/>
          </p:nvSpPr>
          <p:spPr bwMode="auto">
            <a:xfrm>
              <a:off x="9669960" y="2628418"/>
              <a:ext cx="1436991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Failure mode</a:t>
              </a:r>
            </a:p>
          </p:txBody>
        </p:sp>
        <p:sp>
          <p:nvSpPr>
            <p:cNvPr id="30747" name="椭圆 147"/>
            <p:cNvSpPr>
              <a:spLocks noChangeArrowheads="1"/>
            </p:cNvSpPr>
            <p:nvPr/>
          </p:nvSpPr>
          <p:spPr bwMode="auto">
            <a:xfrm>
              <a:off x="7525173" y="3614614"/>
              <a:ext cx="1095022" cy="68161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Screw loosening</a:t>
              </a:r>
            </a:p>
          </p:txBody>
        </p:sp>
        <p:cxnSp>
          <p:nvCxnSpPr>
            <p:cNvPr id="149" name="直线连接符 35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8451578" y="3219896"/>
              <a:ext cx="538421" cy="485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49" name="文本框 149"/>
            <p:cNvSpPr txBox="1">
              <a:spLocks noChangeArrowheads="1"/>
            </p:cNvSpPr>
            <p:nvPr/>
          </p:nvSpPr>
          <p:spPr bwMode="auto">
            <a:xfrm rot="18802695">
              <a:off x="8406891" y="3208983"/>
              <a:ext cx="538038" cy="26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Cause</a:t>
              </a:r>
            </a:p>
          </p:txBody>
        </p:sp>
        <p:sp>
          <p:nvSpPr>
            <p:cNvPr id="151" name="椭圆 15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660527" y="5019365"/>
              <a:ext cx="1801576" cy="104779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9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Tighten the screw and take preventive measures against loosening</a:t>
              </a:r>
              <a:endParaRPr kumimoji="1" lang="zh-CN" altLang="en-US" sz="90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152" name="直线连接符 40">
              <a:extLst>
                <a:ext uri="{FF2B5EF4-FFF2-40B4-BE49-F238E27FC236}"/>
              </a:extLst>
            </p:cNvPr>
            <p:cNvCxnSpPr>
              <a:cxnSpLocks/>
              <a:stCxn id="30747" idx="4"/>
              <a:endCxn id="151" idx="0"/>
            </p:cNvCxnSpPr>
            <p:nvPr/>
          </p:nvCxnSpPr>
          <p:spPr>
            <a:xfrm>
              <a:off x="8071053" y="4297475"/>
              <a:ext cx="491052" cy="721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52" name="文本框 152"/>
            <p:cNvSpPr txBox="1">
              <a:spLocks noChangeArrowheads="1"/>
            </p:cNvSpPr>
            <p:nvPr/>
          </p:nvSpPr>
          <p:spPr bwMode="auto">
            <a:xfrm rot="21423842">
              <a:off x="7526316" y="4514923"/>
              <a:ext cx="1537893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Corrective action</a:t>
              </a:r>
              <a:endParaRPr kumimoji="1" lang="en-US" altLang="zh-CN" sz="1200" dirty="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54" name="椭圆 15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213681" y="3484472"/>
              <a:ext cx="1585261" cy="6815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Guide ring limit stuck</a:t>
              </a:r>
              <a:endParaRPr kumimoji="1" lang="zh-CN" altLang="en-US" sz="110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30754" name="文本框 154"/>
            <p:cNvSpPr txBox="1">
              <a:spLocks noChangeArrowheads="1"/>
            </p:cNvSpPr>
            <p:nvPr/>
          </p:nvSpPr>
          <p:spPr bwMode="auto">
            <a:xfrm rot="1033565">
              <a:off x="9887877" y="3242030"/>
              <a:ext cx="538477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Cause</a:t>
              </a:r>
            </a:p>
          </p:txBody>
        </p:sp>
        <p:cxnSp>
          <p:nvCxnSpPr>
            <p:cNvPr id="156" name="直线连接符 48">
              <a:extLst>
                <a:ext uri="{FF2B5EF4-FFF2-40B4-BE49-F238E27FC236}"/>
              </a:extLst>
            </p:cNvPr>
            <p:cNvCxnSpPr>
              <a:cxnSpLocks/>
              <a:stCxn id="154" idx="1"/>
              <a:endCxn id="141" idx="5"/>
            </p:cNvCxnSpPr>
            <p:nvPr/>
          </p:nvCxnSpPr>
          <p:spPr>
            <a:xfrm flipH="1" flipV="1">
              <a:off x="9793682" y="3449429"/>
              <a:ext cx="652105" cy="134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椭圆 15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811051" y="1204912"/>
              <a:ext cx="1280524" cy="7884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Universal joint stuck</a:t>
              </a:r>
            </a:p>
          </p:txBody>
        </p:sp>
        <p:cxnSp>
          <p:nvCxnSpPr>
            <p:cNvPr id="158" name="直线连接符 53">
              <a:extLst>
                <a:ext uri="{FF2B5EF4-FFF2-40B4-BE49-F238E27FC236}"/>
              </a:extLst>
            </p:cNvPr>
            <p:cNvCxnSpPr>
              <a:cxnSpLocks/>
              <a:stCxn id="157" idx="4"/>
              <a:endCxn id="141" idx="0"/>
            </p:cNvCxnSpPr>
            <p:nvPr/>
          </p:nvCxnSpPr>
          <p:spPr>
            <a:xfrm flipH="1">
              <a:off x="9460525" y="1993384"/>
              <a:ext cx="991578" cy="800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58" name="文本框 158"/>
            <p:cNvSpPr txBox="1">
              <a:spLocks noChangeArrowheads="1"/>
            </p:cNvSpPr>
            <p:nvPr/>
          </p:nvSpPr>
          <p:spPr bwMode="auto">
            <a:xfrm rot="19160161">
              <a:off x="9043053" y="2178223"/>
              <a:ext cx="1436991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Failure mode</a:t>
              </a:r>
              <a:endParaRPr kumimoji="1" lang="zh-CN" altLang="en-US" sz="11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160" name="椭圆 15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877367" y="4856413"/>
              <a:ext cx="1965787" cy="78847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Manually restore the guide ring to its original position</a:t>
              </a:r>
            </a:p>
          </p:txBody>
        </p:sp>
        <p:cxnSp>
          <p:nvCxnSpPr>
            <p:cNvPr id="161" name="直线连接符 58">
              <a:extLst>
                <a:ext uri="{FF2B5EF4-FFF2-40B4-BE49-F238E27FC236}"/>
              </a:extLst>
            </p:cNvPr>
            <p:cNvCxnSpPr>
              <a:cxnSpLocks/>
              <a:stCxn id="154" idx="4"/>
              <a:endCxn id="160" idx="0"/>
            </p:cNvCxnSpPr>
            <p:nvPr/>
          </p:nvCxnSpPr>
          <p:spPr>
            <a:xfrm flipH="1">
              <a:off x="10859471" y="4166062"/>
              <a:ext cx="146841" cy="690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61" name="文本框 161"/>
            <p:cNvSpPr txBox="1">
              <a:spLocks noChangeArrowheads="1"/>
            </p:cNvSpPr>
            <p:nvPr/>
          </p:nvSpPr>
          <p:spPr bwMode="auto">
            <a:xfrm rot="677517">
              <a:off x="10137892" y="4406289"/>
              <a:ext cx="1536314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Corrective action</a:t>
              </a:r>
              <a:endParaRPr kumimoji="1" lang="zh-CN" altLang="en-US" sz="1100">
                <a:latin typeface="Arial"/>
                <a:ea typeface="宋体"/>
                <a:sym typeface="Arial"/>
              </a:endParaRPr>
            </a:p>
          </p:txBody>
        </p:sp>
        <p:sp>
          <p:nvSpPr>
            <p:cNvPr id="30762" name="文本框 162"/>
            <p:cNvSpPr txBox="1">
              <a:spLocks noChangeArrowheads="1"/>
            </p:cNvSpPr>
            <p:nvPr/>
          </p:nvSpPr>
          <p:spPr bwMode="auto">
            <a:xfrm>
              <a:off x="8406230" y="6303617"/>
              <a:ext cx="2685927" cy="407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Representation learning and reasoning based on TransE model</a:t>
              </a:r>
              <a:endParaRPr kumimoji="1" lang="zh-CN" altLang="en-US" sz="1200" dirty="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164" name="直线箭头连接符 65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 flipV="1">
              <a:off x="6005792" y="4835387"/>
              <a:ext cx="65684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764" name="组合 164"/>
            <p:cNvGrpSpPr>
              <a:grpSpLocks/>
            </p:cNvGrpSpPr>
            <p:nvPr/>
          </p:nvGrpSpPr>
          <p:grpSpPr bwMode="auto">
            <a:xfrm>
              <a:off x="3576909" y="3705496"/>
              <a:ext cx="2143093" cy="547501"/>
              <a:chOff x="1645920" y="1259938"/>
              <a:chExt cx="2143093" cy="547501"/>
            </a:xfrm>
          </p:grpSpPr>
          <p:sp>
            <p:nvSpPr>
              <p:cNvPr id="166" name="圆角矩形 16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646385" y="1270199"/>
                <a:ext cx="2142628" cy="52740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1200">
                  <a:latin typeface="Arial"/>
                  <a:ea typeface="宋体"/>
                  <a:sym typeface="Arial"/>
                </a:endParaRPr>
              </a:p>
            </p:txBody>
          </p:sp>
          <p:pic>
            <p:nvPicPr>
              <p:cNvPr id="30783" name="图片 166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45920" y="1259938"/>
                <a:ext cx="547501" cy="547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84" name="文本框 167"/>
              <p:cNvSpPr txBox="1">
                <a:spLocks noChangeArrowheads="1"/>
              </p:cNvSpPr>
              <p:nvPr/>
            </p:nvSpPr>
            <p:spPr bwMode="auto">
              <a:xfrm>
                <a:off x="2158970" y="1349433"/>
                <a:ext cx="1518628" cy="407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tIns="0" bIns="0">
                <a:spAutoFit/>
              </a:bodyPr>
              <a:lstStyle/>
              <a:p>
                <a:r>
                  <a:rPr kumimoji="1" lang="en-US" altLang="zh-CN" sz="1200" dirty="0">
                    <a:latin typeface="Arial"/>
                    <a:ea typeface="宋体"/>
                    <a:sym typeface="Arial"/>
                  </a:rPr>
                  <a:t>Universal joint stuck</a:t>
                </a:r>
              </a:p>
            </p:txBody>
          </p:sp>
        </p:grpSp>
        <p:sp>
          <p:nvSpPr>
            <p:cNvPr id="30765" name="矩形 168"/>
            <p:cNvSpPr>
              <a:spLocks noChangeArrowheads="1"/>
            </p:cNvSpPr>
            <p:nvPr/>
          </p:nvSpPr>
          <p:spPr bwMode="auto">
            <a:xfrm>
              <a:off x="3607389" y="4259396"/>
              <a:ext cx="2113280" cy="427289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Failure mode: stuck</a:t>
              </a:r>
            </a:p>
          </p:txBody>
        </p:sp>
        <p:sp>
          <p:nvSpPr>
            <p:cNvPr id="170" name="矩形 16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07374" y="4686454"/>
              <a:ext cx="2112629" cy="7569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kumimoji="1" lang="en-US" altLang="zh-CN" sz="1200" dirty="0">
                  <a:solidFill>
                    <a:schemeClr val="tx1"/>
                  </a:solidFill>
                  <a:latin typeface="Arial"/>
                  <a:ea typeface="宋体"/>
                  <a:sym typeface="Arial"/>
                </a:rPr>
                <a:t>Possible cause: screw loosening</a:t>
              </a:r>
              <a:endParaRPr kumimoji="1" lang="zh-CN" altLang="en-US" sz="1200">
                <a:solidFill>
                  <a:schemeClr val="tx1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171" name="矩形 17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07374" y="5457405"/>
              <a:ext cx="2112629" cy="4275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200" dirty="0">
                  <a:solidFill>
                    <a:schemeClr val="tx1"/>
                  </a:solidFill>
                  <a:latin typeface="Arial"/>
                  <a:ea typeface="宋体"/>
                  <a:sym typeface="Arial"/>
                </a:rPr>
                <a:t>……</a:t>
              </a:r>
              <a:endParaRPr kumimoji="1" lang="zh-CN" altLang="en-US" sz="1200" dirty="0">
                <a:solidFill>
                  <a:schemeClr val="tx1"/>
                </a:solidFill>
                <a:latin typeface="Arial"/>
                <a:ea typeface="宋体"/>
                <a:sym typeface="Arial"/>
              </a:endParaRPr>
            </a:p>
          </p:txBody>
        </p:sp>
        <p:sp>
          <p:nvSpPr>
            <p:cNvPr id="30768" name="文本框 171"/>
            <p:cNvSpPr txBox="1">
              <a:spLocks noChangeArrowheads="1"/>
            </p:cNvSpPr>
            <p:nvPr/>
          </p:nvSpPr>
          <p:spPr bwMode="auto">
            <a:xfrm>
              <a:off x="3952000" y="5970561"/>
              <a:ext cx="1346981" cy="5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Return search results</a:t>
              </a:r>
              <a:endParaRPr kumimoji="1" lang="zh-CN" altLang="en-US" sz="1200" dirty="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173" name="直线箭头连接符 7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 flipV="1">
              <a:off x="2705796" y="4740771"/>
              <a:ext cx="6552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70" name="文本框 173"/>
            <p:cNvSpPr txBox="1">
              <a:spLocks noChangeArrowheads="1"/>
            </p:cNvSpPr>
            <p:nvPr/>
          </p:nvSpPr>
          <p:spPr bwMode="auto">
            <a:xfrm>
              <a:off x="209507" y="6412208"/>
              <a:ext cx="2971887" cy="407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Arial"/>
                  <a:ea typeface="宋体"/>
                  <a:sym typeface="Arial"/>
                </a:rPr>
                <a:t>Visual display (Based on the graph database Neo4j)</a:t>
              </a:r>
              <a:endParaRPr kumimoji="1" lang="zh-CN" altLang="en-US" sz="1200" dirty="0">
                <a:latin typeface="Arial"/>
                <a:ea typeface="宋体"/>
                <a:sym typeface="Arial"/>
              </a:endParaRPr>
            </a:p>
          </p:txBody>
        </p:sp>
        <p:cxnSp>
          <p:nvCxnSpPr>
            <p:cNvPr id="175" name="直线箭头连接符 80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V="1">
              <a:off x="588430" y="2510271"/>
              <a:ext cx="0" cy="853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椭圆 17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105797" y="3458189"/>
              <a:ext cx="977367" cy="620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2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Stuck</a:t>
              </a:r>
            </a:p>
          </p:txBody>
        </p:sp>
        <p:sp>
          <p:nvSpPr>
            <p:cNvPr id="177" name="椭圆 17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36852" y="3901487"/>
              <a:ext cx="1280525" cy="78847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Universal joint stuck</a:t>
              </a:r>
            </a:p>
          </p:txBody>
        </p:sp>
        <p:cxnSp>
          <p:nvCxnSpPr>
            <p:cNvPr id="178" name="直线连接符 84">
              <a:extLst>
                <a:ext uri="{FF2B5EF4-FFF2-40B4-BE49-F238E27FC236}"/>
              </a:extLst>
            </p:cNvPr>
            <p:cNvCxnSpPr>
              <a:cxnSpLocks/>
              <a:stCxn id="176" idx="3"/>
              <a:endCxn id="177" idx="7"/>
            </p:cNvCxnSpPr>
            <p:nvPr/>
          </p:nvCxnSpPr>
          <p:spPr>
            <a:xfrm flipH="1">
              <a:off x="1229482" y="3987342"/>
              <a:ext cx="1019999" cy="297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75" name="文本框 178"/>
            <p:cNvSpPr txBox="1">
              <a:spLocks noChangeArrowheads="1"/>
            </p:cNvSpPr>
            <p:nvPr/>
          </p:nvSpPr>
          <p:spPr bwMode="auto">
            <a:xfrm rot="21264603">
              <a:off x="1153815" y="3657388"/>
              <a:ext cx="1436991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Failure mode</a:t>
              </a:r>
            </a:p>
          </p:txBody>
        </p:sp>
        <p:sp>
          <p:nvSpPr>
            <p:cNvPr id="30776" name="椭圆 179"/>
            <p:cNvSpPr>
              <a:spLocks noChangeArrowheads="1"/>
            </p:cNvSpPr>
            <p:nvPr/>
          </p:nvSpPr>
          <p:spPr bwMode="auto">
            <a:xfrm>
              <a:off x="1778261" y="4843418"/>
              <a:ext cx="1095022" cy="681615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Screw loosening</a:t>
              </a:r>
            </a:p>
          </p:txBody>
        </p:sp>
        <p:cxnSp>
          <p:nvCxnSpPr>
            <p:cNvPr id="181" name="直线连接符 91">
              <a:extLst>
                <a:ext uri="{FF2B5EF4-FFF2-40B4-BE49-F238E27FC236}"/>
              </a:extLst>
            </p:cNvPr>
            <p:cNvCxnSpPr>
              <a:cxnSpLocks/>
              <a:stCxn id="30776" idx="1"/>
              <a:endCxn id="177" idx="5"/>
            </p:cNvCxnSpPr>
            <p:nvPr/>
          </p:nvCxnSpPr>
          <p:spPr>
            <a:xfrm flipH="1" flipV="1">
              <a:off x="1229482" y="4574316"/>
              <a:ext cx="708947" cy="3697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78" name="文本框 181"/>
            <p:cNvSpPr txBox="1">
              <a:spLocks noChangeArrowheads="1"/>
            </p:cNvSpPr>
            <p:nvPr/>
          </p:nvSpPr>
          <p:spPr bwMode="auto">
            <a:xfrm rot="1533513">
              <a:off x="1441213" y="4502125"/>
              <a:ext cx="538477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Cause</a:t>
              </a:r>
            </a:p>
          </p:txBody>
        </p:sp>
        <p:sp>
          <p:nvSpPr>
            <p:cNvPr id="30779" name="椭圆 182"/>
            <p:cNvSpPr>
              <a:spLocks noChangeArrowheads="1"/>
            </p:cNvSpPr>
            <p:nvPr/>
          </p:nvSpPr>
          <p:spPr bwMode="auto">
            <a:xfrm>
              <a:off x="-17885" y="5246484"/>
              <a:ext cx="1802946" cy="1047481"/>
            </a:xfrm>
            <a:prstGeom prst="ellipse">
              <a:avLst/>
            </a:prstGeom>
            <a:solidFill>
              <a:srgbClr val="4472C4"/>
            </a:solidFill>
            <a:ln w="12700" algn="ctr">
              <a:solidFill>
                <a:srgbClr val="2F528F"/>
              </a:solidFill>
              <a:miter lim="800000"/>
              <a:headEnd/>
              <a:tailEnd/>
            </a:ln>
          </p:spPr>
          <p:txBody>
            <a:bodyPr lIns="0" tIns="72000" rIns="0" bIns="72000" anchor="ctr"/>
            <a:lstStyle/>
            <a:p>
              <a:pPr algn="ctr"/>
              <a:r>
                <a:rPr kumimoji="1" lang="en-US" altLang="zh-CN" sz="11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Tighten the screw and take preventive measures against loosening</a:t>
              </a:r>
              <a:r>
                <a:rPr kumimoji="1" lang="en-US" altLang="zh-CN" sz="1200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 </a:t>
              </a:r>
            </a:p>
          </p:txBody>
        </p:sp>
        <p:cxnSp>
          <p:nvCxnSpPr>
            <p:cNvPr id="184" name="直线连接符 98">
              <a:extLst>
                <a:ext uri="{FF2B5EF4-FFF2-40B4-BE49-F238E27FC236}"/>
              </a:extLst>
            </p:cNvPr>
            <p:cNvCxnSpPr>
              <a:cxnSpLocks/>
              <a:stCxn id="30779" idx="0"/>
              <a:endCxn id="177" idx="4"/>
            </p:cNvCxnSpPr>
            <p:nvPr/>
          </p:nvCxnSpPr>
          <p:spPr>
            <a:xfrm flipH="1" flipV="1">
              <a:off x="777903" y="4689959"/>
              <a:ext cx="105790" cy="557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81" name="文本框 184"/>
            <p:cNvSpPr txBox="1">
              <a:spLocks noChangeArrowheads="1"/>
            </p:cNvSpPr>
            <p:nvPr/>
          </p:nvSpPr>
          <p:spPr bwMode="auto">
            <a:xfrm rot="21423842">
              <a:off x="31062" y="4905655"/>
              <a:ext cx="1536314" cy="28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1100" dirty="0">
                  <a:latin typeface="Arial"/>
                  <a:ea typeface="宋体"/>
                  <a:sym typeface="Arial"/>
                </a:rPr>
                <a:t>Corrective action</a:t>
              </a:r>
              <a:endParaRPr kumimoji="1" lang="zh-CN" altLang="en-US" sz="1100">
                <a:latin typeface="Arial"/>
                <a:ea typeface="宋体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32770" name="矩形 9"/>
          <p:cNvSpPr>
            <a:spLocks noChangeArrowheads="1"/>
          </p:cNvSpPr>
          <p:nvPr/>
        </p:nvSpPr>
        <p:spPr bwMode="auto">
          <a:xfrm>
            <a:off x="228600" y="854075"/>
            <a:ext cx="10410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3-3: Failure cause analysis and corrective action recommendation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10638822" y="867323"/>
            <a:ext cx="372793" cy="386862"/>
          </a:xfrm>
          <a:prstGeom prst="star5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7030A0"/>
              </a:solidFill>
              <a:latin typeface="Arial"/>
              <a:ea typeface="宋体"/>
              <a:sym typeface="Arial"/>
            </a:endParaRP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1879600"/>
            <a:ext cx="11088688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1879600"/>
            <a:ext cx="11088688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746125" y="3976688"/>
            <a:ext cx="838200" cy="25082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200" dirty="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200" dirty="0">
                <a:latin typeface="Arial"/>
                <a:ea typeface="宋体"/>
                <a:cs typeface="Arial" charset="0"/>
                <a:sym typeface="Arial"/>
              </a:rPr>
              <a:t> request</a:t>
            </a:r>
            <a:endParaRPr lang="zh-CN" altLang="en-US" sz="1200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2777" name="TextBox 6"/>
          <p:cNvSpPr txBox="1">
            <a:spLocks noChangeArrowheads="1"/>
          </p:cNvSpPr>
          <p:nvPr/>
        </p:nvSpPr>
        <p:spPr bwMode="auto">
          <a:xfrm>
            <a:off x="4686300" y="1946275"/>
            <a:ext cx="838200" cy="30797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Feature engineering</a:t>
            </a: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2454275" y="2003425"/>
            <a:ext cx="1287463" cy="25082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Preprocessing and semantic analysis</a:t>
            </a:r>
          </a:p>
        </p:txBody>
      </p:sp>
      <p:sp>
        <p:nvSpPr>
          <p:cNvPr id="32779" name="TextBox 8"/>
          <p:cNvSpPr txBox="1">
            <a:spLocks noChangeArrowheads="1"/>
          </p:cNvSpPr>
          <p:nvPr/>
        </p:nvSpPr>
        <p:spPr bwMode="auto">
          <a:xfrm>
            <a:off x="6569075" y="1951038"/>
            <a:ext cx="1439863" cy="303212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Knowledge-based matching models</a:t>
            </a:r>
          </a:p>
        </p:txBody>
      </p:sp>
      <p:sp>
        <p:nvSpPr>
          <p:cNvPr id="32780" name="TextBox 10"/>
          <p:cNvSpPr txBox="1">
            <a:spLocks noChangeArrowheads="1"/>
          </p:cNvSpPr>
          <p:nvPr/>
        </p:nvSpPr>
        <p:spPr bwMode="auto">
          <a:xfrm>
            <a:off x="4478338" y="5287963"/>
            <a:ext cx="1296987" cy="25082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Models for deep text matching</a:t>
            </a:r>
          </a:p>
        </p:txBody>
      </p:sp>
      <p:sp>
        <p:nvSpPr>
          <p:cNvPr id="32781" name="TextBox 11"/>
          <p:cNvSpPr txBox="1">
            <a:spLocks noChangeArrowheads="1"/>
          </p:cNvSpPr>
          <p:nvPr/>
        </p:nvSpPr>
        <p:spPr bwMode="auto">
          <a:xfrm>
            <a:off x="8929688" y="3930650"/>
            <a:ext cx="739775" cy="25082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Model merging</a:t>
            </a:r>
          </a:p>
        </p:txBody>
      </p:sp>
      <p:sp>
        <p:nvSpPr>
          <p:cNvPr id="32782" name="TextBox 12"/>
          <p:cNvSpPr txBox="1">
            <a:spLocks noChangeArrowheads="1"/>
          </p:cNvSpPr>
          <p:nvPr/>
        </p:nvSpPr>
        <p:spPr bwMode="auto">
          <a:xfrm>
            <a:off x="2678113" y="3560763"/>
            <a:ext cx="838200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200" dirty="0">
                <a:latin typeface="Arial"/>
                <a:ea typeface="宋体"/>
                <a:cs typeface="Arial" charset="0"/>
                <a:sym typeface="Arial"/>
              </a:rPr>
              <a:t>Ontology mapping</a:t>
            </a:r>
          </a:p>
        </p:txBody>
      </p:sp>
      <p:sp>
        <p:nvSpPr>
          <p:cNvPr id="32783" name="TextBox 13"/>
          <p:cNvSpPr txBox="1">
            <a:spLocks noChangeArrowheads="1"/>
          </p:cNvSpPr>
          <p:nvPr/>
        </p:nvSpPr>
        <p:spPr bwMode="auto">
          <a:xfrm>
            <a:off x="2668588" y="4459288"/>
            <a:ext cx="838200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20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200" dirty="0">
                <a:latin typeface="Arial"/>
                <a:ea typeface="宋体"/>
                <a:cs typeface="Arial" charset="0"/>
                <a:sym typeface="Arial"/>
              </a:rPr>
              <a:t> expansion</a:t>
            </a:r>
            <a:endParaRPr lang="zh-CN" altLang="en-US" sz="12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2784" name="TextBox 14"/>
          <p:cNvSpPr txBox="1">
            <a:spLocks noChangeArrowheads="1"/>
          </p:cNvSpPr>
          <p:nvPr/>
        </p:nvSpPr>
        <p:spPr bwMode="auto">
          <a:xfrm>
            <a:off x="2524125" y="5389563"/>
            <a:ext cx="1149350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10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 feature calculation</a:t>
            </a:r>
            <a:endParaRPr lang="zh-CN" altLang="en-US" sz="11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2785" name="TextBox 15"/>
          <p:cNvSpPr txBox="1">
            <a:spLocks noChangeArrowheads="1"/>
          </p:cNvSpPr>
          <p:nvPr/>
        </p:nvSpPr>
        <p:spPr bwMode="auto">
          <a:xfrm>
            <a:off x="4670425" y="2471738"/>
            <a:ext cx="831850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Statistical features</a:t>
            </a:r>
          </a:p>
        </p:txBody>
      </p:sp>
      <p:sp>
        <p:nvSpPr>
          <p:cNvPr id="32786" name="TextBox 16"/>
          <p:cNvSpPr txBox="1">
            <a:spLocks noChangeArrowheads="1"/>
          </p:cNvSpPr>
          <p:nvPr/>
        </p:nvSpPr>
        <p:spPr bwMode="auto">
          <a:xfrm>
            <a:off x="4716463" y="3182938"/>
            <a:ext cx="830262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100">
                <a:latin typeface="Arial"/>
                <a:ea typeface="宋体"/>
                <a:cs typeface="Arial" charset="0"/>
                <a:sym typeface="Arial"/>
              </a:rPr>
              <a:t>NLP</a:t>
            </a:r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 features</a:t>
            </a:r>
            <a:endParaRPr lang="zh-CN" altLang="en-US" sz="11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2787" name="TextBox 17"/>
          <p:cNvSpPr txBox="1">
            <a:spLocks noChangeArrowheads="1"/>
          </p:cNvSpPr>
          <p:nvPr/>
        </p:nvSpPr>
        <p:spPr bwMode="auto">
          <a:xfrm>
            <a:off x="4694238" y="3930650"/>
            <a:ext cx="830262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Ontological features</a:t>
            </a:r>
          </a:p>
        </p:txBody>
      </p:sp>
      <p:sp>
        <p:nvSpPr>
          <p:cNvPr id="32788" name="TextBox 18"/>
          <p:cNvSpPr txBox="1">
            <a:spLocks noChangeArrowheads="1"/>
          </p:cNvSpPr>
          <p:nvPr/>
        </p:nvSpPr>
        <p:spPr bwMode="auto">
          <a:xfrm>
            <a:off x="6883400" y="3182938"/>
            <a:ext cx="935038" cy="252412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100">
                <a:latin typeface="Arial"/>
                <a:ea typeface="宋体"/>
                <a:cs typeface="Arial" charset="0"/>
                <a:sym typeface="Arial"/>
              </a:rPr>
              <a:t>K-nearest</a:t>
            </a:r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 neighbor</a:t>
            </a:r>
            <a:endParaRPr lang="zh-CN" altLang="en-US" sz="11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2789" name="TextBox 19"/>
          <p:cNvSpPr txBox="1">
            <a:spLocks noChangeArrowheads="1"/>
          </p:cNvSpPr>
          <p:nvPr/>
        </p:nvSpPr>
        <p:spPr bwMode="auto">
          <a:xfrm>
            <a:off x="6965950" y="3930650"/>
            <a:ext cx="852488" cy="250825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Ontology reasoning</a:t>
            </a:r>
          </a:p>
        </p:txBody>
      </p:sp>
      <p:sp>
        <p:nvSpPr>
          <p:cNvPr id="32790" name="TextBox 20"/>
          <p:cNvSpPr txBox="1">
            <a:spLocks noChangeArrowheads="1"/>
          </p:cNvSpPr>
          <p:nvPr/>
        </p:nvSpPr>
        <p:spPr bwMode="auto">
          <a:xfrm>
            <a:off x="2532063" y="2535238"/>
            <a:ext cx="1147762" cy="484858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900" dirty="0">
                <a:latin typeface="Arial"/>
                <a:ea typeface="宋体"/>
                <a:cs typeface="Arial" charset="0"/>
                <a:sym typeface="Arial"/>
              </a:rPr>
              <a:t>Word segmentation, POS, NER, and stop words removal</a:t>
            </a:r>
            <a:endParaRPr lang="zh-CN" altLang="en-US" sz="900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2791" name="TextBox 21"/>
          <p:cNvSpPr txBox="1">
            <a:spLocks noChangeArrowheads="1"/>
          </p:cNvSpPr>
          <p:nvPr/>
        </p:nvSpPr>
        <p:spPr bwMode="auto">
          <a:xfrm>
            <a:off x="6843713" y="2343150"/>
            <a:ext cx="958850" cy="506413"/>
          </a:xfrm>
          <a:prstGeom prst="rect">
            <a:avLst/>
          </a:prstGeom>
          <a:solidFill>
            <a:srgbClr val="89C4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VSM</a:t>
            </a:r>
            <a:r>
              <a:rPr lang="zh-CN" altLang="en-US" sz="1100">
                <a:latin typeface="Arial"/>
                <a:ea typeface="宋体"/>
                <a:cs typeface="Arial" charset="0"/>
                <a:sym typeface="Arial"/>
              </a:rPr>
              <a:t> </a:t>
            </a:r>
            <a:r>
              <a:rPr lang="en-US" altLang="zh-CN" sz="1100" dirty="0">
                <a:latin typeface="Arial"/>
                <a:ea typeface="宋体"/>
                <a:cs typeface="Arial" charset="0"/>
                <a:sym typeface="Arial"/>
              </a:rPr>
              <a:t>(vector space model)</a:t>
            </a:r>
          </a:p>
        </p:txBody>
      </p:sp>
      <p:sp>
        <p:nvSpPr>
          <p:cNvPr id="32792" name="TextBox 23"/>
          <p:cNvSpPr txBox="1">
            <a:spLocks noChangeArrowheads="1"/>
          </p:cNvSpPr>
          <p:nvPr/>
        </p:nvSpPr>
        <p:spPr bwMode="auto">
          <a:xfrm>
            <a:off x="10507663" y="3930650"/>
            <a:ext cx="838200" cy="25082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ro-RO" altLang="zh-CN" sz="1200" dirty="0">
                <a:latin typeface="Arial"/>
                <a:ea typeface="宋体"/>
                <a:cs typeface="Arial" charset="0"/>
                <a:sym typeface="Arial"/>
              </a:rPr>
              <a:t>Query</a:t>
            </a:r>
            <a:r>
              <a:rPr lang="en-US" altLang="zh-CN" sz="1200" dirty="0">
                <a:latin typeface="Arial"/>
                <a:ea typeface="宋体"/>
                <a:cs typeface="Arial" charset="0"/>
                <a:sym typeface="Arial"/>
              </a:rPr>
              <a:t> results</a:t>
            </a:r>
            <a:endParaRPr lang="zh-CN" altLang="en-US" sz="1200" dirty="0">
              <a:latin typeface="Arial"/>
              <a:ea typeface="宋体"/>
              <a:cs typeface="Arial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34818" name="矩形 9"/>
          <p:cNvSpPr>
            <a:spLocks noChangeArrowheads="1"/>
          </p:cNvSpPr>
          <p:nvPr/>
        </p:nvSpPr>
        <p:spPr bwMode="auto">
          <a:xfrm>
            <a:off x="228600" y="854075"/>
            <a:ext cx="11216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3-4: Development of prototype ontology-based APQR knowledge system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75" y="1330325"/>
            <a:ext cx="10653713" cy="552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1641475" y="2552700"/>
            <a:ext cx="782638" cy="18097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Ontology modeling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236663" y="1735138"/>
            <a:ext cx="1192212" cy="174625"/>
          </a:xfrm>
          <a:prstGeom prst="rect">
            <a:avLst/>
          </a:prstGeom>
          <a:solidFill>
            <a:srgbClr val="F9E2D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Reliability knowledge search</a:t>
            </a:r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3051175" y="1735138"/>
            <a:ext cx="973138" cy="174625"/>
          </a:xfrm>
          <a:prstGeom prst="rect">
            <a:avLst/>
          </a:prstGeom>
          <a:solidFill>
            <a:srgbClr val="F9E2D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Intelligent Q&amp;A</a:t>
            </a:r>
          </a:p>
        </p:txBody>
      </p:sp>
      <p:sp>
        <p:nvSpPr>
          <p:cNvPr id="34823" name="TextBox 8"/>
          <p:cNvSpPr txBox="1">
            <a:spLocks noChangeArrowheads="1"/>
          </p:cNvSpPr>
          <p:nvPr/>
        </p:nvSpPr>
        <p:spPr bwMode="auto">
          <a:xfrm>
            <a:off x="4794250" y="1735138"/>
            <a:ext cx="1068388" cy="174625"/>
          </a:xfrm>
          <a:prstGeom prst="rect">
            <a:avLst/>
          </a:prstGeom>
          <a:solidFill>
            <a:srgbClr val="F9E2D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Failure cause analysis</a:t>
            </a:r>
          </a:p>
        </p:txBody>
      </p:sp>
      <p:sp>
        <p:nvSpPr>
          <p:cNvPr id="34824" name="TextBox 10"/>
          <p:cNvSpPr txBox="1">
            <a:spLocks noChangeArrowheads="1"/>
          </p:cNvSpPr>
          <p:nvPr/>
        </p:nvSpPr>
        <p:spPr bwMode="auto">
          <a:xfrm>
            <a:off x="6475413" y="1735138"/>
            <a:ext cx="1068387" cy="174625"/>
          </a:xfrm>
          <a:prstGeom prst="rect">
            <a:avLst/>
          </a:prstGeom>
          <a:solidFill>
            <a:srgbClr val="F9E2D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Corrective action recommendation</a:t>
            </a:r>
          </a:p>
        </p:txBody>
      </p:sp>
      <p:sp>
        <p:nvSpPr>
          <p:cNvPr id="34825" name="TextBox 11"/>
          <p:cNvSpPr txBox="1">
            <a:spLocks noChangeArrowheads="1"/>
          </p:cNvSpPr>
          <p:nvPr/>
        </p:nvSpPr>
        <p:spPr bwMode="auto">
          <a:xfrm>
            <a:off x="8142288" y="1735138"/>
            <a:ext cx="1068387" cy="174625"/>
          </a:xfrm>
          <a:prstGeom prst="rect">
            <a:avLst/>
          </a:prstGeom>
          <a:solidFill>
            <a:srgbClr val="F9E2D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Common failure analysis</a:t>
            </a:r>
          </a:p>
        </p:txBody>
      </p:sp>
      <p:sp>
        <p:nvSpPr>
          <p:cNvPr id="34826" name="TextBox 12"/>
          <p:cNvSpPr txBox="1">
            <a:spLocks noChangeArrowheads="1"/>
          </p:cNvSpPr>
          <p:nvPr/>
        </p:nvSpPr>
        <p:spPr bwMode="auto">
          <a:xfrm>
            <a:off x="9724684" y="1730375"/>
            <a:ext cx="1016000" cy="236538"/>
          </a:xfrm>
          <a:prstGeom prst="rect">
            <a:avLst/>
          </a:prstGeom>
          <a:solidFill>
            <a:srgbClr val="F9E2D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600" dirty="0">
                <a:latin typeface="Arial"/>
                <a:ea typeface="宋体"/>
                <a:cs typeface="Arial" charset="0"/>
                <a:sym typeface="Arial"/>
              </a:rPr>
              <a:t>Analysis of correlation between quality and factors</a:t>
            </a:r>
            <a:endParaRPr lang="zh-CN" altLang="en-US" sz="600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27" name="TextBox 13"/>
          <p:cNvSpPr txBox="1">
            <a:spLocks noChangeArrowheads="1"/>
          </p:cNvSpPr>
          <p:nvPr/>
        </p:nvSpPr>
        <p:spPr bwMode="auto">
          <a:xfrm>
            <a:off x="9686925" y="2058988"/>
            <a:ext cx="1360488" cy="117475"/>
          </a:xfrm>
          <a:prstGeom prst="rect">
            <a:avLst/>
          </a:prstGeom>
          <a:solidFill>
            <a:srgbClr val="80B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600" dirty="0">
                <a:latin typeface="Arial"/>
                <a:ea typeface="宋体"/>
                <a:cs typeface="Arial" charset="0"/>
                <a:sym typeface="Arial"/>
              </a:rPr>
              <a:t>Deep analysis application</a:t>
            </a:r>
          </a:p>
        </p:txBody>
      </p:sp>
      <p:sp>
        <p:nvSpPr>
          <p:cNvPr id="34828" name="TextBox 14"/>
          <p:cNvSpPr txBox="1">
            <a:spLocks noChangeArrowheads="1"/>
          </p:cNvSpPr>
          <p:nvPr/>
        </p:nvSpPr>
        <p:spPr bwMode="auto">
          <a:xfrm>
            <a:off x="11201400" y="1555750"/>
            <a:ext cx="59055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Application layer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1258550" y="3532188"/>
            <a:ext cx="482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Function layer</a:t>
            </a:r>
          </a:p>
        </p:txBody>
      </p:sp>
      <p:sp>
        <p:nvSpPr>
          <p:cNvPr id="34830" name="TextBox 16"/>
          <p:cNvSpPr txBox="1">
            <a:spLocks noChangeArrowheads="1"/>
          </p:cNvSpPr>
          <p:nvPr/>
        </p:nvSpPr>
        <p:spPr bwMode="auto">
          <a:xfrm>
            <a:off x="9296400" y="4443413"/>
            <a:ext cx="1547813" cy="130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Natural language processing</a:t>
            </a:r>
            <a:endParaRPr lang="zh-CN" altLang="en-US" sz="7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31" name="TextBox 17"/>
          <p:cNvSpPr txBox="1">
            <a:spLocks noChangeArrowheads="1"/>
          </p:cNvSpPr>
          <p:nvPr/>
        </p:nvSpPr>
        <p:spPr bwMode="auto">
          <a:xfrm>
            <a:off x="11315700" y="4803775"/>
            <a:ext cx="360363" cy="71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Model data layer</a:t>
            </a:r>
          </a:p>
        </p:txBody>
      </p:sp>
      <p:sp>
        <p:nvSpPr>
          <p:cNvPr id="34832" name="TextBox 18"/>
          <p:cNvSpPr txBox="1">
            <a:spLocks noChangeArrowheads="1"/>
          </p:cNvSpPr>
          <p:nvPr/>
        </p:nvSpPr>
        <p:spPr bwMode="auto">
          <a:xfrm>
            <a:off x="11299825" y="6346825"/>
            <a:ext cx="392113" cy="48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Source data</a:t>
            </a:r>
          </a:p>
        </p:txBody>
      </p:sp>
      <p:sp>
        <p:nvSpPr>
          <p:cNvPr id="34833" name="TextBox 19"/>
          <p:cNvSpPr txBox="1">
            <a:spLocks noChangeArrowheads="1"/>
          </p:cNvSpPr>
          <p:nvPr/>
        </p:nvSpPr>
        <p:spPr bwMode="auto">
          <a:xfrm>
            <a:off x="10058400" y="5334356"/>
            <a:ext cx="1071563" cy="117475"/>
          </a:xfrm>
          <a:prstGeom prst="rect">
            <a:avLst/>
          </a:prstGeom>
          <a:solidFill>
            <a:srgbClr val="80B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600" dirty="0">
                <a:latin typeface="Arial"/>
                <a:ea typeface="宋体"/>
                <a:cs typeface="Arial" charset="0"/>
                <a:sym typeface="Arial"/>
              </a:rPr>
              <a:t>Deep neural network</a:t>
            </a:r>
          </a:p>
        </p:txBody>
      </p:sp>
      <p:sp>
        <p:nvSpPr>
          <p:cNvPr id="34834" name="TextBox 20"/>
          <p:cNvSpPr txBox="1">
            <a:spLocks noChangeArrowheads="1"/>
          </p:cNvSpPr>
          <p:nvPr/>
        </p:nvSpPr>
        <p:spPr bwMode="auto">
          <a:xfrm>
            <a:off x="7491413" y="5329594"/>
            <a:ext cx="719137" cy="117475"/>
          </a:xfrm>
          <a:prstGeom prst="rect">
            <a:avLst/>
          </a:prstGeom>
          <a:solidFill>
            <a:srgbClr val="80B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600" dirty="0">
                <a:latin typeface="Arial"/>
                <a:ea typeface="宋体"/>
                <a:cs typeface="Arial" charset="0"/>
                <a:sym typeface="Arial"/>
              </a:rPr>
              <a:t>Knowledge graph</a:t>
            </a:r>
          </a:p>
        </p:txBody>
      </p:sp>
      <p:sp>
        <p:nvSpPr>
          <p:cNvPr id="34835" name="TextBox 21"/>
          <p:cNvSpPr txBox="1">
            <a:spLocks noChangeArrowheads="1"/>
          </p:cNvSpPr>
          <p:nvPr/>
        </p:nvSpPr>
        <p:spPr bwMode="auto">
          <a:xfrm>
            <a:off x="3971925" y="5197831"/>
            <a:ext cx="717550" cy="17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General dictionary</a:t>
            </a:r>
          </a:p>
        </p:txBody>
      </p:sp>
      <p:sp>
        <p:nvSpPr>
          <p:cNvPr id="34836" name="TextBox 22"/>
          <p:cNvSpPr txBox="1">
            <a:spLocks noChangeArrowheads="1"/>
          </p:cNvSpPr>
          <p:nvPr/>
        </p:nvSpPr>
        <p:spPr bwMode="auto">
          <a:xfrm>
            <a:off x="2471738" y="5191659"/>
            <a:ext cx="1065212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Dictionary of aviation equipment</a:t>
            </a:r>
          </a:p>
        </p:txBody>
      </p:sp>
      <p:sp>
        <p:nvSpPr>
          <p:cNvPr id="34837" name="TextBox 23"/>
          <p:cNvSpPr txBox="1">
            <a:spLocks noChangeArrowheads="1"/>
          </p:cNvSpPr>
          <p:nvPr/>
        </p:nvSpPr>
        <p:spPr bwMode="auto">
          <a:xfrm>
            <a:off x="1236663" y="5193069"/>
            <a:ext cx="906462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800" dirty="0">
                <a:latin typeface="Arial"/>
                <a:ea typeface="宋体"/>
                <a:cs typeface="Arial" charset="0"/>
                <a:sym typeface="Arial"/>
              </a:rPr>
              <a:t>Reliability dictionary</a:t>
            </a:r>
          </a:p>
        </p:txBody>
      </p:sp>
      <p:sp>
        <p:nvSpPr>
          <p:cNvPr id="34838" name="TextBox 24"/>
          <p:cNvSpPr txBox="1">
            <a:spLocks noChangeArrowheads="1"/>
          </p:cNvSpPr>
          <p:nvPr/>
        </p:nvSpPr>
        <p:spPr bwMode="auto">
          <a:xfrm>
            <a:off x="1469580" y="2959715"/>
            <a:ext cx="1093788" cy="24288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Automatic ontology instance creation</a:t>
            </a:r>
          </a:p>
        </p:txBody>
      </p:sp>
      <p:sp>
        <p:nvSpPr>
          <p:cNvPr id="34839" name="TextBox 25"/>
          <p:cNvSpPr txBox="1">
            <a:spLocks noChangeArrowheads="1"/>
          </p:cNvSpPr>
          <p:nvPr/>
        </p:nvSpPr>
        <p:spPr bwMode="auto">
          <a:xfrm>
            <a:off x="1641475" y="3409950"/>
            <a:ext cx="782638" cy="18097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sym typeface="Arial"/>
              </a:rPr>
              <a:t>Ontology management</a:t>
            </a:r>
            <a:endParaRPr lang="zh-CN" altLang="en-US" sz="700" dirty="0">
              <a:latin typeface="Arial"/>
              <a:ea typeface="宋体"/>
              <a:sym typeface="Arial"/>
            </a:endParaRPr>
          </a:p>
        </p:txBody>
      </p:sp>
      <p:sp>
        <p:nvSpPr>
          <p:cNvPr id="34840" name="TextBox 26"/>
          <p:cNvSpPr txBox="1">
            <a:spLocks noChangeArrowheads="1"/>
          </p:cNvSpPr>
          <p:nvPr/>
        </p:nvSpPr>
        <p:spPr bwMode="auto">
          <a:xfrm>
            <a:off x="1522413" y="4146550"/>
            <a:ext cx="782637" cy="18097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sym typeface="Arial"/>
              </a:rPr>
              <a:t>Dictionary creation</a:t>
            </a:r>
            <a:endParaRPr lang="zh-CN" altLang="en-US" sz="700">
              <a:latin typeface="Arial"/>
              <a:ea typeface="宋体"/>
              <a:sym typeface="Arial"/>
            </a:endParaRPr>
          </a:p>
        </p:txBody>
      </p:sp>
      <p:sp>
        <p:nvSpPr>
          <p:cNvPr id="34841" name="TextBox 27"/>
          <p:cNvSpPr txBox="1">
            <a:spLocks noChangeArrowheads="1"/>
          </p:cNvSpPr>
          <p:nvPr/>
        </p:nvSpPr>
        <p:spPr bwMode="auto">
          <a:xfrm>
            <a:off x="3079750" y="4146550"/>
            <a:ext cx="781050" cy="18097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Word segmentation</a:t>
            </a:r>
          </a:p>
        </p:txBody>
      </p:sp>
      <p:sp>
        <p:nvSpPr>
          <p:cNvPr id="34842" name="TextBox 28"/>
          <p:cNvSpPr txBox="1">
            <a:spLocks noChangeArrowheads="1"/>
          </p:cNvSpPr>
          <p:nvPr/>
        </p:nvSpPr>
        <p:spPr bwMode="auto">
          <a:xfrm>
            <a:off x="3536950" y="2552700"/>
            <a:ext cx="982663" cy="18097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Ontology visualization</a:t>
            </a:r>
          </a:p>
        </p:txBody>
      </p:sp>
      <p:sp>
        <p:nvSpPr>
          <p:cNvPr id="34843" name="TextBox 29"/>
          <p:cNvSpPr txBox="1">
            <a:spLocks noChangeArrowheads="1"/>
          </p:cNvSpPr>
          <p:nvPr/>
        </p:nvSpPr>
        <p:spPr bwMode="auto">
          <a:xfrm>
            <a:off x="3549650" y="2968625"/>
            <a:ext cx="1047750" cy="241300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Entity </a:t>
            </a:r>
            <a:r>
              <a:rPr lang="en-US" altLang="zh-CN" sz="700" dirty="0">
                <a:latin typeface="Arial"/>
                <a:ea typeface="宋体"/>
                <a:sym typeface="Arial"/>
              </a:rPr>
              <a:t>alignment and disambiguation</a:t>
            </a:r>
          </a:p>
        </p:txBody>
      </p:sp>
      <p:sp>
        <p:nvSpPr>
          <p:cNvPr id="34844" name="TextBox 30"/>
          <p:cNvSpPr txBox="1">
            <a:spLocks noChangeArrowheads="1"/>
          </p:cNvSpPr>
          <p:nvPr/>
        </p:nvSpPr>
        <p:spPr bwMode="auto">
          <a:xfrm>
            <a:off x="3625850" y="3398838"/>
            <a:ext cx="893763" cy="19208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Ontology storage</a:t>
            </a:r>
          </a:p>
        </p:txBody>
      </p:sp>
      <p:sp>
        <p:nvSpPr>
          <p:cNvPr id="34845" name="TextBox 31"/>
          <p:cNvSpPr txBox="1">
            <a:spLocks noChangeArrowheads="1"/>
          </p:cNvSpPr>
          <p:nvPr/>
        </p:nvSpPr>
        <p:spPr bwMode="auto">
          <a:xfrm>
            <a:off x="4689475" y="4141788"/>
            <a:ext cx="893763" cy="190500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POS tagging</a:t>
            </a:r>
          </a:p>
        </p:txBody>
      </p:sp>
      <p:sp>
        <p:nvSpPr>
          <p:cNvPr id="34846" name="TextBox 32"/>
          <p:cNvSpPr txBox="1">
            <a:spLocks noChangeArrowheads="1"/>
          </p:cNvSpPr>
          <p:nvPr/>
        </p:nvSpPr>
        <p:spPr bwMode="auto">
          <a:xfrm>
            <a:off x="6275388" y="4146550"/>
            <a:ext cx="1101725" cy="192088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NER</a:t>
            </a:r>
            <a:endParaRPr lang="zh-CN" altLang="en-US" sz="7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47" name="TextBox 33"/>
          <p:cNvSpPr txBox="1">
            <a:spLocks noChangeArrowheads="1"/>
          </p:cNvSpPr>
          <p:nvPr/>
        </p:nvSpPr>
        <p:spPr bwMode="auto">
          <a:xfrm>
            <a:off x="6067425" y="3436938"/>
            <a:ext cx="814388" cy="190500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Feature calculation</a:t>
            </a:r>
          </a:p>
        </p:txBody>
      </p:sp>
      <p:sp>
        <p:nvSpPr>
          <p:cNvPr id="34848" name="TextBox 34"/>
          <p:cNvSpPr txBox="1">
            <a:spLocks noChangeArrowheads="1"/>
          </p:cNvSpPr>
          <p:nvPr/>
        </p:nvSpPr>
        <p:spPr bwMode="auto">
          <a:xfrm>
            <a:off x="6083300" y="3032125"/>
            <a:ext cx="814388" cy="192088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Ontology mapping</a:t>
            </a:r>
          </a:p>
        </p:txBody>
      </p:sp>
      <p:sp>
        <p:nvSpPr>
          <p:cNvPr id="34849" name="TextBox 35"/>
          <p:cNvSpPr txBox="1">
            <a:spLocks noChangeArrowheads="1"/>
          </p:cNvSpPr>
          <p:nvPr/>
        </p:nvSpPr>
        <p:spPr bwMode="auto">
          <a:xfrm>
            <a:off x="6011863" y="2573783"/>
            <a:ext cx="814387" cy="254000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Semantic analysis of query condition</a:t>
            </a:r>
          </a:p>
        </p:txBody>
      </p:sp>
      <p:sp>
        <p:nvSpPr>
          <p:cNvPr id="34850" name="TextBox 36"/>
          <p:cNvSpPr txBox="1">
            <a:spLocks noChangeArrowheads="1"/>
          </p:cNvSpPr>
          <p:nvPr/>
        </p:nvSpPr>
        <p:spPr bwMode="auto">
          <a:xfrm>
            <a:off x="7664450" y="2606675"/>
            <a:ext cx="1084263" cy="174625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Logical reasoning of ontology</a:t>
            </a:r>
          </a:p>
        </p:txBody>
      </p:sp>
      <p:sp>
        <p:nvSpPr>
          <p:cNvPr id="34851" name="TextBox 37"/>
          <p:cNvSpPr txBox="1">
            <a:spLocks noChangeArrowheads="1"/>
          </p:cNvSpPr>
          <p:nvPr/>
        </p:nvSpPr>
        <p:spPr bwMode="auto">
          <a:xfrm>
            <a:off x="7602538" y="3026042"/>
            <a:ext cx="1190625" cy="183883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Graph-based reasoning of ontology</a:t>
            </a:r>
          </a:p>
        </p:txBody>
      </p:sp>
      <p:sp>
        <p:nvSpPr>
          <p:cNvPr id="34852" name="TextBox 38"/>
          <p:cNvSpPr txBox="1">
            <a:spLocks noChangeArrowheads="1"/>
          </p:cNvSpPr>
          <p:nvPr/>
        </p:nvSpPr>
        <p:spPr bwMode="auto">
          <a:xfrm>
            <a:off x="7697788" y="3432580"/>
            <a:ext cx="1050925" cy="255588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Neural network for fault classification (textCNN)</a:t>
            </a:r>
            <a:endParaRPr lang="zh-CN" altLang="en-US" sz="700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53" name="TextBox 39"/>
          <p:cNvSpPr txBox="1">
            <a:spLocks noChangeArrowheads="1"/>
          </p:cNvSpPr>
          <p:nvPr/>
        </p:nvSpPr>
        <p:spPr bwMode="auto">
          <a:xfrm>
            <a:off x="8040688" y="4189413"/>
            <a:ext cx="936625" cy="12858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Word vector calculation</a:t>
            </a:r>
          </a:p>
        </p:txBody>
      </p:sp>
      <p:sp>
        <p:nvSpPr>
          <p:cNvPr id="34854" name="TextBox 40"/>
          <p:cNvSpPr txBox="1">
            <a:spLocks noChangeArrowheads="1"/>
          </p:cNvSpPr>
          <p:nvPr/>
        </p:nvSpPr>
        <p:spPr bwMode="auto">
          <a:xfrm>
            <a:off x="9439275" y="2567344"/>
            <a:ext cx="1028700" cy="254000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n-US" altLang="zh-CN" sz="600" dirty="0" smtClean="0">
              <a:latin typeface="Arial"/>
              <a:ea typeface="宋体"/>
              <a:sym typeface="Arial"/>
            </a:endParaRPr>
          </a:p>
          <a:p>
            <a:pPr algn="ctr"/>
            <a:r>
              <a:rPr lang="en-US" altLang="zh-CN" sz="600" dirty="0" smtClean="0">
                <a:latin typeface="Arial"/>
                <a:ea typeface="宋体"/>
                <a:sym typeface="Arial"/>
              </a:rPr>
              <a:t>Deep </a:t>
            </a:r>
            <a:r>
              <a:rPr lang="en-US" altLang="zh-CN" sz="600" dirty="0">
                <a:latin typeface="Arial"/>
                <a:ea typeface="宋体"/>
                <a:sym typeface="Arial"/>
              </a:rPr>
              <a:t>text matching (DSSM)</a:t>
            </a:r>
            <a:endParaRPr lang="zh-CN" altLang="en-US" sz="700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55" name="TextBox 41"/>
          <p:cNvSpPr txBox="1">
            <a:spLocks noChangeArrowheads="1"/>
          </p:cNvSpPr>
          <p:nvPr/>
        </p:nvSpPr>
        <p:spPr bwMode="auto">
          <a:xfrm>
            <a:off x="9429750" y="3023134"/>
            <a:ext cx="1089025" cy="254000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600" dirty="0">
                <a:latin typeface="Arial"/>
                <a:ea typeface="宋体"/>
                <a:cs typeface="Arial" charset="0"/>
                <a:sym typeface="Arial"/>
              </a:rPr>
              <a:t>Deep text matching (</a:t>
            </a:r>
            <a:r>
              <a:rPr lang="ro-RO" altLang="zh-CN" sz="600" dirty="0">
                <a:latin typeface="Arial"/>
                <a:ea typeface="宋体"/>
                <a:cs typeface="Arial" charset="0"/>
                <a:sym typeface="Arial"/>
              </a:rPr>
              <a:t>MatchPyramid</a:t>
            </a:r>
            <a:r>
              <a:rPr lang="en-US" altLang="zh-CN" sz="600" dirty="0">
                <a:latin typeface="Arial"/>
                <a:ea typeface="宋体"/>
                <a:cs typeface="Arial" charset="0"/>
                <a:sym typeface="Arial"/>
              </a:rPr>
              <a:t>)</a:t>
            </a:r>
            <a:endParaRPr lang="zh-CN" altLang="en-US" sz="600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56" name="TextBox 42"/>
          <p:cNvSpPr txBox="1">
            <a:spLocks noChangeArrowheads="1"/>
          </p:cNvSpPr>
          <p:nvPr/>
        </p:nvSpPr>
        <p:spPr bwMode="auto">
          <a:xfrm>
            <a:off x="9458325" y="3417888"/>
            <a:ext cx="1079500" cy="17303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Model merging and calculation</a:t>
            </a:r>
          </a:p>
        </p:txBody>
      </p:sp>
      <p:sp>
        <p:nvSpPr>
          <p:cNvPr id="34857" name="TextBox 44"/>
          <p:cNvSpPr txBox="1">
            <a:spLocks noChangeArrowheads="1"/>
          </p:cNvSpPr>
          <p:nvPr/>
        </p:nvSpPr>
        <p:spPr bwMode="auto">
          <a:xfrm>
            <a:off x="9515475" y="4160838"/>
            <a:ext cx="1079500" cy="171450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Text information extraction</a:t>
            </a:r>
            <a:endParaRPr lang="zh-CN" altLang="en-US" sz="70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58" name="TextBox 45"/>
          <p:cNvSpPr txBox="1">
            <a:spLocks noChangeArrowheads="1"/>
          </p:cNvSpPr>
          <p:nvPr/>
        </p:nvSpPr>
        <p:spPr bwMode="auto">
          <a:xfrm>
            <a:off x="9067800" y="3754438"/>
            <a:ext cx="1724025" cy="130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Knowledge reasoning and search</a:t>
            </a:r>
          </a:p>
        </p:txBody>
      </p:sp>
      <p:sp>
        <p:nvSpPr>
          <p:cNvPr id="34859" name="TextBox 46"/>
          <p:cNvSpPr txBox="1">
            <a:spLocks noChangeArrowheads="1"/>
          </p:cNvSpPr>
          <p:nvPr/>
        </p:nvSpPr>
        <p:spPr bwMode="auto">
          <a:xfrm>
            <a:off x="4046538" y="3729483"/>
            <a:ext cx="1090612" cy="130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Knowledge graph building</a:t>
            </a:r>
          </a:p>
        </p:txBody>
      </p:sp>
      <p:sp>
        <p:nvSpPr>
          <p:cNvPr id="34860" name="TextBox 47"/>
          <p:cNvSpPr txBox="1">
            <a:spLocks noChangeArrowheads="1"/>
          </p:cNvSpPr>
          <p:nvPr/>
        </p:nvSpPr>
        <p:spPr bwMode="auto">
          <a:xfrm>
            <a:off x="1689100" y="5837238"/>
            <a:ext cx="782638" cy="17938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Data extraction</a:t>
            </a:r>
          </a:p>
        </p:txBody>
      </p:sp>
      <p:sp>
        <p:nvSpPr>
          <p:cNvPr id="34861" name="TextBox 48"/>
          <p:cNvSpPr txBox="1">
            <a:spLocks noChangeArrowheads="1"/>
          </p:cNvSpPr>
          <p:nvPr/>
        </p:nvSpPr>
        <p:spPr bwMode="auto">
          <a:xfrm>
            <a:off x="4129088" y="5837238"/>
            <a:ext cx="781050" cy="17938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Data cleansing</a:t>
            </a:r>
          </a:p>
        </p:txBody>
      </p:sp>
      <p:sp>
        <p:nvSpPr>
          <p:cNvPr id="34862" name="TextBox 49"/>
          <p:cNvSpPr txBox="1">
            <a:spLocks noChangeArrowheads="1"/>
          </p:cNvSpPr>
          <p:nvPr/>
        </p:nvSpPr>
        <p:spPr bwMode="auto">
          <a:xfrm>
            <a:off x="6915150" y="5837238"/>
            <a:ext cx="782638" cy="17938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Data annotation</a:t>
            </a:r>
          </a:p>
        </p:txBody>
      </p:sp>
      <p:sp>
        <p:nvSpPr>
          <p:cNvPr id="34863" name="TextBox 50"/>
          <p:cNvSpPr txBox="1">
            <a:spLocks noChangeArrowheads="1"/>
          </p:cNvSpPr>
          <p:nvPr/>
        </p:nvSpPr>
        <p:spPr bwMode="auto">
          <a:xfrm>
            <a:off x="9302750" y="5837238"/>
            <a:ext cx="781050" cy="179387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Data integration</a:t>
            </a:r>
          </a:p>
        </p:txBody>
      </p:sp>
      <p:sp>
        <p:nvSpPr>
          <p:cNvPr id="34864" name="TextBox 51"/>
          <p:cNvSpPr txBox="1">
            <a:spLocks noChangeArrowheads="1"/>
          </p:cNvSpPr>
          <p:nvPr/>
        </p:nvSpPr>
        <p:spPr bwMode="auto">
          <a:xfrm>
            <a:off x="10391775" y="5957888"/>
            <a:ext cx="738188" cy="180975"/>
          </a:xfrm>
          <a:prstGeom prst="rect">
            <a:avLst/>
          </a:prstGeom>
          <a:solidFill>
            <a:srgbClr val="FAE9D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dirty="0">
                <a:latin typeface="Arial"/>
                <a:ea typeface="宋体"/>
                <a:cs typeface="Arial" charset="0"/>
                <a:sym typeface="Arial"/>
              </a:rPr>
              <a:t>Data import</a:t>
            </a:r>
          </a:p>
        </p:txBody>
      </p:sp>
      <p:sp>
        <p:nvSpPr>
          <p:cNvPr id="34865" name="TextBox 52"/>
          <p:cNvSpPr txBox="1">
            <a:spLocks noChangeArrowheads="1"/>
          </p:cNvSpPr>
          <p:nvPr/>
        </p:nvSpPr>
        <p:spPr bwMode="auto">
          <a:xfrm>
            <a:off x="1362075" y="6426467"/>
            <a:ext cx="1233488" cy="141288"/>
          </a:xfrm>
          <a:prstGeom prst="rect">
            <a:avLst/>
          </a:prstGeom>
          <a:solidFill>
            <a:srgbClr val="FEE5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b="1" dirty="0">
                <a:latin typeface="Arial"/>
                <a:ea typeface="宋体"/>
                <a:cs typeface="Arial" charset="0"/>
                <a:sym typeface="Arial"/>
              </a:rPr>
              <a:t>Quality problem reports</a:t>
            </a:r>
          </a:p>
        </p:txBody>
      </p:sp>
      <p:sp>
        <p:nvSpPr>
          <p:cNvPr id="34866" name="TextBox 53"/>
          <p:cNvSpPr txBox="1">
            <a:spLocks noChangeArrowheads="1"/>
          </p:cNvSpPr>
          <p:nvPr/>
        </p:nvSpPr>
        <p:spPr bwMode="auto">
          <a:xfrm>
            <a:off x="3005138" y="6426467"/>
            <a:ext cx="1233487" cy="141288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b="1" dirty="0">
                <a:latin typeface="Arial"/>
                <a:ea typeface="宋体"/>
                <a:cs typeface="Arial" charset="0"/>
                <a:sym typeface="Arial"/>
              </a:rPr>
              <a:t>Field failure records</a:t>
            </a:r>
          </a:p>
        </p:txBody>
      </p:sp>
      <p:sp>
        <p:nvSpPr>
          <p:cNvPr id="34867" name="TextBox 54"/>
          <p:cNvSpPr txBox="1">
            <a:spLocks noChangeArrowheads="1"/>
          </p:cNvSpPr>
          <p:nvPr/>
        </p:nvSpPr>
        <p:spPr bwMode="auto">
          <a:xfrm>
            <a:off x="4595813" y="6426467"/>
            <a:ext cx="1233487" cy="141288"/>
          </a:xfrm>
          <a:prstGeom prst="rect">
            <a:avLst/>
          </a:prstGeom>
          <a:solidFill>
            <a:srgbClr val="FDEBDD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b="1" dirty="0">
                <a:latin typeface="Arial"/>
                <a:ea typeface="宋体"/>
                <a:cs typeface="Arial" charset="0"/>
                <a:sym typeface="Arial"/>
              </a:rPr>
              <a:t>Test failure records</a:t>
            </a:r>
          </a:p>
        </p:txBody>
      </p:sp>
      <p:sp>
        <p:nvSpPr>
          <p:cNvPr id="34868" name="TextBox 55"/>
          <p:cNvSpPr txBox="1">
            <a:spLocks noChangeArrowheads="1"/>
          </p:cNvSpPr>
          <p:nvPr/>
        </p:nvSpPr>
        <p:spPr bwMode="auto">
          <a:xfrm>
            <a:off x="6143625" y="6426467"/>
            <a:ext cx="1400175" cy="141288"/>
          </a:xfrm>
          <a:prstGeom prst="rect">
            <a:avLst/>
          </a:prstGeom>
          <a:solidFill>
            <a:srgbClr val="F2DCDA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b="1" dirty="0">
                <a:latin typeface="Arial"/>
                <a:ea typeface="宋体"/>
                <a:cs typeface="Arial" charset="0"/>
                <a:sym typeface="Arial"/>
              </a:rPr>
              <a:t>Quality system audit records</a:t>
            </a:r>
            <a:endParaRPr lang="zh-CN" altLang="en-US" sz="700" b="1" dirty="0">
              <a:latin typeface="Arial"/>
              <a:ea typeface="宋体"/>
              <a:cs typeface="Arial" charset="0"/>
              <a:sym typeface="Arial"/>
            </a:endParaRPr>
          </a:p>
        </p:txBody>
      </p:sp>
      <p:sp>
        <p:nvSpPr>
          <p:cNvPr id="34869" name="TextBox 56"/>
          <p:cNvSpPr txBox="1">
            <a:spLocks noChangeArrowheads="1"/>
          </p:cNvSpPr>
          <p:nvPr/>
        </p:nvSpPr>
        <p:spPr bwMode="auto">
          <a:xfrm>
            <a:off x="7850188" y="6426467"/>
            <a:ext cx="1235075" cy="141288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b="1" dirty="0">
                <a:latin typeface="Arial"/>
                <a:ea typeface="宋体"/>
                <a:cs typeface="Arial" charset="0"/>
                <a:sym typeface="Arial"/>
              </a:rPr>
              <a:t>Quality inspection records</a:t>
            </a:r>
          </a:p>
        </p:txBody>
      </p:sp>
      <p:sp>
        <p:nvSpPr>
          <p:cNvPr id="34870" name="TextBox 57"/>
          <p:cNvSpPr txBox="1">
            <a:spLocks noChangeArrowheads="1"/>
          </p:cNvSpPr>
          <p:nvPr/>
        </p:nvSpPr>
        <p:spPr bwMode="auto">
          <a:xfrm>
            <a:off x="9725025" y="6439167"/>
            <a:ext cx="925513" cy="141288"/>
          </a:xfrm>
          <a:prstGeom prst="rect">
            <a:avLst/>
          </a:prstGeom>
          <a:solidFill>
            <a:srgbClr val="DAE1C4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700" b="1" dirty="0">
                <a:latin typeface="Arial"/>
                <a:ea typeface="宋体"/>
                <a:cs typeface="Arial" charset="0"/>
                <a:sym typeface="Arial"/>
              </a:rPr>
              <a:t>Repair records</a:t>
            </a:r>
          </a:p>
        </p:txBody>
      </p:sp>
      <p:sp>
        <p:nvSpPr>
          <p:cNvPr id="34871" name="TextBox 5"/>
          <p:cNvSpPr txBox="1">
            <a:spLocks noChangeArrowheads="1"/>
          </p:cNvSpPr>
          <p:nvPr/>
        </p:nvSpPr>
        <p:spPr bwMode="auto">
          <a:xfrm>
            <a:off x="4479925" y="1322388"/>
            <a:ext cx="3063875" cy="185737"/>
          </a:xfrm>
          <a:prstGeom prst="rect">
            <a:avLst/>
          </a:prstGeom>
          <a:solidFill>
            <a:srgbClr val="F6D5B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050" b="1" dirty="0">
                <a:latin typeface="Arial"/>
                <a:ea typeface="宋体"/>
                <a:cs typeface="Arial" charset="0"/>
                <a:sym typeface="Arial"/>
              </a:rPr>
              <a:t>APQR data and knowledge system</a:t>
            </a:r>
            <a:endParaRPr lang="zh-CN" altLang="en-US" sz="1050" b="1">
              <a:latin typeface="Arial"/>
              <a:ea typeface="宋体"/>
              <a:cs typeface="Arial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36866" name="矩形 9"/>
          <p:cNvSpPr>
            <a:spLocks noChangeArrowheads="1"/>
          </p:cNvSpPr>
          <p:nvPr/>
        </p:nvSpPr>
        <p:spPr bwMode="auto">
          <a:xfrm>
            <a:off x="228599" y="854075"/>
            <a:ext cx="121415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3-4: Development of prototype ontology-based </a:t>
            </a:r>
            <a:r>
              <a:rPr lang="en-US" altLang="zh-CN" sz="2000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APQR knowledge </a:t>
            </a:r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system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36867" name="内容占位符 2"/>
          <p:cNvSpPr txBox="1">
            <a:spLocks/>
          </p:cNvSpPr>
          <p:nvPr/>
        </p:nvSpPr>
        <p:spPr bwMode="auto">
          <a:xfrm>
            <a:off x="457200" y="1355243"/>
            <a:ext cx="106701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4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400" b="1" dirty="0">
                <a:latin typeface="Arial"/>
                <a:ea typeface="宋体"/>
                <a:sym typeface="Arial"/>
              </a:rPr>
              <a:t>Underlying technical framework</a:t>
            </a:r>
          </a:p>
          <a:p>
            <a:pPr marL="685800" lvl="1" indent="-228600"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en-US" sz="2000" b="1" dirty="0">
                <a:latin typeface="Arial"/>
                <a:ea typeface="宋体"/>
                <a:sym typeface="Arial"/>
              </a:rPr>
              <a:t>W</a:t>
            </a:r>
            <a:r>
              <a:rPr lang="zh-CN" altLang="zh-CN" sz="2000" b="1" dirty="0">
                <a:latin typeface="Arial"/>
                <a:ea typeface="宋体"/>
                <a:sym typeface="Arial"/>
              </a:rPr>
              <a:t>ell-developed</a:t>
            </a:r>
            <a:r>
              <a:rPr lang="en-US" altLang="zh-CN" sz="2000" b="1" dirty="0">
                <a:latin typeface="Arial"/>
                <a:ea typeface="宋体"/>
                <a:sym typeface="Arial"/>
              </a:rPr>
              <a:t> open-source products are used as underlying technical support for software</a:t>
            </a:r>
            <a:endParaRPr lang="en-US" altLang="zh-CN" sz="3200" b="1" dirty="0">
              <a:latin typeface="Arial"/>
              <a:ea typeface="宋体"/>
              <a:sym typeface="Arial"/>
            </a:endParaRP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Knowledge graph</a:t>
            </a:r>
            <a:r>
              <a:rPr lang="zh-CN" altLang="en-US" sz="2000" b="1" dirty="0">
                <a:latin typeface="Arial"/>
                <a:ea typeface="宋体"/>
                <a:sym typeface="Arial"/>
              </a:rPr>
              <a:t>：</a:t>
            </a:r>
            <a:r>
              <a:rPr lang="en-US" altLang="zh-CN" sz="2000" b="1" dirty="0">
                <a:latin typeface="Arial"/>
                <a:ea typeface="宋体"/>
                <a:sym typeface="Arial"/>
              </a:rPr>
              <a:t>Neo4J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Database: MySql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Ontology management: Protégé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Ontology query and logical reasoning: Jena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Word segmentation: Jieba</a:t>
            </a:r>
          </a:p>
          <a:p>
            <a:pPr marL="1143000" lvl="2" indent="-228600">
              <a:lnSpc>
                <a:spcPct val="14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Neural networks: Gensim and tensorflow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</a:pPr>
            <a:endParaRPr lang="en-US" altLang="zh-CN" sz="2000" b="1" dirty="0">
              <a:latin typeface="Arial"/>
              <a:ea typeface="宋体"/>
              <a:sym typeface="Arial"/>
            </a:endParaRP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</a:pPr>
            <a:endParaRPr lang="zh-CN" altLang="en-US" sz="2000" b="1" dirty="0"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228600" y="854075"/>
            <a:ext cx="11216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3-4: Development of prototype ontology-based APQR knowledge system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38915" name="内容占位符 2"/>
          <p:cNvSpPr txBox="1">
            <a:spLocks/>
          </p:cNvSpPr>
          <p:nvPr/>
        </p:nvSpPr>
        <p:spPr bwMode="auto">
          <a:xfrm>
            <a:off x="457200" y="1503363"/>
            <a:ext cx="8229600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Independently developed algorithms</a:t>
            </a:r>
            <a:endParaRPr lang="zh-CN" altLang="en-US" sz="2000" b="1" dirty="0">
              <a:latin typeface="Arial"/>
              <a:ea typeface="宋体"/>
              <a:sym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Neural network for fault classification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Deep neural network for text matching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Graph-based reasoning of ontology</a:t>
            </a:r>
            <a:r>
              <a:rPr lang="en-US" altLang="zh-CN" sz="1600" dirty="0">
                <a:latin typeface="Arial"/>
                <a:ea typeface="宋体"/>
                <a:sym typeface="Arial"/>
              </a:rPr>
              <a:t> </a:t>
            </a:r>
            <a:endParaRPr lang="en-US" altLang="zh-CN" sz="2000" b="1" dirty="0">
              <a:latin typeface="Arial"/>
              <a:ea typeface="宋体"/>
              <a:sym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Semantic analysis of query condition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Ontology mapping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Feature calculation</a:t>
            </a:r>
            <a:r>
              <a:rPr lang="en-US" altLang="zh-CN" sz="1600" dirty="0">
                <a:latin typeface="Arial"/>
                <a:ea typeface="宋体"/>
                <a:sym typeface="Arial"/>
              </a:rPr>
              <a:t> </a:t>
            </a:r>
            <a:endParaRPr lang="zh-CN" altLang="en-US" sz="2000" b="1" dirty="0">
              <a:latin typeface="Arial"/>
              <a:ea typeface="宋体"/>
              <a:sym typeface="Arial"/>
            </a:endParaRP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Automatic ontology instance creation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Model merging and calculation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2000" b="1" dirty="0">
                <a:latin typeface="Arial"/>
                <a:ea typeface="宋体"/>
                <a:sym typeface="Arial"/>
              </a:rPr>
              <a:t>Deep analysis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40962" name="矩形 9"/>
          <p:cNvSpPr>
            <a:spLocks noChangeArrowheads="1"/>
          </p:cNvSpPr>
          <p:nvPr/>
        </p:nvSpPr>
        <p:spPr bwMode="auto">
          <a:xfrm>
            <a:off x="228600" y="854075"/>
            <a:ext cx="119859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4: Example applications of knowledge system to product quality and reliability </a:t>
            </a:r>
            <a:r>
              <a:rPr lang="en-US" altLang="zh-CN" sz="2000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/>
            </a:r>
            <a:br>
              <a:rPr lang="en-US" altLang="zh-CN" sz="2000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</a:br>
            <a:r>
              <a:rPr lang="en-US" altLang="zh-CN" sz="2000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improvement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88287" y="1547446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Topics discussed in the cooperation meeting with the Inspection and Testing Department of AVIC </a:t>
            </a:r>
            <a:r>
              <a:rPr lang="en-US" altLang="zh-CN" sz="1200" b="1" dirty="0" err="1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Chengfei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: </a:t>
            </a:r>
            <a:endParaRPr lang="en-US" altLang="zh-CN" sz="1200" b="1" dirty="0" smtClean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1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The need for data analysis in quality-related work </a:t>
            </a:r>
            <a:endParaRPr lang="en-US" altLang="zh-CN" sz="1200" b="1" dirty="0" smtClean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2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The product objects and scope of data provided (China) </a:t>
            </a:r>
            <a:endParaRPr lang="en-US" altLang="zh-CN" sz="1200" b="1" dirty="0" smtClean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3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The product objects and scope of data provided (Czech Republic) </a:t>
            </a:r>
          </a:p>
        </p:txBody>
      </p:sp>
      <p:sp>
        <p:nvSpPr>
          <p:cNvPr id="5" name="右箭头 4"/>
          <p:cNvSpPr/>
          <p:nvPr/>
        </p:nvSpPr>
        <p:spPr>
          <a:xfrm>
            <a:off x="3774082" y="3671667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/>
              <a:ea typeface="宋体"/>
              <a:sym typeface="Arial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635877" y="3671667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/>
              <a:ea typeface="宋体"/>
              <a:sym typeface="Arial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9070355" y="3917856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/>
              <a:ea typeface="宋体"/>
              <a:sym typeface="Arial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39960" y="1547446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Topics discussed in the cooperation meetings with Czech Republic: </a:t>
            </a:r>
            <a:endParaRPr lang="en-US" altLang="zh-CN" sz="1200" b="1" dirty="0" smtClean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1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Czech Technical University: The specific functional requirements for the example 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verification applications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; </a:t>
            </a:r>
            <a:endParaRPr lang="en-US" altLang="zh-CN" sz="1200" b="1" dirty="0" smtClean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2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Blue 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Sky Aviation: 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The specific types of use and maintenance data of the small civil aircrafts it provides, and its needs associated with operational safety, maintenance decision aid, etc.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629249" y="1547446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Verification on 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China’s and Czech Republic’s desired functions based on the development of prototype ontology-based APQR knowledge system and build example applications that include data, software tools, work process and results.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Current progress</a:t>
            </a:r>
          </a:p>
        </p:txBody>
      </p:sp>
      <p:graphicFrame>
        <p:nvGraphicFramePr>
          <p:cNvPr id="4307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35474"/>
              </p:ext>
            </p:extLst>
          </p:nvPr>
        </p:nvGraphicFramePr>
        <p:xfrm>
          <a:off x="388938" y="1325563"/>
          <a:ext cx="11331575" cy="5310191"/>
        </p:xfrm>
        <a:graphic>
          <a:graphicData uri="http://schemas.openxmlformats.org/drawingml/2006/table">
            <a:tbl>
              <a:tblPr/>
              <a:tblGrid>
                <a:gridCol w="850900"/>
                <a:gridCol w="4802187"/>
                <a:gridCol w="5678488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Research subject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Current progress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1-1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Architectural analysis of ontology model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The functions, as well as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ontology classes and attributes, of INBAS are being analyzed.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1-2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Feature analysis of APQR data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Some fields from the field quality information data have been analyzed.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1-3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Ontology modeling techniques for the APQR domain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The principles, process,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and algorithm for domain ontology modeling have been worked out and a sample ontology architecture has been designed.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2-1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Creation of domain data dictionary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Word segmentation dictionaries have been created for some products used in the avionics system, and relevant failure modes have been annotated.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2-2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Optimization of Chinese word segmentation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The principles, process,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and algorithm for Chinese word segmentation have been worked out.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2-3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Applications of named entity recognition/semantic annotation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To be further studied.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2-4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Determination of extraction rules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To be further studied.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3-1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Construction of domain knowledge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WebVOWL-based ontology visualization has been achieved.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3-2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Construction of knowledge search framework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To be further studied.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3-3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Failure cause analysis and corrective action recommendation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A prediction algorithm based on k-nearest neighbor has been developed and rule-based approaches remain to be studied.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3-4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Development of prototype ontology-based APQR knowledge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To be developed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宋体"/>
                        <a:sym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Example applications of knowledge system to product quality improvement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  <a:sym typeface="Arial"/>
                        </a:rPr>
                        <a:t>To be validated through subsequent applications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43068" name="矩形 3"/>
          <p:cNvSpPr>
            <a:spLocks noChangeArrowheads="1"/>
          </p:cNvSpPr>
          <p:nvPr/>
        </p:nvSpPr>
        <p:spPr bwMode="auto">
          <a:xfrm>
            <a:off x="228600" y="854075"/>
            <a:ext cx="4684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Progress of technical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Current progress</a:t>
            </a:r>
          </a:p>
        </p:txBody>
      </p:sp>
      <p:sp>
        <p:nvSpPr>
          <p:cNvPr id="45058" name="矩形 3"/>
          <p:cNvSpPr>
            <a:spLocks noChangeArrowheads="1"/>
          </p:cNvSpPr>
          <p:nvPr/>
        </p:nvSpPr>
        <p:spPr bwMode="auto">
          <a:xfrm>
            <a:off x="228600" y="854075"/>
            <a:ext cx="7247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Progress of demonstration system development</a:t>
            </a: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981075" y="3540125"/>
            <a:ext cx="6565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/>
                <a:ea typeface="宋体"/>
                <a:sym typeface="Arial"/>
              </a:rPr>
              <a:t>Chinese word segmentation Demonstration</a:t>
            </a:r>
            <a:endParaRPr lang="en-US" altLang="zh-CN" dirty="0"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Current progress</a:t>
            </a:r>
          </a:p>
        </p:txBody>
      </p:sp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228600" y="854075"/>
            <a:ext cx="7247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Progress of demonstration system development</a:t>
            </a:r>
            <a:endParaRPr lang="zh-CN" altLang="en-US" sz="24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1271588" y="3540125"/>
            <a:ext cx="6655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/>
                <a:ea typeface="宋体"/>
                <a:sym typeface="Arial"/>
              </a:rPr>
              <a:t>Word vector 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Arial"/>
                <a:ea typeface="宋体"/>
                <a:sym typeface="Arial"/>
              </a:rPr>
              <a:t>Report contents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94113" y="2273350"/>
            <a:ext cx="4362450" cy="649188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1. Implementation plan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83013" y="4002931"/>
            <a:ext cx="4184650" cy="649188"/>
          </a:xfrm>
          <a:prstGeom prst="roundRect">
            <a:avLst>
              <a:gd name="adj" fmla="val 50000"/>
            </a:avLst>
          </a:prstGeom>
          <a:gradFill>
            <a:gsLst>
              <a:gs pos="5000">
                <a:schemeClr val="accent1">
                  <a:lumMod val="46000"/>
                </a:schemeClr>
              </a:gs>
              <a:gs pos="100000">
                <a:srgbClr val="0070C0"/>
              </a:gs>
              <a:gs pos="58000">
                <a:schemeClr val="accent1">
                  <a:lumMod val="75000"/>
                </a:schemeClr>
              </a:gs>
            </a:gsLst>
            <a:lin ang="10800000" scaled="1"/>
          </a:gradFill>
          <a:ln>
            <a:solidFill>
              <a:schemeClr val="bg1"/>
            </a:solidFill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2. Current progress</a:t>
            </a:r>
            <a:endParaRPr lang="zh-CN" altLang="en-US" sz="2400" b="1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Current progress</a:t>
            </a:r>
          </a:p>
        </p:txBody>
      </p:sp>
      <p:sp>
        <p:nvSpPr>
          <p:cNvPr id="49154" name="矩形 3"/>
          <p:cNvSpPr>
            <a:spLocks noChangeArrowheads="1"/>
          </p:cNvSpPr>
          <p:nvPr/>
        </p:nvSpPr>
        <p:spPr bwMode="auto">
          <a:xfrm>
            <a:off x="228600" y="854075"/>
            <a:ext cx="7247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Progress of demonstration system development</a:t>
            </a:r>
            <a:endParaRPr lang="zh-CN" altLang="en-US" sz="24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935037" y="3540125"/>
            <a:ext cx="66892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/>
                <a:ea typeface="宋体"/>
                <a:sym typeface="Arial"/>
              </a:rPr>
              <a:t>Demonstration of failure mode classification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Current progress</a:t>
            </a:r>
          </a:p>
        </p:txBody>
      </p:sp>
      <p:sp>
        <p:nvSpPr>
          <p:cNvPr id="51202" name="矩形 3"/>
          <p:cNvSpPr>
            <a:spLocks noChangeArrowheads="1"/>
          </p:cNvSpPr>
          <p:nvPr/>
        </p:nvSpPr>
        <p:spPr bwMode="auto">
          <a:xfrm>
            <a:off x="228600" y="854075"/>
            <a:ext cx="7247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Progress of demonstration system development</a:t>
            </a:r>
            <a:endParaRPr lang="zh-CN" altLang="en-US" sz="24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527997" y="3540125"/>
            <a:ext cx="80557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/>
                <a:ea typeface="宋体"/>
                <a:sym typeface="Arial"/>
              </a:rPr>
              <a:t>Automatic ontology modeling with structured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Current progress</a:t>
            </a:r>
          </a:p>
        </p:txBody>
      </p:sp>
      <p:sp>
        <p:nvSpPr>
          <p:cNvPr id="53250" name="矩形 3"/>
          <p:cNvSpPr>
            <a:spLocks noChangeArrowheads="1"/>
          </p:cNvSpPr>
          <p:nvPr/>
        </p:nvSpPr>
        <p:spPr bwMode="auto">
          <a:xfrm>
            <a:off x="228600" y="854075"/>
            <a:ext cx="7247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Progress of demonstration system development</a:t>
            </a:r>
            <a:endParaRPr lang="zh-CN" altLang="en-US" sz="24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935037" y="3540125"/>
            <a:ext cx="682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/>
                <a:ea typeface="宋体"/>
                <a:sym typeface="Arial"/>
              </a:rPr>
              <a:t>Ontology </a:t>
            </a:r>
            <a:r>
              <a:rPr lang="en-US" altLang="zh-CN" b="1" dirty="0" smtClean="0">
                <a:latin typeface="Arial"/>
                <a:ea typeface="宋体"/>
                <a:sym typeface="Arial"/>
              </a:rPr>
              <a:t>model visualization</a:t>
            </a:r>
            <a:endParaRPr lang="en-US" altLang="zh-CN" b="1" dirty="0"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ctrTitle"/>
          </p:nvPr>
        </p:nvSpPr>
        <p:spPr>
          <a:xfrm>
            <a:off x="1524000" y="2803525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latin typeface="Arial"/>
                <a:ea typeface="宋体"/>
                <a:sym typeface="Arial"/>
              </a:rPr>
              <a:t>Thanks for listening</a:t>
            </a:r>
            <a:endParaRPr lang="zh-CN" altLang="en-US" sz="4400" dirty="0" smtClean="0">
              <a:latin typeface="Arial"/>
              <a:ea typeface="宋体"/>
              <a:sym typeface="Arial"/>
            </a:endParaRPr>
          </a:p>
        </p:txBody>
      </p:sp>
      <p:pic>
        <p:nvPicPr>
          <p:cNvPr id="55298" name="图片 64" descr="未标题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600" y="454025"/>
            <a:ext cx="3835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947549" y="1629067"/>
            <a:ext cx="2176018" cy="2234910"/>
            <a:chOff x="3006872" y="1129208"/>
            <a:chExt cx="1525938" cy="1516360"/>
          </a:xfrm>
          <a:solidFill>
            <a:schemeClr val="accent1">
              <a:lumMod val="50000"/>
            </a:schemeClr>
          </a:solidFill>
        </p:grpSpPr>
        <p:sp>
          <p:nvSpPr>
            <p:cNvPr id="25" name="圆角矩形 26"/>
            <p:cNvSpPr/>
            <p:nvPr/>
          </p:nvSpPr>
          <p:spPr>
            <a:xfrm>
              <a:off x="3006872" y="1129208"/>
              <a:ext cx="1525938" cy="1516360"/>
            </a:xfrm>
            <a:custGeom>
              <a:avLst/>
              <a:gdLst/>
              <a:ahLst/>
              <a:cxnLst/>
              <a:rect l="l" t="t" r="r" b="b"/>
              <a:pathLst>
                <a:path w="1525938" h="1516360">
                  <a:moveTo>
                    <a:pt x="904603" y="0"/>
                  </a:moveTo>
                  <a:cubicBezTo>
                    <a:pt x="1058735" y="0"/>
                    <a:pt x="1184591" y="121065"/>
                    <a:pt x="1191155" y="273347"/>
                  </a:cubicBezTo>
                  <a:lnTo>
                    <a:pt x="1368771" y="273347"/>
                  </a:lnTo>
                  <a:cubicBezTo>
                    <a:pt x="1455572" y="273347"/>
                    <a:pt x="1525938" y="343713"/>
                    <a:pt x="1525938" y="430514"/>
                  </a:cubicBezTo>
                  <a:lnTo>
                    <a:pt x="1525938" y="611087"/>
                  </a:lnTo>
                  <a:lnTo>
                    <a:pt x="1507259" y="609204"/>
                  </a:lnTo>
                  <a:cubicBezTo>
                    <a:pt x="1348183" y="609204"/>
                    <a:pt x="1219227" y="738160"/>
                    <a:pt x="1219227" y="897236"/>
                  </a:cubicBezTo>
                  <a:cubicBezTo>
                    <a:pt x="1219227" y="1056312"/>
                    <a:pt x="1348183" y="1185268"/>
                    <a:pt x="1507259" y="1185268"/>
                  </a:cubicBezTo>
                  <a:cubicBezTo>
                    <a:pt x="1513562" y="1185268"/>
                    <a:pt x="1519818" y="1185066"/>
                    <a:pt x="1525938" y="1183385"/>
                  </a:cubicBezTo>
                  <a:lnTo>
                    <a:pt x="1525938" y="1359193"/>
                  </a:lnTo>
                  <a:cubicBezTo>
                    <a:pt x="1525938" y="1445994"/>
                    <a:pt x="1455572" y="1516360"/>
                    <a:pt x="1368771" y="1516360"/>
                  </a:cubicBezTo>
                  <a:lnTo>
                    <a:pt x="1191254" y="1516360"/>
                  </a:lnTo>
                  <a:lnTo>
                    <a:pt x="1192636" y="1502644"/>
                  </a:lnTo>
                  <a:cubicBezTo>
                    <a:pt x="1192636" y="1343568"/>
                    <a:pt x="1063680" y="1214612"/>
                    <a:pt x="904604" y="1214612"/>
                  </a:cubicBezTo>
                  <a:cubicBezTo>
                    <a:pt x="745528" y="1214612"/>
                    <a:pt x="616572" y="1343568"/>
                    <a:pt x="616572" y="1502644"/>
                  </a:cubicBezTo>
                  <a:cubicBezTo>
                    <a:pt x="616572" y="1507259"/>
                    <a:pt x="616681" y="1511848"/>
                    <a:pt x="617955" y="1516360"/>
                  </a:cubicBezTo>
                  <a:lnTo>
                    <a:pt x="426150" y="1516360"/>
                  </a:lnTo>
                  <a:cubicBezTo>
                    <a:pt x="339349" y="1516360"/>
                    <a:pt x="268983" y="1445994"/>
                    <a:pt x="268983" y="1359193"/>
                  </a:cubicBezTo>
                  <a:lnTo>
                    <a:pt x="268983" y="1183347"/>
                  </a:lnTo>
                  <a:cubicBezTo>
                    <a:pt x="118743" y="1174794"/>
                    <a:pt x="0" y="1049882"/>
                    <a:pt x="0" y="897235"/>
                  </a:cubicBezTo>
                  <a:cubicBezTo>
                    <a:pt x="0" y="744588"/>
                    <a:pt x="118743" y="619676"/>
                    <a:pt x="268983" y="611123"/>
                  </a:cubicBezTo>
                  <a:lnTo>
                    <a:pt x="268983" y="430514"/>
                  </a:lnTo>
                  <a:cubicBezTo>
                    <a:pt x="268983" y="343713"/>
                    <a:pt x="339349" y="273347"/>
                    <a:pt x="426150" y="273347"/>
                  </a:cubicBezTo>
                  <a:lnTo>
                    <a:pt x="618051" y="273347"/>
                  </a:lnTo>
                  <a:cubicBezTo>
                    <a:pt x="624616" y="121065"/>
                    <a:pt x="750471" y="0"/>
                    <a:pt x="904603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TextBox 58"/>
            <p:cNvSpPr txBox="1"/>
            <p:nvPr/>
          </p:nvSpPr>
          <p:spPr>
            <a:xfrm>
              <a:off x="3410341" y="1381687"/>
              <a:ext cx="827105" cy="1035981"/>
            </a:xfrm>
            <a:prstGeom prst="rect">
              <a:avLst/>
            </a:prstGeom>
            <a:grp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prstClr val="white"/>
                  </a:solidFill>
                  <a:latin typeface="Arial"/>
                  <a:ea typeface="宋体"/>
                  <a:sym typeface="Arial"/>
                </a:rPr>
                <a:t>航空</a:t>
              </a:r>
              <a:r>
                <a:rPr lang="zh-CN" altLang="en-US" b="1" dirty="0">
                  <a:solidFill>
                    <a:prstClr val="white"/>
                  </a:solidFill>
                  <a:latin typeface="Arial"/>
                  <a:ea typeface="宋体"/>
                  <a:sym typeface="Arial"/>
                </a:rPr>
                <a:t>产品质量可靠性数据本体建模技术研究 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29831" y="1628800"/>
            <a:ext cx="2176018" cy="2162359"/>
            <a:chOff x="4607328" y="1129208"/>
            <a:chExt cx="1525938" cy="1516360"/>
          </a:xfrm>
          <a:solidFill>
            <a:schemeClr val="accent5">
              <a:lumMod val="75000"/>
            </a:schemeClr>
          </a:solidFill>
        </p:grpSpPr>
        <p:sp>
          <p:nvSpPr>
            <p:cNvPr id="28" name="圆角矩形 26"/>
            <p:cNvSpPr/>
            <p:nvPr/>
          </p:nvSpPr>
          <p:spPr>
            <a:xfrm flipH="1">
              <a:off x="4607328" y="1129208"/>
              <a:ext cx="1525938" cy="1516360"/>
            </a:xfrm>
            <a:custGeom>
              <a:avLst/>
              <a:gdLst/>
              <a:ahLst/>
              <a:cxnLst/>
              <a:rect l="l" t="t" r="r" b="b"/>
              <a:pathLst>
                <a:path w="1525938" h="1516360">
                  <a:moveTo>
                    <a:pt x="904603" y="0"/>
                  </a:moveTo>
                  <a:cubicBezTo>
                    <a:pt x="1058735" y="0"/>
                    <a:pt x="1184591" y="121065"/>
                    <a:pt x="1191155" y="273347"/>
                  </a:cubicBezTo>
                  <a:lnTo>
                    <a:pt x="1368771" y="273347"/>
                  </a:lnTo>
                  <a:cubicBezTo>
                    <a:pt x="1455572" y="273347"/>
                    <a:pt x="1525938" y="343713"/>
                    <a:pt x="1525938" y="430514"/>
                  </a:cubicBezTo>
                  <a:lnTo>
                    <a:pt x="1525938" y="611087"/>
                  </a:lnTo>
                  <a:lnTo>
                    <a:pt x="1507259" y="609204"/>
                  </a:lnTo>
                  <a:cubicBezTo>
                    <a:pt x="1348183" y="609204"/>
                    <a:pt x="1219227" y="738160"/>
                    <a:pt x="1219227" y="897236"/>
                  </a:cubicBezTo>
                  <a:cubicBezTo>
                    <a:pt x="1219227" y="1056312"/>
                    <a:pt x="1348183" y="1185268"/>
                    <a:pt x="1507259" y="1185268"/>
                  </a:cubicBezTo>
                  <a:cubicBezTo>
                    <a:pt x="1513562" y="1185268"/>
                    <a:pt x="1519818" y="1185066"/>
                    <a:pt x="1525938" y="1183385"/>
                  </a:cubicBezTo>
                  <a:lnTo>
                    <a:pt x="1525938" y="1359193"/>
                  </a:lnTo>
                  <a:cubicBezTo>
                    <a:pt x="1525938" y="1445994"/>
                    <a:pt x="1455572" y="1516360"/>
                    <a:pt x="1368771" y="1516360"/>
                  </a:cubicBezTo>
                  <a:lnTo>
                    <a:pt x="1191254" y="1516360"/>
                  </a:lnTo>
                  <a:lnTo>
                    <a:pt x="1192636" y="1502644"/>
                  </a:lnTo>
                  <a:cubicBezTo>
                    <a:pt x="1192636" y="1343568"/>
                    <a:pt x="1063680" y="1214612"/>
                    <a:pt x="904604" y="1214612"/>
                  </a:cubicBezTo>
                  <a:cubicBezTo>
                    <a:pt x="745528" y="1214612"/>
                    <a:pt x="616572" y="1343568"/>
                    <a:pt x="616572" y="1502644"/>
                  </a:cubicBezTo>
                  <a:cubicBezTo>
                    <a:pt x="616572" y="1507259"/>
                    <a:pt x="616681" y="1511848"/>
                    <a:pt x="617955" y="1516360"/>
                  </a:cubicBezTo>
                  <a:lnTo>
                    <a:pt x="426150" y="1516360"/>
                  </a:lnTo>
                  <a:cubicBezTo>
                    <a:pt x="339349" y="1516360"/>
                    <a:pt x="268983" y="1445994"/>
                    <a:pt x="268983" y="1359193"/>
                  </a:cubicBezTo>
                  <a:lnTo>
                    <a:pt x="268983" y="1183347"/>
                  </a:lnTo>
                  <a:cubicBezTo>
                    <a:pt x="118743" y="1174794"/>
                    <a:pt x="0" y="1049882"/>
                    <a:pt x="0" y="897235"/>
                  </a:cubicBezTo>
                  <a:cubicBezTo>
                    <a:pt x="0" y="744588"/>
                    <a:pt x="118743" y="619676"/>
                    <a:pt x="268983" y="611123"/>
                  </a:cubicBezTo>
                  <a:lnTo>
                    <a:pt x="268983" y="430514"/>
                  </a:lnTo>
                  <a:cubicBezTo>
                    <a:pt x="268983" y="343713"/>
                    <a:pt x="339349" y="273347"/>
                    <a:pt x="426150" y="273347"/>
                  </a:cubicBezTo>
                  <a:lnTo>
                    <a:pt x="618051" y="273347"/>
                  </a:lnTo>
                  <a:cubicBezTo>
                    <a:pt x="624616" y="121065"/>
                    <a:pt x="750471" y="0"/>
                    <a:pt x="904603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TextBox 61"/>
            <p:cNvSpPr txBox="1"/>
            <p:nvPr/>
          </p:nvSpPr>
          <p:spPr>
            <a:xfrm>
              <a:off x="5834140" y="1830041"/>
              <a:ext cx="289121" cy="4100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prstClr val="white"/>
                  </a:solidFill>
                  <a:latin typeface="Arial"/>
                  <a:ea typeface="宋体"/>
                  <a:sym typeface="Arial"/>
                </a:rPr>
                <a:t>2</a:t>
              </a:r>
              <a:endParaRPr lang="zh-CN" altLang="en-US" sz="3200" dirty="0">
                <a:solidFill>
                  <a:prstClr val="white"/>
                </a:solidFill>
                <a:latin typeface="Arial"/>
                <a:ea typeface="宋体"/>
                <a:sym typeface="Arial"/>
              </a:endParaRPr>
            </a:p>
          </p:txBody>
        </p:sp>
      </p:grpSp>
      <p:sp>
        <p:nvSpPr>
          <p:cNvPr id="30" name="圆角矩形 26"/>
          <p:cNvSpPr/>
          <p:nvPr/>
        </p:nvSpPr>
        <p:spPr>
          <a:xfrm flipH="1" flipV="1">
            <a:off x="6229350" y="3927475"/>
            <a:ext cx="2176463" cy="2235200"/>
          </a:xfrm>
          <a:custGeom>
            <a:avLst/>
            <a:gdLst/>
            <a:ahLst/>
            <a:cxnLst/>
            <a:rect l="l" t="t" r="r" b="b"/>
            <a:pathLst>
              <a:path w="1525938" h="1516360">
                <a:moveTo>
                  <a:pt x="904603" y="0"/>
                </a:moveTo>
                <a:cubicBezTo>
                  <a:pt x="1058735" y="0"/>
                  <a:pt x="1184591" y="121065"/>
                  <a:pt x="1191155" y="273347"/>
                </a:cubicBezTo>
                <a:lnTo>
                  <a:pt x="1368771" y="273347"/>
                </a:lnTo>
                <a:cubicBezTo>
                  <a:pt x="1455572" y="273347"/>
                  <a:pt x="1525938" y="343713"/>
                  <a:pt x="1525938" y="430514"/>
                </a:cubicBezTo>
                <a:lnTo>
                  <a:pt x="1525938" y="611087"/>
                </a:lnTo>
                <a:lnTo>
                  <a:pt x="1507259" y="609204"/>
                </a:lnTo>
                <a:cubicBezTo>
                  <a:pt x="1348183" y="609204"/>
                  <a:pt x="1219227" y="738160"/>
                  <a:pt x="1219227" y="897236"/>
                </a:cubicBezTo>
                <a:cubicBezTo>
                  <a:pt x="1219227" y="1056312"/>
                  <a:pt x="1348183" y="1185268"/>
                  <a:pt x="1507259" y="1185268"/>
                </a:cubicBezTo>
                <a:cubicBezTo>
                  <a:pt x="1513562" y="1185268"/>
                  <a:pt x="1519818" y="1185066"/>
                  <a:pt x="1525938" y="1183385"/>
                </a:cubicBezTo>
                <a:lnTo>
                  <a:pt x="1525938" y="1359193"/>
                </a:lnTo>
                <a:cubicBezTo>
                  <a:pt x="1525938" y="1445994"/>
                  <a:pt x="1455572" y="1516360"/>
                  <a:pt x="1368771" y="1516360"/>
                </a:cubicBezTo>
                <a:lnTo>
                  <a:pt x="1191254" y="1516360"/>
                </a:lnTo>
                <a:lnTo>
                  <a:pt x="1192636" y="1502644"/>
                </a:lnTo>
                <a:cubicBezTo>
                  <a:pt x="1192636" y="1343568"/>
                  <a:pt x="1063680" y="1214612"/>
                  <a:pt x="904604" y="1214612"/>
                </a:cubicBezTo>
                <a:cubicBezTo>
                  <a:pt x="745528" y="1214612"/>
                  <a:pt x="616572" y="1343568"/>
                  <a:pt x="616572" y="1502644"/>
                </a:cubicBezTo>
                <a:cubicBezTo>
                  <a:pt x="616572" y="1507259"/>
                  <a:pt x="616681" y="1511848"/>
                  <a:pt x="617955" y="1516360"/>
                </a:cubicBezTo>
                <a:lnTo>
                  <a:pt x="426150" y="1516360"/>
                </a:lnTo>
                <a:cubicBezTo>
                  <a:pt x="339349" y="1516360"/>
                  <a:pt x="268983" y="1445994"/>
                  <a:pt x="268983" y="1359193"/>
                </a:cubicBezTo>
                <a:lnTo>
                  <a:pt x="268983" y="1183347"/>
                </a:lnTo>
                <a:cubicBezTo>
                  <a:pt x="118743" y="1174794"/>
                  <a:pt x="0" y="1049882"/>
                  <a:pt x="0" y="897235"/>
                </a:cubicBezTo>
                <a:cubicBezTo>
                  <a:pt x="0" y="744588"/>
                  <a:pt x="118743" y="619676"/>
                  <a:pt x="268983" y="611123"/>
                </a:cubicBezTo>
                <a:lnTo>
                  <a:pt x="268983" y="430514"/>
                </a:lnTo>
                <a:cubicBezTo>
                  <a:pt x="268983" y="343713"/>
                  <a:pt x="339349" y="273347"/>
                  <a:pt x="426150" y="273347"/>
                </a:cubicBezTo>
                <a:lnTo>
                  <a:pt x="618051" y="273347"/>
                </a:lnTo>
                <a:cubicBezTo>
                  <a:pt x="624616" y="121065"/>
                  <a:pt x="750471" y="0"/>
                  <a:pt x="90460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圆角矩形 26"/>
          <p:cNvSpPr/>
          <p:nvPr/>
        </p:nvSpPr>
        <p:spPr>
          <a:xfrm flipV="1">
            <a:off x="3948113" y="3933825"/>
            <a:ext cx="2174875" cy="2235200"/>
          </a:xfrm>
          <a:custGeom>
            <a:avLst/>
            <a:gdLst/>
            <a:ahLst/>
            <a:cxnLst/>
            <a:rect l="l" t="t" r="r" b="b"/>
            <a:pathLst>
              <a:path w="1525938" h="1516360">
                <a:moveTo>
                  <a:pt x="904603" y="0"/>
                </a:moveTo>
                <a:cubicBezTo>
                  <a:pt x="1058735" y="0"/>
                  <a:pt x="1184591" y="121065"/>
                  <a:pt x="1191155" y="273347"/>
                </a:cubicBezTo>
                <a:lnTo>
                  <a:pt x="1368771" y="273347"/>
                </a:lnTo>
                <a:cubicBezTo>
                  <a:pt x="1455572" y="273347"/>
                  <a:pt x="1525938" y="343713"/>
                  <a:pt x="1525938" y="430514"/>
                </a:cubicBezTo>
                <a:lnTo>
                  <a:pt x="1525938" y="611087"/>
                </a:lnTo>
                <a:lnTo>
                  <a:pt x="1507259" y="609204"/>
                </a:lnTo>
                <a:cubicBezTo>
                  <a:pt x="1348183" y="609204"/>
                  <a:pt x="1219227" y="738160"/>
                  <a:pt x="1219227" y="897236"/>
                </a:cubicBezTo>
                <a:cubicBezTo>
                  <a:pt x="1219227" y="1056312"/>
                  <a:pt x="1348183" y="1185268"/>
                  <a:pt x="1507259" y="1185268"/>
                </a:cubicBezTo>
                <a:cubicBezTo>
                  <a:pt x="1513562" y="1185268"/>
                  <a:pt x="1519818" y="1185066"/>
                  <a:pt x="1525938" y="1183385"/>
                </a:cubicBezTo>
                <a:lnTo>
                  <a:pt x="1525938" y="1359193"/>
                </a:lnTo>
                <a:cubicBezTo>
                  <a:pt x="1525938" y="1445994"/>
                  <a:pt x="1455572" y="1516360"/>
                  <a:pt x="1368771" y="1516360"/>
                </a:cubicBezTo>
                <a:lnTo>
                  <a:pt x="1191254" y="1516360"/>
                </a:lnTo>
                <a:lnTo>
                  <a:pt x="1192636" y="1502644"/>
                </a:lnTo>
                <a:cubicBezTo>
                  <a:pt x="1192636" y="1343568"/>
                  <a:pt x="1063680" y="1214612"/>
                  <a:pt x="904604" y="1214612"/>
                </a:cubicBezTo>
                <a:cubicBezTo>
                  <a:pt x="745528" y="1214612"/>
                  <a:pt x="616572" y="1343568"/>
                  <a:pt x="616572" y="1502644"/>
                </a:cubicBezTo>
                <a:cubicBezTo>
                  <a:pt x="616572" y="1507259"/>
                  <a:pt x="616681" y="1511848"/>
                  <a:pt x="617955" y="1516360"/>
                </a:cubicBezTo>
                <a:lnTo>
                  <a:pt x="426150" y="1516360"/>
                </a:lnTo>
                <a:cubicBezTo>
                  <a:pt x="339349" y="1516360"/>
                  <a:pt x="268983" y="1445994"/>
                  <a:pt x="268983" y="1359193"/>
                </a:cubicBezTo>
                <a:lnTo>
                  <a:pt x="268983" y="1183347"/>
                </a:lnTo>
                <a:cubicBezTo>
                  <a:pt x="118743" y="1174794"/>
                  <a:pt x="0" y="1049882"/>
                  <a:pt x="0" y="897235"/>
                </a:cubicBezTo>
                <a:cubicBezTo>
                  <a:pt x="0" y="744588"/>
                  <a:pt x="118743" y="619676"/>
                  <a:pt x="268983" y="611123"/>
                </a:cubicBezTo>
                <a:lnTo>
                  <a:pt x="268983" y="430514"/>
                </a:lnTo>
                <a:cubicBezTo>
                  <a:pt x="268983" y="343713"/>
                  <a:pt x="339349" y="273347"/>
                  <a:pt x="426150" y="273347"/>
                </a:cubicBezTo>
                <a:lnTo>
                  <a:pt x="618051" y="273347"/>
                </a:lnTo>
                <a:cubicBezTo>
                  <a:pt x="624616" y="121065"/>
                  <a:pt x="750471" y="0"/>
                  <a:pt x="90460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342" name="矩形 31"/>
          <p:cNvSpPr>
            <a:spLocks noChangeArrowheads="1"/>
          </p:cNvSpPr>
          <p:nvPr/>
        </p:nvSpPr>
        <p:spPr bwMode="auto">
          <a:xfrm>
            <a:off x="0" y="2024063"/>
            <a:ext cx="39385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1</a:t>
            </a:r>
            <a:r>
              <a:rPr lang="zh-CN" altLang="en-US" sz="16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Architectural analysis of ontology model data for intelligent aviation safety information system and other tools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2) Feature analysis of </a:t>
            </a:r>
            <a:r>
              <a:rPr lang="en-US" altLang="zh-CN" sz="1200" b="1" dirty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aviation product quality and reliability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(APQR)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data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3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Ontology modeling techniques for the APQR domain</a:t>
            </a:r>
          </a:p>
        </p:txBody>
      </p:sp>
      <p:sp>
        <p:nvSpPr>
          <p:cNvPr id="14343" name="TextBox 58"/>
          <p:cNvSpPr txBox="1">
            <a:spLocks noChangeArrowheads="1"/>
          </p:cNvSpPr>
          <p:nvPr/>
        </p:nvSpPr>
        <p:spPr bwMode="auto">
          <a:xfrm>
            <a:off x="6586538" y="1989138"/>
            <a:ext cx="15335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Techniques for extracting key information from textual data on APQR</a:t>
            </a:r>
          </a:p>
        </p:txBody>
      </p:sp>
      <p:sp>
        <p:nvSpPr>
          <p:cNvPr id="14344" name="TextBox 61"/>
          <p:cNvSpPr txBox="1">
            <a:spLocks noChangeArrowheads="1"/>
          </p:cNvSpPr>
          <p:nvPr/>
        </p:nvSpPr>
        <p:spPr bwMode="auto">
          <a:xfrm>
            <a:off x="4005263" y="2627313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1</a:t>
            </a:r>
            <a:endParaRPr lang="zh-CN" altLang="en-US" sz="320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345" name="TextBox 61"/>
          <p:cNvSpPr txBox="1">
            <a:spLocks noChangeArrowheads="1"/>
          </p:cNvSpPr>
          <p:nvPr/>
        </p:nvSpPr>
        <p:spPr bwMode="auto">
          <a:xfrm>
            <a:off x="7975600" y="4516438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3</a:t>
            </a:r>
            <a:endParaRPr lang="zh-CN" altLang="en-US" sz="320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346" name="TextBox 61"/>
          <p:cNvSpPr txBox="1">
            <a:spLocks noChangeArrowheads="1"/>
          </p:cNvSpPr>
          <p:nvPr/>
        </p:nvSpPr>
        <p:spPr bwMode="auto">
          <a:xfrm>
            <a:off x="3978275" y="4532313"/>
            <a:ext cx="4122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4</a:t>
            </a:r>
            <a:endParaRPr lang="zh-CN" altLang="en-US" sz="320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347" name="TextBox 58"/>
          <p:cNvSpPr txBox="1">
            <a:spLocks noChangeArrowheads="1"/>
          </p:cNvSpPr>
          <p:nvPr/>
        </p:nvSpPr>
        <p:spPr bwMode="auto">
          <a:xfrm>
            <a:off x="6615113" y="4365625"/>
            <a:ext cx="14366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Construction of ontology-based APQR knowledge system</a:t>
            </a:r>
          </a:p>
        </p:txBody>
      </p:sp>
      <p:sp>
        <p:nvSpPr>
          <p:cNvPr id="14348" name="TextBox 58"/>
          <p:cNvSpPr txBox="1">
            <a:spLocks noChangeArrowheads="1"/>
          </p:cNvSpPr>
          <p:nvPr/>
        </p:nvSpPr>
        <p:spPr bwMode="auto">
          <a:xfrm>
            <a:off x="4286787" y="4303736"/>
            <a:ext cx="169545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3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Example/Case applications </a:t>
            </a:r>
            <a:r>
              <a:rPr lang="en-US" altLang="zh-CN" sz="13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of APQR knowledge system to product quality and reliability improvement</a:t>
            </a:r>
          </a:p>
        </p:txBody>
      </p:sp>
      <p:sp>
        <p:nvSpPr>
          <p:cNvPr id="14349" name="矩形 38"/>
          <p:cNvSpPr>
            <a:spLocks noChangeArrowheads="1"/>
          </p:cNvSpPr>
          <p:nvPr/>
        </p:nvSpPr>
        <p:spPr bwMode="auto">
          <a:xfrm>
            <a:off x="8358455" y="1989138"/>
            <a:ext cx="3852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1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Creation of domain data dictionary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2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Optimization of Chinese word segmentation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3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Applications of </a:t>
            </a:r>
            <a:r>
              <a:rPr lang="en-US" altLang="zh-CN" sz="1200" b="1" dirty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named entity recognition 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（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NER)/semantic annotation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4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Determination of extraction rules</a:t>
            </a:r>
          </a:p>
        </p:txBody>
      </p:sp>
      <p:sp>
        <p:nvSpPr>
          <p:cNvPr id="14350" name="矩形 39"/>
          <p:cNvSpPr>
            <a:spLocks noChangeArrowheads="1"/>
          </p:cNvSpPr>
          <p:nvPr/>
        </p:nvSpPr>
        <p:spPr bwMode="auto">
          <a:xfrm>
            <a:off x="8405813" y="4060825"/>
            <a:ext cx="378618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1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Construction of domain knowledge base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2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Construction of knowledge search framework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3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Failure cause analysis and corrective action recommendation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4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Development of prototype ontology-based APQR knowledge system</a:t>
            </a:r>
          </a:p>
        </p:txBody>
      </p:sp>
      <p:sp>
        <p:nvSpPr>
          <p:cNvPr id="14351" name="矩形 40"/>
          <p:cNvSpPr>
            <a:spLocks noChangeArrowheads="1"/>
          </p:cNvSpPr>
          <p:nvPr/>
        </p:nvSpPr>
        <p:spPr bwMode="auto">
          <a:xfrm>
            <a:off x="0" y="3897313"/>
            <a:ext cx="3938588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1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Selecting application objects for typical aviation products and collecting textual records/reports on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quality problems/failure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2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Ontology modeling for 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typical </a:t>
            </a:r>
            <a:r>
              <a:rPr lang="en-US" altLang="zh-CN" sz="1200" b="1" dirty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aviation products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 smtClean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quality </a:t>
            </a:r>
            <a:r>
              <a:rPr lang="en-US" altLang="zh-CN" sz="1200" b="1" dirty="0">
                <a:solidFill>
                  <a:srgbClr val="FF0000"/>
                </a:solidFill>
                <a:latin typeface="Arial"/>
                <a:ea typeface="宋体"/>
                <a:sym typeface="Arial"/>
              </a:rPr>
              <a:t>and reliability </a:t>
            </a:r>
            <a:r>
              <a:rPr lang="en-US" altLang="zh-CN" sz="12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(APQR)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3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Building </a:t>
            </a:r>
            <a:r>
              <a:rPr lang="en-US" altLang="zh-CN" sz="12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examples/Cases 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of applications to QR knowledge management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4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）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Building examples of</a:t>
            </a:r>
            <a:r>
              <a:rPr lang="zh-CN" altLang="en-US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applications to </a:t>
            </a:r>
            <a:r>
              <a:rPr lang="en-US" altLang="zh-CN" sz="12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support decision-making </a:t>
            </a:r>
            <a:r>
              <a:rPr lang="en-US" altLang="zh-CN" sz="12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on reliability improvement</a:t>
            </a:r>
          </a:p>
        </p:txBody>
      </p:sp>
      <p:sp>
        <p:nvSpPr>
          <p:cNvPr id="14352" name="矩形 41"/>
          <p:cNvSpPr>
            <a:spLocks noChangeArrowheads="1"/>
          </p:cNvSpPr>
          <p:nvPr/>
        </p:nvSpPr>
        <p:spPr bwMode="auto">
          <a:xfrm>
            <a:off x="220663" y="847725"/>
            <a:ext cx="2906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subjects</a:t>
            </a:r>
          </a:p>
        </p:txBody>
      </p:sp>
      <p:sp>
        <p:nvSpPr>
          <p:cNvPr id="14353" name="TextBox 58"/>
          <p:cNvSpPr txBox="1">
            <a:spLocks noChangeArrowheads="1"/>
          </p:cNvSpPr>
          <p:nvPr/>
        </p:nvSpPr>
        <p:spPr bwMode="auto">
          <a:xfrm>
            <a:off x="4443413" y="2056258"/>
            <a:ext cx="1235075" cy="1389841"/>
          </a:xfrm>
          <a:prstGeom prst="rect">
            <a:avLst/>
          </a:prstGeom>
          <a:solidFill>
            <a:srgbClr val="1F4E79"/>
          </a:solidFill>
          <a:ln w="9525">
            <a:noFill/>
            <a:miter lim="800000"/>
            <a:headEnd/>
            <a:tailEnd/>
          </a:ln>
        </p:spPr>
        <p:txBody>
          <a:bodyPr lIns="108000" tIns="154800" rIns="108000" bIns="154800"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Ontology modeling techniques for APQR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16386" name="矩形 9"/>
          <p:cNvSpPr>
            <a:spLocks noChangeArrowheads="1"/>
          </p:cNvSpPr>
          <p:nvPr/>
        </p:nvSpPr>
        <p:spPr bwMode="auto">
          <a:xfrm>
            <a:off x="228600" y="854075"/>
            <a:ext cx="108841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1-1: Architectural analysis of ontology model data for intelligent aviation safety </a:t>
            </a:r>
          </a:p>
          <a:p>
            <a:r>
              <a:rPr lang="en-US" altLang="zh-CN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information </a:t>
            </a:r>
            <a:r>
              <a:rPr lang="en-US" altLang="zh-CN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system and other tools</a:t>
            </a:r>
            <a:endParaRPr lang="zh-CN" altLang="en-US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892" y="1547446"/>
            <a:ext cx="2377438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Study of basic methodology</a:t>
            </a:r>
          </a:p>
          <a:p>
            <a:pPr algn="ctr">
              <a:defRPr/>
            </a:pPr>
            <a:endParaRPr lang="en-US" altLang="zh-CN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zh-CN" altLang="en-US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658794" y="3917856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Arial"/>
              <a:ea typeface="宋体"/>
              <a:sym typeface="Arial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772443" y="3914334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Arial"/>
              <a:ea typeface="宋体"/>
              <a:sym typeface="Arial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9008012" y="3917856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Arial"/>
              <a:ea typeface="宋体"/>
              <a:sym typeface="Arial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61359" y="1547446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Architectural analysis of</a:t>
            </a:r>
            <a:r>
              <a:rPr lang="en-US" altLang="zh-CN" sz="1400" dirty="0">
                <a:solidFill>
                  <a:schemeClr val="tx1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INBAS</a:t>
            </a: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zh-CN" altLang="en-US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26591" y="1550968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Architectural analysis of SISEL</a:t>
            </a:r>
            <a:r>
              <a:rPr lang="en-US" altLang="zh-CN" sz="1400" dirty="0">
                <a:solidFill>
                  <a:schemeClr val="tx1"/>
                </a:solidFill>
                <a:latin typeface="Arial"/>
                <a:ea typeface="宋体"/>
                <a:sym typeface="Arial"/>
              </a:rPr>
              <a:t> </a:t>
            </a:r>
            <a:endParaRPr lang="en-US" altLang="zh-CN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605889" y="1547446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Architectural applicability analysis</a:t>
            </a:r>
          </a:p>
          <a:p>
            <a:pPr algn="ctr">
              <a:defRPr/>
            </a:pPr>
            <a:endParaRPr lang="en-US" altLang="zh-CN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 algn="ctr">
              <a:defRPr/>
            </a:pPr>
            <a:endParaRPr lang="zh-CN" altLang="en-US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6067" y="2591970"/>
            <a:ext cx="2114112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UFO (Unified foundational ontology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)</a:t>
            </a:r>
            <a:endParaRPr lang="zh-CN" altLang="en-US" sz="120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159" y="3643531"/>
            <a:ext cx="2114112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OntoUML (Conceptual modeling language)</a:t>
            </a:r>
            <a:endParaRPr lang="zh-CN" altLang="en-US" sz="1100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grpSp>
        <p:nvGrpSpPr>
          <p:cNvPr id="16414" name="圆角矩形 23"/>
          <p:cNvGrpSpPr>
            <a:grpSpLocks/>
          </p:cNvGrpSpPr>
          <p:nvPr/>
        </p:nvGrpSpPr>
        <p:grpSpPr bwMode="auto">
          <a:xfrm>
            <a:off x="165100" y="4584700"/>
            <a:ext cx="2528888" cy="987425"/>
            <a:chOff x="104" y="2888"/>
            <a:chExt cx="1593" cy="622"/>
          </a:xfrm>
        </p:grpSpPr>
        <p:pic>
          <p:nvPicPr>
            <p:cNvPr id="16449" name="圆角矩形 2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4" y="2888"/>
              <a:ext cx="1593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50" name="Text Box 31"/>
            <p:cNvSpPr txBox="1">
              <a:spLocks noChangeArrowheads="1"/>
            </p:cNvSpPr>
            <p:nvPr/>
          </p:nvSpPr>
          <p:spPr bwMode="auto">
            <a:xfrm>
              <a:off x="153" y="2954"/>
              <a:ext cx="129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sz="11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ORSD</a:t>
              </a:r>
              <a:r>
                <a:rPr lang="zh-CN" altLang="en-US" sz="1100" b="1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（</a:t>
              </a:r>
              <a:r>
                <a:rPr lang="en-US" altLang="zh-CN" sz="11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Ontological requirements specification</a:t>
              </a:r>
              <a:r>
                <a:rPr lang="zh-CN" altLang="en-US" sz="1100" b="1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）</a:t>
              </a:r>
              <a:endParaRPr lang="zh-CN" altLang="en-US" sz="110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216067" y="5645839"/>
            <a:ext cx="2114112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Determination of ontological requirements specification</a:t>
            </a:r>
            <a:endParaRPr lang="en-US" altLang="zh-CN" sz="1100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393021" y="2591970"/>
            <a:ext cx="2114112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INBAS (Indicator-based safety reporting tool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) analysis</a:t>
            </a:r>
            <a:endParaRPr lang="en-US" altLang="zh-CN" sz="1200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grpSp>
        <p:nvGrpSpPr>
          <p:cNvPr id="16421" name="圆角矩形 27"/>
          <p:cNvGrpSpPr>
            <a:grpSpLocks/>
          </p:cNvGrpSpPr>
          <p:nvPr/>
        </p:nvGrpSpPr>
        <p:grpSpPr bwMode="auto">
          <a:xfrm>
            <a:off x="3346450" y="3597275"/>
            <a:ext cx="1165225" cy="2955925"/>
            <a:chOff x="2108" y="2266"/>
            <a:chExt cx="734" cy="1862"/>
          </a:xfrm>
        </p:grpSpPr>
        <p:pic>
          <p:nvPicPr>
            <p:cNvPr id="16447" name="圆角矩形 2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08" y="2266"/>
              <a:ext cx="734" cy="1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48" name="Text Box 40"/>
            <p:cNvSpPr txBox="1">
              <a:spLocks noChangeArrowheads="1"/>
            </p:cNvSpPr>
            <p:nvPr/>
          </p:nvSpPr>
          <p:spPr bwMode="auto">
            <a:xfrm>
              <a:off x="2160" y="2318"/>
              <a:ext cx="427" cy="1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Analysis of core ontology classes and relationships</a:t>
              </a:r>
            </a:p>
          </p:txBody>
        </p:sp>
      </p:grpSp>
      <p:grpSp>
        <p:nvGrpSpPr>
          <p:cNvPr id="16422" name="圆角矩形 28"/>
          <p:cNvGrpSpPr>
            <a:grpSpLocks/>
          </p:cNvGrpSpPr>
          <p:nvPr/>
        </p:nvGrpSpPr>
        <p:grpSpPr bwMode="auto">
          <a:xfrm>
            <a:off x="4705350" y="3614738"/>
            <a:ext cx="1165225" cy="2957512"/>
            <a:chOff x="2964" y="2277"/>
            <a:chExt cx="734" cy="1863"/>
          </a:xfrm>
        </p:grpSpPr>
        <p:pic>
          <p:nvPicPr>
            <p:cNvPr id="16445" name="圆角矩形 28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64" y="2277"/>
              <a:ext cx="734" cy="1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46" name="Text Box 43"/>
            <p:cNvSpPr txBox="1">
              <a:spLocks noChangeArrowheads="1"/>
            </p:cNvSpPr>
            <p:nvPr/>
          </p:nvSpPr>
          <p:spPr bwMode="auto">
            <a:xfrm>
              <a:off x="3020" y="2330"/>
              <a:ext cx="426" cy="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Analysis of tool functions and application scenarios</a:t>
              </a: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flipH="1">
            <a:off x="3833813" y="3133725"/>
            <a:ext cx="555625" cy="50958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89438" y="3133725"/>
            <a:ext cx="742950" cy="52863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558253" y="2591970"/>
            <a:ext cx="2114112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SISEL (Intelligent aviation safety information system)</a:t>
            </a:r>
            <a:endParaRPr lang="zh-CN" altLang="en-US" sz="12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grpSp>
        <p:nvGrpSpPr>
          <p:cNvPr id="16428" name="圆角矩形 36"/>
          <p:cNvGrpSpPr>
            <a:grpSpLocks/>
          </p:cNvGrpSpPr>
          <p:nvPr/>
        </p:nvGrpSpPr>
        <p:grpSpPr bwMode="auto">
          <a:xfrm>
            <a:off x="6510338" y="3597275"/>
            <a:ext cx="1165225" cy="2962275"/>
            <a:chOff x="4101" y="2266"/>
            <a:chExt cx="734" cy="1866"/>
          </a:xfrm>
        </p:grpSpPr>
        <p:pic>
          <p:nvPicPr>
            <p:cNvPr id="16443" name="圆角矩形 36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01" y="2266"/>
              <a:ext cx="734" cy="1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44" name="Text Box 51"/>
            <p:cNvSpPr txBox="1">
              <a:spLocks noChangeArrowheads="1"/>
            </p:cNvSpPr>
            <p:nvPr/>
          </p:nvSpPr>
          <p:spPr bwMode="auto">
            <a:xfrm>
              <a:off x="4154" y="2321"/>
              <a:ext cx="427" cy="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Analysis of core ontology classes and relationships</a:t>
              </a:r>
            </a:p>
          </p:txBody>
        </p:sp>
      </p:grpSp>
      <p:grpSp>
        <p:nvGrpSpPr>
          <p:cNvPr id="16429" name="圆角矩形 37"/>
          <p:cNvGrpSpPr>
            <a:grpSpLocks/>
          </p:cNvGrpSpPr>
          <p:nvPr/>
        </p:nvGrpSpPr>
        <p:grpSpPr bwMode="auto">
          <a:xfrm>
            <a:off x="7875588" y="3621088"/>
            <a:ext cx="1165225" cy="2955925"/>
            <a:chOff x="4961" y="2281"/>
            <a:chExt cx="734" cy="1862"/>
          </a:xfrm>
        </p:grpSpPr>
        <p:pic>
          <p:nvPicPr>
            <p:cNvPr id="16441" name="圆角矩形 37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61" y="2281"/>
              <a:ext cx="734" cy="1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42" name="Text Box 54"/>
            <p:cNvSpPr txBox="1">
              <a:spLocks noChangeArrowheads="1"/>
            </p:cNvSpPr>
            <p:nvPr/>
          </p:nvSpPr>
          <p:spPr bwMode="auto">
            <a:xfrm>
              <a:off x="5014" y="2333"/>
              <a:ext cx="426" cy="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Analysis of tool functions and application scenarios</a:t>
              </a:r>
            </a:p>
            <a:p>
              <a:pPr algn="ctr"/>
              <a:endParaRPr lang="zh-CN" altLang="en-US" sz="1200" b="1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>
            <a:off x="6999288" y="3138488"/>
            <a:ext cx="555625" cy="50958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554913" y="3138488"/>
            <a:ext cx="742950" cy="52863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9713739" y="2596656"/>
            <a:ext cx="2114111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Object applicability analysis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9713739" y="4090180"/>
            <a:ext cx="2114111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Scenario applicability analysis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9749643" y="5650526"/>
            <a:ext cx="2114112" cy="541606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Class and attribute applicability analysis</a:t>
            </a:r>
            <a:endParaRPr lang="en-US" altLang="zh-CN" sz="1200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 smtClean="0">
              <a:latin typeface="Arial"/>
              <a:ea typeface="宋体"/>
              <a:sym typeface="Arial"/>
            </a:endParaRPr>
          </a:p>
        </p:txBody>
      </p:sp>
      <p:sp>
        <p:nvSpPr>
          <p:cNvPr id="18434" name="矩形 9"/>
          <p:cNvSpPr>
            <a:spLocks noChangeArrowheads="1"/>
          </p:cNvSpPr>
          <p:nvPr/>
        </p:nvSpPr>
        <p:spPr bwMode="auto">
          <a:xfrm>
            <a:off x="228600" y="854075"/>
            <a:ext cx="7922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1-2: Feature analysis of APQR data</a:t>
            </a:r>
            <a:endParaRPr lang="zh-CN" altLang="en-US" sz="24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945" y="1547446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Arrangement of existing 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data specifications</a:t>
            </a:r>
          </a:p>
          <a:p>
            <a:pPr algn="ctr">
              <a:defRPr/>
            </a:pPr>
            <a:endParaRPr lang="en-US" altLang="zh-CN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12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Field quality information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12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Test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12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Quality audit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12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Basic data of quality staff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12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Failure analysis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12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Data on quality competitiveness index in  the manufacturing industry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zh-CN" sz="12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Aircraft configuration data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658794" y="3917856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/>
              <a:ea typeface="宋体"/>
              <a:sym typeface="Arial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772443" y="3914334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/>
              <a:ea typeface="宋体"/>
              <a:sym typeface="Arial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9008012" y="3917856"/>
            <a:ext cx="597877" cy="893298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/>
              <a:ea typeface="宋体"/>
              <a:sym typeface="Arial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61359" y="1547446"/>
            <a:ext cx="237743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Investigation of data specifications to be received</a:t>
            </a:r>
          </a:p>
          <a:p>
            <a:pPr algn="ctr"/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16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Use, maintenance, and support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16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General quality characteristic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16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Quality input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16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Manufacturing capacity data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1600" b="1" i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……</a:t>
            </a:r>
            <a:endParaRPr lang="en-US" altLang="zh-CN" b="1" i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grpSp>
        <p:nvGrpSpPr>
          <p:cNvPr id="18450" name="圆角矩形 18"/>
          <p:cNvGrpSpPr>
            <a:grpSpLocks/>
          </p:cNvGrpSpPr>
          <p:nvPr/>
        </p:nvGrpSpPr>
        <p:grpSpPr bwMode="auto">
          <a:xfrm>
            <a:off x="6376988" y="1509713"/>
            <a:ext cx="2790825" cy="5559425"/>
            <a:chOff x="4017" y="945"/>
            <a:chExt cx="1758" cy="3502"/>
          </a:xfrm>
        </p:grpSpPr>
        <p:pic>
          <p:nvPicPr>
            <p:cNvPr id="18454" name="圆角矩形 1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17" y="945"/>
              <a:ext cx="1758" cy="3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5" name="Text Box 19"/>
            <p:cNvSpPr txBox="1">
              <a:spLocks noChangeArrowheads="1"/>
            </p:cNvSpPr>
            <p:nvPr/>
          </p:nvSpPr>
          <p:spPr bwMode="auto">
            <a:xfrm>
              <a:off x="4121" y="1050"/>
              <a:ext cx="1352" cy="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Analysis of data source types</a:t>
              </a:r>
            </a:p>
            <a:p>
              <a:pPr algn="ctr"/>
              <a:endParaRPr lang="en-US" altLang="zh-CN" b="1" dirty="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Analyze the textual data on fault symptoms, causes, and corrective actions to 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determine </a:t>
              </a:r>
              <a:r>
                <a:rPr lang="en-US" altLang="zh-CN" sz="14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their constituent elements, 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original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/Raw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 </a:t>
              </a:r>
              <a:r>
                <a:rPr lang="en-US" altLang="zh-CN" sz="14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corpus sources, and the type of data for </a:t>
              </a:r>
              <a:r>
                <a:rPr lang="en-US" altLang="zh-CN" sz="1400" b="1" dirty="0" smtClean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information </a:t>
              </a:r>
              <a:r>
                <a:rPr lang="en-US" altLang="zh-CN" sz="14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extraction or normalization</a:t>
              </a:r>
              <a:endParaRPr lang="zh-CN" altLang="en-US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9608971" y="1547446"/>
            <a:ext cx="2531517" cy="51417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Analysis of relationships between data types</a:t>
            </a:r>
          </a:p>
          <a:p>
            <a:pPr algn="ctr"/>
            <a:endParaRPr lang="en-US" altLang="zh-CN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Anal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y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ze the relationships between various data types according to the requirements of different applications, such as QR-oriented knowledge graph display, knowledge search, failure cause analysis and corrective action recommendation, etc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2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 smtClean="0">
              <a:latin typeface="Arial"/>
              <a:ea typeface="宋体"/>
              <a:sym typeface="Arial"/>
            </a:endParaRPr>
          </a:p>
        </p:txBody>
      </p:sp>
      <p:sp>
        <p:nvSpPr>
          <p:cNvPr id="20482" name="矩形 9"/>
          <p:cNvSpPr>
            <a:spLocks noChangeArrowheads="1"/>
          </p:cNvSpPr>
          <p:nvPr/>
        </p:nvSpPr>
        <p:spPr bwMode="auto">
          <a:xfrm>
            <a:off x="228600" y="854075"/>
            <a:ext cx="9389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1-3:  Ontology modeling techniques for the APQR domain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94461" y="2560336"/>
            <a:ext cx="2117187" cy="8745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Determine the name and scope of ontology (RDF</a:t>
            </a:r>
            <a:r>
              <a:rPr lang="zh-CN" altLang="en-US" sz="1200" b="1">
                <a:solidFill>
                  <a:srgbClr val="FFFFFF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file)</a:t>
            </a:r>
            <a:endParaRPr lang="zh-CN" altLang="en-US" sz="12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9583615" y="922358"/>
            <a:ext cx="372794" cy="386861"/>
          </a:xfrm>
          <a:prstGeom prst="star5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7030A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77739" y="2560336"/>
            <a:ext cx="2117187" cy="8745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9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Determine ontology classes, object attribute, data attribute, annotation attribute and other factors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61154" y="3958655"/>
            <a:ext cx="2117187" cy="5908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9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Determine the fields/metadata in data acquisition form for ontology modeling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011648" y="1566211"/>
            <a:ext cx="1266091" cy="621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protégé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sp>
        <p:nvSpPr>
          <p:cNvPr id="3" name="竖卷形 2"/>
          <p:cNvSpPr/>
          <p:nvPr/>
        </p:nvSpPr>
        <p:spPr>
          <a:xfrm>
            <a:off x="4719744" y="5213270"/>
            <a:ext cx="184990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Normalized 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form 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for ontology 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modeling data</a:t>
            </a:r>
            <a:endParaRPr lang="zh-CN" altLang="en-US" sz="12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152400" y="1965325"/>
            <a:ext cx="2092325" cy="16875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Original</a:t>
            </a:r>
            <a:r>
              <a:rPr lang="en-US" altLang="zh-CN" sz="14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/Raw</a:t>
            </a:r>
            <a:r>
              <a:rPr lang="en-US" altLang="zh-CN" sz="14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data source for ontology modeling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1743" y="4424322"/>
            <a:ext cx="2093009" cy="747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Artificial structuring /normalization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51743" y="5521989"/>
            <a:ext cx="2093009" cy="7479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Key information extraction algorithm</a:t>
            </a:r>
            <a:endParaRPr lang="zh-CN" altLang="en-US" sz="14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474610" y="5572581"/>
            <a:ext cx="1266091" cy="6213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Jena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049652" y="4173464"/>
            <a:ext cx="1720360" cy="7479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Algorithm for </a:t>
            </a:r>
            <a:r>
              <a:rPr lang="en-US" altLang="zh-CN" sz="11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ontology </a:t>
            </a: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instance </a:t>
            </a: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automatic expansion</a:t>
            </a:r>
            <a:r>
              <a:rPr lang="en-US" altLang="zh-CN" sz="1100" dirty="0" smtClean="0">
                <a:solidFill>
                  <a:schemeClr val="tx1"/>
                </a:solidFill>
                <a:latin typeface="Arial"/>
                <a:ea typeface="宋体"/>
                <a:sym typeface="Arial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9182688" y="2555647"/>
            <a:ext cx="1786597" cy="879231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Domain ontology (RDF file)</a:t>
            </a:r>
            <a:endParaRPr lang="zh-CN" altLang="en-US" sz="14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75510" y="4173463"/>
            <a:ext cx="1720360" cy="7479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Ontology analysis algorithm</a:t>
            </a:r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>
            <a:off x="1198563" y="3441700"/>
            <a:ext cx="0" cy="10382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0" idx="2"/>
            <a:endCxn id="0" idx="0"/>
          </p:cNvCxnSpPr>
          <p:nvPr/>
        </p:nvCxnSpPr>
        <p:spPr>
          <a:xfrm>
            <a:off x="1198563" y="5172075"/>
            <a:ext cx="0" cy="33655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0" idx="3"/>
            <a:endCxn id="0" idx="1"/>
          </p:cNvCxnSpPr>
          <p:nvPr/>
        </p:nvCxnSpPr>
        <p:spPr>
          <a:xfrm>
            <a:off x="2244725" y="5883275"/>
            <a:ext cx="2643188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0" idx="1"/>
          </p:cNvCxnSpPr>
          <p:nvPr/>
        </p:nvCxnSpPr>
        <p:spPr>
          <a:xfrm>
            <a:off x="2244725" y="4799013"/>
            <a:ext cx="2643188" cy="1084262"/>
          </a:xfrm>
          <a:prstGeom prst="bentConnector3">
            <a:avLst>
              <a:gd name="adj1" fmla="val 53128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1198563" y="4229100"/>
            <a:ext cx="3432175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10800000" flipV="1">
            <a:off x="3952875" y="1876425"/>
            <a:ext cx="1058863" cy="679450"/>
          </a:xfrm>
          <a:prstGeom prst="bentConnector3">
            <a:avLst>
              <a:gd name="adj1" fmla="val 100387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0" idx="3"/>
          </p:cNvCxnSpPr>
          <p:nvPr/>
        </p:nvCxnSpPr>
        <p:spPr>
          <a:xfrm>
            <a:off x="6276975" y="1876425"/>
            <a:ext cx="1058863" cy="679450"/>
          </a:xfrm>
          <a:prstGeom prst="bentConnector3">
            <a:avLst>
              <a:gd name="adj1" fmla="val 99588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0" idx="2"/>
            <a:endCxn id="0" idx="0"/>
          </p:cNvCxnSpPr>
          <p:nvPr/>
        </p:nvCxnSpPr>
        <p:spPr>
          <a:xfrm rot="16200000" flipH="1">
            <a:off x="4572000" y="2816225"/>
            <a:ext cx="498475" cy="1736725"/>
          </a:xfrm>
          <a:prstGeom prst="bentConnector3">
            <a:avLst>
              <a:gd name="adj1" fmla="val 43206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0" idx="2"/>
            <a:endCxn id="0" idx="0"/>
          </p:cNvCxnSpPr>
          <p:nvPr/>
        </p:nvCxnSpPr>
        <p:spPr>
          <a:xfrm rot="5400000">
            <a:off x="6263481" y="2861469"/>
            <a:ext cx="498475" cy="1646238"/>
          </a:xfrm>
          <a:prstGeom prst="bentConnector3">
            <a:avLst>
              <a:gd name="adj1" fmla="val 43630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0" idx="3"/>
            <a:endCxn id="0" idx="1"/>
          </p:cNvCxnSpPr>
          <p:nvPr/>
        </p:nvCxnSpPr>
        <p:spPr>
          <a:xfrm flipV="1">
            <a:off x="6402388" y="5883275"/>
            <a:ext cx="3071812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0" idx="0"/>
            <a:endCxn id="0" idx="2"/>
          </p:cNvCxnSpPr>
          <p:nvPr/>
        </p:nvCxnSpPr>
        <p:spPr>
          <a:xfrm rot="16200000" flipV="1">
            <a:off x="9182894" y="4647406"/>
            <a:ext cx="650875" cy="1198563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0" idx="0"/>
            <a:endCxn id="0" idx="1"/>
          </p:cNvCxnSpPr>
          <p:nvPr/>
        </p:nvCxnSpPr>
        <p:spPr>
          <a:xfrm rot="5400000" flipH="1" flipV="1">
            <a:off x="9123363" y="3221037"/>
            <a:ext cx="738188" cy="1166813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0" idx="0"/>
            <a:endCxn id="0" idx="0"/>
          </p:cNvCxnSpPr>
          <p:nvPr/>
        </p:nvCxnSpPr>
        <p:spPr>
          <a:xfrm>
            <a:off x="10969625" y="2995613"/>
            <a:ext cx="266700" cy="1177925"/>
          </a:xfrm>
          <a:prstGeom prst="bentConnector2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0" idx="2"/>
          </p:cNvCxnSpPr>
          <p:nvPr/>
        </p:nvCxnSpPr>
        <p:spPr>
          <a:xfrm flipV="1">
            <a:off x="9980613" y="4921250"/>
            <a:ext cx="1255712" cy="325438"/>
          </a:xfrm>
          <a:prstGeom prst="bentConnector2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4" name="TextBox 85"/>
          <p:cNvSpPr txBox="1">
            <a:spLocks noChangeArrowheads="1"/>
          </p:cNvSpPr>
          <p:nvPr/>
        </p:nvSpPr>
        <p:spPr bwMode="auto">
          <a:xfrm>
            <a:off x="2400300" y="4829175"/>
            <a:ext cx="1189038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Data cleansing</a:t>
            </a:r>
          </a:p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Semantic transformation</a:t>
            </a:r>
            <a:endParaRPr lang="zh-CN" altLang="en-US" sz="1100" b="1">
              <a:latin typeface="Arial"/>
              <a:ea typeface="宋体"/>
              <a:sym typeface="Arial"/>
            </a:endParaRPr>
          </a:p>
        </p:txBody>
      </p:sp>
      <p:sp>
        <p:nvSpPr>
          <p:cNvPr id="20535" name="TextBox 86"/>
          <p:cNvSpPr txBox="1">
            <a:spLocks noChangeArrowheads="1"/>
          </p:cNvSpPr>
          <p:nvPr/>
        </p:nvSpPr>
        <p:spPr bwMode="auto">
          <a:xfrm>
            <a:off x="2170113" y="5911850"/>
            <a:ext cx="17907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Semantic recognition and triplet extraction</a:t>
            </a:r>
            <a:endParaRPr lang="zh-CN" altLang="en-US" sz="1100" b="1" dirty="0">
              <a:latin typeface="Arial"/>
              <a:ea typeface="宋体"/>
              <a:sym typeface="Arial"/>
            </a:endParaRPr>
          </a:p>
        </p:txBody>
      </p:sp>
      <p:sp>
        <p:nvSpPr>
          <p:cNvPr id="20536" name="TextBox 87"/>
          <p:cNvSpPr txBox="1">
            <a:spLocks noChangeArrowheads="1"/>
          </p:cNvSpPr>
          <p:nvPr/>
        </p:nvSpPr>
        <p:spPr bwMode="auto">
          <a:xfrm>
            <a:off x="4632993" y="3384995"/>
            <a:ext cx="21735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Ontology architecture design</a:t>
            </a:r>
            <a:endParaRPr lang="zh-CN" altLang="en-US" sz="1100" b="1" dirty="0">
              <a:latin typeface="Arial"/>
              <a:ea typeface="宋体"/>
              <a:sym typeface="Arial"/>
            </a:endParaRPr>
          </a:p>
        </p:txBody>
      </p:sp>
      <p:sp>
        <p:nvSpPr>
          <p:cNvPr id="20537" name="TextBox 88"/>
          <p:cNvSpPr txBox="1">
            <a:spLocks noChangeArrowheads="1"/>
          </p:cNvSpPr>
          <p:nvPr/>
        </p:nvSpPr>
        <p:spPr bwMode="auto">
          <a:xfrm>
            <a:off x="6908800" y="5907088"/>
            <a:ext cx="2051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Reading data records for ontology modeling</a:t>
            </a:r>
          </a:p>
        </p:txBody>
      </p:sp>
      <p:sp>
        <p:nvSpPr>
          <p:cNvPr id="20538" name="TextBox 89"/>
          <p:cNvSpPr txBox="1">
            <a:spLocks noChangeArrowheads="1"/>
          </p:cNvSpPr>
          <p:nvPr/>
        </p:nvSpPr>
        <p:spPr bwMode="auto">
          <a:xfrm>
            <a:off x="7326313" y="3692525"/>
            <a:ext cx="15192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Convert fields to classes</a:t>
            </a:r>
          </a:p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Convert records to instances</a:t>
            </a:r>
            <a:endParaRPr lang="zh-CN" altLang="en-US" sz="900" b="1">
              <a:latin typeface="Arial"/>
              <a:ea typeface="宋体"/>
              <a:sym typeface="Arial"/>
            </a:endParaRPr>
          </a:p>
        </p:txBody>
      </p:sp>
      <p:sp>
        <p:nvSpPr>
          <p:cNvPr id="20539" name="TextBox 90"/>
          <p:cNvSpPr txBox="1">
            <a:spLocks noChangeArrowheads="1"/>
          </p:cNvSpPr>
          <p:nvPr/>
        </p:nvSpPr>
        <p:spPr bwMode="auto">
          <a:xfrm>
            <a:off x="11240479" y="3178175"/>
            <a:ext cx="975127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Reading ontology classes, attributes, and instances</a:t>
            </a:r>
          </a:p>
        </p:txBody>
      </p:sp>
      <p:sp>
        <p:nvSpPr>
          <p:cNvPr id="20540" name="矩形 13"/>
          <p:cNvSpPr>
            <a:spLocks noChangeArrowheads="1"/>
          </p:cNvSpPr>
          <p:nvPr/>
        </p:nvSpPr>
        <p:spPr bwMode="auto">
          <a:xfrm>
            <a:off x="8823503" y="3435425"/>
            <a:ext cx="1373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Automatic triplet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  <a:endParaRPr kumimoji="1" lang="zh-CN" altLang="en-US" sz="3200" dirty="0" smtClean="0">
              <a:latin typeface="Arial"/>
              <a:ea typeface="宋体"/>
              <a:sym typeface="Arial"/>
            </a:endParaRPr>
          </a:p>
        </p:txBody>
      </p:sp>
      <p:sp>
        <p:nvSpPr>
          <p:cNvPr id="22530" name="矩形 9"/>
          <p:cNvSpPr>
            <a:spLocks noChangeArrowheads="1"/>
          </p:cNvSpPr>
          <p:nvPr/>
        </p:nvSpPr>
        <p:spPr bwMode="auto">
          <a:xfrm>
            <a:off x="228600" y="854075"/>
            <a:ext cx="7119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2-1: </a:t>
            </a:r>
            <a:r>
              <a:rPr lang="en-US" altLang="zh-CN" sz="2000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Building of </a:t>
            </a:r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domain data dictionary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9669096" y="741383"/>
            <a:ext cx="372794" cy="386861"/>
          </a:xfrm>
          <a:prstGeom prst="star5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7030A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2" name="横卷形 11"/>
          <p:cNvSpPr/>
          <p:nvPr/>
        </p:nvSpPr>
        <p:spPr>
          <a:xfrm>
            <a:off x="1119188" y="1470025"/>
            <a:ext cx="2092325" cy="94456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Original 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quality text corpus</a:t>
            </a:r>
            <a:endParaRPr lang="zh-CN" altLang="en-US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18406" y="2621208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Artificial sorting/refinement/ summary</a:t>
            </a:r>
            <a:endParaRPr lang="zh-CN" altLang="en-US" sz="11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" name="竖卷形 13"/>
          <p:cNvSpPr/>
          <p:nvPr/>
        </p:nvSpPr>
        <p:spPr>
          <a:xfrm>
            <a:off x="-70306" y="3674547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9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Words (phrases) related to aviation product development  and use</a:t>
            </a:r>
            <a:endParaRPr lang="zh-CN" altLang="en-US" sz="14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1" name="竖卷形 20"/>
          <p:cNvSpPr/>
          <p:nvPr/>
        </p:nvSpPr>
        <p:spPr>
          <a:xfrm>
            <a:off x="1429891" y="3674546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Words (phrases) related to failure/quality issues</a:t>
            </a:r>
            <a:endParaRPr lang="zh-CN" altLang="en-US" sz="14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2" name="竖卷形 21"/>
          <p:cNvSpPr/>
          <p:nvPr/>
        </p:nvSpPr>
        <p:spPr>
          <a:xfrm>
            <a:off x="2971435" y="3674545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Words </a:t>
            </a:r>
            <a:r>
              <a:rPr lang="zh-CN" altLang="en-US" sz="1100" b="1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（</a:t>
            </a: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phrases</a:t>
            </a:r>
            <a:r>
              <a:rPr lang="zh-CN" altLang="en-US" sz="1100" b="1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 </a:t>
            </a: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related to QR</a:t>
            </a:r>
            <a:endParaRPr lang="zh-CN" altLang="en-US" sz="11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644039" y="6090728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APQR domain-specific vocabulary 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（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for Chinese word segmentation</a:t>
            </a:r>
            <a:r>
              <a:rPr lang="zh-CN" altLang="en-US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372874" y="5471294"/>
            <a:ext cx="1584074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Jieba (word bank)</a:t>
            </a:r>
            <a:endParaRPr lang="zh-CN" altLang="en-US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731964" y="2699171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GATE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938393" y="6090728"/>
            <a:ext cx="2853228" cy="6424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Artificial ontology and semantic annotation</a:t>
            </a:r>
          </a:p>
          <a:p>
            <a:pPr algn="ctr">
              <a:defRPr/>
            </a:pPr>
            <a:r>
              <a:rPr lang="zh-CN" altLang="en-US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(Classes, object attribute, and data attribute)</a:t>
            </a:r>
            <a:endParaRPr lang="zh-CN" altLang="en-US" sz="11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8" name="竖卷形 17"/>
          <p:cNvSpPr/>
          <p:nvPr/>
        </p:nvSpPr>
        <p:spPr>
          <a:xfrm>
            <a:off x="5629988" y="3674547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Words (phrases) and tags in the QR domain</a:t>
            </a:r>
          </a:p>
        </p:txBody>
      </p:sp>
      <p:sp>
        <p:nvSpPr>
          <p:cNvPr id="19" name="剪去对角的矩形 18"/>
          <p:cNvSpPr/>
          <p:nvPr/>
        </p:nvSpPr>
        <p:spPr>
          <a:xfrm>
            <a:off x="4844137" y="1621201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APQR domain-specific vocabulary (for NER</a:t>
            </a:r>
            <a:r>
              <a:rPr lang="zh-CN" altLang="en-US" sz="1400" b="1">
                <a:solidFill>
                  <a:srgbClr val="FFFFFF"/>
                </a:solidFill>
                <a:latin typeface="Arial"/>
                <a:ea typeface="宋体"/>
                <a:sym typeface="Arial"/>
              </a:rPr>
              <a:t>）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153272" y="1635853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Artificial sorting/refinement/ </a:t>
            </a:r>
            <a:r>
              <a:rPr lang="en-US" altLang="zh-CN" sz="11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summary</a:t>
            </a:r>
            <a:endParaRPr lang="zh-CN" altLang="en-US" sz="11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4" name="竖卷形 23"/>
          <p:cNvSpPr/>
          <p:nvPr/>
        </p:nvSpPr>
        <p:spPr>
          <a:xfrm>
            <a:off x="9153273" y="3674547"/>
            <a:ext cx="2093008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Words related </a:t>
            </a:r>
            <a:r>
              <a:rPr lang="en-US" altLang="zh-CN" sz="11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 to </a:t>
            </a: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degree, judgment, temporal and spatial relationships, logical connection, etc.</a:t>
            </a:r>
            <a:r>
              <a:rPr lang="zh-CN" altLang="en-US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566731" y="5471294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GATE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8782091" y="6090728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APQR 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domain-semantic 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vocabulary (for</a:t>
            </a: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 NER)</a:t>
            </a:r>
            <a:endParaRPr lang="zh-CN" altLang="en-US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cxnSp>
        <p:nvCxnSpPr>
          <p:cNvPr id="5" name="直接箭头连接符 4"/>
          <p:cNvCxnSpPr>
            <a:stCxn id="12" idx="2"/>
            <a:endCxn id="0" idx="0"/>
          </p:cNvCxnSpPr>
          <p:nvPr/>
        </p:nvCxnSpPr>
        <p:spPr>
          <a:xfrm>
            <a:off x="2165350" y="2297113"/>
            <a:ext cx="0" cy="32385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0" idx="2"/>
            <a:endCxn id="0" idx="0"/>
          </p:cNvCxnSpPr>
          <p:nvPr/>
        </p:nvCxnSpPr>
        <p:spPr>
          <a:xfrm rot="5400000">
            <a:off x="1194594" y="2704307"/>
            <a:ext cx="441325" cy="1500187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0" idx="0"/>
          </p:cNvCxnSpPr>
          <p:nvPr/>
        </p:nvCxnSpPr>
        <p:spPr>
          <a:xfrm>
            <a:off x="2165350" y="3233738"/>
            <a:ext cx="0" cy="4413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0" idx="2"/>
            <a:endCxn id="0" idx="0"/>
          </p:cNvCxnSpPr>
          <p:nvPr/>
        </p:nvCxnSpPr>
        <p:spPr>
          <a:xfrm rot="16200000" flipH="1">
            <a:off x="2715419" y="2683669"/>
            <a:ext cx="441325" cy="1541463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0" idx="2"/>
            <a:endCxn id="0" idx="0"/>
          </p:cNvCxnSpPr>
          <p:nvPr/>
        </p:nvCxnSpPr>
        <p:spPr>
          <a:xfrm rot="16200000" flipH="1">
            <a:off x="1187451" y="4492625"/>
            <a:ext cx="455612" cy="1500187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0" idx="2"/>
            <a:endCxn id="0" idx="0"/>
          </p:cNvCxnSpPr>
          <p:nvPr/>
        </p:nvCxnSpPr>
        <p:spPr>
          <a:xfrm flipH="1">
            <a:off x="2165350" y="5014913"/>
            <a:ext cx="0" cy="455612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0" idx="2"/>
            <a:endCxn id="0" idx="0"/>
          </p:cNvCxnSpPr>
          <p:nvPr/>
        </p:nvCxnSpPr>
        <p:spPr>
          <a:xfrm rot="5400000">
            <a:off x="2708276" y="4471987"/>
            <a:ext cx="455612" cy="1541463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0" idx="2"/>
            <a:endCxn id="0" idx="3"/>
          </p:cNvCxnSpPr>
          <p:nvPr/>
        </p:nvCxnSpPr>
        <p:spPr>
          <a:xfrm flipH="1">
            <a:off x="2165350" y="5927725"/>
            <a:ext cx="0" cy="16351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06813" y="6411913"/>
            <a:ext cx="1231900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0" idx="0"/>
            <a:endCxn id="0" idx="2"/>
          </p:cNvCxnSpPr>
          <p:nvPr/>
        </p:nvCxnSpPr>
        <p:spPr>
          <a:xfrm flipV="1">
            <a:off x="6364288" y="5014913"/>
            <a:ext cx="0" cy="10763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0" idx="0"/>
            <a:endCxn id="0" idx="2"/>
          </p:cNvCxnSpPr>
          <p:nvPr/>
        </p:nvCxnSpPr>
        <p:spPr>
          <a:xfrm flipV="1">
            <a:off x="6364288" y="3155950"/>
            <a:ext cx="0" cy="51911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0" idx="0"/>
          </p:cNvCxnSpPr>
          <p:nvPr/>
        </p:nvCxnSpPr>
        <p:spPr>
          <a:xfrm flipH="1" flipV="1">
            <a:off x="6364288" y="2263775"/>
            <a:ext cx="0" cy="43497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0" idx="0"/>
          </p:cNvCxnSpPr>
          <p:nvPr/>
        </p:nvCxnSpPr>
        <p:spPr>
          <a:xfrm flipV="1">
            <a:off x="7885113" y="1943100"/>
            <a:ext cx="1268412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0" idx="2"/>
            <a:endCxn id="0" idx="0"/>
          </p:cNvCxnSpPr>
          <p:nvPr/>
        </p:nvCxnSpPr>
        <p:spPr>
          <a:xfrm>
            <a:off x="10199688" y="2249488"/>
            <a:ext cx="0" cy="142557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0" idx="2"/>
            <a:endCxn id="0" idx="0"/>
          </p:cNvCxnSpPr>
          <p:nvPr/>
        </p:nvCxnSpPr>
        <p:spPr>
          <a:xfrm>
            <a:off x="10199688" y="5014913"/>
            <a:ext cx="0" cy="455612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0" idx="2"/>
            <a:endCxn id="0" idx="3"/>
          </p:cNvCxnSpPr>
          <p:nvPr/>
        </p:nvCxnSpPr>
        <p:spPr>
          <a:xfrm flipH="1">
            <a:off x="10199688" y="5927725"/>
            <a:ext cx="0" cy="16351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 flipH="1">
            <a:off x="6083300" y="-2381250"/>
            <a:ext cx="46038" cy="8034338"/>
          </a:xfrm>
          <a:prstGeom prst="bentConnector5">
            <a:avLst>
              <a:gd name="adj1" fmla="val -393417"/>
              <a:gd name="adj2" fmla="val 50000"/>
              <a:gd name="adj3" fmla="val -382829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94" name="TextBox 71"/>
          <p:cNvSpPr txBox="1">
            <a:spLocks noChangeArrowheads="1"/>
          </p:cNvSpPr>
          <p:nvPr/>
        </p:nvSpPr>
        <p:spPr bwMode="auto">
          <a:xfrm>
            <a:off x="6403975" y="5461000"/>
            <a:ext cx="8715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Tagging</a:t>
            </a:r>
          </a:p>
        </p:txBody>
      </p:sp>
      <p:sp>
        <p:nvSpPr>
          <p:cNvPr id="22595" name="TextBox 72"/>
          <p:cNvSpPr txBox="1">
            <a:spLocks noChangeArrowheads="1"/>
          </p:cNvSpPr>
          <p:nvPr/>
        </p:nvSpPr>
        <p:spPr bwMode="auto">
          <a:xfrm>
            <a:off x="2971800" y="5553075"/>
            <a:ext cx="1804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Written in a format compatible with Jieba</a:t>
            </a:r>
          </a:p>
        </p:txBody>
      </p:sp>
      <p:sp>
        <p:nvSpPr>
          <p:cNvPr id="22596" name="TextBox 73"/>
          <p:cNvSpPr txBox="1">
            <a:spLocks noChangeArrowheads="1"/>
          </p:cNvSpPr>
          <p:nvPr/>
        </p:nvSpPr>
        <p:spPr bwMode="auto">
          <a:xfrm>
            <a:off x="4149800" y="2638425"/>
            <a:ext cx="1614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Written in a format compatible with</a:t>
            </a:r>
          </a:p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Onto_Gazetteer under the framework of Gate</a:t>
            </a:r>
          </a:p>
        </p:txBody>
      </p:sp>
      <p:sp>
        <p:nvSpPr>
          <p:cNvPr id="22597" name="矩形 74"/>
          <p:cNvSpPr>
            <a:spLocks noChangeArrowheads="1"/>
          </p:cNvSpPr>
          <p:nvPr/>
        </p:nvSpPr>
        <p:spPr bwMode="auto">
          <a:xfrm>
            <a:off x="4610637" y="1163460"/>
            <a:ext cx="5039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1200" b="1" dirty="0">
                <a:latin typeface="Arial"/>
                <a:ea typeface="宋体"/>
                <a:sym typeface="Arial"/>
              </a:rPr>
              <a:t>S</a:t>
            </a:r>
            <a:r>
              <a:rPr lang="zh-CN" altLang="en-US" sz="1200" b="1" dirty="0">
                <a:latin typeface="Arial"/>
                <a:ea typeface="宋体"/>
                <a:sym typeface="Arial"/>
              </a:rPr>
              <a:t>u</a:t>
            </a:r>
            <a:r>
              <a:rPr lang="en-US" altLang="zh-CN" sz="1200" b="1" dirty="0">
                <a:latin typeface="Arial"/>
                <a:ea typeface="宋体"/>
                <a:sym typeface="Arial"/>
              </a:rPr>
              <a:t>mmary of grammatical structure and descriptive characteristics</a:t>
            </a:r>
            <a:endParaRPr lang="zh-CN" altLang="en-US" sz="1200" b="1" dirty="0">
              <a:latin typeface="Arial"/>
              <a:ea typeface="宋体"/>
              <a:sym typeface="Arial"/>
            </a:endParaRPr>
          </a:p>
        </p:txBody>
      </p:sp>
      <p:sp>
        <p:nvSpPr>
          <p:cNvPr id="22598" name="TextBox 75"/>
          <p:cNvSpPr txBox="1">
            <a:spLocks noChangeArrowheads="1"/>
          </p:cNvSpPr>
          <p:nvPr/>
        </p:nvSpPr>
        <p:spPr bwMode="auto">
          <a:xfrm>
            <a:off x="7829639" y="1943100"/>
            <a:ext cx="161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Analysis of object attribute and so on</a:t>
            </a:r>
          </a:p>
        </p:txBody>
      </p:sp>
      <p:sp>
        <p:nvSpPr>
          <p:cNvPr id="22599" name="TextBox 76"/>
          <p:cNvSpPr txBox="1">
            <a:spLocks noChangeArrowheads="1"/>
          </p:cNvSpPr>
          <p:nvPr/>
        </p:nvSpPr>
        <p:spPr bwMode="auto">
          <a:xfrm>
            <a:off x="7939370" y="5376863"/>
            <a:ext cx="16415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Written in a format compatible with</a:t>
            </a:r>
          </a:p>
          <a:p>
            <a:r>
              <a:rPr lang="en-US" altLang="zh-CN" sz="900" b="1" dirty="0">
                <a:latin typeface="Arial"/>
                <a:ea typeface="宋体"/>
                <a:sym typeface="Arial"/>
              </a:rPr>
              <a:t>Onto_Gazetteer under the framework of Gate</a:t>
            </a:r>
          </a:p>
        </p:txBody>
      </p:sp>
      <p:sp>
        <p:nvSpPr>
          <p:cNvPr id="22600" name="矩形 77"/>
          <p:cNvSpPr>
            <a:spLocks noChangeArrowheads="1"/>
          </p:cNvSpPr>
          <p:nvPr/>
        </p:nvSpPr>
        <p:spPr bwMode="auto">
          <a:xfrm>
            <a:off x="10199688" y="2789238"/>
            <a:ext cx="197008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Indexes + words/phrases</a:t>
            </a:r>
            <a:endParaRPr lang="zh-CN" altLang="en-US" sz="1100" b="1">
              <a:latin typeface="Arial"/>
              <a:ea typeface="宋体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24578" name="矩形 9"/>
          <p:cNvSpPr>
            <a:spLocks noChangeArrowheads="1"/>
          </p:cNvSpPr>
          <p:nvPr/>
        </p:nvSpPr>
        <p:spPr bwMode="auto">
          <a:xfrm>
            <a:off x="228600" y="854075"/>
            <a:ext cx="8321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2-2: Optimization of Chinese word segmentation</a:t>
            </a:r>
            <a:r>
              <a:rPr lang="en-US" altLang="zh-CN" b="1" dirty="0">
                <a:latin typeface="Arial"/>
                <a:ea typeface="宋体"/>
                <a:sym typeface="Arial"/>
              </a:rPr>
              <a:t> </a:t>
            </a:r>
            <a:endParaRPr lang="zh-CN" altLang="en-US" sz="28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228600" y="3478213"/>
            <a:ext cx="1517650" cy="94297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Raw quality text corpus</a:t>
            </a:r>
            <a:endParaRPr lang="zh-CN" altLang="en-US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5" name="竖卷形 4"/>
          <p:cNvSpPr/>
          <p:nvPr/>
        </p:nvSpPr>
        <p:spPr>
          <a:xfrm>
            <a:off x="2389542" y="3279377"/>
            <a:ext cx="1470041" cy="1339947"/>
          </a:xfrm>
          <a:prstGeom prst="verticalScrol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Corpus in plain text format (</a:t>
            </a: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.csv/.txt)</a:t>
            </a:r>
            <a:endParaRPr lang="zh-CN" altLang="en-US" sz="12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4173752" y="1784992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Domain-specific vocabulary</a:t>
            </a:r>
            <a:endParaRPr lang="zh-CN" altLang="en-US" sz="1400" b="1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02585" y="3720746"/>
            <a:ext cx="1584074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Jieba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4173752" y="5467305"/>
            <a:ext cx="3041741" cy="642440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Jieba general dictionary</a:t>
            </a:r>
            <a:endParaRPr lang="zh-CN" altLang="en-US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10073337" y="2280500"/>
            <a:ext cx="1786597" cy="879231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Results of Chinese word segmentation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13023" y="3575396"/>
            <a:ext cx="1720360" cy="7479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Word segmentation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  </a:t>
            </a: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of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corpus 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10073337" y="3506806"/>
            <a:ext cx="1786597" cy="879231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Results of </a:t>
            </a:r>
            <a:r>
              <a:rPr lang="en-US" altLang="zh-CN" sz="14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(part of speech)</a:t>
            </a:r>
            <a:r>
              <a:rPr lang="en-US" altLang="zh-CN" sz="14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POS tagging</a:t>
            </a:r>
            <a:endParaRPr lang="en-US" altLang="zh-CN" sz="14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10073337" y="4733112"/>
            <a:ext cx="1786597" cy="879231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Generic NER for corpus</a:t>
            </a:r>
          </a:p>
        </p:txBody>
      </p:sp>
      <p:cxnSp>
        <p:nvCxnSpPr>
          <p:cNvPr id="14" name="直接箭头连接符 13"/>
          <p:cNvCxnSpPr>
            <a:stCxn id="4" idx="3"/>
            <a:endCxn id="0" idx="1"/>
          </p:cNvCxnSpPr>
          <p:nvPr/>
        </p:nvCxnSpPr>
        <p:spPr>
          <a:xfrm>
            <a:off x="1746250" y="3949700"/>
            <a:ext cx="811213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0" idx="3"/>
            <a:endCxn id="0" idx="1"/>
          </p:cNvCxnSpPr>
          <p:nvPr/>
        </p:nvCxnSpPr>
        <p:spPr>
          <a:xfrm flipV="1">
            <a:off x="3692525" y="3949700"/>
            <a:ext cx="1209675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0" idx="1"/>
            <a:endCxn id="0" idx="0"/>
          </p:cNvCxnSpPr>
          <p:nvPr/>
        </p:nvCxnSpPr>
        <p:spPr>
          <a:xfrm flipH="1">
            <a:off x="5694363" y="2427288"/>
            <a:ext cx="0" cy="1293812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0" idx="3"/>
            <a:endCxn id="0" idx="2"/>
          </p:cNvCxnSpPr>
          <p:nvPr/>
        </p:nvCxnSpPr>
        <p:spPr>
          <a:xfrm flipH="1" flipV="1">
            <a:off x="5694363" y="4178300"/>
            <a:ext cx="0" cy="128905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0" idx="3"/>
            <a:endCxn id="0" idx="1"/>
          </p:cNvCxnSpPr>
          <p:nvPr/>
        </p:nvCxnSpPr>
        <p:spPr>
          <a:xfrm>
            <a:off x="6486525" y="3949700"/>
            <a:ext cx="1027113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0" idx="3"/>
            <a:endCxn id="0" idx="2"/>
          </p:cNvCxnSpPr>
          <p:nvPr/>
        </p:nvCxnSpPr>
        <p:spPr>
          <a:xfrm flipV="1">
            <a:off x="9232900" y="3946525"/>
            <a:ext cx="839788" cy="317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0" idx="3"/>
            <a:endCxn id="0" idx="2"/>
          </p:cNvCxnSpPr>
          <p:nvPr/>
        </p:nvCxnSpPr>
        <p:spPr>
          <a:xfrm flipV="1">
            <a:off x="9232900" y="2719388"/>
            <a:ext cx="839788" cy="1230312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0" idx="3"/>
            <a:endCxn id="0" idx="2"/>
          </p:cNvCxnSpPr>
          <p:nvPr/>
        </p:nvCxnSpPr>
        <p:spPr>
          <a:xfrm>
            <a:off x="9232900" y="3949700"/>
            <a:ext cx="839788" cy="1222375"/>
          </a:xfrm>
          <a:prstGeom prst="bentConnector3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12" name="TextBox 71"/>
          <p:cNvSpPr txBox="1">
            <a:spLocks noChangeArrowheads="1"/>
          </p:cNvSpPr>
          <p:nvPr/>
        </p:nvSpPr>
        <p:spPr bwMode="auto">
          <a:xfrm>
            <a:off x="1731963" y="3975100"/>
            <a:ext cx="87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altLang="zh-CN" sz="900" b="1" dirty="0">
                <a:latin typeface="Arial"/>
                <a:ea typeface="宋体"/>
                <a:sym typeface="Arial"/>
              </a:rPr>
              <a:t>Format conversion</a:t>
            </a:r>
          </a:p>
        </p:txBody>
      </p:sp>
      <p:sp>
        <p:nvSpPr>
          <p:cNvPr id="24613" name="TextBox 71"/>
          <p:cNvSpPr txBox="1">
            <a:spLocks noChangeArrowheads="1"/>
          </p:cNvSpPr>
          <p:nvPr/>
        </p:nvSpPr>
        <p:spPr bwMode="auto">
          <a:xfrm>
            <a:off x="5745163" y="2863850"/>
            <a:ext cx="97155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b="1" dirty="0">
                <a:latin typeface="Arial"/>
                <a:ea typeface="宋体"/>
                <a:sym typeface="Arial"/>
              </a:rPr>
              <a:t>Add user defined 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388938" y="220663"/>
            <a:ext cx="10255250" cy="441325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latin typeface="Arial"/>
                <a:ea typeface="宋体"/>
                <a:sym typeface="Arial"/>
              </a:rPr>
              <a:t>Technical proposal</a:t>
            </a:r>
          </a:p>
        </p:txBody>
      </p:sp>
      <p:sp>
        <p:nvSpPr>
          <p:cNvPr id="26626" name="矩形 9"/>
          <p:cNvSpPr>
            <a:spLocks noChangeArrowheads="1"/>
          </p:cNvSpPr>
          <p:nvPr/>
        </p:nvSpPr>
        <p:spPr bwMode="auto">
          <a:xfrm>
            <a:off x="28575" y="768350"/>
            <a:ext cx="11468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Research subject 2-3&amp;4: Applications of named entity recognition/semantic annotation</a:t>
            </a:r>
          </a:p>
          <a:p>
            <a:r>
              <a:rPr lang="en-US" altLang="zh-CN" sz="2000" b="1" dirty="0" smtClean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&amp; </a:t>
            </a:r>
            <a:r>
              <a:rPr lang="en-US" altLang="zh-CN" sz="2000" b="1" dirty="0">
                <a:solidFill>
                  <a:srgbClr val="2E75B6"/>
                </a:solidFill>
                <a:latin typeface="Arial"/>
                <a:ea typeface="宋体"/>
                <a:sym typeface="Arial"/>
              </a:rPr>
              <a:t>Determination of extraction rules</a:t>
            </a:r>
            <a:endParaRPr lang="zh-CN" altLang="en-US" sz="2000" b="1" dirty="0">
              <a:solidFill>
                <a:srgbClr val="2E75B6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11452599" y="795358"/>
            <a:ext cx="372794" cy="386861"/>
          </a:xfrm>
          <a:prstGeom prst="star5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7030A0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2387600" y="1683336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600">
              <a:latin typeface="Arial"/>
              <a:ea typeface="宋体"/>
              <a:sym typeface="Arial"/>
            </a:endParaRPr>
          </a:p>
        </p:txBody>
      </p:sp>
      <p:grpSp>
        <p:nvGrpSpPr>
          <p:cNvPr id="26631" name="剪去对角的矩形 7"/>
          <p:cNvGrpSpPr>
            <a:grpSpLocks/>
          </p:cNvGrpSpPr>
          <p:nvPr/>
        </p:nvGrpSpPr>
        <p:grpSpPr bwMode="auto">
          <a:xfrm>
            <a:off x="1743075" y="1852613"/>
            <a:ext cx="2408238" cy="1030287"/>
            <a:chOff x="1098" y="1167"/>
            <a:chExt cx="1517" cy="649"/>
          </a:xfrm>
        </p:grpSpPr>
        <p:pic>
          <p:nvPicPr>
            <p:cNvPr id="26703" name="剪去对角的矩形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98" y="1167"/>
              <a:ext cx="1517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704" name="Text Box 8"/>
            <p:cNvSpPr txBox="1">
              <a:spLocks noChangeArrowheads="1"/>
            </p:cNvSpPr>
            <p:nvPr/>
          </p:nvSpPr>
          <p:spPr bwMode="auto">
            <a:xfrm>
              <a:off x="1160" y="1232"/>
              <a:ext cx="119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1100" b="1" dirty="0">
                  <a:solidFill>
                    <a:srgbClr val="FFFFFF"/>
                  </a:solidFill>
                  <a:latin typeface="Arial"/>
                  <a:ea typeface="宋体"/>
                  <a:sym typeface="Arial"/>
                </a:rPr>
                <a:t>Results of Chinese word segmentation /POS tagging of corpus</a:t>
              </a:r>
            </a:p>
          </p:txBody>
        </p:sp>
      </p:grpSp>
      <p:sp>
        <p:nvSpPr>
          <p:cNvPr id="9" name="剪去对角的矩形 8"/>
          <p:cNvSpPr/>
          <p:nvPr/>
        </p:nvSpPr>
        <p:spPr>
          <a:xfrm>
            <a:off x="1790753" y="5708871"/>
            <a:ext cx="161160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Results of ontology annotation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71883" y="3618893"/>
            <a:ext cx="2665675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NER</a:t>
            </a:r>
          </a:p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Ontology and semantic annotation</a:t>
            </a:r>
            <a:endParaRPr lang="zh-CN" altLang="en-US" sz="12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0" y="1904273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Domain-specific vocabulary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0" y="5701050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 ontology</a:t>
            </a:r>
            <a:endParaRPr lang="zh-CN" altLang="en-US" sz="1200" b="1" dirty="0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214" y="3618892"/>
            <a:ext cx="1649435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Vocabulary /ontology keyword search</a:t>
            </a:r>
            <a:endParaRPr lang="zh-CN" altLang="en-US" sz="12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5631" y="4737934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Jena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SPARQL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cxnSp>
        <p:nvCxnSpPr>
          <p:cNvPr id="6" name="直接箭头连接符 5"/>
          <p:cNvCxnSpPr>
            <a:stCxn id="0" idx="1"/>
            <a:endCxn id="0" idx="0"/>
          </p:cNvCxnSpPr>
          <p:nvPr/>
        </p:nvCxnSpPr>
        <p:spPr>
          <a:xfrm>
            <a:off x="825500" y="2517775"/>
            <a:ext cx="0" cy="11017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0" idx="2"/>
          </p:cNvCxnSpPr>
          <p:nvPr/>
        </p:nvCxnSpPr>
        <p:spPr>
          <a:xfrm flipH="1" flipV="1">
            <a:off x="819150" y="5195888"/>
            <a:ext cx="6350" cy="5048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0" idx="2"/>
          </p:cNvCxnSpPr>
          <p:nvPr/>
        </p:nvCxnSpPr>
        <p:spPr>
          <a:xfrm flipV="1">
            <a:off x="819150" y="4232275"/>
            <a:ext cx="6350" cy="50641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0" idx="3"/>
            <a:endCxn id="0" idx="1"/>
          </p:cNvCxnSpPr>
          <p:nvPr/>
        </p:nvCxnSpPr>
        <p:spPr>
          <a:xfrm>
            <a:off x="1649413" y="3925888"/>
            <a:ext cx="722312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0" idx="1"/>
          </p:cNvCxnSpPr>
          <p:nvPr/>
        </p:nvCxnSpPr>
        <p:spPr>
          <a:xfrm flipH="1">
            <a:off x="2776538" y="2517775"/>
            <a:ext cx="11112" cy="11017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35250" y="4240213"/>
            <a:ext cx="0" cy="1460500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剪去对角的矩形 37"/>
          <p:cNvSpPr/>
          <p:nvPr/>
        </p:nvSpPr>
        <p:spPr>
          <a:xfrm>
            <a:off x="3902823" y="1904273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Domain-specific semantic vocabulary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735710" y="3624197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Rules for extracting expression pattern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710113" y="2517775"/>
            <a:ext cx="11112" cy="11017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剪去对角的矩形 48"/>
          <p:cNvSpPr/>
          <p:nvPr/>
        </p:nvSpPr>
        <p:spPr>
          <a:xfrm>
            <a:off x="3902823" y="5728207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Results of semantic annotation</a:t>
            </a:r>
            <a:endParaRPr lang="zh-CN" altLang="en-US" sz="1200" b="1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721225" y="4232275"/>
            <a:ext cx="11113" cy="149542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112251" y="5834834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Jape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735710" y="1904273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Expression pattern </a:t>
            </a:r>
            <a:r>
              <a:rPr lang="en-US" altLang="zh-CN" sz="1200" b="1" dirty="0" smtClean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matching</a:t>
            </a:r>
            <a:endParaRPr lang="en-US" altLang="zh-CN" sz="12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cxnSp>
        <p:nvCxnSpPr>
          <p:cNvPr id="57" name="直接箭头连接符 56"/>
          <p:cNvCxnSpPr>
            <a:stCxn id="0" idx="0"/>
          </p:cNvCxnSpPr>
          <p:nvPr/>
        </p:nvCxnSpPr>
        <p:spPr>
          <a:xfrm flipV="1">
            <a:off x="6745288" y="4240213"/>
            <a:ext cx="17462" cy="159385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6781800" y="2517775"/>
            <a:ext cx="11113" cy="1101725"/>
          </a:xfrm>
          <a:prstGeom prst="straightConnector1">
            <a:avLst/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0" idx="1"/>
          </p:cNvCxnSpPr>
          <p:nvPr/>
        </p:nvCxnSpPr>
        <p:spPr>
          <a:xfrm>
            <a:off x="5551488" y="6062663"/>
            <a:ext cx="560387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8251935" y="1900986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Feature analysis of annotation object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8251935" y="3626713"/>
            <a:ext cx="2093009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Rules for inferring  implicit information</a:t>
            </a:r>
            <a:endParaRPr lang="zh-CN" altLang="en-US" sz="12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665393" y="5803569"/>
            <a:ext cx="1266091" cy="4572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Jena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latin typeface="Arial"/>
                <a:ea typeface="宋体"/>
                <a:sym typeface="Arial"/>
              </a:rPr>
              <a:t>SPARQL</a:t>
            </a:r>
            <a:endParaRPr lang="zh-CN" altLang="en-US" sz="1400" b="1" dirty="0">
              <a:latin typeface="Arial"/>
              <a:ea typeface="宋体"/>
              <a:sym typeface="Arial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827963" y="2208213"/>
            <a:ext cx="423862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9317038" y="4240213"/>
            <a:ext cx="19050" cy="159385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0" idx="0"/>
          </p:cNvCxnSpPr>
          <p:nvPr/>
        </p:nvCxnSpPr>
        <p:spPr>
          <a:xfrm>
            <a:off x="9297988" y="2514600"/>
            <a:ext cx="0" cy="1112838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0643617" y="3608847"/>
            <a:ext cx="1548384" cy="6131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rgbClr val="FFFFFF"/>
                </a:solidFill>
                <a:latin typeface="Arial"/>
                <a:ea typeface="宋体"/>
                <a:sym typeface="Arial"/>
              </a:rPr>
              <a:t>Supplementing implicit information</a:t>
            </a:r>
            <a:endParaRPr lang="zh-CN" altLang="en-US" sz="1100" b="1" dirty="0">
              <a:solidFill>
                <a:srgbClr val="FFFFFF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77" name="剪去对角的矩形 76"/>
          <p:cNvSpPr/>
          <p:nvPr/>
        </p:nvSpPr>
        <p:spPr>
          <a:xfrm>
            <a:off x="10593091" y="5756870"/>
            <a:ext cx="1649436" cy="613136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Arial"/>
                <a:ea typeface="宋体"/>
                <a:sym typeface="Arial"/>
              </a:rPr>
              <a:t>Domain ontology</a:t>
            </a:r>
            <a:endParaRPr lang="zh-CN" altLang="en-US" sz="1400" b="1">
              <a:solidFill>
                <a:schemeClr val="bg1"/>
              </a:solidFill>
              <a:latin typeface="Arial"/>
              <a:ea typeface="宋体"/>
              <a:sym typeface="Arial"/>
            </a:endParaRPr>
          </a:p>
        </p:txBody>
      </p:sp>
      <p:cxnSp>
        <p:nvCxnSpPr>
          <p:cNvPr id="79" name="直接箭头连接符 78"/>
          <p:cNvCxnSpPr>
            <a:endCxn id="0" idx="3"/>
          </p:cNvCxnSpPr>
          <p:nvPr/>
        </p:nvCxnSpPr>
        <p:spPr>
          <a:xfrm flipH="1">
            <a:off x="11417300" y="4232275"/>
            <a:ext cx="1588" cy="1524000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0" idx="1"/>
          </p:cNvCxnSpPr>
          <p:nvPr/>
        </p:nvCxnSpPr>
        <p:spPr>
          <a:xfrm flipV="1">
            <a:off x="10345738" y="3914775"/>
            <a:ext cx="298450" cy="11113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96" name="文本框 81"/>
          <p:cNvSpPr txBox="1">
            <a:spLocks noChangeArrowheads="1"/>
          </p:cNvSpPr>
          <p:nvPr/>
        </p:nvSpPr>
        <p:spPr bwMode="auto">
          <a:xfrm>
            <a:off x="1833563" y="1423988"/>
            <a:ext cx="3225800" cy="371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0" tIns="46800" rIns="0" bIns="46800">
            <a:spAutoFit/>
          </a:bodyPr>
          <a:lstStyle/>
          <a:p>
            <a:r>
              <a:rPr lang="en-US" altLang="zh-CN" sz="9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Pilot/Wang/</a:t>
            </a:r>
            <a:r>
              <a:rPr lang="en-US" altLang="zh-CN" sz="900" b="1" dirty="0" smtClean="0">
                <a:solidFill>
                  <a:srgbClr val="843C0C"/>
                </a:solidFill>
                <a:latin typeface="Arial"/>
                <a:ea typeface="宋体"/>
                <a:sym typeface="Arial"/>
              </a:rPr>
              <a:t>reported</a:t>
            </a:r>
            <a:r>
              <a:rPr lang="en-US" altLang="zh-CN" sz="9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/than/the </a:t>
            </a:r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undercarriage/</a:t>
            </a:r>
            <a:r>
              <a:rPr lang="en-US" altLang="zh-CN" sz="900" b="1" dirty="0">
                <a:solidFill>
                  <a:srgbClr val="008000"/>
                </a:solidFill>
                <a:latin typeface="Arial"/>
                <a:ea typeface="宋体"/>
                <a:sym typeface="Arial"/>
              </a:rPr>
              <a:t>failed</a:t>
            </a:r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to/retract/</a:t>
            </a:r>
            <a:r>
              <a:rPr lang="en-US" altLang="zh-CN" sz="900" b="1" dirty="0">
                <a:solidFill>
                  <a:srgbClr val="008000"/>
                </a:solidFill>
                <a:latin typeface="Arial"/>
                <a:ea typeface="宋体"/>
                <a:sym typeface="Arial"/>
              </a:rPr>
              <a:t>after</a:t>
            </a:r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/taking off/.</a:t>
            </a:r>
            <a:endParaRPr lang="zh-CN" altLang="en-US" sz="9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6697" name="文本框 82"/>
          <p:cNvSpPr txBox="1">
            <a:spLocks noChangeArrowheads="1"/>
          </p:cNvSpPr>
          <p:nvPr/>
        </p:nvSpPr>
        <p:spPr bwMode="auto">
          <a:xfrm>
            <a:off x="2735263" y="4310063"/>
            <a:ext cx="1973262" cy="96949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Pilot: subclass of class “Informant”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Wang: instance of subclass “XX chief”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Taking off:  instance of class “</a:t>
            </a:r>
            <a:r>
              <a:rPr lang="en-US" altLang="zh-CN" sz="700" b="1" dirty="0" smtClean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Time of failure”</a:t>
            </a:r>
            <a:endParaRPr lang="en-US" altLang="zh-CN" sz="7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Undercarriage: instance of class “Product name”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Retract: instance of class “Product function”</a:t>
            </a:r>
            <a:endParaRPr lang="zh-CN" altLang="en-US" sz="7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6698" name="文本框 83"/>
          <p:cNvSpPr txBox="1">
            <a:spLocks noChangeArrowheads="1"/>
          </p:cNvSpPr>
          <p:nvPr/>
        </p:nvSpPr>
        <p:spPr bwMode="auto">
          <a:xfrm>
            <a:off x="4916488" y="5278438"/>
            <a:ext cx="1717675" cy="3000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Fail: judgment word</a:t>
            </a:r>
          </a:p>
        </p:txBody>
      </p:sp>
      <p:sp>
        <p:nvSpPr>
          <p:cNvPr id="26699" name="文本框 84"/>
          <p:cNvSpPr txBox="1">
            <a:spLocks noChangeArrowheads="1"/>
          </p:cNvSpPr>
          <p:nvPr/>
        </p:nvSpPr>
        <p:spPr bwMode="auto">
          <a:xfrm>
            <a:off x="5553075" y="1416050"/>
            <a:ext cx="2274888" cy="5078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Time of failure (</a:t>
            </a:r>
            <a:r>
              <a:rPr lang="zh-CN" altLang="en-US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*</a:t>
            </a:r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)+product name+judgment word+function → fault symptom</a:t>
            </a:r>
          </a:p>
        </p:txBody>
      </p:sp>
      <p:sp>
        <p:nvSpPr>
          <p:cNvPr id="26700" name="文本框 85"/>
          <p:cNvSpPr txBox="1">
            <a:spLocks noChangeArrowheads="1"/>
          </p:cNvSpPr>
          <p:nvPr/>
        </p:nvSpPr>
        <p:spPr bwMode="auto">
          <a:xfrm>
            <a:off x="8186738" y="1409700"/>
            <a:ext cx="3893645" cy="4616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Subclass“XX chief”,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matched class “Model”, Instance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“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XXX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”</a:t>
            </a:r>
            <a:endParaRPr lang="en-US" altLang="zh-CN" sz="8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  <a:p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Class “Model”, instance “XXX”, matched class “Manufacturer”, instance</a:t>
            </a:r>
            <a:r>
              <a:rPr lang="zh-CN" altLang="en-US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 “</a:t>
            </a:r>
            <a:r>
              <a:rPr lang="en-US" altLang="zh-CN" sz="8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 company”</a:t>
            </a:r>
            <a:endParaRPr lang="zh-CN" altLang="en-US" sz="8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6701" name="文本框 86"/>
          <p:cNvSpPr txBox="1">
            <a:spLocks noChangeArrowheads="1"/>
          </p:cNvSpPr>
          <p:nvPr/>
        </p:nvSpPr>
        <p:spPr bwMode="auto">
          <a:xfrm>
            <a:off x="10171113" y="2668588"/>
            <a:ext cx="2020887" cy="62324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XXX: instance of class “Model”</a:t>
            </a:r>
          </a:p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XX company: instance of class “Manufacturer</a:t>
            </a:r>
            <a:r>
              <a:rPr lang="zh-CN" altLang="en-US" sz="900" b="1">
                <a:solidFill>
                  <a:srgbClr val="203864"/>
                </a:solidFill>
                <a:latin typeface="Arial"/>
                <a:ea typeface="宋体"/>
                <a:sym typeface="Arial"/>
              </a:rPr>
              <a:t>”</a:t>
            </a:r>
            <a:endParaRPr lang="en-US" altLang="zh-CN" sz="900" b="1" dirty="0">
              <a:solidFill>
                <a:srgbClr val="203864"/>
              </a:solidFill>
              <a:latin typeface="Arial"/>
              <a:ea typeface="宋体"/>
              <a:sym typeface="Arial"/>
            </a:endParaRPr>
          </a:p>
        </p:txBody>
      </p:sp>
      <p:sp>
        <p:nvSpPr>
          <p:cNvPr id="26702" name="文本框 87"/>
          <p:cNvSpPr txBox="1">
            <a:spLocks noChangeArrowheads="1"/>
          </p:cNvSpPr>
          <p:nvPr/>
        </p:nvSpPr>
        <p:spPr bwMode="auto">
          <a:xfrm>
            <a:off x="9286875" y="4232275"/>
            <a:ext cx="2209800" cy="12234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Fault symptom: the undercarriage failed to retract after taking off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Informant: Wang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Model: XXX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Manufacturer: XX company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Product name: undercarriage</a:t>
            </a:r>
          </a:p>
          <a:p>
            <a:pPr>
              <a:lnSpc>
                <a:spcPct val="150000"/>
              </a:lnSpc>
            </a:pPr>
            <a:r>
              <a:rPr lang="en-US" altLang="zh-CN" sz="700" b="1" dirty="0">
                <a:solidFill>
                  <a:srgbClr val="203864"/>
                </a:solidFill>
                <a:latin typeface="Arial"/>
                <a:ea typeface="宋体"/>
                <a:sym typeface="Arial"/>
              </a:rPr>
              <a:t>Time of failure : taking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航空工业ppt模板1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8738</TotalTime>
  <Words>2085</Words>
  <Application>Microsoft Office PowerPoint</Application>
  <PresentationFormat>宽屏</PresentationFormat>
  <Paragraphs>477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航空工业ppt模板1​​</vt:lpstr>
      <vt:lpstr>Application of Ontology in Aviation Quality and Reliability Data and Knowledge System     Technical Proposal and Progress</vt:lpstr>
      <vt:lpstr>Report contents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Technical proposal</vt:lpstr>
      <vt:lpstr>Current progress</vt:lpstr>
      <vt:lpstr>Current progress</vt:lpstr>
      <vt:lpstr>Current progress</vt:lpstr>
      <vt:lpstr>Current progress</vt:lpstr>
      <vt:lpstr>Current progress</vt:lpstr>
      <vt:lpstr>Current progress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xueh</dc:creator>
  <cp:lastModifiedBy>ZHANG Hua</cp:lastModifiedBy>
  <cp:revision>554</cp:revision>
  <dcterms:created xsi:type="dcterms:W3CDTF">2019-07-15T05:47:00Z</dcterms:created>
  <dcterms:modified xsi:type="dcterms:W3CDTF">2019-12-14T05:29:50Z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