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3" r:id="rId2"/>
    <p:sldId id="266" r:id="rId3"/>
    <p:sldId id="307" r:id="rId4"/>
    <p:sldId id="313" r:id="rId5"/>
    <p:sldId id="314" r:id="rId6"/>
    <p:sldId id="315" r:id="rId7"/>
    <p:sldId id="316" r:id="rId8"/>
    <p:sldId id="317" r:id="rId9"/>
    <p:sldId id="318" r:id="rId10"/>
    <p:sldId id="319" r:id="rId11"/>
    <p:sldId id="308" r:id="rId12"/>
    <p:sldId id="310" r:id="rId13"/>
    <p:sldId id="311" r:id="rId14"/>
    <p:sldId id="312" r:id="rId15"/>
    <p:sldId id="267" r:id="rId1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6E4"/>
    <a:srgbClr val="FF9300"/>
    <a:srgbClr val="05E1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70" autoAdjust="0"/>
    <p:restoredTop sz="95494" autoAdjust="0"/>
  </p:normalViewPr>
  <p:slideViewPr>
    <p:cSldViewPr snapToGrid="0">
      <p:cViewPr>
        <p:scale>
          <a:sx n="75" d="100"/>
          <a:sy n="75" d="100"/>
        </p:scale>
        <p:origin x="900"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F147D654-CBAD-4B24-B21B-E67E66448362}" type="datetimeFigureOut">
              <a:rPr lang="zh-CN" altLang="en-US"/>
              <a:pPr>
                <a:defRPr/>
              </a:pPr>
              <a:t>2019/12/18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2E64FF6-5187-41A6-A846-70677B4F6C13}" type="slidenum">
              <a:rPr lang="zh-CN" altLang="en-US"/>
              <a:pPr>
                <a:defRPr/>
              </a:pPr>
              <a:t>‹#›</a:t>
            </a:fld>
            <a:endParaRPr lang="zh-CN" altLang="en-US"/>
          </a:p>
        </p:txBody>
      </p:sp>
    </p:spTree>
    <p:extLst>
      <p:ext uri="{BB962C8B-B14F-4D97-AF65-F5344CB8AC3E}">
        <p14:creationId xmlns:p14="http://schemas.microsoft.com/office/powerpoint/2010/main" val="168103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p:cNvSpPr>
          <p:nvPr>
            <p:ph type="sldImg"/>
          </p:nvPr>
        </p:nvSpPr>
        <p:spPr bwMode="auto">
          <a:noFill/>
          <a:ln>
            <a:solidFill>
              <a:srgbClr val="000000"/>
            </a:solidFill>
            <a:miter lim="800000"/>
            <a:headEnd/>
            <a:tailEnd/>
          </a:ln>
        </p:spPr>
      </p:sp>
      <p:sp>
        <p:nvSpPr>
          <p:cNvPr id="122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12291"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392D5E-D59B-4A11-80B3-BE52E16F3C23}" type="slidenum">
              <a:rPr lang="zh-CN" altLang="en-US"/>
              <a:pPr fontAlgn="base">
                <a:spcBef>
                  <a:spcPct val="0"/>
                </a:spcBef>
                <a:spcAft>
                  <a:spcPct val="0"/>
                </a:spcAft>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31747"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0FB851-2AB1-4AC0-A537-2F9E23C507D9}" type="slidenum">
              <a:rPr lang="zh-CN" altLang="en-US"/>
              <a:pPr fontAlgn="base">
                <a:spcBef>
                  <a:spcPct val="0"/>
                </a:spcBef>
                <a:spcAft>
                  <a:spcPct val="0"/>
                </a:spcAft>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33795"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D43578-D6D9-40FC-A5B8-C5559A3EAE93}" type="slidenum">
              <a:rPr lang="zh-CN" altLang="en-US"/>
              <a:pPr fontAlgn="base">
                <a:spcBef>
                  <a:spcPct val="0"/>
                </a:spcBef>
                <a:spcAft>
                  <a:spcPct val="0"/>
                </a:spcAft>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35843"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FF9B95-BFBC-4B6D-B6E3-26C4BB2FBE72}" type="slidenum">
              <a:rPr lang="zh-CN" altLang="en-US"/>
              <a:pPr fontAlgn="base">
                <a:spcBef>
                  <a:spcPct val="0"/>
                </a:spcBef>
                <a:spcAft>
                  <a:spcPct val="0"/>
                </a:spcAft>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37891"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8160A5-298E-4F1C-95D5-C901F5DE2470}" type="slidenum">
              <a:rPr lang="zh-CN" altLang="en-US"/>
              <a:pPr fontAlgn="base">
                <a:spcBef>
                  <a:spcPct val="0"/>
                </a:spcBef>
                <a:spcAft>
                  <a:spcPct val="0"/>
                </a:spcAft>
                <a:defRPr/>
              </a:pPr>
              <a:t>14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15363"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90144C-D2FC-4A35-BDC2-66FA87A4D5E2}" type="slidenum">
              <a:rPr lang="zh-CN" altLang="en-US"/>
              <a:pPr fontAlgn="base">
                <a:spcBef>
                  <a:spcPct val="0"/>
                </a:spcBef>
                <a:spcAft>
                  <a:spcPct val="0"/>
                </a:spcAft>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17411"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1680D4-B63A-4FF5-96CD-71A803D2612F}" type="slidenum">
              <a:rPr lang="zh-CN" altLang="en-US"/>
              <a:pPr fontAlgn="base">
                <a:spcBef>
                  <a:spcPct val="0"/>
                </a:spcBef>
                <a:spcAft>
                  <a:spcPct val="0"/>
                </a:spcAft>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19459"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E7103B-DBD6-4328-88D2-DEB87A9FD8CB}" type="slidenum">
              <a:rPr lang="zh-CN" altLang="en-US"/>
              <a:pPr fontAlgn="base">
                <a:spcBef>
                  <a:spcPct val="0"/>
                </a:spcBef>
                <a:spcAft>
                  <a:spcPct val="0"/>
                </a:spcAft>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headEnd/>
            <a:tailEnd/>
          </a:ln>
        </p:spPr>
      </p:sp>
      <p:sp>
        <p:nvSpPr>
          <p:cNvPr id="215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21507"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C575BF-CC6F-4BF8-B316-416190A6E315}" type="slidenum">
              <a:rPr lang="zh-CN" altLang="en-US"/>
              <a:pPr fontAlgn="base">
                <a:spcBef>
                  <a:spcPct val="0"/>
                </a:spcBef>
                <a:spcAft>
                  <a:spcPct val="0"/>
                </a:spcAft>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23555"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BA3BAD-9ECD-4C48-94DF-3739E5EA37F2}" type="slidenum">
              <a:rPr lang="zh-CN" altLang="en-US"/>
              <a:pPr fontAlgn="base">
                <a:spcBef>
                  <a:spcPct val="0"/>
                </a:spcBef>
                <a:spcAft>
                  <a:spcPct val="0"/>
                </a:spcAft>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25603"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AA9B20-B872-4E2B-89DD-4FAF682AF6C9}" type="slidenum">
              <a:rPr lang="zh-CN" altLang="en-US"/>
              <a:pPr fontAlgn="base">
                <a:spcBef>
                  <a:spcPct val="0"/>
                </a:spcBef>
                <a:spcAft>
                  <a:spcPct val="0"/>
                </a:spcAft>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27651"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E3FA24-E1AB-4069-968E-706A2392277C}" type="slidenum">
              <a:rPr lang="zh-CN" altLang="en-US"/>
              <a:pPr fontAlgn="base">
                <a:spcBef>
                  <a:spcPct val="0"/>
                </a:spcBef>
                <a:spcAft>
                  <a:spcPct val="0"/>
                </a:spcAft>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zh-CN" altLang="en-US"/>
          </a:p>
        </p:txBody>
      </p:sp>
      <p:sp>
        <p:nvSpPr>
          <p:cNvPr id="29699" name="幻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5D9B01-4CD3-43F9-9BCF-C464D1DC06C5}" type="slidenum">
              <a:rPr lang="zh-CN" altLang="en-US"/>
              <a:pPr fontAlgn="base">
                <a:spcBef>
                  <a:spcPct val="0"/>
                </a:spcBef>
                <a:spcAft>
                  <a:spcPct val="0"/>
                </a:spcAft>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红-标题幻灯片">
    <p:spTree>
      <p:nvGrpSpPr>
        <p:cNvPr id="1" name=""/>
        <p:cNvGrpSpPr/>
        <p:nvPr/>
      </p:nvGrpSpPr>
      <p:grpSpPr>
        <a:xfrm>
          <a:off x="0" y="0"/>
          <a:ext cx="0" cy="0"/>
          <a:chOff x="0" y="0"/>
          <a:chExt cx="0" cy="0"/>
        </a:xfrm>
      </p:grpSpPr>
      <p:pic>
        <p:nvPicPr>
          <p:cNvPr id="4" name="图片 7"/>
          <p:cNvPicPr>
            <a:picLocks noChangeAspect="1"/>
          </p:cNvPicPr>
          <p:nvPr userDrawn="1"/>
        </p:nvPicPr>
        <p:blipFill>
          <a:blip r:embed="rId2"/>
          <a:srcRect/>
          <a:stretch>
            <a:fillRect/>
          </a:stretch>
        </p:blipFill>
        <p:spPr bwMode="auto">
          <a:xfrm>
            <a:off x="0" y="0"/>
            <a:ext cx="12192000" cy="6858000"/>
          </a:xfrm>
          <a:prstGeom prst="rect">
            <a:avLst/>
          </a:prstGeom>
          <a:noFill/>
          <a:ln w="9525">
            <a:noFill/>
            <a:miter lim="800000"/>
            <a:headEnd/>
            <a:tailEnd/>
          </a:ln>
        </p:spPr>
      </p:pic>
      <p:pic>
        <p:nvPicPr>
          <p:cNvPr id="5" name="图片 8"/>
          <p:cNvPicPr>
            <a:picLocks noChangeAspect="1"/>
          </p:cNvPicPr>
          <p:nvPr userDrawn="1"/>
        </p:nvPicPr>
        <p:blipFill>
          <a:blip r:embed="rId3"/>
          <a:srcRect/>
          <a:stretch>
            <a:fillRect/>
          </a:stretch>
        </p:blipFill>
        <p:spPr bwMode="auto">
          <a:xfrm>
            <a:off x="-103188" y="0"/>
            <a:ext cx="12815888" cy="6446838"/>
          </a:xfrm>
          <a:prstGeom prst="rect">
            <a:avLst/>
          </a:prstGeom>
          <a:noFill/>
          <a:ln w="9525">
            <a:noFill/>
            <a:miter lim="800000"/>
            <a:headEnd/>
            <a:tailEnd/>
          </a:ln>
        </p:spPr>
      </p:pic>
      <p:grpSp>
        <p:nvGrpSpPr>
          <p:cNvPr id="6" name="组合 28"/>
          <p:cNvGrpSpPr/>
          <p:nvPr userDrawn="1"/>
        </p:nvGrpSpPr>
        <p:grpSpPr>
          <a:xfrm>
            <a:off x="-1098121" y="3267942"/>
            <a:ext cx="4504012" cy="4502392"/>
            <a:chOff x="2036763" y="-752475"/>
            <a:chExt cx="4411662" cy="4410075"/>
          </a:xfrm>
          <a:solidFill>
            <a:srgbClr val="FFC000">
              <a:alpha val="15000"/>
            </a:srgbClr>
          </a:solidFill>
        </p:grpSpPr>
        <p:sp>
          <p:nvSpPr>
            <p:cNvPr id="7"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9"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2"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ctrTitle"/>
          </p:nvPr>
        </p:nvSpPr>
        <p:spPr>
          <a:xfrm>
            <a:off x="1524000" y="2596055"/>
            <a:ext cx="9144000" cy="913907"/>
          </a:xfrm>
        </p:spPr>
        <p:txBody>
          <a:bodyPr>
            <a:noAutofit/>
          </a:bodyPr>
          <a:lstStyle>
            <a:lvl1pPr algn="ctr">
              <a:defRPr sz="54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867808"/>
            <a:ext cx="9144000" cy="662151"/>
          </a:xfrm>
        </p:spPr>
        <p:txBody>
          <a:bodyPr anchor="ctr">
            <a:noAutofit/>
          </a:bodyPr>
          <a:lstStyle>
            <a:lvl1pPr marL="0" indent="0" algn="ctr">
              <a:buNone/>
              <a:defRPr sz="32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红-内页版式1">
    <p:spTree>
      <p:nvGrpSpPr>
        <p:cNvPr id="1" name=""/>
        <p:cNvGrpSpPr/>
        <p:nvPr/>
      </p:nvGrpSpPr>
      <p:grpSpPr>
        <a:xfrm>
          <a:off x="0" y="0"/>
          <a:ext cx="0" cy="0"/>
          <a:chOff x="0" y="0"/>
          <a:chExt cx="0" cy="0"/>
        </a:xfrm>
      </p:grpSpPr>
      <p:sp>
        <p:nvSpPr>
          <p:cNvPr id="3" name="矩形 6"/>
          <p:cNvSpPr/>
          <p:nvPr userDrawn="1"/>
        </p:nvSpPr>
        <p:spPr>
          <a:xfrm flipV="1">
            <a:off x="0" y="822325"/>
            <a:ext cx="12192000" cy="603567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 name="直接连接符 7"/>
          <p:cNvCxnSpPr/>
          <p:nvPr userDrawn="1"/>
        </p:nvCxnSpPr>
        <p:spPr>
          <a:xfrm>
            <a:off x="0" y="822325"/>
            <a:ext cx="1219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 name="组合 8"/>
          <p:cNvGrpSpPr/>
          <p:nvPr userDrawn="1"/>
        </p:nvGrpSpPr>
        <p:grpSpPr>
          <a:xfrm>
            <a:off x="11337719" y="161886"/>
            <a:ext cx="561673" cy="561471"/>
            <a:chOff x="2036763" y="-752475"/>
            <a:chExt cx="4411662" cy="4410075"/>
          </a:xfrm>
          <a:solidFill>
            <a:srgbClr val="C00000"/>
          </a:solidFill>
        </p:grpSpPr>
        <p:sp>
          <p:nvSpPr>
            <p:cNvPr id="6"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9"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p:txBody>
          <a:bodyPr/>
          <a:lstStyle/>
          <a:p>
            <a:r>
              <a:rPr lang="zh-CN" altLang="en-US"/>
              <a:t>单击此处编辑母版标题样式</a:t>
            </a:r>
          </a:p>
        </p:txBody>
      </p:sp>
      <p:sp>
        <p:nvSpPr>
          <p:cNvPr id="12" name="日期占位符 3"/>
          <p:cNvSpPr>
            <a:spLocks noGrp="1"/>
          </p:cNvSpPr>
          <p:nvPr>
            <p:ph type="dt" sz="half" idx="10"/>
          </p:nvPr>
        </p:nvSpPr>
        <p:spPr/>
        <p:txBody>
          <a:bodyPr/>
          <a:lstStyle>
            <a:lvl1pPr>
              <a:defRPr/>
            </a:lvl1pPr>
          </a:lstStyle>
          <a:p>
            <a:pPr>
              <a:defRPr/>
            </a:pPr>
            <a:fld id="{2884E89C-B94B-4158-B651-CC6F4F371854}" type="datetimeFigureOut">
              <a:rPr lang="zh-CN" altLang="en-US"/>
              <a:pPr>
                <a:defRPr/>
              </a:pPr>
              <a:t>2019/12/18</a:t>
            </a:fld>
            <a:endParaRPr lang="zh-CN" altLang="en-US"/>
          </a:p>
        </p:txBody>
      </p:sp>
      <p:sp>
        <p:nvSpPr>
          <p:cNvPr id="13" name="页脚占位符 4"/>
          <p:cNvSpPr>
            <a:spLocks noGrp="1"/>
          </p:cNvSpPr>
          <p:nvPr>
            <p:ph type="ftr" sz="quarter" idx="11"/>
          </p:nvPr>
        </p:nvSpPr>
        <p:spPr/>
        <p:txBody>
          <a:bodyPr/>
          <a:lstStyle>
            <a:lvl1pPr>
              <a:defRPr/>
            </a:lvl1pPr>
          </a:lstStyle>
          <a:p>
            <a:pPr>
              <a:defRPr/>
            </a:pPr>
            <a:endParaRPr lang="zh-CN" altLang="en-US"/>
          </a:p>
        </p:txBody>
      </p:sp>
      <p:sp>
        <p:nvSpPr>
          <p:cNvPr id="14" name="灯片编号占位符 5"/>
          <p:cNvSpPr>
            <a:spLocks noGrp="1"/>
          </p:cNvSpPr>
          <p:nvPr>
            <p:ph type="sldNum" sz="quarter" idx="12"/>
          </p:nvPr>
        </p:nvSpPr>
        <p:spPr/>
        <p:txBody>
          <a:bodyPr/>
          <a:lstStyle>
            <a:lvl1pPr>
              <a:defRPr/>
            </a:lvl1pPr>
          </a:lstStyle>
          <a:p>
            <a:pPr>
              <a:defRPr/>
            </a:pPr>
            <a:fld id="{3854140F-6694-41AD-B698-4CE95D5DF7D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红-内页版式2">
    <p:spTree>
      <p:nvGrpSpPr>
        <p:cNvPr id="1" name=""/>
        <p:cNvGrpSpPr/>
        <p:nvPr/>
      </p:nvGrpSpPr>
      <p:grpSpPr>
        <a:xfrm>
          <a:off x="0" y="0"/>
          <a:ext cx="0" cy="0"/>
          <a:chOff x="0" y="0"/>
          <a:chExt cx="0" cy="0"/>
        </a:xfrm>
      </p:grpSpPr>
      <p:sp>
        <p:nvSpPr>
          <p:cNvPr id="3" name="矩形 5"/>
          <p:cNvSpPr/>
          <p:nvPr userDrawn="1"/>
        </p:nvSpPr>
        <p:spPr>
          <a:xfrm>
            <a:off x="0" y="0"/>
            <a:ext cx="12192000" cy="809625"/>
          </a:xfrm>
          <a:prstGeom prst="rect">
            <a:avLst/>
          </a:prstGeom>
          <a:gradFill flip="none" rotWithShape="1">
            <a:gsLst>
              <a:gs pos="0">
                <a:srgbClr val="C00000">
                  <a:lumMod val="48000"/>
                </a:srgbClr>
              </a:gs>
              <a:gs pos="100000">
                <a:srgbClr val="BD2B03"/>
              </a:gs>
              <a:gs pos="51000">
                <a:srgbClr val="C0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 name="直接连接符 22"/>
          <p:cNvCxnSpPr/>
          <p:nvPr userDrawn="1"/>
        </p:nvCxnSpPr>
        <p:spPr>
          <a:xfrm>
            <a:off x="0" y="749300"/>
            <a:ext cx="10439400" cy="0"/>
          </a:xfrm>
          <a:prstGeom prst="line">
            <a:avLst/>
          </a:prstGeom>
          <a:ln>
            <a:gradFill flip="none" rotWithShape="1">
              <a:gsLst>
                <a:gs pos="7600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5" name="组合 24"/>
          <p:cNvGrpSpPr/>
          <p:nvPr userDrawn="1"/>
        </p:nvGrpSpPr>
        <p:grpSpPr>
          <a:xfrm>
            <a:off x="11337719" y="161886"/>
            <a:ext cx="561673" cy="561471"/>
            <a:chOff x="2036763" y="-752475"/>
            <a:chExt cx="4411662" cy="4410075"/>
          </a:xfrm>
          <a:solidFill>
            <a:schemeClr val="bg1"/>
          </a:solidFill>
        </p:grpSpPr>
        <p:sp>
          <p:nvSpPr>
            <p:cNvPr id="6"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9"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a:xfrm>
            <a:off x="388884" y="220717"/>
            <a:ext cx="10254732" cy="441435"/>
          </a:xfrm>
        </p:spPr>
        <p:txBody>
          <a:bodyPr/>
          <a:lstStyle>
            <a:lvl1pPr>
              <a:defRPr>
                <a:solidFill>
                  <a:schemeClr val="bg1"/>
                </a:solidFill>
              </a:defRPr>
            </a:lvl1pPr>
          </a:lstStyle>
          <a:p>
            <a:r>
              <a:rPr lang="zh-CN" altLang="en-US" dirty="0"/>
              <a:t>单击此处编辑母版标题样式</a:t>
            </a:r>
          </a:p>
        </p:txBody>
      </p:sp>
      <p:sp>
        <p:nvSpPr>
          <p:cNvPr id="12" name="日期占位符 2"/>
          <p:cNvSpPr>
            <a:spLocks noGrp="1"/>
          </p:cNvSpPr>
          <p:nvPr>
            <p:ph type="dt" sz="half" idx="10"/>
          </p:nvPr>
        </p:nvSpPr>
        <p:spPr/>
        <p:txBody>
          <a:bodyPr/>
          <a:lstStyle>
            <a:lvl1pPr>
              <a:defRPr/>
            </a:lvl1pPr>
          </a:lstStyle>
          <a:p>
            <a:pPr>
              <a:defRPr/>
            </a:pPr>
            <a:fld id="{4E8D2291-75AD-4943-8872-99E755437389}" type="datetimeFigureOut">
              <a:rPr lang="zh-CN" altLang="en-US"/>
              <a:pPr>
                <a:defRPr/>
              </a:pPr>
              <a:t>2019/12/18</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a:lvl1pPr>
          </a:lstStyle>
          <a:p>
            <a:pPr>
              <a:defRPr/>
            </a:pPr>
            <a:fld id="{F918B43F-1989-46AE-9C7A-37B223532EEE}"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红-空白页">
    <p:spTree>
      <p:nvGrpSpPr>
        <p:cNvPr id="1" name=""/>
        <p:cNvGrpSpPr/>
        <p:nvPr/>
      </p:nvGrpSpPr>
      <p:grpSpPr>
        <a:xfrm>
          <a:off x="0" y="0"/>
          <a:ext cx="0" cy="0"/>
          <a:chOff x="0" y="0"/>
          <a:chExt cx="0" cy="0"/>
        </a:xfrm>
      </p:grpSpPr>
      <p:grpSp>
        <p:nvGrpSpPr>
          <p:cNvPr id="2" name="组合 6"/>
          <p:cNvGrpSpPr/>
          <p:nvPr userDrawn="1"/>
        </p:nvGrpSpPr>
        <p:grpSpPr>
          <a:xfrm>
            <a:off x="11337719" y="161886"/>
            <a:ext cx="561673" cy="561471"/>
            <a:chOff x="2036763" y="-752475"/>
            <a:chExt cx="4411662" cy="4410075"/>
          </a:xfrm>
          <a:solidFill>
            <a:srgbClr val="C00000"/>
          </a:solidFill>
        </p:grpSpPr>
        <p:sp>
          <p:nvSpPr>
            <p:cNvPr id="3"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4"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5"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6"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9" name="日期占位符 3"/>
          <p:cNvSpPr>
            <a:spLocks noGrp="1"/>
          </p:cNvSpPr>
          <p:nvPr>
            <p:ph type="dt" sz="half" idx="10"/>
          </p:nvPr>
        </p:nvSpPr>
        <p:spPr/>
        <p:txBody>
          <a:bodyPr/>
          <a:lstStyle>
            <a:lvl1pPr>
              <a:defRPr/>
            </a:lvl1pPr>
          </a:lstStyle>
          <a:p>
            <a:pPr>
              <a:defRPr/>
            </a:pPr>
            <a:fld id="{A37593B1-FC07-4D84-8477-A87813031B8C}" type="datetimeFigureOut">
              <a:rPr lang="zh-CN" altLang="en-US"/>
              <a:pPr>
                <a:defRPr/>
              </a:pPr>
              <a:t>2019/12/18</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p:txBody>
          <a:bodyPr/>
          <a:lstStyle>
            <a:lvl1pPr>
              <a:defRPr/>
            </a:lvl1pPr>
          </a:lstStyle>
          <a:p>
            <a:pPr>
              <a:defRPr/>
            </a:pPr>
            <a:fld id="{1C1630E9-3B22-4C0B-ABC7-BC8C4AC1086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蓝-标题幻灯片">
    <p:spTree>
      <p:nvGrpSpPr>
        <p:cNvPr id="1" name=""/>
        <p:cNvGrpSpPr/>
        <p:nvPr/>
      </p:nvGrpSpPr>
      <p:grpSpPr>
        <a:xfrm>
          <a:off x="0" y="0"/>
          <a:ext cx="0" cy="0"/>
          <a:chOff x="0" y="0"/>
          <a:chExt cx="0" cy="0"/>
        </a:xfrm>
      </p:grpSpPr>
      <p:pic>
        <p:nvPicPr>
          <p:cNvPr id="4" name="图片 15"/>
          <p:cNvPicPr>
            <a:picLocks noChangeAspect="1"/>
          </p:cNvPicPr>
          <p:nvPr userDrawn="1"/>
        </p:nvPicPr>
        <p:blipFill>
          <a:blip r:embed="rId2"/>
          <a:srcRect/>
          <a:stretch>
            <a:fillRect/>
          </a:stretch>
        </p:blipFill>
        <p:spPr bwMode="auto">
          <a:xfrm>
            <a:off x="0" y="0"/>
            <a:ext cx="12192000" cy="6858000"/>
          </a:xfrm>
          <a:prstGeom prst="rect">
            <a:avLst/>
          </a:prstGeom>
          <a:noFill/>
          <a:ln w="9525">
            <a:noFill/>
            <a:miter lim="800000"/>
            <a:headEnd/>
            <a:tailEnd/>
          </a:ln>
        </p:spPr>
      </p:pic>
      <p:grpSp>
        <p:nvGrpSpPr>
          <p:cNvPr id="5" name="组合 8"/>
          <p:cNvGrpSpPr/>
          <p:nvPr userDrawn="1"/>
        </p:nvGrpSpPr>
        <p:grpSpPr>
          <a:xfrm>
            <a:off x="-1098121" y="3267942"/>
            <a:ext cx="4504012" cy="4502392"/>
            <a:chOff x="2036763" y="-752475"/>
            <a:chExt cx="4411662" cy="4410075"/>
          </a:xfrm>
          <a:solidFill>
            <a:srgbClr val="05E1FF">
              <a:alpha val="15000"/>
            </a:srgbClr>
          </a:solidFill>
        </p:grpSpPr>
        <p:sp>
          <p:nvSpPr>
            <p:cNvPr id="6"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9"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24" name="标题 1"/>
          <p:cNvSpPr>
            <a:spLocks noGrp="1"/>
          </p:cNvSpPr>
          <p:nvPr>
            <p:ph type="ctrTitle"/>
          </p:nvPr>
        </p:nvSpPr>
        <p:spPr>
          <a:xfrm>
            <a:off x="1524000" y="2596055"/>
            <a:ext cx="9144000" cy="913907"/>
          </a:xfrm>
        </p:spPr>
        <p:txBody>
          <a:bodyPr>
            <a:noAutofit/>
          </a:bodyPr>
          <a:lstStyle>
            <a:lvl1pPr algn="ctr">
              <a:defRPr sz="54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5" name="副标题 2"/>
          <p:cNvSpPr>
            <a:spLocks noGrp="1"/>
          </p:cNvSpPr>
          <p:nvPr>
            <p:ph type="subTitle" idx="1"/>
          </p:nvPr>
        </p:nvSpPr>
        <p:spPr>
          <a:xfrm>
            <a:off x="1524000" y="3867808"/>
            <a:ext cx="9144000" cy="662151"/>
          </a:xfrm>
        </p:spPr>
        <p:txBody>
          <a:bodyPr anchor="ctr">
            <a:noAutofit/>
          </a:bodyPr>
          <a:lstStyle>
            <a:lvl1pPr marL="0" indent="0" algn="ctr">
              <a:buNone/>
              <a:defRPr sz="32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蓝-内页版式1">
    <p:spTree>
      <p:nvGrpSpPr>
        <p:cNvPr id="1" name=""/>
        <p:cNvGrpSpPr/>
        <p:nvPr/>
      </p:nvGrpSpPr>
      <p:grpSpPr>
        <a:xfrm>
          <a:off x="0" y="0"/>
          <a:ext cx="0" cy="0"/>
          <a:chOff x="0" y="0"/>
          <a:chExt cx="0" cy="0"/>
        </a:xfrm>
      </p:grpSpPr>
      <p:sp>
        <p:nvSpPr>
          <p:cNvPr id="3" name="矩形 7"/>
          <p:cNvSpPr/>
          <p:nvPr userDrawn="1"/>
        </p:nvSpPr>
        <p:spPr>
          <a:xfrm flipV="1">
            <a:off x="0" y="822325"/>
            <a:ext cx="12192000" cy="603567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 name="直接连接符 8"/>
          <p:cNvCxnSpPr/>
          <p:nvPr userDrawn="1"/>
        </p:nvCxnSpPr>
        <p:spPr>
          <a:xfrm>
            <a:off x="0" y="822325"/>
            <a:ext cx="1219200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9"/>
          <p:cNvGrpSpPr/>
          <p:nvPr userDrawn="1"/>
        </p:nvGrpSpPr>
        <p:grpSpPr>
          <a:xfrm>
            <a:off x="11337719" y="161886"/>
            <a:ext cx="561673" cy="561471"/>
            <a:chOff x="2036763" y="-752475"/>
            <a:chExt cx="4411662" cy="4410075"/>
          </a:xfrm>
          <a:solidFill>
            <a:srgbClr val="0070C0"/>
          </a:solidFill>
        </p:grpSpPr>
        <p:sp>
          <p:nvSpPr>
            <p:cNvPr id="6"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9"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2"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7" name="标题 1"/>
          <p:cNvSpPr>
            <a:spLocks noGrp="1"/>
          </p:cNvSpPr>
          <p:nvPr>
            <p:ph type="title"/>
          </p:nvPr>
        </p:nvSpPr>
        <p:spPr>
          <a:xfrm>
            <a:off x="388884" y="220717"/>
            <a:ext cx="10331668" cy="441435"/>
          </a:xfrm>
        </p:spPr>
        <p:txBody>
          <a:bodyPr/>
          <a:lstStyle/>
          <a:p>
            <a:r>
              <a:rPr lang="zh-CN" altLang="en-US" dirty="0"/>
              <a:t>单击此处编辑母版标题样式</a:t>
            </a:r>
          </a:p>
        </p:txBody>
      </p:sp>
      <p:sp>
        <p:nvSpPr>
          <p:cNvPr id="13" name="日期占位符 3"/>
          <p:cNvSpPr>
            <a:spLocks noGrp="1"/>
          </p:cNvSpPr>
          <p:nvPr>
            <p:ph type="dt" sz="half" idx="10"/>
          </p:nvPr>
        </p:nvSpPr>
        <p:spPr/>
        <p:txBody>
          <a:bodyPr/>
          <a:lstStyle>
            <a:lvl1pPr>
              <a:defRPr/>
            </a:lvl1pPr>
          </a:lstStyle>
          <a:p>
            <a:pPr>
              <a:defRPr/>
            </a:pPr>
            <a:fld id="{F5399287-62D5-494B-8519-222823CE7E34}" type="datetimeFigureOut">
              <a:rPr lang="zh-CN" altLang="en-US"/>
              <a:pPr>
                <a:defRPr/>
              </a:pPr>
              <a:t>2019/12/18</a:t>
            </a:fld>
            <a:endParaRPr lang="zh-CN" altLang="en-US"/>
          </a:p>
        </p:txBody>
      </p:sp>
      <p:sp>
        <p:nvSpPr>
          <p:cNvPr id="14" name="页脚占位符 4"/>
          <p:cNvSpPr>
            <a:spLocks noGrp="1"/>
          </p:cNvSpPr>
          <p:nvPr>
            <p:ph type="ftr" sz="quarter" idx="11"/>
          </p:nvPr>
        </p:nvSpPr>
        <p:spPr/>
        <p:txBody>
          <a:bodyPr/>
          <a:lstStyle>
            <a:lvl1pPr>
              <a:defRPr/>
            </a:lvl1pPr>
          </a:lstStyle>
          <a:p>
            <a:pPr>
              <a:defRPr/>
            </a:pPr>
            <a:endParaRPr lang="zh-CN" altLang="en-US"/>
          </a:p>
        </p:txBody>
      </p:sp>
      <p:sp>
        <p:nvSpPr>
          <p:cNvPr id="15" name="灯片编号占位符 5"/>
          <p:cNvSpPr>
            <a:spLocks noGrp="1"/>
          </p:cNvSpPr>
          <p:nvPr>
            <p:ph type="sldNum" sz="quarter" idx="12"/>
          </p:nvPr>
        </p:nvSpPr>
        <p:spPr/>
        <p:txBody>
          <a:bodyPr/>
          <a:lstStyle>
            <a:lvl1pPr>
              <a:defRPr/>
            </a:lvl1pPr>
          </a:lstStyle>
          <a:p>
            <a:pPr>
              <a:defRPr/>
            </a:pPr>
            <a:fld id="{02590495-13DC-4A15-AAD0-0FEACB206454}"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蓝-内页版式2">
    <p:spTree>
      <p:nvGrpSpPr>
        <p:cNvPr id="1" name=""/>
        <p:cNvGrpSpPr/>
        <p:nvPr/>
      </p:nvGrpSpPr>
      <p:grpSpPr>
        <a:xfrm>
          <a:off x="0" y="0"/>
          <a:ext cx="0" cy="0"/>
          <a:chOff x="0" y="0"/>
          <a:chExt cx="0" cy="0"/>
        </a:xfrm>
      </p:grpSpPr>
      <p:sp>
        <p:nvSpPr>
          <p:cNvPr id="3" name="矩形 6"/>
          <p:cNvSpPr/>
          <p:nvPr userDrawn="1"/>
        </p:nvSpPr>
        <p:spPr>
          <a:xfrm>
            <a:off x="0" y="0"/>
            <a:ext cx="12192000" cy="809625"/>
          </a:xfrm>
          <a:prstGeom prst="rect">
            <a:avLst/>
          </a:prstGeom>
          <a:gradFill flip="none" rotWithShape="1">
            <a:gsLst>
              <a:gs pos="14000">
                <a:schemeClr val="accent1">
                  <a:lumMod val="46000"/>
                </a:schemeClr>
              </a:gs>
              <a:gs pos="100000">
                <a:srgbClr val="0070C0"/>
              </a:gs>
              <a:gs pos="58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 name="直接连接符 7"/>
          <p:cNvCxnSpPr/>
          <p:nvPr userDrawn="1"/>
        </p:nvCxnSpPr>
        <p:spPr>
          <a:xfrm>
            <a:off x="0" y="749300"/>
            <a:ext cx="10439400" cy="0"/>
          </a:xfrm>
          <a:prstGeom prst="line">
            <a:avLst/>
          </a:prstGeom>
          <a:ln>
            <a:gradFill flip="none" rotWithShape="1">
              <a:gsLst>
                <a:gs pos="7600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5" name="组合 9"/>
          <p:cNvGrpSpPr/>
          <p:nvPr userDrawn="1"/>
        </p:nvGrpSpPr>
        <p:grpSpPr>
          <a:xfrm>
            <a:off x="11337719" y="161886"/>
            <a:ext cx="561673" cy="561471"/>
            <a:chOff x="2036763" y="-752475"/>
            <a:chExt cx="4411662" cy="4410075"/>
          </a:xfrm>
          <a:solidFill>
            <a:schemeClr val="bg1"/>
          </a:solidFill>
        </p:grpSpPr>
        <p:sp>
          <p:nvSpPr>
            <p:cNvPr id="6"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0"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1"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12"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9" name="标题 1"/>
          <p:cNvSpPr>
            <a:spLocks noGrp="1"/>
          </p:cNvSpPr>
          <p:nvPr>
            <p:ph type="title"/>
          </p:nvPr>
        </p:nvSpPr>
        <p:spPr>
          <a:xfrm>
            <a:off x="388884" y="220717"/>
            <a:ext cx="10254732" cy="441435"/>
          </a:xfrm>
        </p:spPr>
        <p:txBody>
          <a:bodyPr/>
          <a:lstStyle>
            <a:lvl1pPr>
              <a:defRPr>
                <a:solidFill>
                  <a:schemeClr val="bg1"/>
                </a:solidFill>
              </a:defRPr>
            </a:lvl1pPr>
          </a:lstStyle>
          <a:p>
            <a:r>
              <a:rPr lang="zh-CN" altLang="en-US" dirty="0"/>
              <a:t>单击此处编辑母版标题样式</a:t>
            </a:r>
          </a:p>
        </p:txBody>
      </p:sp>
      <p:sp>
        <p:nvSpPr>
          <p:cNvPr id="13" name="日期占位符 3"/>
          <p:cNvSpPr>
            <a:spLocks noGrp="1"/>
          </p:cNvSpPr>
          <p:nvPr>
            <p:ph type="dt" sz="half" idx="10"/>
          </p:nvPr>
        </p:nvSpPr>
        <p:spPr/>
        <p:txBody>
          <a:bodyPr/>
          <a:lstStyle>
            <a:lvl1pPr>
              <a:defRPr/>
            </a:lvl1pPr>
          </a:lstStyle>
          <a:p>
            <a:pPr>
              <a:defRPr/>
            </a:pPr>
            <a:fld id="{2D78FBF8-8038-435F-94D2-BE721BE992BA}" type="datetimeFigureOut">
              <a:rPr lang="zh-CN" altLang="en-US"/>
              <a:pPr>
                <a:defRPr/>
              </a:pPr>
              <a:t>2019/12/18</a:t>
            </a:fld>
            <a:endParaRPr lang="zh-CN" altLang="en-US"/>
          </a:p>
        </p:txBody>
      </p:sp>
      <p:sp>
        <p:nvSpPr>
          <p:cNvPr id="14" name="页脚占位符 4"/>
          <p:cNvSpPr>
            <a:spLocks noGrp="1"/>
          </p:cNvSpPr>
          <p:nvPr>
            <p:ph type="ftr" sz="quarter" idx="11"/>
          </p:nvPr>
        </p:nvSpPr>
        <p:spPr/>
        <p:txBody>
          <a:bodyPr/>
          <a:lstStyle>
            <a:lvl1pPr>
              <a:defRPr/>
            </a:lvl1pPr>
          </a:lstStyle>
          <a:p>
            <a:pPr>
              <a:defRPr/>
            </a:pPr>
            <a:endParaRPr lang="zh-CN" altLang="en-US"/>
          </a:p>
        </p:txBody>
      </p:sp>
      <p:sp>
        <p:nvSpPr>
          <p:cNvPr id="15" name="灯片编号占位符 5"/>
          <p:cNvSpPr>
            <a:spLocks noGrp="1"/>
          </p:cNvSpPr>
          <p:nvPr>
            <p:ph type="sldNum" sz="quarter" idx="12"/>
          </p:nvPr>
        </p:nvSpPr>
        <p:spPr/>
        <p:txBody>
          <a:bodyPr/>
          <a:lstStyle>
            <a:lvl1pPr>
              <a:defRPr/>
            </a:lvl1pPr>
          </a:lstStyle>
          <a:p>
            <a:pPr>
              <a:defRPr/>
            </a:pPr>
            <a:fld id="{C890FE0B-1509-49E4-944B-AFDA57CDBF2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蓝-空白页">
    <p:spTree>
      <p:nvGrpSpPr>
        <p:cNvPr id="1" name=""/>
        <p:cNvGrpSpPr/>
        <p:nvPr/>
      </p:nvGrpSpPr>
      <p:grpSpPr>
        <a:xfrm>
          <a:off x="0" y="0"/>
          <a:ext cx="0" cy="0"/>
          <a:chOff x="0" y="0"/>
          <a:chExt cx="0" cy="0"/>
        </a:xfrm>
      </p:grpSpPr>
      <p:grpSp>
        <p:nvGrpSpPr>
          <p:cNvPr id="2" name="组合 6"/>
          <p:cNvGrpSpPr/>
          <p:nvPr userDrawn="1"/>
        </p:nvGrpSpPr>
        <p:grpSpPr>
          <a:xfrm>
            <a:off x="11337719" y="161886"/>
            <a:ext cx="561673" cy="561471"/>
            <a:chOff x="2036763" y="-752475"/>
            <a:chExt cx="4411662" cy="4410075"/>
          </a:xfrm>
          <a:solidFill>
            <a:srgbClr val="0070C0"/>
          </a:solidFill>
        </p:grpSpPr>
        <p:sp>
          <p:nvSpPr>
            <p:cNvPr id="3" name="Freeform 5"/>
            <p:cNvSpPr/>
            <p:nvPr/>
          </p:nvSpPr>
          <p:spPr bwMode="auto">
            <a:xfrm>
              <a:off x="3675063" y="88900"/>
              <a:ext cx="2022475" cy="1638300"/>
            </a:xfrm>
            <a:custGeom>
              <a:avLst/>
              <a:gdLst>
                <a:gd name="T0" fmla="*/ 830 w 1274"/>
                <a:gd name="T1" fmla="*/ 396 h 1032"/>
                <a:gd name="T2" fmla="*/ 396 w 1274"/>
                <a:gd name="T3" fmla="*/ 598 h 1032"/>
                <a:gd name="T4" fmla="*/ 0 w 1274"/>
                <a:gd name="T5" fmla="*/ 1032 h 1032"/>
                <a:gd name="T6" fmla="*/ 444 w 1274"/>
                <a:gd name="T7" fmla="*/ 1032 h 1032"/>
                <a:gd name="T8" fmla="*/ 1274 w 1274"/>
                <a:gd name="T9" fmla="*/ 0 h 1032"/>
                <a:gd name="T10" fmla="*/ 830 w 1274"/>
                <a:gd name="T11" fmla="*/ 396 h 1032"/>
              </a:gdLst>
              <a:ahLst/>
              <a:cxnLst>
                <a:cxn ang="0">
                  <a:pos x="T0" y="T1"/>
                </a:cxn>
                <a:cxn ang="0">
                  <a:pos x="T2" y="T3"/>
                </a:cxn>
                <a:cxn ang="0">
                  <a:pos x="T4" y="T5"/>
                </a:cxn>
                <a:cxn ang="0">
                  <a:pos x="T6" y="T7"/>
                </a:cxn>
                <a:cxn ang="0">
                  <a:pos x="T8" y="T9"/>
                </a:cxn>
                <a:cxn ang="0">
                  <a:pos x="T10" y="T11"/>
                </a:cxn>
              </a:cxnLst>
              <a:rect l="0" t="0" r="r" b="b"/>
              <a:pathLst>
                <a:path w="1274" h="1032">
                  <a:moveTo>
                    <a:pt x="830" y="396"/>
                  </a:moveTo>
                  <a:lnTo>
                    <a:pt x="396" y="598"/>
                  </a:lnTo>
                  <a:lnTo>
                    <a:pt x="0" y="1032"/>
                  </a:lnTo>
                  <a:lnTo>
                    <a:pt x="444" y="1032"/>
                  </a:lnTo>
                  <a:lnTo>
                    <a:pt x="1274" y="0"/>
                  </a:lnTo>
                  <a:lnTo>
                    <a:pt x="830" y="396"/>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4" name="Freeform 6"/>
            <p:cNvSpPr>
              <a:spLocks noEditPoints="1"/>
            </p:cNvSpPr>
            <p:nvPr/>
          </p:nvSpPr>
          <p:spPr bwMode="auto">
            <a:xfrm>
              <a:off x="2036763" y="-752475"/>
              <a:ext cx="4411662" cy="4410075"/>
            </a:xfrm>
            <a:custGeom>
              <a:avLst/>
              <a:gdLst>
                <a:gd name="T0" fmla="*/ 288 w 288"/>
                <a:gd name="T1" fmla="*/ 0 h 288"/>
                <a:gd name="T2" fmla="*/ 225 w 288"/>
                <a:gd name="T3" fmla="*/ 46 h 288"/>
                <a:gd name="T4" fmla="*/ 137 w 288"/>
                <a:gd name="T5" fmla="*/ 15 h 288"/>
                <a:gd name="T6" fmla="*/ 0 w 288"/>
                <a:gd name="T7" fmla="*/ 152 h 288"/>
                <a:gd name="T8" fmla="*/ 137 w 288"/>
                <a:gd name="T9" fmla="*/ 288 h 288"/>
                <a:gd name="T10" fmla="*/ 274 w 288"/>
                <a:gd name="T11" fmla="*/ 152 h 288"/>
                <a:gd name="T12" fmla="*/ 255 w 288"/>
                <a:gd name="T13" fmla="*/ 83 h 288"/>
                <a:gd name="T14" fmla="*/ 288 w 288"/>
                <a:gd name="T15" fmla="*/ 0 h 288"/>
                <a:gd name="T16" fmla="*/ 156 w 288"/>
                <a:gd name="T17" fmla="*/ 29 h 288"/>
                <a:gd name="T18" fmla="*/ 220 w 288"/>
                <a:gd name="T19" fmla="*/ 49 h 288"/>
                <a:gd name="T20" fmla="*/ 48 w 288"/>
                <a:gd name="T21" fmla="*/ 127 h 288"/>
                <a:gd name="T22" fmla="*/ 156 w 288"/>
                <a:gd name="T23" fmla="*/ 29 h 288"/>
                <a:gd name="T24" fmla="*/ 265 w 288"/>
                <a:gd name="T25" fmla="*/ 138 h 288"/>
                <a:gd name="T26" fmla="*/ 156 w 288"/>
                <a:gd name="T27" fmla="*/ 246 h 288"/>
                <a:gd name="T28" fmla="*/ 48 w 288"/>
                <a:gd name="T29" fmla="*/ 138 h 288"/>
                <a:gd name="T30" fmla="*/ 48 w 288"/>
                <a:gd name="T31" fmla="*/ 127 h 288"/>
                <a:gd name="T32" fmla="*/ 117 w 288"/>
                <a:gd name="T33" fmla="*/ 146 h 288"/>
                <a:gd name="T34" fmla="*/ 146 w 288"/>
                <a:gd name="T35" fmla="*/ 115 h 288"/>
                <a:gd name="T36" fmla="*/ 146 w 288"/>
                <a:gd name="T37" fmla="*/ 115 h 288"/>
                <a:gd name="T38" fmla="*/ 147 w 288"/>
                <a:gd name="T39" fmla="*/ 115 h 288"/>
                <a:gd name="T40" fmla="*/ 191 w 288"/>
                <a:gd name="T41" fmla="*/ 93 h 288"/>
                <a:gd name="T42" fmla="*/ 237 w 288"/>
                <a:gd name="T43" fmla="*/ 53 h 288"/>
                <a:gd name="T44" fmla="*/ 261 w 288"/>
                <a:gd name="T45" fmla="*/ 32 h 288"/>
                <a:gd name="T46" fmla="*/ 163 w 288"/>
                <a:gd name="T47" fmla="*/ 155 h 288"/>
                <a:gd name="T48" fmla="*/ 239 w 288"/>
                <a:gd name="T49" fmla="*/ 176 h 288"/>
                <a:gd name="T50" fmla="*/ 253 w 288"/>
                <a:gd name="T51" fmla="*/ 89 h 288"/>
                <a:gd name="T52" fmla="*/ 265 w 288"/>
                <a:gd name="T53" fmla="*/ 13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88">
                  <a:moveTo>
                    <a:pt x="288" y="0"/>
                  </a:moveTo>
                  <a:cubicBezTo>
                    <a:pt x="288" y="0"/>
                    <a:pt x="266" y="20"/>
                    <a:pt x="225" y="46"/>
                  </a:cubicBezTo>
                  <a:cubicBezTo>
                    <a:pt x="201" y="27"/>
                    <a:pt x="170" y="15"/>
                    <a:pt x="137" y="15"/>
                  </a:cubicBezTo>
                  <a:cubicBezTo>
                    <a:pt x="61" y="15"/>
                    <a:pt x="0" y="76"/>
                    <a:pt x="0" y="152"/>
                  </a:cubicBezTo>
                  <a:cubicBezTo>
                    <a:pt x="0" y="227"/>
                    <a:pt x="61" y="288"/>
                    <a:pt x="137" y="288"/>
                  </a:cubicBezTo>
                  <a:cubicBezTo>
                    <a:pt x="213" y="288"/>
                    <a:pt x="274" y="227"/>
                    <a:pt x="274" y="152"/>
                  </a:cubicBezTo>
                  <a:cubicBezTo>
                    <a:pt x="274" y="126"/>
                    <a:pt x="267" y="103"/>
                    <a:pt x="255" y="83"/>
                  </a:cubicBezTo>
                  <a:cubicBezTo>
                    <a:pt x="262" y="57"/>
                    <a:pt x="273" y="28"/>
                    <a:pt x="288" y="0"/>
                  </a:cubicBezTo>
                  <a:moveTo>
                    <a:pt x="156" y="29"/>
                  </a:moveTo>
                  <a:cubicBezTo>
                    <a:pt x="180" y="29"/>
                    <a:pt x="202" y="36"/>
                    <a:pt x="220" y="49"/>
                  </a:cubicBezTo>
                  <a:cubicBezTo>
                    <a:pt x="179" y="74"/>
                    <a:pt x="122" y="104"/>
                    <a:pt x="48" y="127"/>
                  </a:cubicBezTo>
                  <a:cubicBezTo>
                    <a:pt x="53" y="72"/>
                    <a:pt x="100" y="29"/>
                    <a:pt x="156" y="29"/>
                  </a:cubicBezTo>
                  <a:moveTo>
                    <a:pt x="265" y="138"/>
                  </a:moveTo>
                  <a:cubicBezTo>
                    <a:pt x="265" y="198"/>
                    <a:pt x="216" y="246"/>
                    <a:pt x="156" y="246"/>
                  </a:cubicBezTo>
                  <a:cubicBezTo>
                    <a:pt x="96" y="246"/>
                    <a:pt x="48" y="198"/>
                    <a:pt x="48" y="138"/>
                  </a:cubicBezTo>
                  <a:cubicBezTo>
                    <a:pt x="48" y="134"/>
                    <a:pt x="48" y="131"/>
                    <a:pt x="48" y="127"/>
                  </a:cubicBezTo>
                  <a:cubicBezTo>
                    <a:pt x="117" y="146"/>
                    <a:pt x="117" y="146"/>
                    <a:pt x="117" y="146"/>
                  </a:cubicBezTo>
                  <a:cubicBezTo>
                    <a:pt x="146" y="115"/>
                    <a:pt x="146" y="115"/>
                    <a:pt x="146" y="115"/>
                  </a:cubicBezTo>
                  <a:cubicBezTo>
                    <a:pt x="146" y="115"/>
                    <a:pt x="146" y="115"/>
                    <a:pt x="146" y="115"/>
                  </a:cubicBezTo>
                  <a:cubicBezTo>
                    <a:pt x="147" y="115"/>
                    <a:pt x="147" y="115"/>
                    <a:pt x="147" y="115"/>
                  </a:cubicBezTo>
                  <a:cubicBezTo>
                    <a:pt x="191" y="93"/>
                    <a:pt x="191" y="93"/>
                    <a:pt x="191" y="93"/>
                  </a:cubicBezTo>
                  <a:cubicBezTo>
                    <a:pt x="237" y="53"/>
                    <a:pt x="237" y="53"/>
                    <a:pt x="237" y="53"/>
                  </a:cubicBezTo>
                  <a:cubicBezTo>
                    <a:pt x="261" y="32"/>
                    <a:pt x="261" y="32"/>
                    <a:pt x="261" y="32"/>
                  </a:cubicBezTo>
                  <a:cubicBezTo>
                    <a:pt x="163" y="155"/>
                    <a:pt x="163" y="155"/>
                    <a:pt x="163" y="155"/>
                  </a:cubicBezTo>
                  <a:cubicBezTo>
                    <a:pt x="239" y="176"/>
                    <a:pt x="239" y="176"/>
                    <a:pt x="239" y="176"/>
                  </a:cubicBezTo>
                  <a:cubicBezTo>
                    <a:pt x="240" y="164"/>
                    <a:pt x="242" y="131"/>
                    <a:pt x="253" y="89"/>
                  </a:cubicBezTo>
                  <a:cubicBezTo>
                    <a:pt x="261" y="103"/>
                    <a:pt x="265" y="120"/>
                    <a:pt x="265" y="138"/>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5" name="Freeform 7"/>
            <p:cNvSpPr>
              <a:spLocks noEditPoints="1"/>
            </p:cNvSpPr>
            <p:nvPr/>
          </p:nvSpPr>
          <p:spPr bwMode="auto">
            <a:xfrm>
              <a:off x="3675063" y="2125663"/>
              <a:ext cx="428625" cy="428625"/>
            </a:xfrm>
            <a:custGeom>
              <a:avLst/>
              <a:gdLst>
                <a:gd name="T0" fmla="*/ 270 w 270"/>
                <a:gd name="T1" fmla="*/ 270 h 270"/>
                <a:gd name="T2" fmla="*/ 212 w 270"/>
                <a:gd name="T3" fmla="*/ 270 h 270"/>
                <a:gd name="T4" fmla="*/ 193 w 270"/>
                <a:gd name="T5" fmla="*/ 212 h 270"/>
                <a:gd name="T6" fmla="*/ 77 w 270"/>
                <a:gd name="T7" fmla="*/ 212 h 270"/>
                <a:gd name="T8" fmla="*/ 58 w 270"/>
                <a:gd name="T9" fmla="*/ 270 h 270"/>
                <a:gd name="T10" fmla="*/ 0 w 270"/>
                <a:gd name="T11" fmla="*/ 270 h 270"/>
                <a:gd name="T12" fmla="*/ 106 w 270"/>
                <a:gd name="T13" fmla="*/ 0 h 270"/>
                <a:gd name="T14" fmla="*/ 164 w 270"/>
                <a:gd name="T15" fmla="*/ 0 h 270"/>
                <a:gd name="T16" fmla="*/ 270 w 270"/>
                <a:gd name="T17" fmla="*/ 270 h 270"/>
                <a:gd name="T18" fmla="*/ 174 w 270"/>
                <a:gd name="T19" fmla="*/ 164 h 270"/>
                <a:gd name="T20" fmla="*/ 135 w 270"/>
                <a:gd name="T21" fmla="*/ 68 h 270"/>
                <a:gd name="T22" fmla="*/ 97 w 270"/>
                <a:gd name="T23" fmla="*/ 164 h 270"/>
                <a:gd name="T24" fmla="*/ 174 w 270"/>
                <a:gd name="T25" fmla="*/ 16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270">
                  <a:moveTo>
                    <a:pt x="270" y="270"/>
                  </a:moveTo>
                  <a:lnTo>
                    <a:pt x="212" y="270"/>
                  </a:lnTo>
                  <a:lnTo>
                    <a:pt x="193" y="212"/>
                  </a:lnTo>
                  <a:lnTo>
                    <a:pt x="77" y="212"/>
                  </a:lnTo>
                  <a:lnTo>
                    <a:pt x="58" y="270"/>
                  </a:lnTo>
                  <a:lnTo>
                    <a:pt x="0" y="270"/>
                  </a:lnTo>
                  <a:lnTo>
                    <a:pt x="106" y="0"/>
                  </a:lnTo>
                  <a:lnTo>
                    <a:pt x="164" y="0"/>
                  </a:lnTo>
                  <a:lnTo>
                    <a:pt x="270" y="270"/>
                  </a:lnTo>
                  <a:close/>
                  <a:moveTo>
                    <a:pt x="174" y="164"/>
                  </a:moveTo>
                  <a:lnTo>
                    <a:pt x="135" y="68"/>
                  </a:lnTo>
                  <a:lnTo>
                    <a:pt x="97" y="164"/>
                  </a:lnTo>
                  <a:lnTo>
                    <a:pt x="174" y="164"/>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6" name="Freeform 8"/>
            <p:cNvSpPr/>
            <p:nvPr/>
          </p:nvSpPr>
          <p:spPr bwMode="auto">
            <a:xfrm>
              <a:off x="4119563" y="2125663"/>
              <a:ext cx="414337" cy="428625"/>
            </a:xfrm>
            <a:custGeom>
              <a:avLst/>
              <a:gdLst>
                <a:gd name="T0" fmla="*/ 96 w 261"/>
                <a:gd name="T1" fmla="*/ 270 h 270"/>
                <a:gd name="T2" fmla="*/ 0 w 261"/>
                <a:gd name="T3" fmla="*/ 0 h 270"/>
                <a:gd name="T4" fmla="*/ 58 w 261"/>
                <a:gd name="T5" fmla="*/ 0 h 270"/>
                <a:gd name="T6" fmla="*/ 135 w 261"/>
                <a:gd name="T7" fmla="*/ 203 h 270"/>
                <a:gd name="T8" fmla="*/ 203 w 261"/>
                <a:gd name="T9" fmla="*/ 0 h 270"/>
                <a:gd name="T10" fmla="*/ 261 w 261"/>
                <a:gd name="T11" fmla="*/ 0 h 270"/>
                <a:gd name="T12" fmla="*/ 164 w 261"/>
                <a:gd name="T13" fmla="*/ 270 h 270"/>
                <a:gd name="T14" fmla="*/ 96 w 261"/>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70">
                  <a:moveTo>
                    <a:pt x="96" y="270"/>
                  </a:moveTo>
                  <a:lnTo>
                    <a:pt x="0" y="0"/>
                  </a:lnTo>
                  <a:lnTo>
                    <a:pt x="58" y="0"/>
                  </a:lnTo>
                  <a:lnTo>
                    <a:pt x="135" y="203"/>
                  </a:lnTo>
                  <a:lnTo>
                    <a:pt x="203" y="0"/>
                  </a:lnTo>
                  <a:lnTo>
                    <a:pt x="261" y="0"/>
                  </a:lnTo>
                  <a:lnTo>
                    <a:pt x="164" y="270"/>
                  </a:lnTo>
                  <a:lnTo>
                    <a:pt x="96" y="270"/>
                  </a:lnTo>
                  <a:close/>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7" name="Rectangle 9"/>
            <p:cNvSpPr>
              <a:spLocks noChangeArrowheads="1"/>
            </p:cNvSpPr>
            <p:nvPr/>
          </p:nvSpPr>
          <p:spPr bwMode="auto">
            <a:xfrm>
              <a:off x="4624388" y="2125663"/>
              <a:ext cx="92075" cy="428625"/>
            </a:xfrm>
            <a:prstGeom prst="rect">
              <a:avLst/>
            </a:prstGeom>
            <a:grpFill/>
            <a:ln>
              <a:noFill/>
            </a:ln>
            <a:extLst/>
          </p:spPr>
          <p:txBody>
            <a:bodyPr/>
            <a:lstStyle/>
            <a:p>
              <a:pPr fontAlgn="auto">
                <a:spcBef>
                  <a:spcPts val="0"/>
                </a:spcBef>
                <a:spcAft>
                  <a:spcPts val="0"/>
                </a:spcAft>
                <a:defRPr/>
              </a:pPr>
              <a:endParaRPr lang="zh-CN" altLang="en-US">
                <a:latin typeface="+mn-lt"/>
                <a:ea typeface="+mn-ea"/>
              </a:endParaRPr>
            </a:p>
          </p:txBody>
        </p:sp>
        <p:sp>
          <p:nvSpPr>
            <p:cNvPr id="8" name="Freeform 10"/>
            <p:cNvSpPr/>
            <p:nvPr/>
          </p:nvSpPr>
          <p:spPr bwMode="auto">
            <a:xfrm>
              <a:off x="4840288" y="2111375"/>
              <a:ext cx="382587" cy="458788"/>
            </a:xfrm>
            <a:custGeom>
              <a:avLst/>
              <a:gdLst>
                <a:gd name="T0" fmla="*/ 19 w 25"/>
                <a:gd name="T1" fmla="*/ 19 h 30"/>
                <a:gd name="T2" fmla="*/ 25 w 25"/>
                <a:gd name="T3" fmla="*/ 21 h 30"/>
                <a:gd name="T4" fmla="*/ 20 w 25"/>
                <a:gd name="T5" fmla="*/ 28 h 30"/>
                <a:gd name="T6" fmla="*/ 13 w 25"/>
                <a:gd name="T7" fmla="*/ 30 h 30"/>
                <a:gd name="T8" fmla="*/ 4 w 25"/>
                <a:gd name="T9" fmla="*/ 26 h 30"/>
                <a:gd name="T10" fmla="*/ 0 w 25"/>
                <a:gd name="T11" fmla="*/ 15 h 30"/>
                <a:gd name="T12" fmla="*/ 4 w 25"/>
                <a:gd name="T13" fmla="*/ 4 h 30"/>
                <a:gd name="T14" fmla="*/ 13 w 25"/>
                <a:gd name="T15" fmla="*/ 0 h 30"/>
                <a:gd name="T16" fmla="*/ 22 w 25"/>
                <a:gd name="T17" fmla="*/ 4 h 30"/>
                <a:gd name="T18" fmla="*/ 25 w 25"/>
                <a:gd name="T19" fmla="*/ 9 h 30"/>
                <a:gd name="T20" fmla="*/ 19 w 25"/>
                <a:gd name="T21" fmla="*/ 10 h 30"/>
                <a:gd name="T22" fmla="*/ 17 w 25"/>
                <a:gd name="T23" fmla="*/ 7 h 30"/>
                <a:gd name="T24" fmla="*/ 13 w 25"/>
                <a:gd name="T25" fmla="*/ 5 h 30"/>
                <a:gd name="T26" fmla="*/ 8 w 25"/>
                <a:gd name="T27" fmla="*/ 8 h 30"/>
                <a:gd name="T28" fmla="*/ 6 w 25"/>
                <a:gd name="T29" fmla="*/ 15 h 30"/>
                <a:gd name="T30" fmla="*/ 8 w 25"/>
                <a:gd name="T31" fmla="*/ 23 h 30"/>
                <a:gd name="T32" fmla="*/ 13 w 25"/>
                <a:gd name="T33" fmla="*/ 25 h 30"/>
                <a:gd name="T34" fmla="*/ 17 w 25"/>
                <a:gd name="T35" fmla="*/ 24 h 30"/>
                <a:gd name="T36" fmla="*/ 19 w 25"/>
                <a:gd name="T37"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0">
                  <a:moveTo>
                    <a:pt x="19" y="19"/>
                  </a:moveTo>
                  <a:cubicBezTo>
                    <a:pt x="25" y="21"/>
                    <a:pt x="25" y="21"/>
                    <a:pt x="25" y="21"/>
                  </a:cubicBezTo>
                  <a:cubicBezTo>
                    <a:pt x="24" y="24"/>
                    <a:pt x="22" y="26"/>
                    <a:pt x="20" y="28"/>
                  </a:cubicBezTo>
                  <a:cubicBezTo>
                    <a:pt x="18" y="29"/>
                    <a:pt x="16" y="30"/>
                    <a:pt x="13" y="30"/>
                  </a:cubicBezTo>
                  <a:cubicBezTo>
                    <a:pt x="9" y="30"/>
                    <a:pt x="6" y="29"/>
                    <a:pt x="4" y="26"/>
                  </a:cubicBezTo>
                  <a:cubicBezTo>
                    <a:pt x="1" y="23"/>
                    <a:pt x="0" y="20"/>
                    <a:pt x="0" y="15"/>
                  </a:cubicBezTo>
                  <a:cubicBezTo>
                    <a:pt x="0" y="11"/>
                    <a:pt x="1" y="7"/>
                    <a:pt x="4" y="4"/>
                  </a:cubicBezTo>
                  <a:cubicBezTo>
                    <a:pt x="6" y="2"/>
                    <a:pt x="9" y="0"/>
                    <a:pt x="13" y="0"/>
                  </a:cubicBezTo>
                  <a:cubicBezTo>
                    <a:pt x="17" y="0"/>
                    <a:pt x="20" y="2"/>
                    <a:pt x="22" y="4"/>
                  </a:cubicBezTo>
                  <a:cubicBezTo>
                    <a:pt x="23" y="5"/>
                    <a:pt x="24" y="7"/>
                    <a:pt x="25" y="9"/>
                  </a:cubicBezTo>
                  <a:cubicBezTo>
                    <a:pt x="19" y="10"/>
                    <a:pt x="19" y="10"/>
                    <a:pt x="19" y="10"/>
                  </a:cubicBezTo>
                  <a:cubicBezTo>
                    <a:pt x="19" y="9"/>
                    <a:pt x="18" y="8"/>
                    <a:pt x="17" y="7"/>
                  </a:cubicBezTo>
                  <a:cubicBezTo>
                    <a:pt x="16" y="6"/>
                    <a:pt x="14" y="5"/>
                    <a:pt x="13" y="5"/>
                  </a:cubicBezTo>
                  <a:cubicBezTo>
                    <a:pt x="11" y="5"/>
                    <a:pt x="9" y="6"/>
                    <a:pt x="8" y="8"/>
                  </a:cubicBezTo>
                  <a:cubicBezTo>
                    <a:pt x="7" y="9"/>
                    <a:pt x="6" y="12"/>
                    <a:pt x="6" y="15"/>
                  </a:cubicBezTo>
                  <a:cubicBezTo>
                    <a:pt x="6" y="19"/>
                    <a:pt x="7" y="21"/>
                    <a:pt x="8" y="23"/>
                  </a:cubicBezTo>
                  <a:cubicBezTo>
                    <a:pt x="9" y="24"/>
                    <a:pt x="11" y="25"/>
                    <a:pt x="13" y="25"/>
                  </a:cubicBezTo>
                  <a:cubicBezTo>
                    <a:pt x="14" y="25"/>
                    <a:pt x="16" y="24"/>
                    <a:pt x="17" y="24"/>
                  </a:cubicBezTo>
                  <a:cubicBezTo>
                    <a:pt x="18" y="23"/>
                    <a:pt x="19" y="21"/>
                    <a:pt x="19" y="19"/>
                  </a:cubicBezTo>
                </a:path>
              </a:pathLst>
            </a:custGeom>
            <a:grpFill/>
            <a:ln>
              <a:noFill/>
            </a:ln>
            <a:extLst/>
          </p:spPr>
          <p:txBody>
            <a:bodyPr/>
            <a:lstStyle/>
            <a:p>
              <a:pPr fontAlgn="auto">
                <a:spcBef>
                  <a:spcPts val="0"/>
                </a:spcBef>
                <a:spcAft>
                  <a:spcPts val="0"/>
                </a:spcAft>
                <a:defRPr/>
              </a:pPr>
              <a:endParaRPr lang="zh-CN" altLang="en-US">
                <a:latin typeface="+mn-lt"/>
                <a:ea typeface="+mn-ea"/>
              </a:endParaRPr>
            </a:p>
          </p:txBody>
        </p:sp>
      </p:grpSp>
      <p:sp>
        <p:nvSpPr>
          <p:cNvPr id="9" name="日期占位符 3"/>
          <p:cNvSpPr>
            <a:spLocks noGrp="1"/>
          </p:cNvSpPr>
          <p:nvPr>
            <p:ph type="dt" sz="half" idx="10"/>
          </p:nvPr>
        </p:nvSpPr>
        <p:spPr/>
        <p:txBody>
          <a:bodyPr/>
          <a:lstStyle>
            <a:lvl1pPr>
              <a:defRPr/>
            </a:lvl1pPr>
          </a:lstStyle>
          <a:p>
            <a:pPr>
              <a:defRPr/>
            </a:pPr>
            <a:fld id="{67DAE62B-1B01-4FD5-B09E-71B11C7E339A}" type="datetimeFigureOut">
              <a:rPr lang="zh-CN" altLang="en-US"/>
              <a:pPr>
                <a:defRPr/>
              </a:pPr>
              <a:t>2019/12/18</a:t>
            </a:fld>
            <a:endParaRPr lang="zh-CN" altLang="en-US"/>
          </a:p>
        </p:txBody>
      </p:sp>
      <p:sp>
        <p:nvSpPr>
          <p:cNvPr id="10" name="页脚占位符 4"/>
          <p:cNvSpPr>
            <a:spLocks noGrp="1"/>
          </p:cNvSpPr>
          <p:nvPr>
            <p:ph type="ftr" sz="quarter" idx="11"/>
          </p:nvPr>
        </p:nvSpPr>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p:txBody>
          <a:bodyPr/>
          <a:lstStyle>
            <a:lvl1pPr>
              <a:defRPr/>
            </a:lvl1pPr>
          </a:lstStyle>
          <a:p>
            <a:pPr>
              <a:defRPr/>
            </a:pPr>
            <a:fld id="{4C78B3CF-C3AE-4F9B-83C8-893917F82B0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88938" y="220663"/>
            <a:ext cx="10331450" cy="441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微软雅黑加粗</a:t>
            </a:r>
            <a:r>
              <a:rPr lang="en-US" altLang="zh-CN"/>
              <a:t>36</a:t>
            </a:r>
            <a:r>
              <a:rPr lang="zh-CN" altLang="en-US"/>
              <a:t>号字</a:t>
            </a:r>
          </a:p>
        </p:txBody>
      </p:sp>
      <p:sp>
        <p:nvSpPr>
          <p:cNvPr id="1027" name="文本占位符 2"/>
          <p:cNvSpPr>
            <a:spLocks noGrp="1"/>
          </p:cNvSpPr>
          <p:nvPr>
            <p:ph type="body" idx="1"/>
          </p:nvPr>
        </p:nvSpPr>
        <p:spPr bwMode="auto">
          <a:xfrm>
            <a:off x="838200" y="1303338"/>
            <a:ext cx="10515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E805829-7DF3-4D6A-AE98-EAE4A385FF0C}" type="datetimeFigureOut">
              <a:rPr lang="zh-CN" altLang="en-US"/>
              <a:pPr>
                <a:defRPr/>
              </a:pPr>
              <a:t>2019/12/18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8F1F005-1582-47F4-86DE-730B6E59AF2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Lst>
  <p:txStyles>
    <p:titleStyle>
      <a:lvl1pPr algn="l" rtl="0" eaLnBrk="0" fontAlgn="base" hangingPunct="0">
        <a:lnSpc>
          <a:spcPct val="90000"/>
        </a:lnSpc>
        <a:spcBef>
          <a:spcPct val="0"/>
        </a:spcBef>
        <a:spcAft>
          <a:spcPct val="0"/>
        </a:spcAft>
        <a:defRPr sz="3600" b="1" kern="12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3600" b="1">
          <a:solidFill>
            <a:schemeClr val="tx1"/>
          </a:solidFill>
          <a:latin typeface="微软雅黑" pitchFamily="34" charset="-122"/>
          <a:ea typeface="微软雅黑" pitchFamily="34" charset="-122"/>
        </a:defRPr>
      </a:lvl2pPr>
      <a:lvl3pPr algn="l" rtl="0" eaLnBrk="0" fontAlgn="base" hangingPunct="0">
        <a:lnSpc>
          <a:spcPct val="90000"/>
        </a:lnSpc>
        <a:spcBef>
          <a:spcPct val="0"/>
        </a:spcBef>
        <a:spcAft>
          <a:spcPct val="0"/>
        </a:spcAft>
        <a:defRPr sz="3600" b="1">
          <a:solidFill>
            <a:schemeClr val="tx1"/>
          </a:solidFill>
          <a:latin typeface="微软雅黑" pitchFamily="34" charset="-122"/>
          <a:ea typeface="微软雅黑" pitchFamily="34" charset="-122"/>
        </a:defRPr>
      </a:lvl3pPr>
      <a:lvl4pPr algn="l" rtl="0" eaLnBrk="0" fontAlgn="base" hangingPunct="0">
        <a:lnSpc>
          <a:spcPct val="90000"/>
        </a:lnSpc>
        <a:spcBef>
          <a:spcPct val="0"/>
        </a:spcBef>
        <a:spcAft>
          <a:spcPct val="0"/>
        </a:spcAft>
        <a:defRPr sz="3600" b="1">
          <a:solidFill>
            <a:schemeClr val="tx1"/>
          </a:solidFill>
          <a:latin typeface="微软雅黑" pitchFamily="34" charset="-122"/>
          <a:ea typeface="微软雅黑" pitchFamily="34" charset="-122"/>
        </a:defRPr>
      </a:lvl4pPr>
      <a:lvl5pPr algn="l" rtl="0" eaLnBrk="0" fontAlgn="base" hangingPunct="0">
        <a:lnSpc>
          <a:spcPct val="90000"/>
        </a:lnSpc>
        <a:spcBef>
          <a:spcPct val="0"/>
        </a:spcBef>
        <a:spcAft>
          <a:spcPct val="0"/>
        </a:spcAft>
        <a:defRPr sz="3600" b="1">
          <a:solidFill>
            <a:schemeClr val="tx1"/>
          </a:solidFill>
          <a:latin typeface="微软雅黑" pitchFamily="34" charset="-122"/>
          <a:ea typeface="微软雅黑" pitchFamily="34" charset="-122"/>
        </a:defRPr>
      </a:lvl5pPr>
      <a:lvl6pPr marL="457200"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6pPr>
      <a:lvl7pPr marL="914400"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7pPr>
      <a:lvl8pPr marL="1371600"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8pPr>
      <a:lvl9pPr marL="1828800" algn="l" rtl="0" fontAlgn="base">
        <a:lnSpc>
          <a:spcPct val="90000"/>
        </a:lnSpc>
        <a:spcBef>
          <a:spcPct val="0"/>
        </a:spcBef>
        <a:spcAft>
          <a:spcPct val="0"/>
        </a:spcAft>
        <a:defRPr sz="3600" b="1">
          <a:solidFill>
            <a:schemeClr val="tx1"/>
          </a:solidFill>
          <a:latin typeface="微软雅黑" pitchFamily="34" charset="-122"/>
          <a:ea typeface="微软雅黑" pitchFamily="34"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5"/>
          <p:cNvSpPr>
            <a:spLocks noGrp="1"/>
          </p:cNvSpPr>
          <p:nvPr>
            <p:ph type="ctrTitle"/>
          </p:nvPr>
        </p:nvSpPr>
        <p:spPr>
          <a:xfrm>
            <a:off x="46038" y="1379538"/>
            <a:ext cx="12104687" cy="2166937"/>
          </a:xfrm>
        </p:spPr>
        <p:txBody>
          <a:bodyPr/>
          <a:lstStyle/>
          <a:p>
            <a:pPr eaLnBrk="1" hangingPunct="1">
              <a:lnSpc>
                <a:spcPct val="150000"/>
              </a:lnSpc>
              <a:spcBef>
                <a:spcPts val="1200"/>
              </a:spcBef>
              <a:spcAft>
                <a:spcPts val="1200"/>
              </a:spcAft>
            </a:pPr>
            <a:r>
              <a:rPr lang="en-US" altLang="zh-CN" sz="3200" dirty="0">
                <a:latin typeface="Arial"/>
                <a:ea typeface="宋体"/>
                <a:sym typeface="Arial"/>
              </a:rPr>
              <a:t>Preliminary Ideas about the Scope of Ontology Data for Quality and Reliability Data and Construction Methods</a:t>
            </a:r>
          </a:p>
        </p:txBody>
      </p:sp>
      <p:pic>
        <p:nvPicPr>
          <p:cNvPr id="11266" name="图片 1" descr="未标题-1"/>
          <p:cNvPicPr>
            <a:picLocks noChangeAspect="1"/>
          </p:cNvPicPr>
          <p:nvPr/>
        </p:nvPicPr>
        <p:blipFill>
          <a:blip r:embed="rId3"/>
          <a:srcRect/>
          <a:stretch>
            <a:fillRect/>
          </a:stretch>
        </p:blipFill>
        <p:spPr bwMode="auto">
          <a:xfrm>
            <a:off x="7594600" y="454025"/>
            <a:ext cx="3835400" cy="623888"/>
          </a:xfrm>
          <a:prstGeom prst="rect">
            <a:avLst/>
          </a:prstGeom>
          <a:noFill/>
          <a:ln w="9525">
            <a:noFill/>
            <a:miter lim="800000"/>
            <a:headEnd/>
            <a:tailEnd/>
          </a:ln>
        </p:spPr>
      </p:pic>
      <p:sp>
        <p:nvSpPr>
          <p:cNvPr id="11267" name="TextBox 2"/>
          <p:cNvSpPr txBox="1">
            <a:spLocks noChangeArrowheads="1"/>
          </p:cNvSpPr>
          <p:nvPr/>
        </p:nvSpPr>
        <p:spPr bwMode="auto">
          <a:xfrm>
            <a:off x="3564395" y="4902200"/>
            <a:ext cx="5066387" cy="1131848"/>
          </a:xfrm>
          <a:prstGeom prst="rect">
            <a:avLst/>
          </a:prstGeom>
          <a:noFill/>
          <a:ln w="9525">
            <a:noFill/>
            <a:miter lim="800000"/>
            <a:headEnd/>
            <a:tailEnd/>
          </a:ln>
        </p:spPr>
        <p:txBody>
          <a:bodyPr wrap="none">
            <a:spAutoFit/>
          </a:bodyPr>
          <a:lstStyle/>
          <a:p>
            <a:pPr algn="ctr">
              <a:lnSpc>
                <a:spcPct val="150000"/>
              </a:lnSpc>
            </a:pPr>
            <a:r>
              <a:rPr lang="en-US" altLang="zh-CN">
                <a:solidFill>
                  <a:schemeClr val="bg1"/>
                </a:solidFill>
                <a:latin typeface="Arial"/>
                <a:ea typeface="宋体"/>
                <a:sym typeface="Arial"/>
              </a:rPr>
              <a:t>AVIC China Aero-Polytechnology Establishment</a:t>
            </a:r>
            <a:endParaRPr lang="en-US" altLang="zh-CN" sz="2400">
              <a:solidFill>
                <a:schemeClr val="bg1"/>
              </a:solidFill>
              <a:latin typeface="Arial"/>
              <a:ea typeface="宋体"/>
              <a:sym typeface="Arial"/>
            </a:endParaRPr>
          </a:p>
          <a:p>
            <a:pPr algn="ctr">
              <a:lnSpc>
                <a:spcPct val="150000"/>
              </a:lnSpc>
            </a:pPr>
            <a:r>
              <a:rPr lang="en-US" altLang="zh-CN" sz="2400">
                <a:solidFill>
                  <a:schemeClr val="bg1"/>
                </a:solidFill>
                <a:latin typeface="Arial"/>
                <a:ea typeface="宋体"/>
                <a:sym typeface="Arial"/>
              </a:rPr>
              <a:t>Dec. 18, 2019</a:t>
            </a:r>
            <a:endParaRPr lang="zh-CN" altLang="en-US" sz="2400">
              <a:solidFill>
                <a:schemeClr val="bg1"/>
              </a:solidFill>
              <a:latin typeface="Arial"/>
              <a:ea typeface="宋体"/>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388938" y="220663"/>
            <a:ext cx="10255250" cy="441325"/>
          </a:xfrm>
        </p:spPr>
        <p:txBody>
          <a:bodyPr/>
          <a:lstStyle/>
          <a:p>
            <a:pPr eaLnBrk="1" hangingPunct="1"/>
            <a:r>
              <a:rPr kumimoji="1" lang="en-US" altLang="zh-CN" sz="3200" dirty="0">
                <a:latin typeface="Arial"/>
                <a:ea typeface="宋体"/>
                <a:sym typeface="Arial"/>
              </a:rPr>
              <a:t>Technical proposal</a:t>
            </a:r>
          </a:p>
        </p:txBody>
      </p:sp>
      <p:sp>
        <p:nvSpPr>
          <p:cNvPr id="28674" name="矩形 9"/>
          <p:cNvSpPr>
            <a:spLocks noChangeArrowheads="1"/>
          </p:cNvSpPr>
          <p:nvPr/>
        </p:nvSpPr>
        <p:spPr bwMode="auto">
          <a:xfrm>
            <a:off x="228600" y="854075"/>
            <a:ext cx="4395562" cy="461665"/>
          </a:xfrm>
          <a:prstGeom prst="rect">
            <a:avLst/>
          </a:prstGeom>
          <a:noFill/>
          <a:ln w="9525">
            <a:noFill/>
            <a:miter lim="800000"/>
            <a:headEnd/>
            <a:tailEnd/>
          </a:ln>
        </p:spPr>
        <p:txBody>
          <a:bodyPr wrap="none">
            <a:spAutoFit/>
          </a:bodyPr>
          <a:lstStyle/>
          <a:p>
            <a:r>
              <a:rPr lang="en-US" altLang="zh-CN" sz="2400" b="1" dirty="0">
                <a:solidFill>
                  <a:srgbClr val="2E75B6"/>
                </a:solidFill>
                <a:latin typeface="Arial"/>
                <a:ea typeface="宋体"/>
                <a:sym typeface="Arial"/>
              </a:rPr>
              <a:t>7)</a:t>
            </a:r>
            <a:r>
              <a:rPr lang="zh-CN" altLang="en-US" sz="2400" b="1" dirty="0">
                <a:solidFill>
                  <a:srgbClr val="2E75B6"/>
                </a:solidFill>
                <a:latin typeface="Arial"/>
                <a:ea typeface="宋体"/>
                <a:sym typeface="Arial"/>
              </a:rPr>
              <a:t> </a:t>
            </a:r>
            <a:r>
              <a:rPr lang="en-US" altLang="zh-CN" sz="2400" b="1" dirty="0">
                <a:solidFill>
                  <a:srgbClr val="2E75B6"/>
                </a:solidFill>
                <a:latin typeface="Arial"/>
                <a:ea typeface="宋体"/>
                <a:sym typeface="Arial"/>
              </a:rPr>
              <a:t>Aircraft configuration data</a:t>
            </a:r>
          </a:p>
        </p:txBody>
      </p:sp>
      <p:graphicFrame>
        <p:nvGraphicFramePr>
          <p:cNvPr id="28734" name="Group 62"/>
          <p:cNvGraphicFramePr>
            <a:graphicFrameLocks noGrp="1"/>
          </p:cNvGraphicFramePr>
          <p:nvPr/>
        </p:nvGraphicFramePr>
        <p:xfrm>
          <a:off x="835025" y="1492250"/>
          <a:ext cx="10106025" cy="4753610"/>
        </p:xfrm>
        <a:graphic>
          <a:graphicData uri="http://schemas.openxmlformats.org/drawingml/2006/table">
            <a:tbl>
              <a:tblPr/>
              <a:tblGrid>
                <a:gridCol w="3024188">
                  <a:extLst>
                    <a:ext uri="{9D8B030D-6E8A-4147-A177-3AD203B41FA5}">
                      <a16:colId xmlns:a16="http://schemas.microsoft.com/office/drawing/2014/main" val="20000"/>
                    </a:ext>
                  </a:extLst>
                </a:gridCol>
                <a:gridCol w="5043487">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tblGrid>
              <a:tr h="2857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dirty="0">
                          <a:ln>
                            <a:noFill/>
                          </a:ln>
                          <a:solidFill>
                            <a:srgbClr val="FFFFFF"/>
                          </a:solidFill>
                          <a:effectLst/>
                          <a:latin typeface="Arial"/>
                          <a:ea typeface="宋体"/>
                          <a:sym typeface="Arial"/>
                        </a:rPr>
                        <a:t>ATA No.</a:t>
                      </a:r>
                      <a:endParaRPr kumimoji="0" lang="zh-CN" altLang="en-US" sz="1800" b="1" i="0" u="none" strike="noStrike" cap="none" normalizeH="0" baseline="0" dirty="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Component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Quantity</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857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24-09</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CBS LRM</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5</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4254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24-09</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BPCU</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2857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24-10</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SPU</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1</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2857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24-20</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VFG</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r h="2857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24-20</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a:ea typeface="宋体"/>
                          <a:sym typeface="Arial"/>
                        </a:rPr>
                        <a:t>GCU</a:t>
                      </a:r>
                      <a:endParaRPr kumimoji="0" lang="zh-CN" altLang="zh-CN" sz="1800" b="0" i="0" u="none" strike="noStrike" cap="none" normalizeH="0" baseline="0" dirty="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5"/>
                  </a:ext>
                </a:extLst>
              </a:tr>
              <a:tr h="2857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24-20</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OPU</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6"/>
                  </a:ext>
                </a:extLst>
              </a:tr>
              <a:tr h="2857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24-20</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ASG</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1</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7"/>
                  </a:ext>
                </a:extLst>
              </a:tr>
              <a:tr h="2857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24-20</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SGCU</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1</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8"/>
                  </a:ext>
                </a:extLst>
              </a:tr>
              <a:tr h="2857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24-20</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RAT</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1</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9"/>
                  </a:ext>
                </a:extLst>
              </a:tr>
              <a:tr h="2857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24-20</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RAT GCU</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1</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10"/>
                  </a:ext>
                </a:extLst>
              </a:tr>
              <a:tr h="244475">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24-20</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ADCU</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1</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11"/>
                  </a:ext>
                </a:extLst>
              </a:tr>
              <a:tr h="244475">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Arial"/>
                          <a:ea typeface="宋体"/>
                          <a:sym typeface="Arial"/>
                        </a:rPr>
                        <a:t>……</a:t>
                      </a:r>
                      <a:endParaRPr kumimoji="0" lang="zh-CN" altLang="zh-CN" sz="1800" b="1" i="0" u="none" strike="noStrike" cap="none" normalizeH="0" baseline="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a:t>
                      </a:r>
                      <a:endParaRPr kumimoji="0" lang="zh-CN" altLang="zh-CN" sz="1800" b="0" i="0" u="none" strike="noStrike" cap="none" normalizeH="0" baseline="0">
                        <a:ln>
                          <a:noFill/>
                        </a:ln>
                        <a:solidFill>
                          <a:srgbClr val="000000"/>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388938" y="220663"/>
            <a:ext cx="10255250" cy="441325"/>
          </a:xfrm>
        </p:spPr>
        <p:txBody>
          <a:bodyPr/>
          <a:lstStyle/>
          <a:p>
            <a:pPr eaLnBrk="1" hangingPunct="1"/>
            <a:r>
              <a:rPr kumimoji="1" lang="en-US" altLang="zh-CN" sz="3200" dirty="0">
                <a:latin typeface="Arial"/>
                <a:ea typeface="宋体"/>
                <a:sym typeface="Arial"/>
              </a:rPr>
              <a:t>Technical proposal</a:t>
            </a:r>
          </a:p>
        </p:txBody>
      </p:sp>
      <p:sp>
        <p:nvSpPr>
          <p:cNvPr id="10" name="矩形 9"/>
          <p:cNvSpPr>
            <a:spLocks noChangeArrowheads="1"/>
          </p:cNvSpPr>
          <p:nvPr/>
        </p:nvSpPr>
        <p:spPr bwMode="auto">
          <a:xfrm>
            <a:off x="228600" y="854075"/>
            <a:ext cx="4812536" cy="461665"/>
          </a:xfrm>
          <a:prstGeom prst="rect">
            <a:avLst/>
          </a:prstGeom>
          <a:noFill/>
          <a:ln>
            <a:noFill/>
          </a:ln>
          <a:extLst/>
        </p:spPr>
        <p:txBody>
          <a:bodyPr wrap="none">
            <a:spAutoFit/>
          </a:bodyPr>
          <a:lstStyle/>
          <a:p>
            <a:r>
              <a:rPr lang="en-US" altLang="zh-CN" sz="2400" b="1">
                <a:solidFill>
                  <a:srgbClr val="2E75B6"/>
                </a:solidFill>
                <a:latin typeface="Arial"/>
                <a:ea typeface="宋体"/>
                <a:sym typeface="Arial"/>
              </a:rPr>
              <a:t>Conversion of data to ontology </a:t>
            </a:r>
          </a:p>
        </p:txBody>
      </p:sp>
      <p:sp>
        <p:nvSpPr>
          <p:cNvPr id="8" name="圆角矩形 7"/>
          <p:cNvSpPr/>
          <p:nvPr/>
        </p:nvSpPr>
        <p:spPr>
          <a:xfrm>
            <a:off x="2894461" y="2560336"/>
            <a:ext cx="2117187" cy="874542"/>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a:r>
              <a:rPr lang="en-US" altLang="zh-CN" sz="1000" b="1">
                <a:solidFill>
                  <a:srgbClr val="FFFFFF"/>
                </a:solidFill>
                <a:latin typeface="Arial"/>
                <a:ea typeface="宋体"/>
                <a:sym typeface="Arial"/>
              </a:rPr>
              <a:t>ontology</a:t>
            </a:r>
            <a:r>
              <a:rPr lang="zh-CN" altLang="en-US" sz="1000" b="1">
                <a:solidFill>
                  <a:srgbClr val="FFFFFF"/>
                </a:solidFill>
                <a:latin typeface="Arial"/>
                <a:ea typeface="宋体"/>
                <a:sym typeface="Arial"/>
              </a:rPr>
              <a:t>模型（</a:t>
            </a:r>
            <a:r>
              <a:rPr lang="en-US" altLang="zh-CN" sz="1000" b="1">
                <a:solidFill>
                  <a:srgbClr val="FFFFFF"/>
                </a:solidFill>
                <a:latin typeface="Arial"/>
                <a:ea typeface="宋体"/>
                <a:sym typeface="Arial"/>
              </a:rPr>
              <a:t>RDF</a:t>
            </a:r>
            <a:r>
              <a:rPr lang="zh-CN" altLang="en-US" sz="1000" b="1">
                <a:solidFill>
                  <a:srgbClr val="FFFFFF"/>
                </a:solidFill>
                <a:latin typeface="Arial"/>
                <a:ea typeface="宋体"/>
                <a:sym typeface="Arial"/>
              </a:rPr>
              <a:t>文件）名称和范围确定</a:t>
            </a:r>
          </a:p>
        </p:txBody>
      </p:sp>
      <p:sp>
        <p:nvSpPr>
          <p:cNvPr id="23" name="圆角矩形 22"/>
          <p:cNvSpPr/>
          <p:nvPr/>
        </p:nvSpPr>
        <p:spPr>
          <a:xfrm>
            <a:off x="5011648" y="1566211"/>
            <a:ext cx="1266091" cy="621324"/>
          </a:xfrm>
          <a:prstGeom prst="roundRect">
            <a:avLst/>
          </a:prstGeom>
          <a:solidFill>
            <a:schemeClr val="accent6">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altLang="zh-CN" sz="1000" b="1" dirty="0">
                <a:latin typeface="Arial"/>
                <a:ea typeface="宋体"/>
                <a:sym typeface="Arial"/>
              </a:rPr>
              <a:t>protégé</a:t>
            </a:r>
            <a:endParaRPr lang="zh-CN" altLang="en-US" sz="1000" b="1" dirty="0">
              <a:latin typeface="Arial"/>
              <a:ea typeface="宋体"/>
              <a:sym typeface="Arial"/>
            </a:endParaRPr>
          </a:p>
        </p:txBody>
      </p:sp>
      <p:sp>
        <p:nvSpPr>
          <p:cNvPr id="5" name="横卷形 4"/>
          <p:cNvSpPr/>
          <p:nvPr/>
        </p:nvSpPr>
        <p:spPr>
          <a:xfrm>
            <a:off x="152400" y="1965325"/>
            <a:ext cx="2092325" cy="168751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000" b="1">
                <a:solidFill>
                  <a:srgbClr val="FFFFFF"/>
                </a:solidFill>
                <a:latin typeface="Arial"/>
                <a:ea typeface="宋体"/>
                <a:sym typeface="Arial"/>
              </a:rPr>
              <a:t>Original data source for ontology</a:t>
            </a:r>
            <a:r>
              <a:rPr lang="zh-CN" altLang="en-US" sz="1000" b="1">
                <a:solidFill>
                  <a:srgbClr val="FFFFFF"/>
                </a:solidFill>
                <a:latin typeface="Arial"/>
                <a:ea typeface="宋体"/>
                <a:sym typeface="Arial"/>
              </a:rPr>
              <a:t> </a:t>
            </a:r>
            <a:r>
              <a:rPr lang="en-US" altLang="zh-CN" sz="1000" b="1">
                <a:solidFill>
                  <a:srgbClr val="FFFFFF"/>
                </a:solidFill>
                <a:latin typeface="Arial"/>
                <a:ea typeface="宋体"/>
                <a:sym typeface="Arial"/>
              </a:rPr>
              <a:t>modeling</a:t>
            </a:r>
          </a:p>
        </p:txBody>
      </p:sp>
      <p:sp>
        <p:nvSpPr>
          <p:cNvPr id="29" name="圆角矩形 28"/>
          <p:cNvSpPr/>
          <p:nvPr/>
        </p:nvSpPr>
        <p:spPr>
          <a:xfrm>
            <a:off x="9474610" y="5572581"/>
            <a:ext cx="1266091" cy="621324"/>
          </a:xfrm>
          <a:prstGeom prst="roundRect">
            <a:avLst/>
          </a:prstGeom>
          <a:solidFill>
            <a:schemeClr val="accent6">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altLang="zh-CN" sz="1000" b="1" dirty="0">
                <a:latin typeface="Arial"/>
                <a:ea typeface="宋体"/>
                <a:sym typeface="Arial"/>
              </a:rPr>
              <a:t>Jena</a:t>
            </a:r>
            <a:endParaRPr lang="zh-CN" altLang="en-US" sz="1000" b="1" dirty="0">
              <a:latin typeface="Arial"/>
              <a:ea typeface="宋体"/>
              <a:sym typeface="Arial"/>
            </a:endParaRPr>
          </a:p>
        </p:txBody>
      </p:sp>
      <p:sp>
        <p:nvSpPr>
          <p:cNvPr id="31" name="圆角矩形 30"/>
          <p:cNvSpPr/>
          <p:nvPr/>
        </p:nvSpPr>
        <p:spPr>
          <a:xfrm>
            <a:off x="10375510" y="4173463"/>
            <a:ext cx="1720360" cy="747907"/>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a:r>
              <a:rPr lang="en-US" altLang="zh-CN" sz="1000" b="1">
                <a:solidFill>
                  <a:srgbClr val="FFFFFF"/>
                </a:solidFill>
                <a:latin typeface="Arial"/>
                <a:ea typeface="宋体"/>
                <a:sym typeface="Arial"/>
              </a:rPr>
              <a:t>ontology</a:t>
            </a:r>
            <a:r>
              <a:rPr lang="zh-CN" altLang="en-US" sz="1000" b="1">
                <a:solidFill>
                  <a:srgbClr val="FFFFFF"/>
                </a:solidFill>
                <a:latin typeface="Arial"/>
                <a:ea typeface="宋体"/>
                <a:sym typeface="Arial"/>
              </a:rPr>
              <a:t>模型解析算法</a:t>
            </a:r>
          </a:p>
        </p:txBody>
      </p:sp>
      <p:cxnSp>
        <p:nvCxnSpPr>
          <p:cNvPr id="9" name="直接箭头连接符 8"/>
          <p:cNvCxnSpPr>
            <a:stCxn id="5" idx="2"/>
          </p:cNvCxnSpPr>
          <p:nvPr/>
        </p:nvCxnSpPr>
        <p:spPr>
          <a:xfrm>
            <a:off x="1198563" y="3441700"/>
            <a:ext cx="0" cy="1038225"/>
          </a:xfrm>
          <a:prstGeom prst="straightConnector1">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0" idx="2"/>
            <a:endCxn id="0" idx="0"/>
          </p:cNvCxnSpPr>
          <p:nvPr/>
        </p:nvCxnSpPr>
        <p:spPr>
          <a:xfrm>
            <a:off x="1198563" y="5172075"/>
            <a:ext cx="0" cy="336550"/>
          </a:xfrm>
          <a:prstGeom prst="straightConnector1">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0" idx="3"/>
            <a:endCxn id="0" idx="1"/>
          </p:cNvCxnSpPr>
          <p:nvPr/>
        </p:nvCxnSpPr>
        <p:spPr>
          <a:xfrm>
            <a:off x="2244725" y="5883275"/>
            <a:ext cx="2643188" cy="0"/>
          </a:xfrm>
          <a:prstGeom prst="straightConnector1">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肘形连接符 37"/>
          <p:cNvCxnSpPr>
            <a:endCxn id="0" idx="1"/>
          </p:cNvCxnSpPr>
          <p:nvPr/>
        </p:nvCxnSpPr>
        <p:spPr>
          <a:xfrm>
            <a:off x="2244725" y="4799013"/>
            <a:ext cx="2643188" cy="1084262"/>
          </a:xfrm>
          <a:prstGeom prst="bentConnector3">
            <a:avLst>
              <a:gd name="adj1" fmla="val 53128"/>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1198563" y="4229100"/>
            <a:ext cx="3432175" cy="0"/>
          </a:xfrm>
          <a:prstGeom prst="straightConnector1">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肘形连接符 43"/>
          <p:cNvCxnSpPr/>
          <p:nvPr/>
        </p:nvCxnSpPr>
        <p:spPr>
          <a:xfrm rot="10800000" flipV="1">
            <a:off x="3952875" y="1876425"/>
            <a:ext cx="1058863" cy="679450"/>
          </a:xfrm>
          <a:prstGeom prst="bentConnector3">
            <a:avLst>
              <a:gd name="adj1" fmla="val 100387"/>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0" idx="3"/>
          </p:cNvCxnSpPr>
          <p:nvPr/>
        </p:nvCxnSpPr>
        <p:spPr>
          <a:xfrm>
            <a:off x="6276975" y="1876425"/>
            <a:ext cx="1058863" cy="679450"/>
          </a:xfrm>
          <a:prstGeom prst="bentConnector3">
            <a:avLst>
              <a:gd name="adj1" fmla="val 99588"/>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0" idx="2"/>
            <a:endCxn id="0" idx="0"/>
          </p:cNvCxnSpPr>
          <p:nvPr/>
        </p:nvCxnSpPr>
        <p:spPr>
          <a:xfrm rot="16200000" flipH="1">
            <a:off x="4572000" y="2816225"/>
            <a:ext cx="498475" cy="1736725"/>
          </a:xfrm>
          <a:prstGeom prst="bentConnector3">
            <a:avLst>
              <a:gd name="adj1" fmla="val 43206"/>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0" idx="2"/>
            <a:endCxn id="0" idx="0"/>
          </p:cNvCxnSpPr>
          <p:nvPr/>
        </p:nvCxnSpPr>
        <p:spPr>
          <a:xfrm rot="5400000">
            <a:off x="6263481" y="2861469"/>
            <a:ext cx="498475" cy="1646238"/>
          </a:xfrm>
          <a:prstGeom prst="bentConnector3">
            <a:avLst>
              <a:gd name="adj1" fmla="val 43630"/>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0" idx="3"/>
            <a:endCxn id="0" idx="1"/>
          </p:cNvCxnSpPr>
          <p:nvPr/>
        </p:nvCxnSpPr>
        <p:spPr>
          <a:xfrm flipV="1">
            <a:off x="6402388" y="5883275"/>
            <a:ext cx="3071812" cy="0"/>
          </a:xfrm>
          <a:prstGeom prst="straightConnector1">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0" idx="0"/>
            <a:endCxn id="0" idx="2"/>
          </p:cNvCxnSpPr>
          <p:nvPr/>
        </p:nvCxnSpPr>
        <p:spPr>
          <a:xfrm rot="16200000" flipV="1">
            <a:off x="9182894" y="4647406"/>
            <a:ext cx="650875" cy="1198563"/>
          </a:xfrm>
          <a:prstGeom prst="bentConnector3">
            <a:avLst>
              <a:gd name="adj1" fmla="val 50000"/>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0" idx="0"/>
            <a:endCxn id="0" idx="1"/>
          </p:cNvCxnSpPr>
          <p:nvPr/>
        </p:nvCxnSpPr>
        <p:spPr>
          <a:xfrm rot="5400000" flipH="1" flipV="1">
            <a:off x="9123363" y="3221037"/>
            <a:ext cx="738188" cy="1166813"/>
          </a:xfrm>
          <a:prstGeom prst="bentConnector3">
            <a:avLst>
              <a:gd name="adj1" fmla="val 50000"/>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0" idx="0"/>
            <a:endCxn id="0" idx="0"/>
          </p:cNvCxnSpPr>
          <p:nvPr/>
        </p:nvCxnSpPr>
        <p:spPr>
          <a:xfrm>
            <a:off x="10969625" y="2995613"/>
            <a:ext cx="266700" cy="1177925"/>
          </a:xfrm>
          <a:prstGeom prst="bentConnector2">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肘形连接符 81"/>
          <p:cNvCxnSpPr>
            <a:endCxn id="0" idx="2"/>
          </p:cNvCxnSpPr>
          <p:nvPr/>
        </p:nvCxnSpPr>
        <p:spPr>
          <a:xfrm flipV="1">
            <a:off x="9980613" y="4921250"/>
            <a:ext cx="1255712" cy="325438"/>
          </a:xfrm>
          <a:prstGeom prst="bentConnector2">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773" name="TextBox 87"/>
          <p:cNvSpPr txBox="1">
            <a:spLocks noChangeArrowheads="1"/>
          </p:cNvSpPr>
          <p:nvPr/>
        </p:nvSpPr>
        <p:spPr bwMode="auto">
          <a:xfrm>
            <a:off x="4929188" y="3383280"/>
            <a:ext cx="1979612" cy="230832"/>
          </a:xfrm>
          <a:prstGeom prst="rect">
            <a:avLst/>
          </a:prstGeom>
          <a:noFill/>
          <a:ln w="9525">
            <a:noFill/>
            <a:miter lim="800000"/>
            <a:headEnd/>
            <a:tailEnd/>
          </a:ln>
        </p:spPr>
        <p:txBody>
          <a:bodyPr wrap="square">
            <a:spAutoFit/>
          </a:bodyPr>
          <a:lstStyle/>
          <a:p>
            <a:r>
              <a:rPr lang="en-US" altLang="zh-CN" sz="900" b="1" dirty="0">
                <a:latin typeface="Arial"/>
                <a:ea typeface="宋体"/>
                <a:sym typeface="Arial"/>
              </a:rPr>
              <a:t>Ontology architecture design</a:t>
            </a:r>
            <a:endParaRPr lang="zh-CN" altLang="en-US" sz="900" b="1" dirty="0">
              <a:latin typeface="Arial"/>
              <a:ea typeface="宋体"/>
              <a:sym typeface="Arial"/>
            </a:endParaRPr>
          </a:p>
        </p:txBody>
      </p:sp>
      <p:cxnSp>
        <p:nvCxnSpPr>
          <p:cNvPr id="11" name="直接连接符 10"/>
          <p:cNvCxnSpPr/>
          <p:nvPr/>
        </p:nvCxnSpPr>
        <p:spPr>
          <a:xfrm>
            <a:off x="228600" y="1646238"/>
            <a:ext cx="11963400" cy="635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624138" y="1652588"/>
            <a:ext cx="0" cy="297497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624138" y="4627563"/>
            <a:ext cx="4284662"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52400" y="1646238"/>
            <a:ext cx="76200" cy="50149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28600" y="6604000"/>
            <a:ext cx="6680200" cy="5715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908800" y="4627563"/>
            <a:ext cx="0" cy="192563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2192000" y="1736725"/>
            <a:ext cx="0" cy="481647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6908800" y="6553200"/>
            <a:ext cx="5283200" cy="5080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6908800" y="3652838"/>
            <a:ext cx="0" cy="97472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6908800" y="3629025"/>
            <a:ext cx="1789113" cy="2381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8697913" y="1652588"/>
            <a:ext cx="0" cy="1976437"/>
          </a:xfrm>
          <a:prstGeom prst="straightConnector1">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30789" name="TextBox 55"/>
          <p:cNvSpPr txBox="1">
            <a:spLocks noChangeArrowheads="1"/>
          </p:cNvSpPr>
          <p:nvPr/>
        </p:nvSpPr>
        <p:spPr bwMode="auto">
          <a:xfrm>
            <a:off x="2698750" y="1692275"/>
            <a:ext cx="546100" cy="246221"/>
          </a:xfrm>
          <a:prstGeom prst="rect">
            <a:avLst/>
          </a:prstGeom>
          <a:noFill/>
          <a:ln w="9525">
            <a:noFill/>
            <a:miter lim="800000"/>
            <a:headEnd/>
            <a:tailEnd/>
          </a:ln>
        </p:spPr>
        <p:txBody>
          <a:bodyPr>
            <a:spAutoFit/>
          </a:bodyPr>
          <a:lstStyle/>
          <a:p>
            <a:pPr marL="342900" indent="-342900">
              <a:buFontTx/>
              <a:buAutoNum type="circleNumDbPlain"/>
            </a:pPr>
            <a:r>
              <a:rPr lang="en-US" altLang="zh-CN" sz="1000" b="1">
                <a:latin typeface="Arial"/>
                <a:ea typeface="宋体"/>
                <a:sym typeface="Arial"/>
              </a:rPr>
              <a:t> </a:t>
            </a:r>
            <a:endParaRPr lang="zh-CN" altLang="en-US" sz="1000" b="1">
              <a:latin typeface="Arial"/>
              <a:ea typeface="宋体"/>
              <a:sym typeface="Arial"/>
            </a:endParaRPr>
          </a:p>
        </p:txBody>
      </p:sp>
      <p:sp>
        <p:nvSpPr>
          <p:cNvPr id="30790" name="TextBox 69"/>
          <p:cNvSpPr txBox="1">
            <a:spLocks noChangeArrowheads="1"/>
          </p:cNvSpPr>
          <p:nvPr/>
        </p:nvSpPr>
        <p:spPr bwMode="auto">
          <a:xfrm>
            <a:off x="228600" y="1692275"/>
            <a:ext cx="544513" cy="246221"/>
          </a:xfrm>
          <a:prstGeom prst="rect">
            <a:avLst/>
          </a:prstGeom>
          <a:noFill/>
          <a:ln w="9525">
            <a:noFill/>
            <a:miter lim="800000"/>
            <a:headEnd/>
            <a:tailEnd/>
          </a:ln>
        </p:spPr>
        <p:txBody>
          <a:bodyPr>
            <a:spAutoFit/>
          </a:bodyPr>
          <a:lstStyle/>
          <a:p>
            <a:pPr marL="342900" indent="-342900">
              <a:buFontTx/>
              <a:buAutoNum type="circleNumDbPlain" startAt="2"/>
            </a:pPr>
            <a:r>
              <a:rPr lang="en-US" altLang="zh-CN" sz="1000" b="1">
                <a:latin typeface="Arial"/>
                <a:ea typeface="宋体"/>
                <a:sym typeface="Arial"/>
              </a:rPr>
              <a:t> </a:t>
            </a:r>
            <a:endParaRPr lang="zh-CN" altLang="en-US" sz="1000" b="1">
              <a:latin typeface="Arial"/>
              <a:ea typeface="宋体"/>
              <a:sym typeface="Arial"/>
            </a:endParaRPr>
          </a:p>
        </p:txBody>
      </p:sp>
      <p:sp>
        <p:nvSpPr>
          <p:cNvPr id="30791" name="TextBox 70"/>
          <p:cNvSpPr txBox="1">
            <a:spLocks noChangeArrowheads="1"/>
          </p:cNvSpPr>
          <p:nvPr/>
        </p:nvSpPr>
        <p:spPr bwMode="auto">
          <a:xfrm>
            <a:off x="8791575" y="1692275"/>
            <a:ext cx="546100" cy="246221"/>
          </a:xfrm>
          <a:prstGeom prst="rect">
            <a:avLst/>
          </a:prstGeom>
          <a:noFill/>
          <a:ln w="9525">
            <a:noFill/>
            <a:miter lim="800000"/>
            <a:headEnd/>
            <a:tailEnd/>
          </a:ln>
        </p:spPr>
        <p:txBody>
          <a:bodyPr>
            <a:spAutoFit/>
          </a:bodyPr>
          <a:lstStyle/>
          <a:p>
            <a:pPr marL="342900" indent="-342900">
              <a:buFontTx/>
              <a:buAutoNum type="circleNumDbPlain" startAt="3"/>
            </a:pPr>
            <a:r>
              <a:rPr lang="en-US" altLang="zh-CN" sz="1000" b="1">
                <a:latin typeface="Arial"/>
                <a:ea typeface="宋体"/>
                <a:sym typeface="Arial"/>
              </a:rPr>
              <a:t> </a:t>
            </a:r>
            <a:endParaRPr lang="zh-CN" altLang="en-US" sz="1000" b="1">
              <a:latin typeface="Arial"/>
              <a:ea typeface="宋体"/>
              <a:sym typeface="Arial"/>
            </a:endParaRPr>
          </a:p>
        </p:txBody>
      </p:sp>
      <p:sp>
        <p:nvSpPr>
          <p:cNvPr id="27" name="圆角矩形 26"/>
          <p:cNvSpPr/>
          <p:nvPr/>
        </p:nvSpPr>
        <p:spPr>
          <a:xfrm>
            <a:off x="264455" y="4449722"/>
            <a:ext cx="2093010" cy="747908"/>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sz="1000" b="1">
                <a:solidFill>
                  <a:schemeClr val="tx1"/>
                </a:solidFill>
                <a:latin typeface="Arial"/>
                <a:ea typeface="宋体"/>
                <a:sym typeface="Arial"/>
              </a:rPr>
              <a:t>Artificial structuring /normalization</a:t>
            </a:r>
            <a:endParaRPr lang="zh-CN" altLang="en-US" sz="1000" b="1">
              <a:solidFill>
                <a:schemeClr val="tx1"/>
              </a:solidFill>
              <a:latin typeface="Arial"/>
              <a:ea typeface="宋体"/>
              <a:sym typeface="Arial"/>
            </a:endParaRPr>
          </a:p>
        </p:txBody>
      </p:sp>
      <p:sp>
        <p:nvSpPr>
          <p:cNvPr id="2" name="圆角矩形 30"/>
          <p:cNvSpPr/>
          <p:nvPr/>
        </p:nvSpPr>
        <p:spPr>
          <a:xfrm>
            <a:off x="10375510" y="4173463"/>
            <a:ext cx="1720360" cy="747907"/>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sz="1000" b="1">
                <a:solidFill>
                  <a:srgbClr val="FFFFFF"/>
                </a:solidFill>
                <a:latin typeface="Arial"/>
                <a:ea typeface="宋体"/>
                <a:sym typeface="Arial"/>
              </a:rPr>
              <a:t>Ontology analysis algorithm</a:t>
            </a:r>
          </a:p>
        </p:txBody>
      </p:sp>
      <p:sp>
        <p:nvSpPr>
          <p:cNvPr id="6" name="剪去对角的矩形 5"/>
          <p:cNvSpPr/>
          <p:nvPr/>
        </p:nvSpPr>
        <p:spPr>
          <a:xfrm>
            <a:off x="9144588" y="2417535"/>
            <a:ext cx="1786597" cy="879231"/>
          </a:xfrm>
          <a:prstGeom prst="snip2DiagRect">
            <a:avLst/>
          </a:prstGeom>
          <a:solidFill>
            <a:schemeClr val="tx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000" b="1">
                <a:solidFill>
                  <a:srgbClr val="FFFFFF"/>
                </a:solidFill>
                <a:latin typeface="Arial"/>
                <a:ea typeface="宋体"/>
                <a:sym typeface="Arial"/>
              </a:rPr>
              <a:t>Domain ontology (RDF file)</a:t>
            </a:r>
            <a:endParaRPr lang="zh-CN" altLang="en-US" sz="1000" b="1">
              <a:solidFill>
                <a:srgbClr val="FFFFFF"/>
              </a:solidFill>
              <a:latin typeface="Arial"/>
              <a:ea typeface="宋体"/>
              <a:sym typeface="Arial"/>
            </a:endParaRPr>
          </a:p>
        </p:txBody>
      </p:sp>
      <p:sp>
        <p:nvSpPr>
          <p:cNvPr id="30805" name="矩形 13"/>
          <p:cNvSpPr>
            <a:spLocks noChangeArrowheads="1"/>
          </p:cNvSpPr>
          <p:nvPr/>
        </p:nvSpPr>
        <p:spPr bwMode="auto">
          <a:xfrm>
            <a:off x="8734467" y="3404333"/>
            <a:ext cx="1373188" cy="400110"/>
          </a:xfrm>
          <a:prstGeom prst="rect">
            <a:avLst/>
          </a:prstGeom>
          <a:noFill/>
          <a:ln w="9525">
            <a:noFill/>
            <a:miter lim="800000"/>
            <a:headEnd/>
            <a:tailEnd/>
          </a:ln>
        </p:spPr>
        <p:txBody>
          <a:bodyPr>
            <a:spAutoFit/>
          </a:bodyPr>
          <a:lstStyle/>
          <a:p>
            <a:pPr algn="ctr"/>
            <a:r>
              <a:rPr lang="en-US" altLang="zh-CN" sz="1000" b="1" dirty="0">
                <a:latin typeface="Arial"/>
                <a:ea typeface="宋体"/>
                <a:sym typeface="Arial"/>
              </a:rPr>
              <a:t>Automatic triplet generation</a:t>
            </a:r>
          </a:p>
        </p:txBody>
      </p:sp>
      <p:sp>
        <p:nvSpPr>
          <p:cNvPr id="30807" name="TextBox 89"/>
          <p:cNvSpPr txBox="1">
            <a:spLocks noChangeArrowheads="1"/>
          </p:cNvSpPr>
          <p:nvPr/>
        </p:nvSpPr>
        <p:spPr bwMode="auto">
          <a:xfrm>
            <a:off x="7326313" y="3692525"/>
            <a:ext cx="1519237" cy="553998"/>
          </a:xfrm>
          <a:prstGeom prst="rect">
            <a:avLst/>
          </a:prstGeom>
          <a:noFill/>
          <a:ln w="9525">
            <a:noFill/>
            <a:miter lim="800000"/>
            <a:headEnd/>
            <a:tailEnd/>
          </a:ln>
        </p:spPr>
        <p:txBody>
          <a:bodyPr lIns="0" rIns="0">
            <a:spAutoFit/>
          </a:bodyPr>
          <a:lstStyle/>
          <a:p>
            <a:r>
              <a:rPr lang="en-US" altLang="zh-CN" sz="1000" b="1">
                <a:latin typeface="Arial"/>
                <a:ea typeface="宋体"/>
                <a:sym typeface="Arial"/>
              </a:rPr>
              <a:t>Convert fields to classes</a:t>
            </a:r>
          </a:p>
          <a:p>
            <a:r>
              <a:rPr lang="en-US" altLang="zh-CN" sz="1000" b="1">
                <a:latin typeface="Arial"/>
                <a:ea typeface="宋体"/>
                <a:sym typeface="Arial"/>
              </a:rPr>
              <a:t>Convert records to instances</a:t>
            </a:r>
            <a:endParaRPr lang="zh-CN" altLang="en-US" sz="1000" b="1">
              <a:latin typeface="Arial"/>
              <a:ea typeface="宋体"/>
              <a:sym typeface="Arial"/>
            </a:endParaRPr>
          </a:p>
        </p:txBody>
      </p:sp>
      <p:sp>
        <p:nvSpPr>
          <p:cNvPr id="30" name="圆角矩形 29"/>
          <p:cNvSpPr/>
          <p:nvPr/>
        </p:nvSpPr>
        <p:spPr>
          <a:xfrm>
            <a:off x="8049652" y="4173464"/>
            <a:ext cx="1720360" cy="747907"/>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sz="1000" b="1">
                <a:solidFill>
                  <a:srgbClr val="FFFFFF"/>
                </a:solidFill>
                <a:latin typeface="Arial"/>
                <a:ea typeface="宋体"/>
                <a:sym typeface="Arial"/>
              </a:rPr>
              <a:t>Algorithm for automatic ontology instance expansion</a:t>
            </a:r>
            <a:r>
              <a:rPr lang="en-US" altLang="zh-CN" sz="1000">
                <a:solidFill>
                  <a:schemeClr val="tx1"/>
                </a:solidFill>
                <a:latin typeface="Arial"/>
                <a:ea typeface="宋体"/>
                <a:sym typeface="Arial"/>
              </a:rPr>
              <a:t> </a:t>
            </a:r>
          </a:p>
        </p:txBody>
      </p:sp>
      <p:sp>
        <p:nvSpPr>
          <p:cNvPr id="13" name="圆角矩形 12"/>
          <p:cNvSpPr/>
          <p:nvPr/>
        </p:nvSpPr>
        <p:spPr>
          <a:xfrm>
            <a:off x="4647262" y="3939719"/>
            <a:ext cx="2117187" cy="590843"/>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a:r>
              <a:rPr lang="en-US" altLang="zh-CN" sz="1000" b="1">
                <a:solidFill>
                  <a:srgbClr val="FFFFFF"/>
                </a:solidFill>
                <a:latin typeface="Arial"/>
                <a:ea typeface="宋体"/>
                <a:sym typeface="Arial"/>
              </a:rPr>
              <a:t>Determine the fields/metadata in data acquisition form for</a:t>
            </a:r>
            <a:r>
              <a:rPr lang="zh-CN" altLang="en-US" sz="1000" b="1">
                <a:solidFill>
                  <a:srgbClr val="FFFFFF"/>
                </a:solidFill>
                <a:latin typeface="Arial"/>
                <a:ea typeface="宋体"/>
                <a:sym typeface="Arial"/>
              </a:rPr>
              <a:t> </a:t>
            </a:r>
            <a:r>
              <a:rPr lang="en-US" altLang="zh-CN" sz="1000" b="1">
                <a:solidFill>
                  <a:srgbClr val="FFFFFF"/>
                </a:solidFill>
                <a:latin typeface="Arial"/>
                <a:ea typeface="宋体"/>
                <a:sym typeface="Arial"/>
              </a:rPr>
              <a:t>ontology modeling</a:t>
            </a:r>
          </a:p>
        </p:txBody>
      </p:sp>
      <p:sp>
        <p:nvSpPr>
          <p:cNvPr id="3" name="竖卷形 2"/>
          <p:cNvSpPr/>
          <p:nvPr/>
        </p:nvSpPr>
        <p:spPr>
          <a:xfrm>
            <a:off x="4719744" y="5152945"/>
            <a:ext cx="1849901" cy="1339947"/>
          </a:xfrm>
          <a:prstGeom prst="verticalScroll">
            <a:avLst/>
          </a:prstGeom>
          <a:solidFill>
            <a:schemeClr val="accent5">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a:r>
              <a:rPr lang="en-US" altLang="zh-CN" sz="1000" b="1">
                <a:solidFill>
                  <a:srgbClr val="FFFFFF"/>
                </a:solidFill>
                <a:latin typeface="Arial"/>
                <a:ea typeface="宋体"/>
                <a:sym typeface="Arial"/>
              </a:rPr>
              <a:t>Normalized data form for ontology modeling</a:t>
            </a:r>
            <a:endParaRPr lang="zh-CN" altLang="en-US" sz="1000" b="1">
              <a:solidFill>
                <a:srgbClr val="FFFFFF"/>
              </a:solidFill>
              <a:latin typeface="Arial"/>
              <a:ea typeface="宋体"/>
              <a:sym typeface="Arial"/>
            </a:endParaRPr>
          </a:p>
        </p:txBody>
      </p:sp>
      <p:sp>
        <p:nvSpPr>
          <p:cNvPr id="30818" name="TextBox 88"/>
          <p:cNvSpPr txBox="1">
            <a:spLocks noChangeArrowheads="1"/>
          </p:cNvSpPr>
          <p:nvPr/>
        </p:nvSpPr>
        <p:spPr bwMode="auto">
          <a:xfrm>
            <a:off x="6908800" y="5907088"/>
            <a:ext cx="2051050" cy="400110"/>
          </a:xfrm>
          <a:prstGeom prst="rect">
            <a:avLst/>
          </a:prstGeom>
          <a:noFill/>
          <a:ln w="9525">
            <a:noFill/>
            <a:miter lim="800000"/>
            <a:headEnd/>
            <a:tailEnd/>
          </a:ln>
        </p:spPr>
        <p:txBody>
          <a:bodyPr>
            <a:spAutoFit/>
          </a:bodyPr>
          <a:lstStyle/>
          <a:p>
            <a:pPr algn="ctr"/>
            <a:r>
              <a:rPr lang="en-US" altLang="zh-CN" sz="1000" b="1" dirty="0">
                <a:latin typeface="Arial"/>
                <a:ea typeface="宋体"/>
                <a:sym typeface="Arial"/>
              </a:rPr>
              <a:t>Reading data records for ontology modeling</a:t>
            </a:r>
          </a:p>
        </p:txBody>
      </p:sp>
      <p:sp>
        <p:nvSpPr>
          <p:cNvPr id="12" name="圆角矩形 11"/>
          <p:cNvSpPr/>
          <p:nvPr/>
        </p:nvSpPr>
        <p:spPr>
          <a:xfrm>
            <a:off x="6277739" y="2560336"/>
            <a:ext cx="2117187" cy="874542"/>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sz="1000" b="1">
                <a:solidFill>
                  <a:srgbClr val="FFFFFF"/>
                </a:solidFill>
                <a:latin typeface="Arial"/>
                <a:ea typeface="宋体"/>
                <a:sym typeface="Arial"/>
              </a:rPr>
              <a:t>Determine ontology classes, object attribute, data attribute, annotation attribute and other factors</a:t>
            </a:r>
          </a:p>
        </p:txBody>
      </p:sp>
      <p:sp>
        <p:nvSpPr>
          <p:cNvPr id="30822" name="TextBox 85"/>
          <p:cNvSpPr txBox="1">
            <a:spLocks noChangeArrowheads="1"/>
          </p:cNvSpPr>
          <p:nvPr/>
        </p:nvSpPr>
        <p:spPr bwMode="auto">
          <a:xfrm>
            <a:off x="2400300" y="4829175"/>
            <a:ext cx="1189038" cy="553998"/>
          </a:xfrm>
          <a:prstGeom prst="rect">
            <a:avLst/>
          </a:prstGeom>
          <a:noFill/>
          <a:ln w="9525">
            <a:noFill/>
            <a:miter lim="800000"/>
            <a:headEnd/>
            <a:tailEnd/>
          </a:ln>
        </p:spPr>
        <p:txBody>
          <a:bodyPr lIns="0" rIns="0">
            <a:spAutoFit/>
          </a:bodyPr>
          <a:lstStyle/>
          <a:p>
            <a:r>
              <a:rPr lang="en-US" altLang="zh-CN" sz="1000" b="1">
                <a:latin typeface="Arial"/>
                <a:ea typeface="宋体"/>
                <a:sym typeface="Arial"/>
              </a:rPr>
              <a:t>Data cleansing</a:t>
            </a:r>
          </a:p>
          <a:p>
            <a:r>
              <a:rPr lang="en-US" altLang="zh-CN" sz="1000" b="1">
                <a:latin typeface="Arial"/>
                <a:ea typeface="宋体"/>
                <a:sym typeface="Arial"/>
              </a:rPr>
              <a:t>Semantic transformation</a:t>
            </a:r>
            <a:endParaRPr lang="zh-CN" altLang="en-US" sz="1000" b="1">
              <a:latin typeface="Arial"/>
              <a:ea typeface="宋体"/>
              <a:sym typeface="Arial"/>
            </a:endParaRPr>
          </a:p>
        </p:txBody>
      </p:sp>
      <p:sp>
        <p:nvSpPr>
          <p:cNvPr id="28" name="圆角矩形 27"/>
          <p:cNvSpPr/>
          <p:nvPr/>
        </p:nvSpPr>
        <p:spPr>
          <a:xfrm>
            <a:off x="151743" y="5515639"/>
            <a:ext cx="2093009" cy="747908"/>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3500000" scaled="1"/>
            <a:tileRect/>
          </a:gradFill>
          <a:ln>
            <a:noFill/>
          </a:ln>
          <a:effectLst>
            <a:glow rad="2286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sz="1000" b="1">
                <a:solidFill>
                  <a:srgbClr val="FFFFFF"/>
                </a:solidFill>
                <a:latin typeface="Arial"/>
                <a:ea typeface="宋体"/>
                <a:sym typeface="Arial"/>
              </a:rPr>
              <a:t>Key information extraction algorithm</a:t>
            </a:r>
            <a:endParaRPr lang="zh-CN" altLang="en-US" sz="1000" b="1">
              <a:solidFill>
                <a:srgbClr val="FFFFFF"/>
              </a:solidFill>
              <a:latin typeface="Arial"/>
              <a:ea typeface="宋体"/>
              <a:sym typeface="Arial"/>
            </a:endParaRPr>
          </a:p>
        </p:txBody>
      </p:sp>
      <p:sp>
        <p:nvSpPr>
          <p:cNvPr id="4" name="圆角矩形 7"/>
          <p:cNvSpPr/>
          <p:nvPr/>
        </p:nvSpPr>
        <p:spPr>
          <a:xfrm>
            <a:off x="2894461" y="2560336"/>
            <a:ext cx="2117187" cy="874542"/>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sz="1000" b="1" dirty="0">
                <a:solidFill>
                  <a:srgbClr val="FFFFFF"/>
                </a:solidFill>
                <a:latin typeface="Arial"/>
                <a:ea typeface="宋体"/>
                <a:sym typeface="Arial"/>
              </a:rPr>
              <a:t>Determine the name and scope of ontology (RDF</a:t>
            </a:r>
            <a:r>
              <a:rPr lang="zh-CN" altLang="en-US" sz="1000" b="1" dirty="0">
                <a:solidFill>
                  <a:srgbClr val="FFFFFF"/>
                </a:solidFill>
                <a:latin typeface="Arial"/>
                <a:ea typeface="宋体"/>
                <a:sym typeface="Arial"/>
              </a:rPr>
              <a:t> </a:t>
            </a:r>
            <a:r>
              <a:rPr lang="en-US" altLang="zh-CN" sz="1000" b="1" dirty="0">
                <a:solidFill>
                  <a:srgbClr val="FFFFFF"/>
                </a:solidFill>
                <a:latin typeface="Arial"/>
                <a:ea typeface="宋体"/>
                <a:sym typeface="Arial"/>
              </a:rPr>
              <a:t>file)</a:t>
            </a:r>
            <a:endParaRPr lang="zh-CN" altLang="en-US" sz="1000" b="1" dirty="0">
              <a:solidFill>
                <a:srgbClr val="FFFFFF"/>
              </a:solidFill>
              <a:latin typeface="Arial"/>
              <a:ea typeface="宋体"/>
              <a:sym typeface="Arial"/>
            </a:endParaRPr>
          </a:p>
        </p:txBody>
      </p:sp>
      <p:sp>
        <p:nvSpPr>
          <p:cNvPr id="30832" name="TextBox 90"/>
          <p:cNvSpPr txBox="1">
            <a:spLocks noChangeArrowheads="1"/>
          </p:cNvSpPr>
          <p:nvPr/>
        </p:nvSpPr>
        <p:spPr bwMode="auto">
          <a:xfrm>
            <a:off x="11200130" y="3170555"/>
            <a:ext cx="1157288" cy="861774"/>
          </a:xfrm>
          <a:prstGeom prst="rect">
            <a:avLst/>
          </a:prstGeom>
          <a:noFill/>
          <a:ln w="9525">
            <a:noFill/>
            <a:miter lim="800000"/>
            <a:headEnd/>
            <a:tailEnd/>
          </a:ln>
        </p:spPr>
        <p:txBody>
          <a:bodyPr>
            <a:spAutoFit/>
          </a:bodyPr>
          <a:lstStyle/>
          <a:p>
            <a:r>
              <a:rPr lang="en-US" altLang="zh-CN" sz="1000" b="1" dirty="0">
                <a:latin typeface="Arial"/>
                <a:ea typeface="宋体"/>
                <a:sym typeface="Arial"/>
              </a:rPr>
              <a:t>Reading ontology classes, attributes, and instances</a:t>
            </a:r>
          </a:p>
        </p:txBody>
      </p:sp>
      <p:sp>
        <p:nvSpPr>
          <p:cNvPr id="30833" name="TextBox 86"/>
          <p:cNvSpPr txBox="1">
            <a:spLocks noChangeArrowheads="1"/>
          </p:cNvSpPr>
          <p:nvPr/>
        </p:nvSpPr>
        <p:spPr bwMode="auto">
          <a:xfrm>
            <a:off x="2170113" y="5911850"/>
            <a:ext cx="1790700" cy="400110"/>
          </a:xfrm>
          <a:prstGeom prst="rect">
            <a:avLst/>
          </a:prstGeom>
          <a:noFill/>
          <a:ln w="9525">
            <a:noFill/>
            <a:miter lim="800000"/>
            <a:headEnd/>
            <a:tailEnd/>
          </a:ln>
        </p:spPr>
        <p:txBody>
          <a:bodyPr>
            <a:spAutoFit/>
          </a:bodyPr>
          <a:lstStyle/>
          <a:p>
            <a:r>
              <a:rPr lang="en-US" altLang="zh-CN" sz="1000" b="1">
                <a:latin typeface="Arial"/>
                <a:ea typeface="宋体"/>
                <a:sym typeface="Arial"/>
              </a:rPr>
              <a:t>Semantic recognition and triplet extraction</a:t>
            </a:r>
            <a:endParaRPr lang="zh-CN" altLang="en-US" sz="1000" b="1">
              <a:latin typeface="Arial"/>
              <a:ea typeface="宋体"/>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388938" y="220663"/>
            <a:ext cx="10255250" cy="441325"/>
          </a:xfrm>
        </p:spPr>
        <p:txBody>
          <a:bodyPr/>
          <a:lstStyle/>
          <a:p>
            <a:pPr eaLnBrk="1" hangingPunct="1"/>
            <a:r>
              <a:rPr kumimoji="1" lang="en-US" altLang="zh-CN" sz="3200" dirty="0">
                <a:latin typeface="Arial"/>
                <a:ea typeface="宋体"/>
                <a:sym typeface="Arial"/>
              </a:rPr>
              <a:t>Technical proposal</a:t>
            </a:r>
          </a:p>
        </p:txBody>
      </p:sp>
      <p:sp>
        <p:nvSpPr>
          <p:cNvPr id="10" name="矩形 9"/>
          <p:cNvSpPr>
            <a:spLocks noChangeArrowheads="1"/>
          </p:cNvSpPr>
          <p:nvPr/>
        </p:nvSpPr>
        <p:spPr bwMode="auto">
          <a:xfrm>
            <a:off x="228600" y="854075"/>
            <a:ext cx="9608721" cy="461665"/>
          </a:xfrm>
          <a:prstGeom prst="rect">
            <a:avLst/>
          </a:prstGeom>
          <a:noFill/>
          <a:ln>
            <a:noFill/>
          </a:ln>
          <a:extLst/>
        </p:spPr>
        <p:txBody>
          <a:bodyPr wrap="none">
            <a:spAutoFit/>
          </a:bodyPr>
          <a:lstStyle/>
          <a:p>
            <a:pPr marL="514350" indent="-514350">
              <a:buFontTx/>
              <a:buAutoNum type="circleNumDbPlain"/>
            </a:pPr>
            <a:r>
              <a:rPr lang="en-US" altLang="zh-CN" sz="2400" b="1" dirty="0">
                <a:solidFill>
                  <a:srgbClr val="2E75B6"/>
                </a:solidFill>
                <a:latin typeface="Arial"/>
                <a:ea typeface="宋体"/>
                <a:sym typeface="Arial"/>
              </a:rPr>
              <a:t>Designing ontology data architecture based on requirements</a:t>
            </a:r>
            <a:endParaRPr lang="zh-CN" altLang="en-US" sz="2400" b="1" dirty="0">
              <a:solidFill>
                <a:srgbClr val="2E75B6"/>
              </a:solidFill>
              <a:latin typeface="Arial"/>
              <a:ea typeface="宋体"/>
              <a:sym typeface="Arial"/>
            </a:endParaRPr>
          </a:p>
        </p:txBody>
      </p:sp>
      <p:sp>
        <p:nvSpPr>
          <p:cNvPr id="32771" name="TextBox 2"/>
          <p:cNvSpPr txBox="1">
            <a:spLocks noChangeArrowheads="1"/>
          </p:cNvSpPr>
          <p:nvPr/>
        </p:nvSpPr>
        <p:spPr bwMode="auto">
          <a:xfrm>
            <a:off x="409575" y="1466850"/>
            <a:ext cx="11180445" cy="701675"/>
          </a:xfrm>
          <a:prstGeom prst="rect">
            <a:avLst/>
          </a:prstGeom>
          <a:noFill/>
          <a:ln w="9525">
            <a:noFill/>
            <a:miter lim="800000"/>
            <a:headEnd/>
            <a:tailEnd/>
          </a:ln>
        </p:spPr>
        <p:txBody>
          <a:bodyPr wrap="square">
            <a:spAutoFit/>
          </a:bodyPr>
          <a:lstStyle/>
          <a:p>
            <a:r>
              <a:rPr lang="en-US" altLang="zh-CN" sz="2000" dirty="0">
                <a:latin typeface="Arial"/>
                <a:ea typeface="宋体"/>
                <a:sym typeface="Arial"/>
              </a:rPr>
              <a:t>Deriving ontology data architecture based on application requirements (Definitions of classes</a:t>
            </a:r>
            <a:r>
              <a:rPr lang="zh-CN" altLang="en-US" sz="2000" dirty="0">
                <a:latin typeface="Arial"/>
                <a:ea typeface="宋体"/>
                <a:sym typeface="Arial"/>
              </a:rPr>
              <a:t>、</a:t>
            </a:r>
            <a:r>
              <a:rPr lang="en-US" altLang="zh-CN" sz="2000" dirty="0">
                <a:latin typeface="Arial"/>
                <a:ea typeface="宋体"/>
                <a:sym typeface="Arial"/>
              </a:rPr>
              <a:t>object attributes and data attributes)</a:t>
            </a:r>
            <a:endParaRPr lang="zh-CN" altLang="en-US" sz="2000" dirty="0">
              <a:latin typeface="Arial"/>
              <a:ea typeface="宋体"/>
              <a:sym typeface="Arial"/>
            </a:endParaRPr>
          </a:p>
        </p:txBody>
      </p:sp>
      <p:sp>
        <p:nvSpPr>
          <p:cNvPr id="54" name="圆角矩形 53"/>
          <p:cNvSpPr/>
          <p:nvPr/>
        </p:nvSpPr>
        <p:spPr>
          <a:xfrm>
            <a:off x="392113" y="3236913"/>
            <a:ext cx="1385887" cy="86360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triangle" w="med" len="med"/>
          </a:ln>
          <a:effectLst>
            <a:outerShdw blurRad="40000" dist="20000" dir="5400000" rotWithShape="0">
              <a:srgbClr val="000000">
                <a:alpha val="38000"/>
              </a:srgbClr>
            </a:outerShdw>
          </a:effectLst>
        </p:spPr>
        <p:txBody>
          <a:bodyPr anchor="ctr"/>
          <a:lstStyle/>
          <a:p>
            <a:pPr algn="ctr"/>
            <a:r>
              <a:rPr lang="en-US" altLang="zh-CN" sz="700" b="1">
                <a:solidFill>
                  <a:srgbClr val="000000"/>
                </a:solidFill>
                <a:latin typeface="Arial"/>
                <a:ea typeface="宋体"/>
                <a:sym typeface="Arial"/>
              </a:rPr>
              <a:t>Application requirements of ontology</a:t>
            </a:r>
            <a:r>
              <a:rPr lang="zh-CN" altLang="en-US" sz="700" b="1">
                <a:solidFill>
                  <a:srgbClr val="984807"/>
                </a:solidFill>
                <a:latin typeface="Arial"/>
                <a:ea typeface="宋体"/>
                <a:sym typeface="Arial"/>
              </a:rPr>
              <a:t>（</a:t>
            </a:r>
            <a:r>
              <a:rPr lang="en-US" altLang="zh-CN" sz="700" b="1">
                <a:solidFill>
                  <a:srgbClr val="984807"/>
                </a:solidFill>
                <a:latin typeface="Arial"/>
                <a:ea typeface="宋体"/>
                <a:sym typeface="Arial"/>
              </a:rPr>
              <a:t>Failure knowledge search/Failure cause and corrective action reasoning</a:t>
            </a:r>
            <a:r>
              <a:rPr lang="zh-CN" altLang="en-US" sz="700" b="1">
                <a:solidFill>
                  <a:srgbClr val="984807"/>
                </a:solidFill>
                <a:latin typeface="Arial"/>
                <a:ea typeface="宋体"/>
                <a:sym typeface="Arial"/>
              </a:rPr>
              <a:t>）</a:t>
            </a:r>
          </a:p>
        </p:txBody>
      </p:sp>
      <p:cxnSp>
        <p:nvCxnSpPr>
          <p:cNvPr id="32773" name="直接箭头连接符 54"/>
          <p:cNvCxnSpPr>
            <a:cxnSpLocks noChangeShapeType="1"/>
            <a:stCxn id="54" idx="3"/>
          </p:cNvCxnSpPr>
          <p:nvPr/>
        </p:nvCxnSpPr>
        <p:spPr bwMode="auto">
          <a:xfrm>
            <a:off x="1778000" y="3668713"/>
            <a:ext cx="825500" cy="0"/>
          </a:xfrm>
          <a:prstGeom prst="straightConnector1">
            <a:avLst/>
          </a:prstGeom>
          <a:noFill/>
          <a:ln w="28575" algn="ctr">
            <a:solidFill>
              <a:srgbClr val="F79646"/>
            </a:solidFill>
            <a:round/>
            <a:headEnd/>
            <a:tailEnd type="triangle" w="med" len="med"/>
          </a:ln>
        </p:spPr>
      </p:cxnSp>
      <p:sp>
        <p:nvSpPr>
          <p:cNvPr id="59" name="竖卷形 58"/>
          <p:cNvSpPr/>
          <p:nvPr/>
        </p:nvSpPr>
        <p:spPr>
          <a:xfrm>
            <a:off x="2125663" y="3236913"/>
            <a:ext cx="1098550" cy="863600"/>
          </a:xfrm>
          <a:prstGeom prst="verticalScroll">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r>
              <a:rPr lang="en-US" altLang="zh-CN" sz="700" b="1">
                <a:solidFill>
                  <a:srgbClr val="000000"/>
                </a:solidFill>
                <a:latin typeface="Arial"/>
                <a:ea typeface="宋体"/>
                <a:sym typeface="Arial"/>
              </a:rPr>
              <a:t>Normalized field failure information form</a:t>
            </a:r>
          </a:p>
        </p:txBody>
      </p:sp>
      <p:sp>
        <p:nvSpPr>
          <p:cNvPr id="60" name="圆角矩形 59"/>
          <p:cNvSpPr/>
          <p:nvPr/>
        </p:nvSpPr>
        <p:spPr>
          <a:xfrm>
            <a:off x="3990975" y="3236913"/>
            <a:ext cx="1081088" cy="86360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triangle" w="med" len="med"/>
          </a:ln>
          <a:effectLst>
            <a:outerShdw blurRad="40000" dist="20000" dir="5400000" rotWithShape="0">
              <a:srgbClr val="000000">
                <a:alpha val="38000"/>
              </a:srgbClr>
            </a:outerShdw>
          </a:effectLst>
        </p:spPr>
        <p:txBody>
          <a:bodyPr anchor="ctr"/>
          <a:lstStyle/>
          <a:p>
            <a:pPr algn="ctr"/>
            <a:r>
              <a:rPr lang="en-US" altLang="zh-CN" sz="700" b="1">
                <a:solidFill>
                  <a:srgbClr val="000000"/>
                </a:solidFill>
                <a:latin typeface="Arial"/>
                <a:ea typeface="宋体"/>
                <a:sym typeface="Arial"/>
              </a:rPr>
              <a:t>Definitions of ontology data architecture of field failure data</a:t>
            </a:r>
          </a:p>
          <a:p>
            <a:pPr algn="ctr"/>
            <a:r>
              <a:rPr lang="zh-CN" altLang="en-US" sz="700" b="1">
                <a:solidFill>
                  <a:srgbClr val="984807"/>
                </a:solidFill>
                <a:latin typeface="Arial"/>
                <a:ea typeface="宋体"/>
                <a:sym typeface="Arial"/>
              </a:rPr>
              <a:t>（</a:t>
            </a:r>
            <a:r>
              <a:rPr lang="en-US" altLang="zh-CN" sz="700" b="1">
                <a:solidFill>
                  <a:srgbClr val="984807"/>
                </a:solidFill>
                <a:latin typeface="Arial"/>
                <a:ea typeface="宋体"/>
                <a:sym typeface="Arial"/>
              </a:rPr>
              <a:t>Definitions of concepts/classes, attributes, and instances</a:t>
            </a:r>
            <a:r>
              <a:rPr lang="zh-CN" altLang="en-US" sz="700" b="1">
                <a:solidFill>
                  <a:srgbClr val="984807"/>
                </a:solidFill>
                <a:latin typeface="Arial"/>
                <a:ea typeface="宋体"/>
                <a:sym typeface="Arial"/>
              </a:rPr>
              <a:t>）</a:t>
            </a:r>
          </a:p>
        </p:txBody>
      </p:sp>
      <p:cxnSp>
        <p:nvCxnSpPr>
          <p:cNvPr id="32776" name="直接箭头连接符 60"/>
          <p:cNvCxnSpPr>
            <a:cxnSpLocks noChangeShapeType="1"/>
            <a:stCxn id="59" idx="3"/>
            <a:endCxn id="60" idx="1"/>
          </p:cNvCxnSpPr>
          <p:nvPr/>
        </p:nvCxnSpPr>
        <p:spPr bwMode="auto">
          <a:xfrm>
            <a:off x="3116263" y="3668713"/>
            <a:ext cx="874712" cy="0"/>
          </a:xfrm>
          <a:prstGeom prst="straightConnector1">
            <a:avLst/>
          </a:prstGeom>
          <a:noFill/>
          <a:ln w="28575" algn="ctr">
            <a:solidFill>
              <a:srgbClr val="F79646"/>
            </a:solidFill>
            <a:round/>
            <a:headEnd/>
            <a:tailEnd type="triangle" w="med" len="med"/>
          </a:ln>
        </p:spPr>
      </p:cxnSp>
      <p:cxnSp>
        <p:nvCxnSpPr>
          <p:cNvPr id="32781" name="肘形连接符 65"/>
          <p:cNvCxnSpPr>
            <a:cxnSpLocks noChangeShapeType="1"/>
            <a:stCxn id="60" idx="2"/>
          </p:cNvCxnSpPr>
          <p:nvPr/>
        </p:nvCxnSpPr>
        <p:spPr bwMode="auto">
          <a:xfrm rot="5400000">
            <a:off x="4090988" y="3946525"/>
            <a:ext cx="287337" cy="595313"/>
          </a:xfrm>
          <a:prstGeom prst="bentConnector3">
            <a:avLst>
              <a:gd name="adj1" fmla="val 50000"/>
            </a:avLst>
          </a:prstGeom>
          <a:noFill/>
          <a:ln w="28575" algn="ctr">
            <a:solidFill>
              <a:srgbClr val="F79646"/>
            </a:solidFill>
            <a:miter lim="800000"/>
            <a:headEnd/>
            <a:tailEnd type="triangle" w="med" len="med"/>
          </a:ln>
        </p:spPr>
      </p:cxnSp>
      <p:cxnSp>
        <p:nvCxnSpPr>
          <p:cNvPr id="32782" name="肘形连接符 66"/>
          <p:cNvCxnSpPr>
            <a:cxnSpLocks noChangeShapeType="1"/>
            <a:stCxn id="60" idx="2"/>
          </p:cNvCxnSpPr>
          <p:nvPr/>
        </p:nvCxnSpPr>
        <p:spPr bwMode="auto">
          <a:xfrm rot="16200000" flipH="1">
            <a:off x="4729957" y="3902869"/>
            <a:ext cx="287337" cy="682625"/>
          </a:xfrm>
          <a:prstGeom prst="bentConnector3">
            <a:avLst>
              <a:gd name="adj1" fmla="val 50000"/>
            </a:avLst>
          </a:prstGeom>
          <a:noFill/>
          <a:ln w="28575" algn="ctr">
            <a:solidFill>
              <a:srgbClr val="F79646"/>
            </a:solidFill>
            <a:miter lim="800000"/>
            <a:headEnd/>
            <a:tailEnd type="triangle" w="med" len="med"/>
          </a:ln>
        </p:spPr>
      </p:cxnSp>
      <p:sp>
        <p:nvSpPr>
          <p:cNvPr id="32783" name="TextBox 67"/>
          <p:cNvSpPr txBox="1">
            <a:spLocks noChangeArrowheads="1"/>
          </p:cNvSpPr>
          <p:nvPr/>
        </p:nvSpPr>
        <p:spPr bwMode="auto">
          <a:xfrm>
            <a:off x="3090863" y="3668713"/>
            <a:ext cx="935037" cy="307777"/>
          </a:xfrm>
          <a:prstGeom prst="rect">
            <a:avLst/>
          </a:prstGeom>
          <a:noFill/>
          <a:ln w="9525">
            <a:noFill/>
            <a:miter lim="800000"/>
            <a:headEnd/>
            <a:tailEnd/>
          </a:ln>
        </p:spPr>
        <p:txBody>
          <a:bodyPr>
            <a:spAutoFit/>
          </a:bodyPr>
          <a:lstStyle/>
          <a:p>
            <a:pPr algn="ctr"/>
            <a:r>
              <a:rPr lang="en-US" altLang="zh-CN" sz="700" b="1">
                <a:latin typeface="Arial"/>
                <a:ea typeface="宋体"/>
                <a:sym typeface="Arial"/>
              </a:rPr>
              <a:t>Fields and metadata</a:t>
            </a:r>
          </a:p>
        </p:txBody>
      </p:sp>
      <p:sp>
        <p:nvSpPr>
          <p:cNvPr id="70" name="对角圆角矩形 69"/>
          <p:cNvSpPr/>
          <p:nvPr/>
        </p:nvSpPr>
        <p:spPr>
          <a:xfrm>
            <a:off x="5862638" y="3521075"/>
            <a:ext cx="1101725" cy="293688"/>
          </a:xfrm>
          <a:prstGeom prst="round2Diag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altLang="zh-CN" sz="600" b="1">
                <a:solidFill>
                  <a:srgbClr val="000000"/>
                </a:solidFill>
                <a:latin typeface="Arial"/>
                <a:ea typeface="宋体"/>
                <a:sym typeface="Arial"/>
              </a:rPr>
              <a:t>Ontology design tool</a:t>
            </a:r>
          </a:p>
          <a:p>
            <a:pPr algn="ctr"/>
            <a:r>
              <a:rPr lang="en-US" altLang="zh-CN" sz="600" b="1">
                <a:solidFill>
                  <a:srgbClr val="000000"/>
                </a:solidFill>
                <a:latin typeface="Arial"/>
                <a:ea typeface="宋体"/>
                <a:sym typeface="Arial"/>
              </a:rPr>
              <a:t>Protégé</a:t>
            </a:r>
            <a:endParaRPr lang="zh-CN" altLang="en-US" sz="600" b="1">
              <a:solidFill>
                <a:srgbClr val="000000"/>
              </a:solidFill>
              <a:latin typeface="Arial"/>
              <a:ea typeface="宋体"/>
              <a:sym typeface="Arial"/>
            </a:endParaRPr>
          </a:p>
        </p:txBody>
      </p:sp>
      <p:cxnSp>
        <p:nvCxnSpPr>
          <p:cNvPr id="32785" name="直接箭头连接符 70"/>
          <p:cNvCxnSpPr>
            <a:cxnSpLocks noChangeShapeType="1"/>
            <a:stCxn id="60" idx="3"/>
            <a:endCxn id="70" idx="2"/>
          </p:cNvCxnSpPr>
          <p:nvPr/>
        </p:nvCxnSpPr>
        <p:spPr bwMode="auto">
          <a:xfrm>
            <a:off x="5072063" y="3668713"/>
            <a:ext cx="790575" cy="0"/>
          </a:xfrm>
          <a:prstGeom prst="straightConnector1">
            <a:avLst/>
          </a:prstGeom>
          <a:noFill/>
          <a:ln w="28575" algn="ctr">
            <a:solidFill>
              <a:srgbClr val="F79646"/>
            </a:solidFill>
            <a:round/>
            <a:headEnd/>
            <a:tailEnd type="triangle" w="med" len="med"/>
          </a:ln>
        </p:spPr>
      </p:cxnSp>
      <p:cxnSp>
        <p:nvCxnSpPr>
          <p:cNvPr id="32786" name="直接箭头连接符 73"/>
          <p:cNvCxnSpPr>
            <a:cxnSpLocks noChangeShapeType="1"/>
          </p:cNvCxnSpPr>
          <p:nvPr/>
        </p:nvCxnSpPr>
        <p:spPr bwMode="auto">
          <a:xfrm>
            <a:off x="6964363" y="3668713"/>
            <a:ext cx="647700" cy="0"/>
          </a:xfrm>
          <a:prstGeom prst="straightConnector1">
            <a:avLst/>
          </a:prstGeom>
          <a:noFill/>
          <a:ln w="28575" algn="ctr">
            <a:solidFill>
              <a:srgbClr val="F79646"/>
            </a:solidFill>
            <a:round/>
            <a:headEnd/>
            <a:tailEnd type="triangle" w="med" len="med"/>
          </a:ln>
        </p:spPr>
      </p:cxnSp>
      <p:sp>
        <p:nvSpPr>
          <p:cNvPr id="9" name="流程图: 过程 8"/>
          <p:cNvSpPr/>
          <p:nvPr/>
        </p:nvSpPr>
        <p:spPr>
          <a:xfrm>
            <a:off x="3349625" y="4387850"/>
            <a:ext cx="1174750" cy="1728788"/>
          </a:xfrm>
          <a:prstGeom prst="flowChartProcess">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altLang="zh-CN" sz="700" b="1" u="sng" dirty="0">
                <a:solidFill>
                  <a:srgbClr val="000000"/>
                </a:solidFill>
                <a:latin typeface="Arial"/>
                <a:ea typeface="宋体"/>
                <a:sym typeface="Arial"/>
              </a:rPr>
              <a:t>Concepts/classes</a:t>
            </a:r>
          </a:p>
          <a:p>
            <a:r>
              <a:rPr lang="en-US" altLang="zh-CN" sz="600" b="1" dirty="0">
                <a:solidFill>
                  <a:srgbClr val="000000"/>
                </a:solidFill>
                <a:latin typeface="Arial"/>
                <a:ea typeface="宋体"/>
                <a:sym typeface="Arial"/>
              </a:rPr>
              <a:t>a</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Failure mode</a:t>
            </a:r>
          </a:p>
          <a:p>
            <a:r>
              <a:rPr lang="en-US" altLang="zh-CN" sz="600" b="1" dirty="0">
                <a:solidFill>
                  <a:srgbClr val="000000"/>
                </a:solidFill>
                <a:latin typeface="Arial"/>
                <a:ea typeface="宋体"/>
                <a:sym typeface="Arial"/>
              </a:rPr>
              <a:t>b</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Failure cause</a:t>
            </a:r>
          </a:p>
          <a:p>
            <a:r>
              <a:rPr lang="en-US" altLang="zh-CN" sz="600" b="1" dirty="0">
                <a:solidFill>
                  <a:srgbClr val="000000"/>
                </a:solidFill>
                <a:latin typeface="Arial"/>
                <a:ea typeface="宋体"/>
                <a:sym typeface="Arial"/>
              </a:rPr>
              <a:t>c</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Fault symptom</a:t>
            </a:r>
          </a:p>
          <a:p>
            <a:r>
              <a:rPr lang="en-US" altLang="zh-CN" sz="600" b="1" dirty="0">
                <a:solidFill>
                  <a:srgbClr val="000000"/>
                </a:solidFill>
                <a:latin typeface="Arial"/>
                <a:ea typeface="宋体"/>
                <a:sym typeface="Arial"/>
              </a:rPr>
              <a:t>d</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Corrective action</a:t>
            </a:r>
          </a:p>
          <a:p>
            <a:r>
              <a:rPr lang="en-US" altLang="zh-CN" sz="600" b="1" dirty="0">
                <a:solidFill>
                  <a:srgbClr val="000000"/>
                </a:solidFill>
                <a:latin typeface="Arial"/>
                <a:ea typeface="宋体"/>
                <a:sym typeface="Arial"/>
              </a:rPr>
              <a:t>e</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name</a:t>
            </a:r>
          </a:p>
          <a:p>
            <a:r>
              <a:rPr lang="en-US" altLang="zh-CN" sz="600" b="1" dirty="0">
                <a:solidFill>
                  <a:srgbClr val="000000"/>
                </a:solidFill>
                <a:latin typeface="Arial"/>
                <a:ea typeface="宋体"/>
                <a:sym typeface="Arial"/>
              </a:rPr>
              <a:t>f</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serial number</a:t>
            </a:r>
          </a:p>
          <a:p>
            <a:r>
              <a:rPr lang="en-US" altLang="zh-CN" sz="600" b="1" dirty="0">
                <a:solidFill>
                  <a:srgbClr val="000000"/>
                </a:solidFill>
                <a:latin typeface="Arial"/>
                <a:ea typeface="宋体"/>
                <a:sym typeface="Arial"/>
              </a:rPr>
              <a:t>g</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Geography</a:t>
            </a:r>
          </a:p>
          <a:p>
            <a:r>
              <a:rPr lang="en-US" altLang="zh-CN" sz="600" b="1" dirty="0">
                <a:solidFill>
                  <a:srgbClr val="984807"/>
                </a:solidFill>
                <a:latin typeface="Arial"/>
                <a:ea typeface="宋体"/>
                <a:sym typeface="Arial"/>
              </a:rPr>
              <a:t>h</a:t>
            </a:r>
            <a:r>
              <a:rPr lang="zh-CN" altLang="en-US" sz="600" b="1" dirty="0">
                <a:solidFill>
                  <a:srgbClr val="984807"/>
                </a:solidFill>
                <a:latin typeface="Arial"/>
                <a:ea typeface="宋体"/>
                <a:sym typeface="Arial"/>
              </a:rPr>
              <a:t>）</a:t>
            </a:r>
            <a:r>
              <a:rPr lang="en-US" altLang="zh-CN" sz="600" b="1" dirty="0">
                <a:solidFill>
                  <a:srgbClr val="984807"/>
                </a:solidFill>
                <a:latin typeface="Arial"/>
                <a:ea typeface="宋体"/>
                <a:sym typeface="Arial"/>
              </a:rPr>
              <a:t>working time</a:t>
            </a:r>
          </a:p>
          <a:p>
            <a:r>
              <a:rPr lang="en-US" altLang="zh-CN" sz="600" b="1" dirty="0" err="1">
                <a:solidFill>
                  <a:srgbClr val="000000"/>
                </a:solidFill>
                <a:latin typeface="Arial"/>
                <a:ea typeface="宋体"/>
                <a:sym typeface="Arial"/>
              </a:rPr>
              <a:t>i</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User type</a:t>
            </a:r>
          </a:p>
          <a:p>
            <a:r>
              <a:rPr lang="en-US" altLang="zh-CN" sz="600" b="1" dirty="0">
                <a:solidFill>
                  <a:srgbClr val="000000"/>
                </a:solidFill>
                <a:latin typeface="Arial"/>
                <a:ea typeface="宋体"/>
                <a:sym typeface="Arial"/>
              </a:rPr>
              <a:t>j</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model</a:t>
            </a:r>
          </a:p>
          <a:p>
            <a:r>
              <a:rPr lang="en-US" altLang="zh-CN" sz="600" b="1" dirty="0">
                <a:solidFill>
                  <a:srgbClr val="000000"/>
                </a:solidFill>
                <a:latin typeface="Arial"/>
                <a:ea typeface="宋体"/>
                <a:sym typeface="Arial"/>
              </a:rPr>
              <a:t>k</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position</a:t>
            </a:r>
          </a:p>
          <a:p>
            <a:r>
              <a:rPr lang="en-US" altLang="zh-CN" sz="600" b="1" dirty="0">
                <a:solidFill>
                  <a:srgbClr val="000000"/>
                </a:solidFill>
                <a:latin typeface="Arial"/>
                <a:ea typeface="宋体"/>
                <a:sym typeface="Arial"/>
              </a:rPr>
              <a:t>l</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type</a:t>
            </a:r>
          </a:p>
          <a:p>
            <a:r>
              <a:rPr lang="en-US" altLang="zh-CN" sz="600" b="1" dirty="0">
                <a:solidFill>
                  <a:srgbClr val="000000"/>
                </a:solidFill>
                <a:latin typeface="Arial"/>
                <a:ea typeface="宋体"/>
                <a:sym typeface="Arial"/>
              </a:rPr>
              <a:t>m</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Failure location</a:t>
            </a:r>
          </a:p>
          <a:p>
            <a:r>
              <a:rPr lang="en-US" altLang="zh-CN" sz="600" b="1" dirty="0">
                <a:solidFill>
                  <a:srgbClr val="000000"/>
                </a:solidFill>
                <a:latin typeface="Arial"/>
                <a:ea typeface="宋体"/>
                <a:sym typeface="Arial"/>
              </a:rPr>
              <a:t>n</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Manufacturer</a:t>
            </a:r>
          </a:p>
          <a:p>
            <a:pPr algn="ctr"/>
            <a:r>
              <a:rPr lang="en-US" altLang="zh-CN" sz="600" b="1" dirty="0">
                <a:solidFill>
                  <a:srgbClr val="000000"/>
                </a:solidFill>
                <a:latin typeface="Arial"/>
                <a:ea typeface="宋体"/>
                <a:sym typeface="Arial"/>
              </a:rPr>
              <a:t>……</a:t>
            </a:r>
          </a:p>
        </p:txBody>
      </p:sp>
      <p:sp>
        <p:nvSpPr>
          <p:cNvPr id="11" name="流程图: 过程 10"/>
          <p:cNvSpPr/>
          <p:nvPr/>
        </p:nvSpPr>
        <p:spPr>
          <a:xfrm>
            <a:off x="4668838" y="4387850"/>
            <a:ext cx="1473200" cy="1728788"/>
          </a:xfrm>
          <a:prstGeom prst="flowChartProcess">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altLang="zh-CN" sz="700" b="1" u="sng" dirty="0">
                <a:solidFill>
                  <a:srgbClr val="000000"/>
                </a:solidFill>
                <a:latin typeface="Arial"/>
                <a:ea typeface="宋体"/>
                <a:sym typeface="Arial"/>
              </a:rPr>
              <a:t>Object attributes</a:t>
            </a:r>
          </a:p>
          <a:p>
            <a:r>
              <a:rPr lang="en-US" altLang="zh-CN" sz="600" b="1" dirty="0">
                <a:solidFill>
                  <a:srgbClr val="000000"/>
                </a:solidFill>
                <a:latin typeface="Arial"/>
                <a:ea typeface="宋体"/>
                <a:sym typeface="Arial"/>
              </a:rPr>
              <a:t>1</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c</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Failure mode is</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a</a:t>
            </a:r>
          </a:p>
          <a:p>
            <a:r>
              <a:rPr lang="en-US" altLang="zh-CN" sz="600" b="1" dirty="0">
                <a:solidFill>
                  <a:srgbClr val="000000"/>
                </a:solidFill>
                <a:latin typeface="Arial"/>
                <a:ea typeface="宋体"/>
                <a:sym typeface="Arial"/>
              </a:rPr>
              <a:t>2</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c/a</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Object is</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h</a:t>
            </a:r>
          </a:p>
          <a:p>
            <a:r>
              <a:rPr lang="en-US" altLang="zh-CN" sz="600" b="1" dirty="0">
                <a:solidFill>
                  <a:srgbClr val="000000"/>
                </a:solidFill>
                <a:latin typeface="Arial"/>
                <a:ea typeface="宋体"/>
                <a:sym typeface="Arial"/>
              </a:rPr>
              <a:t>3</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h</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Failure cause is</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b</a:t>
            </a:r>
          </a:p>
          <a:p>
            <a:r>
              <a:rPr lang="en-US" altLang="zh-CN" sz="600" b="1" dirty="0">
                <a:solidFill>
                  <a:srgbClr val="000000"/>
                </a:solidFill>
                <a:latin typeface="Arial"/>
                <a:ea typeface="宋体"/>
                <a:sym typeface="Arial"/>
              </a:rPr>
              <a:t>4</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b</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Corrective action is</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d</a:t>
            </a:r>
          </a:p>
          <a:p>
            <a:r>
              <a:rPr lang="en-US" altLang="zh-CN" sz="600" b="1" dirty="0">
                <a:solidFill>
                  <a:srgbClr val="000000"/>
                </a:solidFill>
                <a:latin typeface="Arial"/>
                <a:ea typeface="宋体"/>
                <a:sym typeface="Arial"/>
              </a:rPr>
              <a:t>5</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h</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Failure location is</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m</a:t>
            </a:r>
          </a:p>
          <a:p>
            <a:r>
              <a:rPr lang="en-US" altLang="zh-CN" sz="600" b="1" dirty="0">
                <a:solidFill>
                  <a:srgbClr val="000000"/>
                </a:solidFill>
                <a:latin typeface="Arial"/>
                <a:ea typeface="宋体"/>
                <a:sym typeface="Arial"/>
              </a:rPr>
              <a:t>6</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h</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Object is</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b</a:t>
            </a:r>
          </a:p>
          <a:p>
            <a:r>
              <a:rPr lang="en-US" altLang="zh-CN" sz="600" b="1" dirty="0">
                <a:solidFill>
                  <a:srgbClr val="000000"/>
                </a:solidFill>
                <a:latin typeface="Arial"/>
                <a:ea typeface="宋体"/>
                <a:sym typeface="Arial"/>
              </a:rPr>
              <a:t>7</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Working time is</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h</a:t>
            </a:r>
          </a:p>
          <a:p>
            <a:r>
              <a:rPr lang="en-US" altLang="zh-CN" sz="600" b="1" dirty="0">
                <a:solidFill>
                  <a:srgbClr val="000000"/>
                </a:solidFill>
                <a:latin typeface="Arial"/>
                <a:ea typeface="宋体"/>
                <a:sym typeface="Arial"/>
              </a:rPr>
              <a:t>8</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type</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l</a:t>
            </a:r>
          </a:p>
          <a:p>
            <a:r>
              <a:rPr lang="en-US" altLang="zh-CN" sz="600" b="1" dirty="0">
                <a:solidFill>
                  <a:srgbClr val="000000"/>
                </a:solidFill>
                <a:latin typeface="Arial"/>
                <a:ea typeface="宋体"/>
                <a:sym typeface="Arial"/>
              </a:rPr>
              <a:t>9</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Manufacturer is</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n</a:t>
            </a:r>
          </a:p>
          <a:p>
            <a:r>
              <a:rPr lang="en-US" altLang="zh-CN" sz="600" b="1" dirty="0">
                <a:solidFill>
                  <a:srgbClr val="000000"/>
                </a:solidFill>
                <a:latin typeface="Arial"/>
                <a:ea typeface="宋体"/>
                <a:sym typeface="Arial"/>
              </a:rPr>
              <a:t>11</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User type is</a:t>
            </a:r>
            <a:r>
              <a:rPr lang="zh-CN" altLang="en-US" sz="600" b="1" dirty="0">
                <a:solidFill>
                  <a:srgbClr val="000000"/>
                </a:solidFill>
                <a:latin typeface="Arial"/>
                <a:ea typeface="宋体"/>
                <a:sym typeface="Arial"/>
              </a:rPr>
              <a:t>”</a:t>
            </a:r>
            <a:r>
              <a:rPr lang="en-US" altLang="zh-CN" sz="600" b="1" dirty="0" err="1">
                <a:solidFill>
                  <a:srgbClr val="000000"/>
                </a:solidFill>
                <a:latin typeface="Arial"/>
                <a:ea typeface="宋体"/>
                <a:sym typeface="Arial"/>
              </a:rPr>
              <a:t>i</a:t>
            </a:r>
            <a:endParaRPr lang="en-US" altLang="zh-CN" sz="600" b="1" dirty="0">
              <a:solidFill>
                <a:srgbClr val="000000"/>
              </a:solidFill>
              <a:latin typeface="Arial"/>
              <a:ea typeface="宋体"/>
              <a:sym typeface="Arial"/>
            </a:endParaRPr>
          </a:p>
          <a:p>
            <a:r>
              <a:rPr lang="en-US" altLang="zh-CN" sz="600" b="1" dirty="0">
                <a:solidFill>
                  <a:srgbClr val="000000"/>
                </a:solidFill>
                <a:latin typeface="Arial"/>
                <a:ea typeface="宋体"/>
                <a:sym typeface="Arial"/>
              </a:rPr>
              <a:t>12</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Geography</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g</a:t>
            </a:r>
          </a:p>
          <a:p>
            <a:r>
              <a:rPr lang="en-US" altLang="zh-CN" sz="600" b="1" dirty="0">
                <a:solidFill>
                  <a:srgbClr val="000000"/>
                </a:solidFill>
                <a:latin typeface="Arial"/>
                <a:ea typeface="宋体"/>
                <a:sym typeface="Arial"/>
              </a:rPr>
              <a:t>13</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Installation position is</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k</a:t>
            </a:r>
          </a:p>
          <a:p>
            <a:r>
              <a:rPr lang="en-US" altLang="zh-CN" sz="600" b="1" dirty="0">
                <a:solidFill>
                  <a:srgbClr val="000000"/>
                </a:solidFill>
                <a:latin typeface="Arial"/>
                <a:ea typeface="宋体"/>
                <a:sym typeface="Arial"/>
              </a:rPr>
              <a:t>14</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model is</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j</a:t>
            </a:r>
          </a:p>
          <a:p>
            <a:r>
              <a:rPr lang="en-US" altLang="zh-CN" sz="600" b="1" dirty="0">
                <a:solidFill>
                  <a:srgbClr val="000000"/>
                </a:solidFill>
                <a:latin typeface="Arial"/>
                <a:ea typeface="宋体"/>
                <a:sym typeface="Arial"/>
              </a:rPr>
              <a:t>15</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name is</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e</a:t>
            </a:r>
          </a:p>
          <a:p>
            <a:r>
              <a:rPr lang="en-US" altLang="zh-CN" sz="600" b="1" dirty="0">
                <a:solidFill>
                  <a:srgbClr val="000000"/>
                </a:solidFill>
                <a:latin typeface="Arial"/>
                <a:ea typeface="宋体"/>
                <a:sym typeface="Arial"/>
              </a:rPr>
              <a:t>……</a:t>
            </a:r>
          </a:p>
        </p:txBody>
      </p:sp>
      <p:sp>
        <p:nvSpPr>
          <p:cNvPr id="12" name="流程图: 过程 11"/>
          <p:cNvSpPr/>
          <p:nvPr/>
        </p:nvSpPr>
        <p:spPr>
          <a:xfrm>
            <a:off x="1657200" y="5108575"/>
            <a:ext cx="1343025" cy="431800"/>
          </a:xfrm>
          <a:prstGeom prst="flowChartProcess">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altLang="zh-CN" sz="700" b="1" u="sng">
                <a:solidFill>
                  <a:srgbClr val="000000"/>
                </a:solidFill>
                <a:latin typeface="Arial"/>
                <a:ea typeface="宋体"/>
                <a:sym typeface="Arial"/>
              </a:rPr>
              <a:t>Data attributes</a:t>
            </a:r>
          </a:p>
          <a:p>
            <a:r>
              <a:rPr lang="en-US" altLang="zh-CN" sz="600" b="1">
                <a:solidFill>
                  <a:srgbClr val="000000"/>
                </a:solidFill>
                <a:latin typeface="Arial"/>
                <a:ea typeface="宋体"/>
                <a:sym typeface="Arial"/>
              </a:rPr>
              <a:t>A</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Delivery date</a:t>
            </a:r>
          </a:p>
          <a:p>
            <a:r>
              <a:rPr lang="en-US" altLang="zh-CN" sz="600" b="1">
                <a:solidFill>
                  <a:srgbClr val="000000"/>
                </a:solidFill>
                <a:latin typeface="Arial"/>
                <a:ea typeface="宋体"/>
                <a:sym typeface="Arial"/>
              </a:rPr>
              <a:t>B</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Failure date</a:t>
            </a:r>
          </a:p>
        </p:txBody>
      </p:sp>
      <p:cxnSp>
        <p:nvCxnSpPr>
          <p:cNvPr id="32791" name="直接箭头连接符 12"/>
          <p:cNvCxnSpPr>
            <a:cxnSpLocks noChangeShapeType="1"/>
            <a:endCxn id="12" idx="3"/>
          </p:cNvCxnSpPr>
          <p:nvPr/>
        </p:nvCxnSpPr>
        <p:spPr bwMode="auto">
          <a:xfrm flipH="1">
            <a:off x="3000225" y="5324475"/>
            <a:ext cx="339725" cy="0"/>
          </a:xfrm>
          <a:prstGeom prst="straightConnector1">
            <a:avLst/>
          </a:prstGeom>
          <a:noFill/>
          <a:ln w="28575" algn="ctr">
            <a:solidFill>
              <a:srgbClr val="F79646"/>
            </a:solidFill>
            <a:round/>
            <a:headEn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388938" y="220663"/>
            <a:ext cx="10255250" cy="441325"/>
          </a:xfrm>
        </p:spPr>
        <p:txBody>
          <a:bodyPr/>
          <a:lstStyle/>
          <a:p>
            <a:pPr eaLnBrk="1" hangingPunct="1"/>
            <a:r>
              <a:rPr kumimoji="1" lang="en-US" altLang="zh-CN" sz="3200" dirty="0">
                <a:latin typeface="Arial"/>
                <a:ea typeface="宋体"/>
                <a:sym typeface="Arial"/>
              </a:rPr>
              <a:t>Technical proposal</a:t>
            </a:r>
          </a:p>
        </p:txBody>
      </p:sp>
      <p:sp>
        <p:nvSpPr>
          <p:cNvPr id="10" name="矩形 9"/>
          <p:cNvSpPr>
            <a:spLocks noChangeArrowheads="1"/>
          </p:cNvSpPr>
          <p:nvPr/>
        </p:nvSpPr>
        <p:spPr bwMode="auto">
          <a:xfrm>
            <a:off x="228600" y="854075"/>
            <a:ext cx="4565673" cy="461665"/>
          </a:xfrm>
          <a:prstGeom prst="rect">
            <a:avLst/>
          </a:prstGeom>
          <a:noFill/>
          <a:ln>
            <a:noFill/>
          </a:ln>
          <a:extLst/>
        </p:spPr>
        <p:txBody>
          <a:bodyPr wrap="none">
            <a:spAutoFit/>
          </a:bodyPr>
          <a:lstStyle/>
          <a:p>
            <a:pPr marL="514350" indent="-514350">
              <a:buFontTx/>
              <a:buAutoNum type="circleNumDbPlain" startAt="2"/>
            </a:pPr>
            <a:r>
              <a:rPr lang="en-US" altLang="zh-CN" sz="2400" b="1" dirty="0">
                <a:solidFill>
                  <a:srgbClr val="2E75B6"/>
                </a:solidFill>
                <a:latin typeface="Arial"/>
                <a:ea typeface="宋体"/>
                <a:sym typeface="Arial"/>
              </a:rPr>
              <a:t>Structuring of corpus/data</a:t>
            </a:r>
            <a:endParaRPr lang="zh-CN" altLang="en-US" sz="2400" b="1" dirty="0">
              <a:solidFill>
                <a:srgbClr val="2E75B6"/>
              </a:solidFill>
              <a:latin typeface="Arial"/>
              <a:ea typeface="宋体"/>
              <a:sym typeface="Arial"/>
            </a:endParaRPr>
          </a:p>
        </p:txBody>
      </p:sp>
      <p:pic>
        <p:nvPicPr>
          <p:cNvPr id="34820" name="Picture 4"/>
          <p:cNvPicPr>
            <a:picLocks noChangeAspect="1" noChangeArrowheads="1"/>
          </p:cNvPicPr>
          <p:nvPr/>
        </p:nvPicPr>
        <p:blipFill>
          <a:blip r:embed="rId3"/>
          <a:srcRect/>
          <a:stretch>
            <a:fillRect/>
          </a:stretch>
        </p:blipFill>
        <p:spPr bwMode="auto">
          <a:xfrm>
            <a:off x="2466975" y="4503738"/>
            <a:ext cx="328613" cy="334962"/>
          </a:xfrm>
          <a:prstGeom prst="rect">
            <a:avLst/>
          </a:prstGeom>
          <a:noFill/>
          <a:ln w="9525">
            <a:noFill/>
            <a:miter lim="800000"/>
            <a:headEnd/>
            <a:tailEnd/>
          </a:ln>
        </p:spPr>
      </p:pic>
      <p:pic>
        <p:nvPicPr>
          <p:cNvPr id="34821" name="Picture 5"/>
          <p:cNvPicPr>
            <a:picLocks noChangeAspect="1" noChangeArrowheads="1"/>
          </p:cNvPicPr>
          <p:nvPr/>
        </p:nvPicPr>
        <p:blipFill>
          <a:blip r:embed="rId4"/>
          <a:srcRect/>
          <a:stretch>
            <a:fillRect/>
          </a:stretch>
        </p:blipFill>
        <p:spPr bwMode="auto">
          <a:xfrm>
            <a:off x="2165350" y="5907088"/>
            <a:ext cx="346075" cy="341312"/>
          </a:xfrm>
          <a:prstGeom prst="rect">
            <a:avLst/>
          </a:prstGeom>
          <a:noFill/>
          <a:ln w="9525">
            <a:noFill/>
            <a:miter lim="800000"/>
            <a:headEnd/>
            <a:tailEnd/>
          </a:ln>
        </p:spPr>
      </p:pic>
      <p:pic>
        <p:nvPicPr>
          <p:cNvPr id="34822" name="Picture 6"/>
          <p:cNvPicPr>
            <a:picLocks noChangeAspect="1" noChangeArrowheads="1"/>
          </p:cNvPicPr>
          <p:nvPr/>
        </p:nvPicPr>
        <p:blipFill>
          <a:blip r:embed="rId5"/>
          <a:srcRect/>
          <a:stretch>
            <a:fillRect/>
          </a:stretch>
        </p:blipFill>
        <p:spPr bwMode="auto">
          <a:xfrm>
            <a:off x="2182813" y="5573713"/>
            <a:ext cx="361950" cy="350837"/>
          </a:xfrm>
          <a:prstGeom prst="rect">
            <a:avLst/>
          </a:prstGeom>
          <a:noFill/>
          <a:ln w="9525">
            <a:noFill/>
            <a:miter lim="800000"/>
            <a:headEnd/>
            <a:tailEnd/>
          </a:ln>
        </p:spPr>
      </p:pic>
      <p:sp>
        <p:nvSpPr>
          <p:cNvPr id="48" name="流程图: 磁盘 47"/>
          <p:cNvSpPr/>
          <p:nvPr/>
        </p:nvSpPr>
        <p:spPr>
          <a:xfrm>
            <a:off x="2510929" y="2703632"/>
            <a:ext cx="1119536" cy="402117"/>
          </a:xfrm>
          <a:prstGeom prst="flowChartMagneticDisk">
            <a:avLst/>
          </a:prstGeom>
          <a:solidFill>
            <a:srgbClr val="FFFF00"/>
          </a:solidFill>
          <a:ln w="9525" cap="flat" cmpd="sng" algn="ctr">
            <a:solidFill>
              <a:srgbClr val="C0504D">
                <a:lumMod val="50000"/>
              </a:srgbClr>
            </a:solidFill>
            <a:prstDash val="solid"/>
          </a:ln>
          <a:effectLst/>
          <a:scene3d>
            <a:camera prst="orthographicFront">
              <a:rot lat="0" lon="0" rev="0"/>
            </a:camera>
            <a:lightRig rig="chilly" dir="t">
              <a:rot lat="0" lon="0" rev="18480000"/>
            </a:lightRig>
          </a:scene3d>
          <a:sp3d prstMaterial="clear">
            <a:bevelT h="63500"/>
          </a:sp3d>
        </p:spPr>
        <p:txBody>
          <a:bodyPr anchor="ctr"/>
          <a:lstStyle/>
          <a:p>
            <a:pPr algn="ctr"/>
            <a:r>
              <a:rPr lang="en-US" altLang="zh-CN" sz="700" b="1" dirty="0">
                <a:latin typeface="Arial"/>
                <a:ea typeface="宋体"/>
                <a:sym typeface="Arial"/>
              </a:rPr>
              <a:t>Field quality information system</a:t>
            </a:r>
          </a:p>
        </p:txBody>
      </p:sp>
      <p:sp>
        <p:nvSpPr>
          <p:cNvPr id="49" name="横卷形 48"/>
          <p:cNvSpPr/>
          <p:nvPr/>
        </p:nvSpPr>
        <p:spPr>
          <a:xfrm>
            <a:off x="2511425" y="5573713"/>
            <a:ext cx="1119188" cy="658812"/>
          </a:xfrm>
          <a:prstGeom prst="horizontalScroll">
            <a:avLst/>
          </a:prstGeom>
          <a:solidFill>
            <a:srgbClr val="FFFFCC"/>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r>
              <a:rPr lang="en-US" altLang="zh-CN" sz="600" b="1" dirty="0">
                <a:solidFill>
                  <a:srgbClr val="000000"/>
                </a:solidFill>
                <a:latin typeface="Arial"/>
                <a:ea typeface="宋体"/>
                <a:sym typeface="Arial"/>
              </a:rPr>
              <a:t>Failure analysis report</a:t>
            </a:r>
            <a:endParaRPr lang="zh-CN" altLang="en-US" sz="600" b="1" dirty="0">
              <a:solidFill>
                <a:srgbClr val="000000"/>
              </a:solidFill>
              <a:latin typeface="Arial"/>
              <a:ea typeface="宋体"/>
              <a:sym typeface="Arial"/>
            </a:endParaRPr>
          </a:p>
          <a:p>
            <a:r>
              <a:rPr lang="en-US" altLang="zh-CN" sz="600" b="1" dirty="0">
                <a:solidFill>
                  <a:srgbClr val="000000"/>
                </a:solidFill>
                <a:latin typeface="Arial"/>
                <a:ea typeface="宋体"/>
                <a:sym typeface="Arial"/>
              </a:rPr>
              <a:t>Failure zeroing report</a:t>
            </a:r>
            <a:endParaRPr lang="zh-CN" altLang="en-US" sz="600" b="1" dirty="0">
              <a:solidFill>
                <a:srgbClr val="000000"/>
              </a:solidFill>
              <a:latin typeface="Arial"/>
              <a:ea typeface="宋体"/>
              <a:sym typeface="Arial"/>
            </a:endParaRPr>
          </a:p>
          <a:p>
            <a:r>
              <a:rPr lang="en-US" altLang="zh-CN" sz="600" b="1" dirty="0">
                <a:solidFill>
                  <a:srgbClr val="000000"/>
                </a:solidFill>
                <a:latin typeface="Arial"/>
                <a:ea typeface="宋体"/>
                <a:sym typeface="Arial"/>
              </a:rPr>
              <a:t>Product improvement plan</a:t>
            </a:r>
            <a:endParaRPr lang="zh-CN" altLang="en-US" sz="800" b="1" dirty="0">
              <a:solidFill>
                <a:srgbClr val="000000"/>
              </a:solidFill>
              <a:latin typeface="Arial"/>
              <a:ea typeface="宋体"/>
              <a:sym typeface="Arial"/>
            </a:endParaRPr>
          </a:p>
        </p:txBody>
      </p:sp>
      <p:sp>
        <p:nvSpPr>
          <p:cNvPr id="50" name="竖卷形 49"/>
          <p:cNvSpPr/>
          <p:nvPr/>
        </p:nvSpPr>
        <p:spPr>
          <a:xfrm>
            <a:off x="2527300" y="3927475"/>
            <a:ext cx="889000" cy="863600"/>
          </a:xfrm>
          <a:prstGeom prst="verticalScroll">
            <a:avLst/>
          </a:prstGeom>
          <a:solidFill>
            <a:srgbClr val="FFFFCC"/>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r>
              <a:rPr lang="en-US" altLang="zh-CN" sz="800" b="1">
                <a:solidFill>
                  <a:srgbClr val="000000"/>
                </a:solidFill>
                <a:latin typeface="Arial"/>
                <a:ea typeface="宋体"/>
                <a:sym typeface="Arial"/>
              </a:rPr>
              <a:t>Original field failure information</a:t>
            </a:r>
            <a:r>
              <a:rPr lang="zh-CN" altLang="en-US" sz="800" b="1">
                <a:solidFill>
                  <a:srgbClr val="000000"/>
                </a:solidFill>
                <a:latin typeface="Arial"/>
                <a:ea typeface="宋体"/>
                <a:sym typeface="Arial"/>
              </a:rPr>
              <a:t> </a:t>
            </a:r>
            <a:r>
              <a:rPr lang="en-US" altLang="zh-CN" sz="800" b="1">
                <a:solidFill>
                  <a:srgbClr val="000000"/>
                </a:solidFill>
                <a:latin typeface="Arial"/>
                <a:ea typeface="宋体"/>
                <a:sym typeface="Arial"/>
              </a:rPr>
              <a:t>form</a:t>
            </a:r>
          </a:p>
        </p:txBody>
      </p:sp>
      <p:sp>
        <p:nvSpPr>
          <p:cNvPr id="51" name="圆角矩形 50"/>
          <p:cNvSpPr/>
          <p:nvPr/>
        </p:nvSpPr>
        <p:spPr>
          <a:xfrm>
            <a:off x="3705225" y="3927475"/>
            <a:ext cx="1744663" cy="86360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triangle" w="med" len="med"/>
          </a:ln>
          <a:effectLst>
            <a:outerShdw blurRad="40000" dist="20000" dir="5400000" rotWithShape="0">
              <a:srgbClr val="000000">
                <a:alpha val="38000"/>
              </a:srgbClr>
            </a:outerShdw>
          </a:effectLst>
        </p:spPr>
        <p:txBody>
          <a:bodyPr anchor="ctr"/>
          <a:lstStyle/>
          <a:p>
            <a:pPr algn="ctr"/>
            <a:r>
              <a:rPr lang="en-US" altLang="zh-CN" sz="800" b="1" dirty="0">
                <a:solidFill>
                  <a:srgbClr val="000000"/>
                </a:solidFill>
                <a:latin typeface="Arial"/>
                <a:ea typeface="宋体"/>
                <a:sym typeface="Arial"/>
              </a:rPr>
              <a:t>Normalize existing field contents</a:t>
            </a:r>
          </a:p>
          <a:p>
            <a:r>
              <a:rPr lang="zh-CN" altLang="en-US" sz="800" b="1" dirty="0">
                <a:solidFill>
                  <a:srgbClr val="000000"/>
                </a:solidFill>
                <a:latin typeface="Arial"/>
                <a:ea typeface="宋体"/>
                <a:sym typeface="Arial"/>
              </a:rPr>
              <a:t>（</a:t>
            </a:r>
            <a:r>
              <a:rPr lang="en-US" altLang="zh-CN" sz="800" b="1" dirty="0">
                <a:solidFill>
                  <a:srgbClr val="000000"/>
                </a:solidFill>
                <a:latin typeface="Arial"/>
                <a:ea typeface="宋体"/>
                <a:sym typeface="Arial"/>
              </a:rPr>
              <a:t>Fault symptom, failure cause/mechanism, working time, delivery date, user name, etc.</a:t>
            </a:r>
            <a:r>
              <a:rPr lang="zh-CN" altLang="en-US" sz="800" b="1" dirty="0">
                <a:solidFill>
                  <a:srgbClr val="000000"/>
                </a:solidFill>
                <a:latin typeface="Arial"/>
                <a:ea typeface="宋体"/>
                <a:sym typeface="Arial"/>
              </a:rPr>
              <a:t>）</a:t>
            </a:r>
          </a:p>
        </p:txBody>
      </p:sp>
      <p:cxnSp>
        <p:nvCxnSpPr>
          <p:cNvPr id="34827" name="直接箭头连接符 51"/>
          <p:cNvCxnSpPr>
            <a:cxnSpLocks noChangeShapeType="1"/>
            <a:endCxn id="50" idx="0"/>
          </p:cNvCxnSpPr>
          <p:nvPr/>
        </p:nvCxnSpPr>
        <p:spPr bwMode="auto">
          <a:xfrm>
            <a:off x="2971800" y="3105150"/>
            <a:ext cx="0" cy="822325"/>
          </a:xfrm>
          <a:prstGeom prst="straightConnector1">
            <a:avLst/>
          </a:prstGeom>
          <a:noFill/>
          <a:ln w="28575" algn="ctr">
            <a:solidFill>
              <a:srgbClr val="F79646"/>
            </a:solidFill>
            <a:round/>
            <a:headEnd/>
            <a:tailEnd type="triangle" w="med" len="med"/>
          </a:ln>
        </p:spPr>
      </p:cxnSp>
      <p:cxnSp>
        <p:nvCxnSpPr>
          <p:cNvPr id="34828" name="直接箭头连接符 52"/>
          <p:cNvCxnSpPr>
            <a:cxnSpLocks noChangeShapeType="1"/>
            <a:stCxn id="50" idx="3"/>
            <a:endCxn id="51" idx="1"/>
          </p:cNvCxnSpPr>
          <p:nvPr/>
        </p:nvCxnSpPr>
        <p:spPr bwMode="auto">
          <a:xfrm>
            <a:off x="3308350" y="4359275"/>
            <a:ext cx="396875" cy="0"/>
          </a:xfrm>
          <a:prstGeom prst="straightConnector1">
            <a:avLst/>
          </a:prstGeom>
          <a:noFill/>
          <a:ln w="28575" algn="ctr">
            <a:solidFill>
              <a:srgbClr val="F79646"/>
            </a:solidFill>
            <a:round/>
            <a:headEnd/>
            <a:tailEnd type="triangle" w="med" len="med"/>
          </a:ln>
        </p:spPr>
      </p:cxnSp>
      <p:sp>
        <p:nvSpPr>
          <p:cNvPr id="54" name="圆角矩形 53"/>
          <p:cNvSpPr/>
          <p:nvPr/>
        </p:nvSpPr>
        <p:spPr>
          <a:xfrm>
            <a:off x="5905500" y="3927475"/>
            <a:ext cx="1727200" cy="86360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triangle" w="med" len="med"/>
          </a:ln>
          <a:effectLst>
            <a:outerShdw blurRad="40000" dist="20000" dir="5400000" rotWithShape="0">
              <a:srgbClr val="000000">
                <a:alpha val="38000"/>
              </a:srgbClr>
            </a:outerShdw>
          </a:effectLst>
        </p:spPr>
        <p:txBody>
          <a:bodyPr anchor="ctr"/>
          <a:lstStyle/>
          <a:p>
            <a:pPr algn="ctr"/>
            <a:r>
              <a:rPr lang="en-US" altLang="zh-CN" sz="800" b="1">
                <a:solidFill>
                  <a:srgbClr val="000000"/>
                </a:solidFill>
                <a:latin typeface="Arial"/>
                <a:ea typeface="宋体"/>
                <a:sym typeface="Arial"/>
              </a:rPr>
              <a:t>Fill in missing records</a:t>
            </a:r>
          </a:p>
          <a:p>
            <a:pPr algn="ctr"/>
            <a:r>
              <a:rPr lang="zh-CN" altLang="en-US" sz="800" b="1">
                <a:solidFill>
                  <a:srgbClr val="000000"/>
                </a:solidFill>
                <a:latin typeface="Arial"/>
                <a:ea typeface="宋体"/>
                <a:sym typeface="Arial"/>
              </a:rPr>
              <a:t>（</a:t>
            </a:r>
            <a:r>
              <a:rPr lang="en-US" altLang="zh-CN" sz="800" b="1">
                <a:solidFill>
                  <a:srgbClr val="000000"/>
                </a:solidFill>
                <a:latin typeface="Arial"/>
                <a:ea typeface="宋体"/>
                <a:sym typeface="Arial"/>
              </a:rPr>
              <a:t>Failure cause</a:t>
            </a:r>
            <a:r>
              <a:rPr lang="zh-CN" altLang="en-US" sz="800" b="1">
                <a:solidFill>
                  <a:srgbClr val="000000"/>
                </a:solidFill>
                <a:latin typeface="Arial"/>
                <a:ea typeface="宋体"/>
                <a:sym typeface="Arial"/>
              </a:rPr>
              <a:t>）</a:t>
            </a:r>
          </a:p>
        </p:txBody>
      </p:sp>
      <p:sp>
        <p:nvSpPr>
          <p:cNvPr id="55" name="剪去对角的矩形 54"/>
          <p:cNvSpPr/>
          <p:nvPr/>
        </p:nvSpPr>
        <p:spPr>
          <a:xfrm>
            <a:off x="3704441" y="5079896"/>
            <a:ext cx="1824631" cy="1152128"/>
          </a:xfrm>
          <a:prstGeom prst="snip2DiagRect">
            <a:avLst/>
          </a:prstGeom>
          <a:solidFill>
            <a:srgbClr val="C0504D">
              <a:lumMod val="20000"/>
              <a:lumOff val="80000"/>
            </a:srgbClr>
          </a:solidFill>
          <a:ln w="9525" cap="flat" cmpd="sng" algn="ctr">
            <a:solidFill>
              <a:sysClr val="windowText" lastClr="000000"/>
            </a:solidFill>
            <a:prstDash val="solid"/>
            <a:headEnd type="none" w="med" len="med"/>
            <a:tailEnd type="triangle" w="med" len="med"/>
          </a:ln>
          <a:effectLst>
            <a:outerShdw blurRad="40000" dist="20000" dir="5400000" rotWithShape="0">
              <a:srgbClr val="000000">
                <a:alpha val="38000"/>
              </a:srgbClr>
            </a:outerShdw>
          </a:effectLst>
          <a:scene3d>
            <a:camera prst="obliqueTopRight"/>
            <a:lightRig rig="threePt" dir="t"/>
          </a:scene3d>
        </p:spPr>
        <p:txBody>
          <a:bodyPr anchor="ctr"/>
          <a:lstStyle/>
          <a:p>
            <a:r>
              <a:rPr lang="en-US" altLang="zh-CN" sz="550" b="1" dirty="0"/>
              <a:t>1</a:t>
            </a:r>
            <a:r>
              <a:rPr lang="zh-CN" altLang="zh-CN" sz="550" b="1" dirty="0"/>
              <a:t>）</a:t>
            </a:r>
            <a:r>
              <a:rPr lang="en-US" altLang="zh-CN" sz="550" b="1" dirty="0"/>
              <a:t>Fault symptom</a:t>
            </a:r>
            <a:endParaRPr lang="zh-CN" altLang="zh-CN" sz="550" dirty="0"/>
          </a:p>
          <a:p>
            <a:r>
              <a:rPr lang="en-US" altLang="zh-CN" sz="550" b="1" dirty="0">
                <a:solidFill>
                  <a:srgbClr val="FF0000"/>
                </a:solidFill>
              </a:rPr>
              <a:t>No airspeed displayed / Airspeed and altitude readings are zero / Lift speed indicator stops/displays no figure / Comprehensive speed indicator always reads about 20 → </a:t>
            </a:r>
            <a:r>
              <a:rPr lang="en-US" altLang="zh-CN" sz="550" b="1" u="sng" dirty="0">
                <a:solidFill>
                  <a:srgbClr val="FF0000"/>
                </a:solidFill>
              </a:rPr>
              <a:t>Airspeed indicator stops/displays no figure</a:t>
            </a:r>
            <a:endParaRPr lang="zh-CN" altLang="zh-CN" sz="550" dirty="0">
              <a:solidFill>
                <a:srgbClr val="FF0000"/>
              </a:solidFill>
            </a:endParaRPr>
          </a:p>
          <a:p>
            <a:r>
              <a:rPr lang="en-US" altLang="zh-CN" sz="550" b="1" dirty="0"/>
              <a:t>2</a:t>
            </a:r>
            <a:r>
              <a:rPr lang="zh-CN" altLang="zh-CN" sz="550" b="1" dirty="0"/>
              <a:t>）</a:t>
            </a:r>
            <a:r>
              <a:rPr lang="en-US" altLang="zh-CN" sz="550" b="1" dirty="0"/>
              <a:t>Failure cause</a:t>
            </a:r>
            <a:endParaRPr lang="zh-CN" altLang="zh-CN" sz="550" dirty="0"/>
          </a:p>
          <a:p>
            <a:r>
              <a:rPr lang="en-US" altLang="zh-CN" sz="550" b="1" dirty="0">
                <a:solidFill>
                  <a:srgbClr val="FF0000"/>
                </a:solidFill>
              </a:rPr>
              <a:t>Angle of attack is 4.92 °/ Angle of attack is out-of-tolerance/Error in angle of attack output increases/Angle of attach output signal is out-of-tolerance → </a:t>
            </a:r>
            <a:r>
              <a:rPr lang="en-US" altLang="zh-CN" sz="550" b="1" u="sng" dirty="0">
                <a:solidFill>
                  <a:srgbClr val="FF0000"/>
                </a:solidFill>
              </a:rPr>
              <a:t>Error in angle of attack is out-of-tolerance</a:t>
            </a:r>
            <a:endParaRPr lang="zh-CN" altLang="zh-CN" sz="550" dirty="0">
              <a:solidFill>
                <a:srgbClr val="FF0000"/>
              </a:solidFill>
            </a:endParaRPr>
          </a:p>
        </p:txBody>
      </p:sp>
      <p:sp>
        <p:nvSpPr>
          <p:cNvPr id="56" name="剪去对角的矩形 55"/>
          <p:cNvSpPr/>
          <p:nvPr/>
        </p:nvSpPr>
        <p:spPr>
          <a:xfrm>
            <a:off x="3704441" y="2569976"/>
            <a:ext cx="1745866" cy="1002107"/>
          </a:xfrm>
          <a:prstGeom prst="snip2DiagRect">
            <a:avLst/>
          </a:prstGeom>
          <a:solidFill>
            <a:srgbClr val="C0504D">
              <a:lumMod val="20000"/>
              <a:lumOff val="80000"/>
            </a:srgbClr>
          </a:solidFill>
          <a:ln w="9525" cap="flat" cmpd="sng" algn="ctr">
            <a:solidFill>
              <a:sysClr val="windowText" lastClr="000000"/>
            </a:solidFill>
            <a:prstDash val="solid"/>
            <a:headEnd type="none" w="med" len="med"/>
            <a:tailEnd type="triangle" w="med" len="med"/>
          </a:ln>
          <a:effectLst>
            <a:outerShdw blurRad="40000" dist="20000" dir="5400000" rotWithShape="0">
              <a:srgbClr val="000000">
                <a:alpha val="38000"/>
              </a:srgbClr>
            </a:outerShdw>
          </a:effectLst>
          <a:scene3d>
            <a:camera prst="obliqueTopRight"/>
            <a:lightRig rig="threePt" dir="t"/>
          </a:scene3d>
        </p:spPr>
        <p:txBody>
          <a:bodyPr anchor="ctr"/>
          <a:lstStyle/>
          <a:p>
            <a:r>
              <a:rPr lang="en-US" altLang="zh-CN" sz="800" b="1" dirty="0"/>
              <a:t>1</a:t>
            </a:r>
            <a:r>
              <a:rPr lang="zh-CN" altLang="zh-CN" sz="800" b="1" dirty="0"/>
              <a:t>）</a:t>
            </a:r>
            <a:r>
              <a:rPr lang="en-US" altLang="zh-CN" sz="800" b="1" dirty="0"/>
              <a:t>Working time:</a:t>
            </a:r>
            <a:endParaRPr lang="zh-CN" altLang="zh-CN" sz="800" dirty="0"/>
          </a:p>
          <a:p>
            <a:r>
              <a:rPr lang="en-US" altLang="zh-CN" sz="800" b="1" dirty="0">
                <a:solidFill>
                  <a:srgbClr val="FF0000"/>
                </a:solidFill>
              </a:rPr>
              <a:t>302:12 → 302.20h</a:t>
            </a:r>
            <a:endParaRPr lang="zh-CN" altLang="zh-CN" sz="800" dirty="0">
              <a:solidFill>
                <a:srgbClr val="FF0000"/>
              </a:solidFill>
            </a:endParaRPr>
          </a:p>
          <a:p>
            <a:r>
              <a:rPr lang="en-US" altLang="zh-CN" sz="800" b="1" dirty="0"/>
              <a:t>2</a:t>
            </a:r>
            <a:r>
              <a:rPr lang="zh-CN" altLang="zh-CN" sz="800" b="1" dirty="0"/>
              <a:t>）</a:t>
            </a:r>
            <a:r>
              <a:rPr lang="en-US" altLang="zh-CN" sz="800" b="1" dirty="0"/>
              <a:t>Delivery date</a:t>
            </a:r>
            <a:r>
              <a:rPr lang="zh-CN" altLang="zh-CN" sz="800" b="1" dirty="0"/>
              <a:t>：</a:t>
            </a:r>
            <a:endParaRPr lang="zh-CN" altLang="zh-CN" sz="800" dirty="0"/>
          </a:p>
          <a:p>
            <a:r>
              <a:rPr lang="en-US" altLang="zh-CN" sz="800" b="1" dirty="0">
                <a:solidFill>
                  <a:srgbClr val="FF0000"/>
                </a:solidFill>
              </a:rPr>
              <a:t>2016/6/24 → 2016-6-24</a:t>
            </a:r>
            <a:endParaRPr lang="zh-CN" altLang="zh-CN" sz="800" dirty="0">
              <a:solidFill>
                <a:srgbClr val="FF0000"/>
              </a:solidFill>
            </a:endParaRPr>
          </a:p>
          <a:p>
            <a:r>
              <a:rPr lang="en-US" altLang="zh-CN" sz="800" b="1" dirty="0"/>
              <a:t>3</a:t>
            </a:r>
            <a:r>
              <a:rPr lang="zh-CN" altLang="zh-CN" sz="800" b="1" dirty="0"/>
              <a:t>）</a:t>
            </a:r>
            <a:r>
              <a:rPr lang="en-US" altLang="zh-CN" sz="800" b="1" dirty="0"/>
              <a:t>User:</a:t>
            </a:r>
            <a:endParaRPr lang="zh-CN" altLang="zh-CN" sz="800" dirty="0"/>
          </a:p>
          <a:p>
            <a:r>
              <a:rPr lang="en-US" altLang="zh-CN" sz="800" b="1" dirty="0">
                <a:solidFill>
                  <a:srgbClr val="FF0000"/>
                </a:solidFill>
              </a:rPr>
              <a:t>1234 company → 1234</a:t>
            </a:r>
            <a:endParaRPr lang="zh-CN" altLang="zh-CN" sz="800" dirty="0">
              <a:solidFill>
                <a:srgbClr val="FF0000"/>
              </a:solidFill>
            </a:endParaRPr>
          </a:p>
        </p:txBody>
      </p:sp>
      <p:sp>
        <p:nvSpPr>
          <p:cNvPr id="57" name="剪去对角的矩形 56"/>
          <p:cNvSpPr/>
          <p:nvPr/>
        </p:nvSpPr>
        <p:spPr>
          <a:xfrm>
            <a:off x="838333" y="3167464"/>
            <a:ext cx="1115616" cy="1309380"/>
          </a:xfrm>
          <a:prstGeom prst="snip2DiagRect">
            <a:avLst/>
          </a:prstGeom>
          <a:solidFill>
            <a:srgbClr val="C0504D">
              <a:lumMod val="20000"/>
              <a:lumOff val="80000"/>
            </a:srgbClr>
          </a:solidFill>
          <a:ln w="9525" cap="flat" cmpd="sng" algn="ctr">
            <a:solidFill>
              <a:sysClr val="windowText" lastClr="000000"/>
            </a:solidFill>
            <a:prstDash val="solid"/>
            <a:headEnd type="none" w="med" len="med"/>
            <a:tailEnd type="triangle" w="med" len="med"/>
          </a:ln>
          <a:effectLst>
            <a:outerShdw blurRad="40000" dist="20000" dir="5400000" rotWithShape="0">
              <a:srgbClr val="000000">
                <a:alpha val="38000"/>
              </a:srgbClr>
            </a:outerShdw>
          </a:effectLst>
          <a:scene3d>
            <a:camera prst="obliqueTopRight"/>
            <a:lightRig rig="threePt" dir="t"/>
          </a:scene3d>
        </p:spPr>
        <p:txBody>
          <a:bodyPr anchor="ctr"/>
          <a:lstStyle/>
          <a:p>
            <a:r>
              <a:rPr lang="en-US" altLang="zh-CN" sz="800" b="1" dirty="0"/>
              <a:t>Filter criteria:</a:t>
            </a:r>
            <a:endParaRPr lang="zh-CN" altLang="zh-CN" sz="800" dirty="0"/>
          </a:p>
          <a:p>
            <a:r>
              <a:rPr lang="en-US" altLang="zh-CN" sz="800" b="1" dirty="0"/>
              <a:t>1</a:t>
            </a:r>
            <a:r>
              <a:rPr lang="zh-CN" altLang="zh-CN" sz="800" b="1" dirty="0"/>
              <a:t>）</a:t>
            </a:r>
            <a:r>
              <a:rPr lang="en-US" altLang="zh-CN" sz="800" b="1" dirty="0"/>
              <a:t>Product name</a:t>
            </a:r>
            <a:endParaRPr lang="zh-CN" altLang="zh-CN" sz="800" dirty="0"/>
          </a:p>
          <a:p>
            <a:r>
              <a:rPr lang="en-US" altLang="zh-CN" sz="800" b="1" dirty="0">
                <a:solidFill>
                  <a:srgbClr val="FF0000"/>
                </a:solidFill>
              </a:rPr>
              <a:t>Sensor</a:t>
            </a:r>
            <a:endParaRPr lang="zh-CN" altLang="zh-CN" sz="800" dirty="0">
              <a:solidFill>
                <a:srgbClr val="FF0000"/>
              </a:solidFill>
            </a:endParaRPr>
          </a:p>
          <a:p>
            <a:r>
              <a:rPr lang="en-US" altLang="zh-CN" sz="800" b="1" dirty="0"/>
              <a:t>2</a:t>
            </a:r>
            <a:r>
              <a:rPr lang="zh-CN" altLang="zh-CN" sz="800" b="1" dirty="0"/>
              <a:t>）</a:t>
            </a:r>
            <a:r>
              <a:rPr lang="en-US" altLang="zh-CN" sz="800" b="1" dirty="0"/>
              <a:t>Product model</a:t>
            </a:r>
            <a:endParaRPr lang="zh-CN" altLang="zh-CN" sz="800" dirty="0"/>
          </a:p>
          <a:p>
            <a:r>
              <a:rPr lang="en-US" altLang="zh-CN" sz="800" b="1" dirty="0">
                <a:solidFill>
                  <a:srgbClr val="FF0000"/>
                </a:solidFill>
              </a:rPr>
              <a:t>XXXXB</a:t>
            </a:r>
            <a:endParaRPr lang="zh-CN" altLang="zh-CN" sz="800" dirty="0">
              <a:solidFill>
                <a:srgbClr val="FF0000"/>
              </a:solidFill>
            </a:endParaRPr>
          </a:p>
          <a:p>
            <a:r>
              <a:rPr lang="en-US" altLang="zh-CN" sz="800" b="1" dirty="0"/>
              <a:t>3</a:t>
            </a:r>
            <a:r>
              <a:rPr lang="zh-CN" altLang="zh-CN" sz="800" b="1" dirty="0"/>
              <a:t>）</a:t>
            </a:r>
            <a:r>
              <a:rPr lang="en-US" altLang="zh-CN" sz="800" b="1" dirty="0"/>
              <a:t>Time of failure</a:t>
            </a:r>
            <a:endParaRPr lang="zh-CN" altLang="zh-CN" sz="800" dirty="0"/>
          </a:p>
          <a:p>
            <a:r>
              <a:rPr lang="en-US" altLang="zh-CN" sz="800" b="1" dirty="0">
                <a:solidFill>
                  <a:srgbClr val="FF0000"/>
                </a:solidFill>
              </a:rPr>
              <a:t>2013—2019</a:t>
            </a:r>
            <a:endParaRPr lang="zh-CN" altLang="zh-CN" sz="800" dirty="0">
              <a:solidFill>
                <a:srgbClr val="FF0000"/>
              </a:solidFill>
            </a:endParaRPr>
          </a:p>
        </p:txBody>
      </p:sp>
      <p:cxnSp>
        <p:nvCxnSpPr>
          <p:cNvPr id="34833" name="直接箭头连接符 57"/>
          <p:cNvCxnSpPr>
            <a:cxnSpLocks noChangeShapeType="1"/>
            <a:stCxn id="51" idx="3"/>
            <a:endCxn id="54" idx="1"/>
          </p:cNvCxnSpPr>
          <p:nvPr/>
        </p:nvCxnSpPr>
        <p:spPr bwMode="auto">
          <a:xfrm>
            <a:off x="5449888" y="4359275"/>
            <a:ext cx="455612" cy="0"/>
          </a:xfrm>
          <a:prstGeom prst="straightConnector1">
            <a:avLst/>
          </a:prstGeom>
          <a:noFill/>
          <a:ln w="28575" algn="ctr">
            <a:solidFill>
              <a:srgbClr val="F79646"/>
            </a:solidFill>
            <a:round/>
            <a:headEnd/>
            <a:tailEnd type="triangle" w="med" len="med"/>
          </a:ln>
        </p:spPr>
      </p:cxnSp>
      <p:sp>
        <p:nvSpPr>
          <p:cNvPr id="59" name="圆角矩形 58"/>
          <p:cNvSpPr/>
          <p:nvPr/>
        </p:nvSpPr>
        <p:spPr>
          <a:xfrm>
            <a:off x="7935913" y="3927475"/>
            <a:ext cx="1744662" cy="86360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triangle" w="med" len="med"/>
          </a:ln>
          <a:effectLst>
            <a:outerShdw blurRad="40000" dist="20000" dir="5400000" rotWithShape="0">
              <a:srgbClr val="000000">
                <a:alpha val="38000"/>
              </a:srgbClr>
            </a:outerShdw>
          </a:effectLst>
        </p:spPr>
        <p:txBody>
          <a:bodyPr anchor="ctr"/>
          <a:lstStyle/>
          <a:p>
            <a:pPr algn="ctr"/>
            <a:r>
              <a:rPr lang="en-US" altLang="zh-CN" sz="800" b="1" dirty="0">
                <a:solidFill>
                  <a:srgbClr val="000000"/>
                </a:solidFill>
                <a:latin typeface="Arial"/>
                <a:ea typeface="宋体"/>
                <a:sym typeface="Arial"/>
              </a:rPr>
              <a:t>Fill in empty fields</a:t>
            </a:r>
          </a:p>
          <a:p>
            <a:pPr algn="ctr"/>
            <a:r>
              <a:rPr lang="zh-CN" altLang="en-US" sz="800" b="1" dirty="0">
                <a:solidFill>
                  <a:srgbClr val="000000"/>
                </a:solidFill>
                <a:latin typeface="Arial"/>
                <a:ea typeface="宋体"/>
                <a:sym typeface="Arial"/>
              </a:rPr>
              <a:t>（</a:t>
            </a:r>
            <a:r>
              <a:rPr lang="en-US" altLang="zh-CN" sz="800" b="1" dirty="0">
                <a:solidFill>
                  <a:srgbClr val="000000"/>
                </a:solidFill>
                <a:latin typeface="Arial"/>
                <a:ea typeface="宋体"/>
                <a:sym typeface="Arial"/>
              </a:rPr>
              <a:t>Failure mode, corrective action and aircraft model</a:t>
            </a:r>
            <a:r>
              <a:rPr lang="zh-CN" altLang="en-US" sz="800" b="1" dirty="0">
                <a:solidFill>
                  <a:srgbClr val="000000"/>
                </a:solidFill>
                <a:latin typeface="Arial"/>
                <a:ea typeface="宋体"/>
                <a:sym typeface="Arial"/>
              </a:rPr>
              <a:t>）</a:t>
            </a:r>
          </a:p>
        </p:txBody>
      </p:sp>
      <p:cxnSp>
        <p:nvCxnSpPr>
          <p:cNvPr id="34835" name="直接箭头连接符 59"/>
          <p:cNvCxnSpPr>
            <a:cxnSpLocks noChangeShapeType="1"/>
            <a:stCxn id="54" idx="3"/>
            <a:endCxn id="59" idx="1"/>
          </p:cNvCxnSpPr>
          <p:nvPr/>
        </p:nvCxnSpPr>
        <p:spPr bwMode="auto">
          <a:xfrm>
            <a:off x="7632700" y="4359275"/>
            <a:ext cx="303213" cy="0"/>
          </a:xfrm>
          <a:prstGeom prst="straightConnector1">
            <a:avLst/>
          </a:prstGeom>
          <a:noFill/>
          <a:ln w="28575" algn="ctr">
            <a:solidFill>
              <a:srgbClr val="F79646"/>
            </a:solidFill>
            <a:round/>
            <a:headEnd/>
            <a:tailEnd type="triangle" w="med" len="med"/>
          </a:ln>
        </p:spPr>
      </p:cxnSp>
      <p:sp>
        <p:nvSpPr>
          <p:cNvPr id="61" name="竖卷形 60"/>
          <p:cNvSpPr/>
          <p:nvPr/>
        </p:nvSpPr>
        <p:spPr>
          <a:xfrm>
            <a:off x="9980613" y="3927475"/>
            <a:ext cx="1196975" cy="863600"/>
          </a:xfrm>
          <a:prstGeom prst="verticalScroll">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r>
              <a:rPr lang="en-US" altLang="zh-CN" sz="800" b="1">
                <a:solidFill>
                  <a:srgbClr val="000000"/>
                </a:solidFill>
                <a:latin typeface="Arial"/>
                <a:ea typeface="宋体"/>
                <a:sym typeface="Arial"/>
              </a:rPr>
              <a:t>Normalized field failure information</a:t>
            </a:r>
            <a:r>
              <a:rPr lang="zh-CN" altLang="en-US" sz="800" b="1">
                <a:solidFill>
                  <a:srgbClr val="000000"/>
                </a:solidFill>
                <a:latin typeface="Arial"/>
                <a:ea typeface="宋体"/>
                <a:sym typeface="Arial"/>
              </a:rPr>
              <a:t> </a:t>
            </a:r>
            <a:r>
              <a:rPr lang="en-US" altLang="zh-CN" sz="800" b="1">
                <a:solidFill>
                  <a:srgbClr val="000000"/>
                </a:solidFill>
                <a:latin typeface="Arial"/>
                <a:ea typeface="宋体"/>
                <a:sym typeface="Arial"/>
              </a:rPr>
              <a:t>form</a:t>
            </a:r>
          </a:p>
        </p:txBody>
      </p:sp>
      <p:cxnSp>
        <p:nvCxnSpPr>
          <p:cNvPr id="34837" name="肘形连接符 61"/>
          <p:cNvCxnSpPr>
            <a:cxnSpLocks noChangeShapeType="1"/>
            <a:stCxn id="50" idx="3"/>
            <a:endCxn id="51" idx="0"/>
          </p:cNvCxnSpPr>
          <p:nvPr/>
        </p:nvCxnSpPr>
        <p:spPr bwMode="auto">
          <a:xfrm flipV="1">
            <a:off x="3308350" y="3927475"/>
            <a:ext cx="1270000" cy="431800"/>
          </a:xfrm>
          <a:prstGeom prst="bentConnector4">
            <a:avLst>
              <a:gd name="adj1" fmla="val 19875"/>
              <a:gd name="adj2" fmla="val 152940"/>
            </a:avLst>
          </a:prstGeom>
          <a:noFill/>
          <a:ln w="28575" algn="ctr">
            <a:solidFill>
              <a:srgbClr val="F79646"/>
            </a:solidFill>
            <a:miter lim="800000"/>
            <a:headEnd/>
            <a:tailEnd type="triangle" w="med" len="med"/>
          </a:ln>
        </p:spPr>
      </p:cxnSp>
      <p:sp>
        <p:nvSpPr>
          <p:cNvPr id="34838" name="TextBox 62"/>
          <p:cNvSpPr txBox="1">
            <a:spLocks noChangeArrowheads="1"/>
          </p:cNvSpPr>
          <p:nvPr/>
        </p:nvSpPr>
        <p:spPr bwMode="auto">
          <a:xfrm>
            <a:off x="3070225" y="3279775"/>
            <a:ext cx="455613" cy="215444"/>
          </a:xfrm>
          <a:prstGeom prst="rect">
            <a:avLst/>
          </a:prstGeom>
          <a:noFill/>
          <a:ln w="9525">
            <a:noFill/>
            <a:miter lim="800000"/>
            <a:headEnd/>
            <a:tailEnd/>
          </a:ln>
        </p:spPr>
        <p:txBody>
          <a:bodyPr lIns="0" rIns="0">
            <a:spAutoFit/>
          </a:bodyPr>
          <a:lstStyle/>
          <a:p>
            <a:pPr algn="ctr"/>
            <a:r>
              <a:rPr lang="en-US" altLang="zh-CN" sz="800" b="1">
                <a:latin typeface="Arial"/>
                <a:ea typeface="宋体"/>
                <a:sym typeface="Arial"/>
              </a:rPr>
              <a:t>Filtering</a:t>
            </a:r>
          </a:p>
        </p:txBody>
      </p:sp>
      <p:sp>
        <p:nvSpPr>
          <p:cNvPr id="34839" name="TextBox 63"/>
          <p:cNvSpPr txBox="1">
            <a:spLocks noChangeArrowheads="1"/>
          </p:cNvSpPr>
          <p:nvPr/>
        </p:nvSpPr>
        <p:spPr bwMode="auto">
          <a:xfrm>
            <a:off x="2189163" y="3271838"/>
            <a:ext cx="601662" cy="336550"/>
          </a:xfrm>
          <a:prstGeom prst="rect">
            <a:avLst/>
          </a:prstGeom>
          <a:noFill/>
          <a:ln w="9525">
            <a:noFill/>
            <a:miter lim="800000"/>
            <a:headEnd/>
            <a:tailEnd/>
          </a:ln>
        </p:spPr>
        <p:txBody>
          <a:bodyPr lIns="0" rIns="0">
            <a:spAutoFit/>
          </a:bodyPr>
          <a:lstStyle/>
          <a:p>
            <a:pPr algn="ctr"/>
            <a:r>
              <a:rPr lang="en-US" altLang="zh-CN" sz="800" b="1" dirty="0">
                <a:latin typeface="Arial"/>
                <a:ea typeface="宋体"/>
                <a:sym typeface="Arial"/>
              </a:rPr>
              <a:t>Data extraction</a:t>
            </a:r>
          </a:p>
        </p:txBody>
      </p:sp>
      <p:sp>
        <p:nvSpPr>
          <p:cNvPr id="34840" name="TextBox 64"/>
          <p:cNvSpPr txBox="1">
            <a:spLocks noChangeArrowheads="1"/>
          </p:cNvSpPr>
          <p:nvPr/>
        </p:nvSpPr>
        <p:spPr bwMode="auto">
          <a:xfrm>
            <a:off x="3400425" y="3679825"/>
            <a:ext cx="1339850" cy="276999"/>
          </a:xfrm>
          <a:prstGeom prst="rect">
            <a:avLst/>
          </a:prstGeom>
          <a:noFill/>
          <a:ln w="9525">
            <a:noFill/>
            <a:miter lim="800000"/>
            <a:headEnd/>
            <a:tailEnd/>
          </a:ln>
        </p:spPr>
        <p:txBody>
          <a:bodyPr>
            <a:spAutoFit/>
          </a:bodyPr>
          <a:lstStyle/>
          <a:p>
            <a:pPr algn="ctr"/>
            <a:r>
              <a:rPr lang="en-US" altLang="zh-CN" sz="600" b="1" dirty="0">
                <a:latin typeface="Arial"/>
                <a:ea typeface="宋体"/>
                <a:sym typeface="Arial"/>
              </a:rPr>
              <a:t>Normalization of time and number formats</a:t>
            </a:r>
            <a:endParaRPr lang="zh-CN" altLang="en-US" sz="600" b="1" dirty="0">
              <a:latin typeface="Arial"/>
              <a:ea typeface="宋体"/>
              <a:sym typeface="Arial"/>
            </a:endParaRPr>
          </a:p>
        </p:txBody>
      </p:sp>
      <p:cxnSp>
        <p:nvCxnSpPr>
          <p:cNvPr id="34841" name="肘形连接符 65"/>
          <p:cNvCxnSpPr>
            <a:cxnSpLocks noChangeShapeType="1"/>
            <a:stCxn id="49" idx="0"/>
            <a:endCxn id="51" idx="2"/>
          </p:cNvCxnSpPr>
          <p:nvPr/>
        </p:nvCxnSpPr>
        <p:spPr bwMode="auto">
          <a:xfrm rot="5400000" flipH="1" flipV="1">
            <a:off x="3390900" y="4470400"/>
            <a:ext cx="865188" cy="1506538"/>
          </a:xfrm>
          <a:prstGeom prst="bentConnector3">
            <a:avLst>
              <a:gd name="adj1" fmla="val 73060"/>
            </a:avLst>
          </a:prstGeom>
          <a:noFill/>
          <a:ln w="28575" algn="ctr">
            <a:solidFill>
              <a:srgbClr val="F79646"/>
            </a:solidFill>
            <a:miter lim="800000"/>
            <a:headEnd/>
            <a:tailEnd type="triangle" w="med" len="med"/>
          </a:ln>
        </p:spPr>
      </p:cxnSp>
      <p:sp>
        <p:nvSpPr>
          <p:cNvPr id="34842" name="TextBox 66"/>
          <p:cNvSpPr txBox="1">
            <a:spLocks noChangeArrowheads="1"/>
          </p:cNvSpPr>
          <p:nvPr/>
        </p:nvSpPr>
        <p:spPr bwMode="auto">
          <a:xfrm>
            <a:off x="3071018" y="4992688"/>
            <a:ext cx="689769" cy="276999"/>
          </a:xfrm>
          <a:prstGeom prst="rect">
            <a:avLst/>
          </a:prstGeom>
          <a:noFill/>
          <a:ln w="9525">
            <a:noFill/>
            <a:miter lim="800000"/>
            <a:headEnd/>
            <a:tailEnd/>
          </a:ln>
        </p:spPr>
        <p:txBody>
          <a:bodyPr wrap="square">
            <a:spAutoFit/>
          </a:bodyPr>
          <a:lstStyle/>
          <a:p>
            <a:pPr algn="ctr"/>
            <a:r>
              <a:rPr lang="en-US" altLang="zh-CN" sz="600" b="1" dirty="0">
                <a:latin typeface="Arial"/>
                <a:ea typeface="宋体"/>
                <a:sym typeface="Arial"/>
              </a:rPr>
              <a:t>String format normalization</a:t>
            </a:r>
            <a:endParaRPr lang="zh-CN" altLang="en-US" sz="600" b="1" dirty="0">
              <a:latin typeface="Arial"/>
              <a:ea typeface="宋体"/>
              <a:sym typeface="Arial"/>
            </a:endParaRPr>
          </a:p>
        </p:txBody>
      </p:sp>
      <p:sp>
        <p:nvSpPr>
          <p:cNvPr id="68" name="剪去对角的矩形 67"/>
          <p:cNvSpPr/>
          <p:nvPr/>
        </p:nvSpPr>
        <p:spPr>
          <a:xfrm>
            <a:off x="5677694" y="5085992"/>
            <a:ext cx="1955283" cy="1152128"/>
          </a:xfrm>
          <a:prstGeom prst="snip2DiagRect">
            <a:avLst/>
          </a:prstGeom>
          <a:solidFill>
            <a:srgbClr val="C0504D">
              <a:lumMod val="20000"/>
              <a:lumOff val="80000"/>
            </a:srgbClr>
          </a:solidFill>
          <a:ln w="9525" cap="flat" cmpd="sng" algn="ctr">
            <a:solidFill>
              <a:sysClr val="windowText" lastClr="000000"/>
            </a:solidFill>
            <a:prstDash val="solid"/>
            <a:headEnd type="none" w="med" len="med"/>
            <a:tailEnd type="triangle" w="med" len="med"/>
          </a:ln>
          <a:effectLst>
            <a:outerShdw blurRad="40000" dist="20000" dir="5400000" rotWithShape="0">
              <a:srgbClr val="000000">
                <a:alpha val="38000"/>
              </a:srgbClr>
            </a:outerShdw>
          </a:effectLst>
          <a:scene3d>
            <a:camera prst="obliqueTopRight"/>
            <a:lightRig rig="threePt" dir="t"/>
          </a:scene3d>
        </p:spPr>
        <p:txBody>
          <a:bodyPr anchor="ctr"/>
          <a:lstStyle/>
          <a:p>
            <a:r>
              <a:rPr lang="en-US" altLang="zh-CN" sz="500" b="1" dirty="0"/>
              <a:t>Fault symptom + Analysis report → Failure cause</a:t>
            </a:r>
            <a:endParaRPr lang="zh-CN" altLang="zh-CN" sz="500" dirty="0"/>
          </a:p>
          <a:p>
            <a:r>
              <a:rPr lang="en-US" altLang="zh-CN" sz="500" b="1" dirty="0"/>
              <a:t>1) Conclusion in the analysis report: </a:t>
            </a:r>
            <a:r>
              <a:rPr lang="en-US" altLang="zh-CN" sz="500" b="1" dirty="0">
                <a:solidFill>
                  <a:srgbClr val="FF0000"/>
                </a:solidFill>
              </a:rPr>
              <a:t>The connection plate was corroded because the contact zone between LY12 duralumin and 1Cr18Ni9Ti stainless steel in the empennage cylinder has undergone electrochemical corrosion induced by accumulated seawater</a:t>
            </a:r>
            <a:endParaRPr lang="zh-CN" altLang="zh-CN" sz="500" dirty="0">
              <a:solidFill>
                <a:srgbClr val="FF0000"/>
              </a:solidFill>
            </a:endParaRPr>
          </a:p>
          <a:p>
            <a:r>
              <a:rPr lang="en-US" altLang="zh-CN" sz="500" b="1" dirty="0"/>
              <a:t>2</a:t>
            </a:r>
            <a:r>
              <a:rPr lang="zh-CN" altLang="zh-CN" sz="500" b="1" dirty="0"/>
              <a:t>）</a:t>
            </a:r>
            <a:r>
              <a:rPr lang="en-US" altLang="zh-CN" sz="500" b="1" dirty="0"/>
              <a:t>Fault symptom</a:t>
            </a:r>
            <a:r>
              <a:rPr lang="zh-CN" altLang="zh-CN" sz="500" b="1" dirty="0"/>
              <a:t>：</a:t>
            </a:r>
            <a:r>
              <a:rPr lang="en-US" altLang="zh-CN" sz="500" b="1" dirty="0">
                <a:solidFill>
                  <a:srgbClr val="FF0000"/>
                </a:solidFill>
              </a:rPr>
              <a:t>corrosion at the junction between the pneumatic empennage cylinder and rotary frame</a:t>
            </a:r>
            <a:endParaRPr lang="zh-CN" altLang="zh-CN" sz="500" dirty="0">
              <a:solidFill>
                <a:srgbClr val="FF0000"/>
              </a:solidFill>
            </a:endParaRPr>
          </a:p>
          <a:p>
            <a:r>
              <a:rPr lang="en-US" altLang="zh-CN" sz="500" b="1" dirty="0"/>
              <a:t>3</a:t>
            </a:r>
            <a:r>
              <a:rPr lang="zh-CN" altLang="zh-CN" sz="500" b="1" dirty="0"/>
              <a:t>）</a:t>
            </a:r>
            <a:r>
              <a:rPr lang="en-US" altLang="zh-CN" sz="500" b="1" dirty="0"/>
              <a:t>Failure cause</a:t>
            </a:r>
            <a:r>
              <a:rPr lang="zh-CN" altLang="zh-CN" sz="500" b="1" dirty="0"/>
              <a:t>：</a:t>
            </a:r>
            <a:r>
              <a:rPr lang="en-US" altLang="zh-CN" sz="500" b="1" dirty="0">
                <a:solidFill>
                  <a:srgbClr val="FF0000"/>
                </a:solidFill>
              </a:rPr>
              <a:t>The contact zone between LY12 duralumin in the connection plate and 1Cr18Ni9Ti stainless steel in the empennage cylinder has undergone electrochemical corrosion induced by accumulated seawater</a:t>
            </a:r>
            <a:endParaRPr lang="zh-CN" altLang="zh-CN" sz="500" dirty="0">
              <a:solidFill>
                <a:srgbClr val="FF0000"/>
              </a:solidFill>
            </a:endParaRPr>
          </a:p>
        </p:txBody>
      </p:sp>
      <p:cxnSp>
        <p:nvCxnSpPr>
          <p:cNvPr id="34844" name="肘形连接符 68"/>
          <p:cNvCxnSpPr>
            <a:cxnSpLocks noChangeShapeType="1"/>
            <a:stCxn id="49" idx="0"/>
            <a:endCxn id="54" idx="2"/>
          </p:cNvCxnSpPr>
          <p:nvPr/>
        </p:nvCxnSpPr>
        <p:spPr bwMode="auto">
          <a:xfrm rot="5400000" flipH="1" flipV="1">
            <a:off x="4487069" y="3374231"/>
            <a:ext cx="865188" cy="3698875"/>
          </a:xfrm>
          <a:prstGeom prst="bentConnector3">
            <a:avLst>
              <a:gd name="adj1" fmla="val 80477"/>
            </a:avLst>
          </a:prstGeom>
          <a:noFill/>
          <a:ln w="28575" algn="ctr">
            <a:solidFill>
              <a:srgbClr val="F79646"/>
            </a:solidFill>
            <a:miter lim="800000"/>
            <a:headEnd/>
            <a:tailEnd type="triangle" w="med" len="med"/>
          </a:ln>
        </p:spPr>
      </p:cxnSp>
      <p:cxnSp>
        <p:nvCxnSpPr>
          <p:cNvPr id="34845" name="肘形连接符 69"/>
          <p:cNvCxnSpPr>
            <a:cxnSpLocks noChangeShapeType="1"/>
            <a:stCxn id="51" idx="3"/>
            <a:endCxn id="54" idx="0"/>
          </p:cNvCxnSpPr>
          <p:nvPr/>
        </p:nvCxnSpPr>
        <p:spPr bwMode="auto">
          <a:xfrm flipV="1">
            <a:off x="5449888" y="3927475"/>
            <a:ext cx="1319212" cy="431800"/>
          </a:xfrm>
          <a:prstGeom prst="bentConnector4">
            <a:avLst>
              <a:gd name="adj1" fmla="val 17236"/>
              <a:gd name="adj2" fmla="val 152912"/>
            </a:avLst>
          </a:prstGeom>
          <a:noFill/>
          <a:ln w="28575" algn="ctr">
            <a:solidFill>
              <a:srgbClr val="F79646"/>
            </a:solidFill>
            <a:miter lim="800000"/>
            <a:headEnd/>
            <a:tailEnd type="triangle" w="med" len="med"/>
          </a:ln>
        </p:spPr>
      </p:cxnSp>
      <p:sp>
        <p:nvSpPr>
          <p:cNvPr id="34846" name="TextBox 70"/>
          <p:cNvSpPr txBox="1">
            <a:spLocks noChangeArrowheads="1"/>
          </p:cNvSpPr>
          <p:nvPr/>
        </p:nvSpPr>
        <p:spPr bwMode="auto">
          <a:xfrm>
            <a:off x="4956240" y="4936427"/>
            <a:ext cx="2962464" cy="184666"/>
          </a:xfrm>
          <a:prstGeom prst="rect">
            <a:avLst/>
          </a:prstGeom>
          <a:noFill/>
          <a:ln w="9525">
            <a:noFill/>
            <a:miter lim="800000"/>
            <a:headEnd/>
            <a:tailEnd/>
          </a:ln>
        </p:spPr>
        <p:txBody>
          <a:bodyPr wrap="square">
            <a:spAutoFit/>
          </a:bodyPr>
          <a:lstStyle>
            <a:defPPr>
              <a:defRPr lang="zh-CN"/>
            </a:defPPr>
            <a:lvl1pPr algn="ctr">
              <a:defRPr sz="600" b="1">
                <a:latin typeface="Arial"/>
                <a:ea typeface="宋体"/>
              </a:defRPr>
            </a:lvl1pPr>
          </a:lstStyle>
          <a:p>
            <a:r>
              <a:rPr lang="en-US" altLang="zh-CN" dirty="0">
                <a:sym typeface="Arial"/>
              </a:rPr>
              <a:t>Semantic association and matching with key document information</a:t>
            </a:r>
          </a:p>
        </p:txBody>
      </p:sp>
      <p:sp>
        <p:nvSpPr>
          <p:cNvPr id="34847" name="TextBox 71"/>
          <p:cNvSpPr txBox="1">
            <a:spLocks noChangeArrowheads="1"/>
          </p:cNvSpPr>
          <p:nvPr/>
        </p:nvSpPr>
        <p:spPr bwMode="auto">
          <a:xfrm>
            <a:off x="5677693" y="3687763"/>
            <a:ext cx="1139031" cy="276999"/>
          </a:xfrm>
          <a:prstGeom prst="rect">
            <a:avLst/>
          </a:prstGeom>
          <a:noFill/>
          <a:ln w="9525">
            <a:noFill/>
            <a:miter lim="800000"/>
            <a:headEnd/>
            <a:tailEnd/>
          </a:ln>
        </p:spPr>
        <p:txBody>
          <a:bodyPr wrap="square">
            <a:spAutoFit/>
          </a:bodyPr>
          <a:lstStyle/>
          <a:p>
            <a:pPr algn="ctr"/>
            <a:r>
              <a:rPr lang="en-US" altLang="zh-CN" sz="600" b="1" dirty="0">
                <a:latin typeface="Arial"/>
                <a:ea typeface="宋体"/>
                <a:sym typeface="Arial"/>
              </a:rPr>
              <a:t>Semantic association and matching with fields</a:t>
            </a:r>
          </a:p>
        </p:txBody>
      </p:sp>
      <p:sp>
        <p:nvSpPr>
          <p:cNvPr id="73" name="剪去对角的矩形 72"/>
          <p:cNvSpPr/>
          <p:nvPr/>
        </p:nvSpPr>
        <p:spPr>
          <a:xfrm>
            <a:off x="5921253" y="2559616"/>
            <a:ext cx="1711723" cy="1050189"/>
          </a:xfrm>
          <a:prstGeom prst="snip2DiagRect">
            <a:avLst/>
          </a:prstGeom>
          <a:solidFill>
            <a:srgbClr val="C0504D">
              <a:lumMod val="20000"/>
              <a:lumOff val="80000"/>
            </a:srgbClr>
          </a:solidFill>
          <a:ln w="9525" cap="flat" cmpd="sng" algn="ctr">
            <a:solidFill>
              <a:sysClr val="windowText" lastClr="000000"/>
            </a:solidFill>
            <a:prstDash val="solid"/>
            <a:headEnd type="none" w="med" len="med"/>
            <a:tailEnd type="triangle" w="med" len="med"/>
          </a:ln>
          <a:effectLst>
            <a:outerShdw blurRad="40000" dist="20000" dir="5400000" rotWithShape="0">
              <a:srgbClr val="000000">
                <a:alpha val="38000"/>
              </a:srgbClr>
            </a:outerShdw>
          </a:effectLst>
          <a:scene3d>
            <a:camera prst="obliqueTopRight"/>
            <a:lightRig rig="threePt" dir="t"/>
          </a:scene3d>
        </p:spPr>
        <p:txBody>
          <a:bodyPr anchor="ctr"/>
          <a:lstStyle/>
          <a:p>
            <a:pPr algn="ctr"/>
            <a:r>
              <a:rPr lang="en-US" altLang="zh-CN" sz="600" b="1" dirty="0"/>
              <a:t>Fault </a:t>
            </a:r>
            <a:r>
              <a:rPr lang="en-US" altLang="zh-CN" sz="600" b="1" dirty="0" err="1"/>
              <a:t>symptom+identical</a:t>
            </a:r>
            <a:r>
              <a:rPr lang="en-US" altLang="zh-CN" sz="600" b="1" dirty="0"/>
              <a:t> </a:t>
            </a:r>
            <a:r>
              <a:rPr lang="en-US" altLang="zh-CN" sz="600" b="1" dirty="0" err="1"/>
              <a:t>symptom→Failure</a:t>
            </a:r>
            <a:r>
              <a:rPr lang="en-US" altLang="zh-CN" sz="600" b="1" dirty="0"/>
              <a:t> cause</a:t>
            </a:r>
          </a:p>
          <a:p>
            <a:pPr algn="ctr"/>
            <a:endParaRPr lang="en-US" altLang="zh-CN" sz="600" b="1" dirty="0"/>
          </a:p>
          <a:p>
            <a:pPr algn="ctr"/>
            <a:endParaRPr lang="zh-CN" altLang="zh-CN" sz="600" dirty="0"/>
          </a:p>
          <a:p>
            <a:pPr algn="ctr" fontAlgn="auto">
              <a:spcBef>
                <a:spcPts val="0"/>
              </a:spcBef>
              <a:spcAft>
                <a:spcPts val="0"/>
              </a:spcAft>
              <a:defRPr/>
            </a:pPr>
            <a:endParaRPr lang="en-US" altLang="zh-CN" sz="500" b="1" kern="0" dirty="0">
              <a:solidFill>
                <a:sysClr val="windowText" lastClr="000000"/>
              </a:solidFill>
              <a:latin typeface="Arial"/>
              <a:ea typeface="宋体"/>
              <a:sym typeface="Arial"/>
            </a:endParaRPr>
          </a:p>
          <a:p>
            <a:pPr algn="ctr" fontAlgn="auto">
              <a:spcBef>
                <a:spcPts val="0"/>
              </a:spcBef>
              <a:spcAft>
                <a:spcPts val="0"/>
              </a:spcAft>
              <a:defRPr/>
            </a:pPr>
            <a:endParaRPr lang="en-US" altLang="zh-CN" sz="500" b="1" kern="0" dirty="0">
              <a:solidFill>
                <a:sysClr val="windowText" lastClr="000000"/>
              </a:solidFill>
              <a:latin typeface="Arial"/>
              <a:ea typeface="宋体"/>
              <a:sym typeface="Arial"/>
            </a:endParaRPr>
          </a:p>
          <a:p>
            <a:pPr algn="ctr" fontAlgn="auto">
              <a:spcBef>
                <a:spcPts val="0"/>
              </a:spcBef>
              <a:spcAft>
                <a:spcPts val="0"/>
              </a:spcAft>
              <a:defRPr/>
            </a:pPr>
            <a:endParaRPr lang="en-US" altLang="zh-CN" sz="500" b="1" kern="0" dirty="0">
              <a:solidFill>
                <a:sysClr val="windowText" lastClr="000000"/>
              </a:solidFill>
              <a:latin typeface="Arial"/>
              <a:ea typeface="宋体"/>
              <a:sym typeface="Arial"/>
            </a:endParaRPr>
          </a:p>
          <a:p>
            <a:pPr algn="ctr" fontAlgn="auto">
              <a:spcBef>
                <a:spcPts val="0"/>
              </a:spcBef>
              <a:spcAft>
                <a:spcPts val="0"/>
              </a:spcAft>
              <a:defRPr/>
            </a:pPr>
            <a:endParaRPr lang="en-US" altLang="zh-CN" sz="500" b="1" kern="0" dirty="0">
              <a:solidFill>
                <a:sysClr val="windowText" lastClr="000000"/>
              </a:solidFill>
              <a:latin typeface="Arial"/>
              <a:ea typeface="宋体"/>
              <a:sym typeface="Arial"/>
            </a:endParaRPr>
          </a:p>
          <a:p>
            <a:pPr algn="ctr" fontAlgn="auto">
              <a:spcBef>
                <a:spcPts val="0"/>
              </a:spcBef>
              <a:spcAft>
                <a:spcPts val="0"/>
              </a:spcAft>
              <a:defRPr/>
            </a:pPr>
            <a:endParaRPr lang="en-US" altLang="zh-CN" sz="500" b="1" kern="0" dirty="0">
              <a:solidFill>
                <a:sysClr val="windowText" lastClr="000000"/>
              </a:solidFill>
              <a:latin typeface="Arial"/>
              <a:ea typeface="宋体"/>
              <a:sym typeface="Arial"/>
            </a:endParaRPr>
          </a:p>
          <a:p>
            <a:pPr algn="ctr" fontAlgn="auto">
              <a:spcBef>
                <a:spcPts val="0"/>
              </a:spcBef>
              <a:spcAft>
                <a:spcPts val="0"/>
              </a:spcAft>
              <a:defRPr/>
            </a:pPr>
            <a:endParaRPr lang="en-US" altLang="zh-CN" sz="500" b="1" kern="0" dirty="0">
              <a:solidFill>
                <a:sysClr val="windowText" lastClr="000000"/>
              </a:solidFill>
              <a:latin typeface="Arial"/>
              <a:ea typeface="宋体"/>
              <a:sym typeface="Arial"/>
            </a:endParaRPr>
          </a:p>
          <a:p>
            <a:pPr algn="ctr" fontAlgn="auto">
              <a:spcBef>
                <a:spcPts val="0"/>
              </a:spcBef>
              <a:spcAft>
                <a:spcPts val="0"/>
              </a:spcAft>
              <a:defRPr/>
            </a:pPr>
            <a:endParaRPr lang="en-US" altLang="zh-CN" sz="500" b="1" kern="0" dirty="0">
              <a:solidFill>
                <a:sysClr val="windowText" lastClr="000000"/>
              </a:solidFill>
              <a:latin typeface="Arial"/>
              <a:ea typeface="宋体"/>
              <a:sym typeface="Arial"/>
            </a:endParaRPr>
          </a:p>
          <a:p>
            <a:pPr algn="ctr" fontAlgn="auto">
              <a:spcBef>
                <a:spcPts val="0"/>
              </a:spcBef>
              <a:spcAft>
                <a:spcPts val="0"/>
              </a:spcAft>
              <a:defRPr/>
            </a:pPr>
            <a:endParaRPr lang="en-US" altLang="zh-CN" sz="500" b="1" kern="0" dirty="0">
              <a:solidFill>
                <a:sysClr val="windowText" lastClr="000000"/>
              </a:solidFill>
              <a:latin typeface="Arial"/>
              <a:ea typeface="宋体"/>
              <a:sym typeface="Arial"/>
            </a:endParaRPr>
          </a:p>
        </p:txBody>
      </p:sp>
      <p:graphicFrame>
        <p:nvGraphicFramePr>
          <p:cNvPr id="34888" name="Group 72"/>
          <p:cNvGraphicFramePr>
            <a:graphicFrameLocks noGrp="1"/>
          </p:cNvGraphicFramePr>
          <p:nvPr>
            <p:extLst>
              <p:ext uri="{D42A27DB-BD31-4B8C-83A1-F6EECF244321}">
                <p14:modId xmlns:p14="http://schemas.microsoft.com/office/powerpoint/2010/main" val="1993971537"/>
              </p:ext>
            </p:extLst>
          </p:nvPr>
        </p:nvGraphicFramePr>
        <p:xfrm>
          <a:off x="6024562" y="2802615"/>
          <a:ext cx="1489075" cy="807190"/>
        </p:xfrm>
        <a:graphic>
          <a:graphicData uri="http://schemas.openxmlformats.org/drawingml/2006/table">
            <a:tbl>
              <a:tblPr/>
              <a:tblGrid>
                <a:gridCol w="727075">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05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500" b="1" i="0" u="none" strike="noStrike" cap="none" normalizeH="0" baseline="0" dirty="0">
                          <a:ln>
                            <a:noFill/>
                          </a:ln>
                          <a:solidFill>
                            <a:schemeClr val="tx1"/>
                          </a:solidFill>
                          <a:effectLst/>
                          <a:latin typeface="Arial"/>
                          <a:ea typeface="宋体"/>
                          <a:sym typeface="Arial"/>
                        </a:rPr>
                        <a:t>Fault symptom</a:t>
                      </a: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500" b="1" i="0" u="none" strike="noStrike" cap="none" normalizeH="0" baseline="0" dirty="0">
                          <a:ln>
                            <a:noFill/>
                          </a:ln>
                          <a:solidFill>
                            <a:schemeClr val="tx1"/>
                          </a:solidFill>
                          <a:effectLst/>
                          <a:latin typeface="Arial"/>
                          <a:ea typeface="宋体"/>
                          <a:sym typeface="Arial"/>
                        </a:rPr>
                        <a:t>Failure cause</a:t>
                      </a: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3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500" b="1" i="0" u="none" strike="noStrike" cap="none" normalizeH="0" baseline="0" dirty="0">
                          <a:ln>
                            <a:noFill/>
                          </a:ln>
                          <a:solidFill>
                            <a:srgbClr val="548235"/>
                          </a:solidFill>
                          <a:effectLst/>
                          <a:latin typeface="Arial"/>
                          <a:ea typeface="宋体"/>
                          <a:sym typeface="Arial"/>
                        </a:rPr>
                        <a:t>Universal joint stuck</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500" b="1" i="0" u="none" strike="noStrike" cap="none" normalizeH="0" baseline="0" dirty="0">
                          <a:ln>
                            <a:noFill/>
                          </a:ln>
                          <a:solidFill>
                            <a:srgbClr val="548235"/>
                          </a:solidFill>
                          <a:effectLst/>
                          <a:latin typeface="Arial"/>
                          <a:ea typeface="宋体"/>
                          <a:sym typeface="Arial"/>
                        </a:rPr>
                        <a:t>（</a:t>
                      </a:r>
                      <a:r>
                        <a:rPr kumimoji="0" lang="en-US" altLang="zh-CN" sz="500" b="1" i="0" u="none" strike="noStrike" cap="none" normalizeH="0" baseline="0" dirty="0">
                          <a:ln>
                            <a:noFill/>
                          </a:ln>
                          <a:solidFill>
                            <a:srgbClr val="548235"/>
                          </a:solidFill>
                          <a:effectLst/>
                          <a:latin typeface="Arial"/>
                          <a:ea typeface="宋体"/>
                          <a:sym typeface="Arial"/>
                        </a:rPr>
                        <a:t>the same symptom</a:t>
                      </a:r>
                      <a:r>
                        <a:rPr kumimoji="0" lang="zh-CN" altLang="en-US" sz="500" b="1" i="0" u="none" strike="noStrike" cap="none" normalizeH="0" baseline="0" dirty="0">
                          <a:ln>
                            <a:noFill/>
                          </a:ln>
                          <a:solidFill>
                            <a:srgbClr val="548235"/>
                          </a:solidFill>
                          <a:effectLst/>
                          <a:latin typeface="Arial"/>
                          <a:ea typeface="宋体"/>
                          <a:sym typeface="Arial"/>
                        </a:rPr>
                        <a:t>）</a:t>
                      </a:r>
                    </a:p>
                  </a:txBody>
                  <a:tcPr marL="45720" marR="457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500" b="1" i="0" u="none" strike="noStrike" cap="none" normalizeH="0" baseline="0" dirty="0">
                          <a:ln>
                            <a:noFill/>
                          </a:ln>
                          <a:solidFill>
                            <a:srgbClr val="548235"/>
                          </a:solidFill>
                          <a:effectLst/>
                          <a:latin typeface="Arial"/>
                          <a:ea typeface="宋体"/>
                          <a:sym typeface="Arial"/>
                        </a:rPr>
                        <a:t>The temperature is too high to be tolerated by the ferromagnetic fluid</a:t>
                      </a: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500" b="1" i="0" u="none" strike="noStrike" cap="none" normalizeH="0" baseline="0" dirty="0">
                          <a:ln>
                            <a:noFill/>
                          </a:ln>
                          <a:solidFill>
                            <a:schemeClr val="tx1"/>
                          </a:solidFill>
                          <a:effectLst/>
                          <a:latin typeface="Arial"/>
                          <a:ea typeface="宋体"/>
                          <a:sym typeface="Arial"/>
                        </a:rPr>
                        <a:t>Universal joint stuck</a:t>
                      </a: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500" b="1" i="0" u="none" strike="noStrike" cap="none" normalizeH="0" baseline="0" dirty="0">
                        <a:ln>
                          <a:noFill/>
                        </a:ln>
                        <a:solidFill>
                          <a:schemeClr val="tx1"/>
                        </a:solidFill>
                        <a:effectLst/>
                        <a:latin typeface="Arial"/>
                        <a:ea typeface="宋体"/>
                        <a:sym typeface="Arial"/>
                      </a:endParaRPr>
                    </a:p>
                  </a:txBody>
                  <a:tcPr marL="45720" marR="457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5" name="右弧形箭头 74"/>
          <p:cNvSpPr/>
          <p:nvPr/>
        </p:nvSpPr>
        <p:spPr>
          <a:xfrm flipH="1">
            <a:off x="6008688" y="3206750"/>
            <a:ext cx="149225" cy="209550"/>
          </a:xfrm>
          <a:prstGeom prst="curvedLeftArrow">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kern="0">
              <a:solidFill>
                <a:sysClr val="windowText" lastClr="000000"/>
              </a:solidFill>
              <a:latin typeface="Arial"/>
              <a:ea typeface="宋体"/>
              <a:sym typeface="Arial"/>
            </a:endParaRPr>
          </a:p>
        </p:txBody>
      </p:sp>
      <p:sp>
        <p:nvSpPr>
          <p:cNvPr id="76" name="右弧形箭头 75"/>
          <p:cNvSpPr/>
          <p:nvPr/>
        </p:nvSpPr>
        <p:spPr>
          <a:xfrm>
            <a:off x="7019925" y="3235325"/>
            <a:ext cx="138113" cy="207963"/>
          </a:xfrm>
          <a:prstGeom prst="curvedLeftArrow">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kern="0">
              <a:solidFill>
                <a:sysClr val="windowText" lastClr="000000"/>
              </a:solidFill>
              <a:latin typeface="Arial"/>
              <a:ea typeface="宋体"/>
              <a:sym typeface="Arial"/>
            </a:endParaRPr>
          </a:p>
        </p:txBody>
      </p:sp>
      <p:cxnSp>
        <p:nvCxnSpPr>
          <p:cNvPr id="34865" name="肘形连接符 76"/>
          <p:cNvCxnSpPr>
            <a:cxnSpLocks noChangeShapeType="1"/>
            <a:stCxn id="54" idx="3"/>
            <a:endCxn id="59" idx="0"/>
          </p:cNvCxnSpPr>
          <p:nvPr/>
        </p:nvCxnSpPr>
        <p:spPr bwMode="auto">
          <a:xfrm flipV="1">
            <a:off x="7632700" y="3927475"/>
            <a:ext cx="1174750" cy="431800"/>
          </a:xfrm>
          <a:prstGeom prst="bentConnector4">
            <a:avLst>
              <a:gd name="adj1" fmla="val 12861"/>
              <a:gd name="adj2" fmla="val 152912"/>
            </a:avLst>
          </a:prstGeom>
          <a:noFill/>
          <a:ln w="28575" algn="ctr">
            <a:solidFill>
              <a:srgbClr val="F79646"/>
            </a:solidFill>
            <a:miter lim="800000"/>
            <a:headEnd/>
            <a:tailEnd type="triangle" w="med" len="med"/>
          </a:ln>
        </p:spPr>
      </p:cxnSp>
      <p:sp>
        <p:nvSpPr>
          <p:cNvPr id="34866" name="TextBox 77"/>
          <p:cNvSpPr txBox="1">
            <a:spLocks noChangeArrowheads="1"/>
          </p:cNvSpPr>
          <p:nvPr/>
        </p:nvSpPr>
        <p:spPr bwMode="auto">
          <a:xfrm>
            <a:off x="7784306" y="3687763"/>
            <a:ext cx="1048544" cy="276999"/>
          </a:xfrm>
          <a:prstGeom prst="rect">
            <a:avLst/>
          </a:prstGeom>
          <a:noFill/>
          <a:ln w="9525">
            <a:noFill/>
            <a:miter lim="800000"/>
            <a:headEnd/>
            <a:tailEnd/>
          </a:ln>
        </p:spPr>
        <p:txBody>
          <a:bodyPr wrap="square">
            <a:spAutoFit/>
          </a:bodyPr>
          <a:lstStyle/>
          <a:p>
            <a:pPr algn="ctr"/>
            <a:r>
              <a:rPr lang="en-US" altLang="zh-CN" sz="600" b="1" dirty="0">
                <a:latin typeface="Arial"/>
                <a:ea typeface="宋体"/>
                <a:sym typeface="Arial"/>
              </a:rPr>
              <a:t>Information extraction from associated fields</a:t>
            </a:r>
            <a:endParaRPr lang="zh-CN" altLang="en-US" sz="600" b="1" dirty="0">
              <a:latin typeface="Arial"/>
              <a:ea typeface="宋体"/>
              <a:sym typeface="Arial"/>
            </a:endParaRPr>
          </a:p>
        </p:txBody>
      </p:sp>
      <p:sp>
        <p:nvSpPr>
          <p:cNvPr id="79" name="剪去对角的矩形 78"/>
          <p:cNvSpPr/>
          <p:nvPr/>
        </p:nvSpPr>
        <p:spPr>
          <a:xfrm>
            <a:off x="7935238" y="2565621"/>
            <a:ext cx="1745866" cy="1006462"/>
          </a:xfrm>
          <a:prstGeom prst="snip2DiagRect">
            <a:avLst/>
          </a:prstGeom>
          <a:solidFill>
            <a:srgbClr val="C0504D">
              <a:lumMod val="20000"/>
              <a:lumOff val="80000"/>
            </a:srgbClr>
          </a:solidFill>
          <a:ln w="9525" cap="flat" cmpd="sng" algn="ctr">
            <a:solidFill>
              <a:sysClr val="windowText" lastClr="000000"/>
            </a:solidFill>
            <a:prstDash val="solid"/>
            <a:headEnd type="none" w="med" len="med"/>
            <a:tailEnd type="triangle" w="med" len="med"/>
          </a:ln>
          <a:effectLst>
            <a:outerShdw blurRad="40000" dist="20000" dir="5400000" rotWithShape="0">
              <a:srgbClr val="000000">
                <a:alpha val="38000"/>
              </a:srgbClr>
            </a:outerShdw>
          </a:effectLst>
          <a:scene3d>
            <a:camera prst="obliqueTopRight"/>
            <a:lightRig rig="threePt" dir="t"/>
          </a:scene3d>
        </p:spPr>
        <p:txBody>
          <a:bodyPr anchor="ctr"/>
          <a:lstStyle/>
          <a:p>
            <a:pPr algn="ctr"/>
            <a:r>
              <a:rPr lang="en-US" altLang="zh-CN" sz="800" b="1" dirty="0"/>
              <a:t>“Title ” field → “Aircraft model” </a:t>
            </a:r>
            <a:endParaRPr lang="zh-CN" altLang="zh-CN" sz="800" dirty="0"/>
          </a:p>
          <a:p>
            <a:pPr algn="ctr" fontAlgn="auto">
              <a:spcBef>
                <a:spcPts val="600"/>
              </a:spcBef>
              <a:spcAft>
                <a:spcPts val="0"/>
              </a:spcAft>
              <a:defRPr/>
            </a:pPr>
            <a:r>
              <a:rPr lang="en-US" altLang="zh-CN" sz="800" b="1" kern="0" dirty="0">
                <a:solidFill>
                  <a:srgbClr val="FF0000"/>
                </a:solidFill>
                <a:latin typeface="Arial"/>
                <a:ea typeface="宋体"/>
                <a:sym typeface="Arial"/>
              </a:rPr>
              <a:t>X18</a:t>
            </a:r>
            <a:r>
              <a:rPr lang="en-US" altLang="zh-CN" sz="800" b="1" kern="0" dirty="0">
                <a:solidFill>
                  <a:srgbClr val="F79646">
                    <a:lumMod val="75000"/>
                  </a:srgbClr>
                </a:solidFill>
                <a:latin typeface="Arial"/>
                <a:ea typeface="宋体"/>
                <a:sym typeface="Arial"/>
              </a:rPr>
              <a:t>-1234</a:t>
            </a:r>
            <a:r>
              <a:rPr lang="en-US" altLang="zh-CN" sz="800" b="1" kern="0" dirty="0">
                <a:solidFill>
                  <a:srgbClr val="FF0000"/>
                </a:solidFill>
                <a:latin typeface="Arial"/>
                <a:ea typeface="宋体"/>
                <a:sym typeface="Arial"/>
              </a:rPr>
              <a:t> </a:t>
            </a:r>
            <a:r>
              <a:rPr lang="en-US" altLang="zh-CN" sz="800" b="1" kern="0" dirty="0">
                <a:solidFill>
                  <a:sysClr val="windowText" lastClr="000000"/>
                </a:solidFill>
                <a:latin typeface="Arial"/>
                <a:ea typeface="宋体"/>
                <a:sym typeface="Arial"/>
              </a:rPr>
              <a:t>→</a:t>
            </a:r>
            <a:r>
              <a:rPr lang="en-US" altLang="zh-CN" sz="800" b="1" kern="0" dirty="0">
                <a:solidFill>
                  <a:srgbClr val="FF0000"/>
                </a:solidFill>
                <a:latin typeface="Arial"/>
                <a:ea typeface="宋体"/>
                <a:sym typeface="Arial"/>
              </a:rPr>
              <a:t> X18</a:t>
            </a:r>
          </a:p>
          <a:p>
            <a:pPr algn="ctr" fontAlgn="auto">
              <a:spcBef>
                <a:spcPts val="600"/>
              </a:spcBef>
              <a:spcAft>
                <a:spcPts val="0"/>
              </a:spcAft>
              <a:defRPr/>
            </a:pPr>
            <a:r>
              <a:rPr lang="en-US" altLang="zh-CN" sz="800" b="1" kern="0" dirty="0">
                <a:solidFill>
                  <a:srgbClr val="FF0000"/>
                </a:solidFill>
                <a:latin typeface="Arial"/>
                <a:ea typeface="宋体"/>
                <a:sym typeface="Arial"/>
              </a:rPr>
              <a:t>X17N</a:t>
            </a:r>
            <a:r>
              <a:rPr lang="en-US" altLang="zh-CN" sz="800" b="1" kern="0" dirty="0">
                <a:solidFill>
                  <a:srgbClr val="F79646">
                    <a:lumMod val="75000"/>
                  </a:srgbClr>
                </a:solidFill>
                <a:latin typeface="Arial"/>
                <a:ea typeface="宋体"/>
                <a:sym typeface="Arial"/>
              </a:rPr>
              <a:t>-123</a:t>
            </a:r>
            <a:r>
              <a:rPr lang="en-US" altLang="zh-CN" sz="800" b="1" kern="0" dirty="0">
                <a:solidFill>
                  <a:srgbClr val="FF0000"/>
                </a:solidFill>
                <a:latin typeface="Arial"/>
                <a:ea typeface="宋体"/>
                <a:sym typeface="Arial"/>
              </a:rPr>
              <a:t> </a:t>
            </a:r>
            <a:r>
              <a:rPr lang="en-US" altLang="zh-CN" sz="800" b="1" kern="0" dirty="0">
                <a:solidFill>
                  <a:sysClr val="windowText" lastClr="000000"/>
                </a:solidFill>
                <a:latin typeface="Arial"/>
                <a:ea typeface="宋体"/>
                <a:sym typeface="Arial"/>
              </a:rPr>
              <a:t>→</a:t>
            </a:r>
            <a:r>
              <a:rPr lang="en-US" altLang="zh-CN" sz="800" b="1" kern="0" dirty="0">
                <a:solidFill>
                  <a:srgbClr val="FF0000"/>
                </a:solidFill>
                <a:latin typeface="Arial"/>
                <a:ea typeface="宋体"/>
                <a:sym typeface="Arial"/>
              </a:rPr>
              <a:t> X17N</a:t>
            </a:r>
          </a:p>
          <a:p>
            <a:pPr algn="ctr" fontAlgn="auto">
              <a:spcBef>
                <a:spcPts val="600"/>
              </a:spcBef>
              <a:spcAft>
                <a:spcPts val="0"/>
              </a:spcAft>
              <a:defRPr/>
            </a:pPr>
            <a:r>
              <a:rPr lang="en-US" altLang="zh-CN" sz="800" b="1" kern="0" dirty="0">
                <a:solidFill>
                  <a:srgbClr val="FF0000"/>
                </a:solidFill>
                <a:latin typeface="Arial"/>
                <a:ea typeface="宋体"/>
                <a:sym typeface="Arial"/>
              </a:rPr>
              <a:t>X8</a:t>
            </a:r>
            <a:r>
              <a:rPr lang="en-US" altLang="zh-CN" sz="800" b="1" kern="0" dirty="0">
                <a:solidFill>
                  <a:srgbClr val="F79646">
                    <a:lumMod val="75000"/>
                  </a:srgbClr>
                </a:solidFill>
                <a:latin typeface="Arial"/>
                <a:ea typeface="宋体"/>
                <a:sym typeface="Arial"/>
              </a:rPr>
              <a:t>-321 </a:t>
            </a:r>
            <a:r>
              <a:rPr lang="en-US" altLang="zh-CN" sz="800" b="1" kern="0" dirty="0">
                <a:solidFill>
                  <a:sysClr val="windowText" lastClr="000000"/>
                </a:solidFill>
                <a:latin typeface="Arial"/>
                <a:ea typeface="宋体"/>
                <a:sym typeface="Arial"/>
              </a:rPr>
              <a:t>→</a:t>
            </a:r>
            <a:r>
              <a:rPr lang="en-US" altLang="zh-CN" sz="800" b="1" kern="0" dirty="0">
                <a:solidFill>
                  <a:srgbClr val="FF0000"/>
                </a:solidFill>
                <a:latin typeface="Arial"/>
                <a:ea typeface="宋体"/>
                <a:sym typeface="Arial"/>
              </a:rPr>
              <a:t> X8</a:t>
            </a:r>
          </a:p>
        </p:txBody>
      </p:sp>
      <p:cxnSp>
        <p:nvCxnSpPr>
          <p:cNvPr id="34868" name="直接箭头连接符 79"/>
          <p:cNvCxnSpPr>
            <a:cxnSpLocks noChangeShapeType="1"/>
            <a:stCxn id="59" idx="3"/>
            <a:endCxn id="61" idx="1"/>
          </p:cNvCxnSpPr>
          <p:nvPr/>
        </p:nvCxnSpPr>
        <p:spPr bwMode="auto">
          <a:xfrm>
            <a:off x="9680575" y="4359275"/>
            <a:ext cx="407988" cy="0"/>
          </a:xfrm>
          <a:prstGeom prst="straightConnector1">
            <a:avLst/>
          </a:prstGeom>
          <a:noFill/>
          <a:ln w="28575" algn="ctr">
            <a:solidFill>
              <a:srgbClr val="F79646"/>
            </a:solidFill>
            <a:round/>
            <a:headEnd/>
            <a:tailEnd type="triangle" w="med" len="med"/>
          </a:ln>
        </p:spPr>
      </p:cxnSp>
      <p:sp>
        <p:nvSpPr>
          <p:cNvPr id="81" name="剪去对角的矩形 80"/>
          <p:cNvSpPr/>
          <p:nvPr/>
        </p:nvSpPr>
        <p:spPr>
          <a:xfrm>
            <a:off x="7952309" y="5079896"/>
            <a:ext cx="1728795" cy="1152128"/>
          </a:xfrm>
          <a:prstGeom prst="snip2DiagRect">
            <a:avLst/>
          </a:prstGeom>
          <a:solidFill>
            <a:srgbClr val="C0504D">
              <a:lumMod val="20000"/>
              <a:lumOff val="80000"/>
            </a:srgbClr>
          </a:solidFill>
          <a:ln w="9525" cap="flat" cmpd="sng" algn="ctr">
            <a:solidFill>
              <a:sysClr val="windowText" lastClr="000000"/>
            </a:solidFill>
            <a:prstDash val="solid"/>
            <a:headEnd type="none" w="med" len="med"/>
            <a:tailEnd type="triangle" w="med" len="med"/>
          </a:ln>
          <a:effectLst>
            <a:outerShdw blurRad="40000" dist="20000" dir="5400000" rotWithShape="0">
              <a:srgbClr val="000000">
                <a:alpha val="38000"/>
              </a:srgbClr>
            </a:outerShdw>
          </a:effectLst>
          <a:scene3d>
            <a:camera prst="obliqueTopRight"/>
            <a:lightRig rig="threePt" dir="t"/>
          </a:scene3d>
        </p:spPr>
        <p:txBody>
          <a:bodyPr anchor="ctr"/>
          <a:lstStyle/>
          <a:p>
            <a:r>
              <a:rPr lang="en-US" altLang="zh-CN" sz="500" b="1" dirty="0"/>
              <a:t>1</a:t>
            </a:r>
            <a:r>
              <a:rPr lang="zh-CN" altLang="zh-CN" sz="500" b="1" dirty="0"/>
              <a:t>）</a:t>
            </a:r>
            <a:r>
              <a:rPr lang="en-US" altLang="zh-CN" sz="500" b="1" dirty="0"/>
              <a:t>Failure mode</a:t>
            </a:r>
            <a:r>
              <a:rPr lang="zh-CN" altLang="zh-CN" sz="500" b="1" dirty="0"/>
              <a:t>：</a:t>
            </a:r>
            <a:endParaRPr lang="zh-CN" altLang="zh-CN" sz="500" dirty="0"/>
          </a:p>
          <a:p>
            <a:r>
              <a:rPr lang="en-US" altLang="zh-CN" sz="500" b="1" dirty="0">
                <a:solidFill>
                  <a:srgbClr val="FF0000"/>
                </a:solidFill>
              </a:rPr>
              <a:t>Universal joint stuck → Stuck</a:t>
            </a:r>
            <a:endParaRPr lang="zh-CN" altLang="zh-CN" sz="500" dirty="0">
              <a:solidFill>
                <a:srgbClr val="FF0000"/>
              </a:solidFill>
            </a:endParaRPr>
          </a:p>
          <a:p>
            <a:r>
              <a:rPr lang="en-US" altLang="zh-CN" sz="500" b="1" dirty="0">
                <a:solidFill>
                  <a:srgbClr val="FF0000"/>
                </a:solidFill>
              </a:rPr>
              <a:t>Sensor vibrates and generates abnormal noise → Stuck</a:t>
            </a:r>
            <a:endParaRPr lang="zh-CN" altLang="zh-CN" sz="500" dirty="0">
              <a:solidFill>
                <a:srgbClr val="FF0000"/>
              </a:solidFill>
            </a:endParaRPr>
          </a:p>
          <a:p>
            <a:r>
              <a:rPr lang="en-US" altLang="zh-CN" sz="500" b="1" dirty="0">
                <a:solidFill>
                  <a:srgbClr val="FF0000"/>
                </a:solidFill>
              </a:rPr>
              <a:t>Guide ring stuck → Stuck</a:t>
            </a:r>
            <a:endParaRPr lang="zh-CN" altLang="zh-CN" sz="500" dirty="0">
              <a:solidFill>
                <a:srgbClr val="FF0000"/>
              </a:solidFill>
            </a:endParaRPr>
          </a:p>
          <a:p>
            <a:r>
              <a:rPr lang="en-US" altLang="zh-CN" sz="500" b="1" dirty="0"/>
              <a:t>2</a:t>
            </a:r>
            <a:r>
              <a:rPr lang="zh-CN" altLang="zh-CN" sz="500" b="1" dirty="0"/>
              <a:t>）</a:t>
            </a:r>
            <a:r>
              <a:rPr lang="en-US" altLang="zh-CN" sz="500" b="1" dirty="0"/>
              <a:t>Corrective action:</a:t>
            </a:r>
            <a:endParaRPr lang="zh-CN" altLang="zh-CN" sz="500" dirty="0"/>
          </a:p>
          <a:p>
            <a:r>
              <a:rPr lang="en-US" altLang="zh-CN" sz="500" b="1" dirty="0">
                <a:solidFill>
                  <a:srgbClr val="FF0000"/>
                </a:solidFill>
              </a:rPr>
              <a:t>Stuck → Screw loosening → Tighten the screw and take preventive measures against loosening</a:t>
            </a:r>
            <a:endParaRPr lang="zh-CN" altLang="zh-CN" sz="500" dirty="0">
              <a:solidFill>
                <a:srgbClr val="FF0000"/>
              </a:solidFill>
            </a:endParaRPr>
          </a:p>
          <a:p>
            <a:r>
              <a:rPr lang="en-US" altLang="zh-CN" sz="500" b="1" dirty="0">
                <a:solidFill>
                  <a:srgbClr val="FF0000"/>
                </a:solidFill>
              </a:rPr>
              <a:t>Stuck→ Guide ring limit stuck → Manually restore the guide ring to its original position</a:t>
            </a:r>
            <a:endParaRPr lang="zh-CN" altLang="zh-CN" sz="500" dirty="0">
              <a:solidFill>
                <a:srgbClr val="FF0000"/>
              </a:solidFill>
            </a:endParaRPr>
          </a:p>
          <a:p>
            <a:r>
              <a:rPr lang="en-US" altLang="zh-CN" sz="500" b="1" dirty="0">
                <a:solidFill>
                  <a:srgbClr val="FF0000"/>
                </a:solidFill>
              </a:rPr>
              <a:t>Stuck→ Particles generated from the dried ferromagnetic fluid causes bearing damage → Adjust the heating element’s power distribution</a:t>
            </a:r>
            <a:endParaRPr lang="en-US" altLang="zh-CN" sz="500" b="1" kern="0" dirty="0">
              <a:solidFill>
                <a:srgbClr val="FF0000"/>
              </a:solidFill>
              <a:latin typeface="Arial"/>
              <a:ea typeface="宋体"/>
              <a:sym typeface="Arial"/>
            </a:endParaRPr>
          </a:p>
        </p:txBody>
      </p:sp>
      <p:cxnSp>
        <p:nvCxnSpPr>
          <p:cNvPr id="34870" name="肘形连接符 81"/>
          <p:cNvCxnSpPr>
            <a:cxnSpLocks noChangeShapeType="1"/>
            <a:stCxn id="49" idx="0"/>
            <a:endCxn id="59" idx="2"/>
          </p:cNvCxnSpPr>
          <p:nvPr/>
        </p:nvCxnSpPr>
        <p:spPr bwMode="auto">
          <a:xfrm rot="5400000" flipH="1" flipV="1">
            <a:off x="5506244" y="2355056"/>
            <a:ext cx="865188" cy="5737225"/>
          </a:xfrm>
          <a:prstGeom prst="bentConnector3">
            <a:avLst>
              <a:gd name="adj1" fmla="val 87898"/>
            </a:avLst>
          </a:prstGeom>
          <a:noFill/>
          <a:ln w="28575" algn="ctr">
            <a:solidFill>
              <a:srgbClr val="F79646"/>
            </a:solidFill>
            <a:miter lim="800000"/>
            <a:headEnd/>
            <a:tailEnd type="triangle" w="med" len="med"/>
          </a:ln>
        </p:spPr>
      </p:cxnSp>
      <p:sp>
        <p:nvSpPr>
          <p:cNvPr id="34871" name="TextBox 82"/>
          <p:cNvSpPr txBox="1">
            <a:spLocks noChangeArrowheads="1"/>
          </p:cNvSpPr>
          <p:nvPr/>
        </p:nvSpPr>
        <p:spPr bwMode="auto">
          <a:xfrm>
            <a:off x="7385050" y="4901414"/>
            <a:ext cx="2296054" cy="184666"/>
          </a:xfrm>
          <a:prstGeom prst="rect">
            <a:avLst/>
          </a:prstGeom>
          <a:noFill/>
          <a:ln w="9525">
            <a:noFill/>
            <a:miter lim="800000"/>
            <a:headEnd/>
            <a:tailEnd/>
          </a:ln>
        </p:spPr>
        <p:txBody>
          <a:bodyPr wrap="square">
            <a:spAutoFit/>
          </a:bodyPr>
          <a:lstStyle/>
          <a:p>
            <a:pPr algn="ctr"/>
            <a:r>
              <a:rPr lang="en-US" altLang="zh-CN" sz="600" b="1" dirty="0"/>
              <a:t>Semantic recognition and classification</a:t>
            </a:r>
            <a:endParaRPr lang="zh-CN" altLang="en-US" sz="600" b="1" dirty="0">
              <a:latin typeface="Arial"/>
              <a:ea typeface="宋体"/>
              <a:sym typeface="Arial"/>
            </a:endParaRPr>
          </a:p>
        </p:txBody>
      </p:sp>
      <p:sp>
        <p:nvSpPr>
          <p:cNvPr id="34874" name="TextBox 31"/>
          <p:cNvSpPr txBox="1">
            <a:spLocks noChangeArrowheads="1"/>
          </p:cNvSpPr>
          <p:nvPr/>
        </p:nvSpPr>
        <p:spPr bwMode="auto">
          <a:xfrm>
            <a:off x="401954" y="1398270"/>
            <a:ext cx="11309985" cy="400110"/>
          </a:xfrm>
          <a:prstGeom prst="rect">
            <a:avLst/>
          </a:prstGeom>
          <a:noFill/>
          <a:ln w="9525">
            <a:noFill/>
            <a:miter lim="800000"/>
            <a:headEnd/>
            <a:tailEnd/>
          </a:ln>
        </p:spPr>
        <p:txBody>
          <a:bodyPr wrap="square">
            <a:spAutoFit/>
          </a:bodyPr>
          <a:lstStyle/>
          <a:p>
            <a:r>
              <a:rPr lang="en-US" altLang="zh-CN" sz="2000" dirty="0">
                <a:latin typeface="Arial"/>
                <a:ea typeface="宋体"/>
                <a:sym typeface="Arial"/>
              </a:rPr>
              <a:t>Generating structured field failure data by cleansing and preprocessing of field failure information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388938" y="220663"/>
            <a:ext cx="10255250" cy="441325"/>
          </a:xfrm>
        </p:spPr>
        <p:txBody>
          <a:bodyPr/>
          <a:lstStyle/>
          <a:p>
            <a:pPr eaLnBrk="1" hangingPunct="1"/>
            <a:r>
              <a:rPr kumimoji="1" lang="en-US" altLang="zh-CN">
                <a:latin typeface="Arial"/>
                <a:ea typeface="宋体"/>
                <a:sym typeface="Arial"/>
              </a:rPr>
              <a:t>Technical proposal</a:t>
            </a:r>
          </a:p>
        </p:txBody>
      </p:sp>
      <p:sp>
        <p:nvSpPr>
          <p:cNvPr id="10" name="矩形 9"/>
          <p:cNvSpPr>
            <a:spLocks noChangeArrowheads="1"/>
          </p:cNvSpPr>
          <p:nvPr/>
        </p:nvSpPr>
        <p:spPr bwMode="auto">
          <a:xfrm>
            <a:off x="228600" y="854075"/>
            <a:ext cx="4398961" cy="523220"/>
          </a:xfrm>
          <a:prstGeom prst="rect">
            <a:avLst/>
          </a:prstGeom>
          <a:noFill/>
          <a:ln>
            <a:noFill/>
          </a:ln>
          <a:extLst/>
        </p:spPr>
        <p:txBody>
          <a:bodyPr wrap="none">
            <a:spAutoFit/>
          </a:bodyPr>
          <a:lstStyle/>
          <a:p>
            <a:pPr marL="514350" indent="-514350">
              <a:buFontTx/>
              <a:buAutoNum type="circleNumDbPlain" startAt="3"/>
            </a:pPr>
            <a:r>
              <a:rPr lang="en-US" altLang="zh-CN" sz="2800" b="1">
                <a:solidFill>
                  <a:srgbClr val="2E75B6"/>
                </a:solidFill>
                <a:latin typeface="Arial"/>
                <a:ea typeface="宋体"/>
                <a:sym typeface="Arial"/>
              </a:rPr>
              <a:t>Ontology file creation</a:t>
            </a:r>
            <a:endParaRPr lang="zh-CN" altLang="en-US" sz="2800" b="1">
              <a:solidFill>
                <a:srgbClr val="2E75B6"/>
              </a:solidFill>
              <a:latin typeface="Arial"/>
              <a:ea typeface="宋体"/>
              <a:sym typeface="Arial"/>
            </a:endParaRPr>
          </a:p>
        </p:txBody>
      </p:sp>
      <p:sp>
        <p:nvSpPr>
          <p:cNvPr id="4" name="竖卷形 3"/>
          <p:cNvSpPr/>
          <p:nvPr/>
        </p:nvSpPr>
        <p:spPr>
          <a:xfrm>
            <a:off x="2659063" y="3236913"/>
            <a:ext cx="1300162" cy="863600"/>
          </a:xfrm>
          <a:prstGeom prst="verticalScroll">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r>
              <a:rPr lang="en-US" altLang="zh-CN" sz="800" b="1">
                <a:solidFill>
                  <a:srgbClr val="000000"/>
                </a:solidFill>
                <a:latin typeface="Arial"/>
                <a:ea typeface="宋体"/>
                <a:sym typeface="Arial"/>
              </a:rPr>
              <a:t>Normalized field failure information form</a:t>
            </a:r>
            <a:endParaRPr lang="zh-CN" altLang="en-US" sz="800" b="1">
              <a:solidFill>
                <a:srgbClr val="000000"/>
              </a:solidFill>
              <a:latin typeface="Arial"/>
              <a:ea typeface="宋体"/>
              <a:sym typeface="Arial"/>
            </a:endParaRPr>
          </a:p>
        </p:txBody>
      </p:sp>
      <p:sp>
        <p:nvSpPr>
          <p:cNvPr id="5" name="圆角矩形 4"/>
          <p:cNvSpPr/>
          <p:nvPr/>
        </p:nvSpPr>
        <p:spPr>
          <a:xfrm>
            <a:off x="4727575" y="3236913"/>
            <a:ext cx="1081088" cy="86360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triangle" w="med" len="med"/>
          </a:ln>
          <a:effectLst>
            <a:outerShdw blurRad="40000" dist="20000" dir="5400000" rotWithShape="0">
              <a:srgbClr val="000000">
                <a:alpha val="38000"/>
              </a:srgbClr>
            </a:outerShdw>
          </a:effectLst>
        </p:spPr>
        <p:txBody>
          <a:bodyPr anchor="ctr"/>
          <a:lstStyle/>
          <a:p>
            <a:pPr algn="ctr"/>
            <a:r>
              <a:rPr lang="en-US" altLang="zh-CN" sz="700" b="1" dirty="0">
                <a:solidFill>
                  <a:srgbClr val="000000"/>
                </a:solidFill>
                <a:latin typeface="Arial"/>
                <a:ea typeface="宋体"/>
                <a:sym typeface="Arial"/>
              </a:rPr>
              <a:t>Definitions of ontology data architecture of field failure data</a:t>
            </a:r>
          </a:p>
          <a:p>
            <a:pPr algn="ctr"/>
            <a:r>
              <a:rPr lang="zh-CN" altLang="en-US" sz="700" b="1" dirty="0">
                <a:solidFill>
                  <a:srgbClr val="984807"/>
                </a:solidFill>
                <a:latin typeface="Arial"/>
                <a:ea typeface="宋体"/>
                <a:sym typeface="Arial"/>
              </a:rPr>
              <a:t>（</a:t>
            </a:r>
            <a:r>
              <a:rPr lang="en-US" altLang="zh-CN" sz="700" b="1" dirty="0">
                <a:solidFill>
                  <a:srgbClr val="984807"/>
                </a:solidFill>
                <a:latin typeface="Arial"/>
                <a:ea typeface="宋体"/>
                <a:sym typeface="Arial"/>
              </a:rPr>
              <a:t>definitions of concepts/classes, attributes, and instances</a:t>
            </a:r>
            <a:r>
              <a:rPr lang="zh-CN" altLang="en-US" sz="700" b="1" dirty="0">
                <a:solidFill>
                  <a:srgbClr val="984807"/>
                </a:solidFill>
                <a:latin typeface="Arial"/>
                <a:ea typeface="宋体"/>
                <a:sym typeface="Arial"/>
              </a:rPr>
              <a:t>）</a:t>
            </a:r>
          </a:p>
        </p:txBody>
      </p:sp>
      <p:cxnSp>
        <p:nvCxnSpPr>
          <p:cNvPr id="36869" name="直接箭头连接符 5"/>
          <p:cNvCxnSpPr>
            <a:cxnSpLocks noChangeShapeType="1"/>
            <a:stCxn id="4" idx="3"/>
            <a:endCxn id="5" idx="1"/>
          </p:cNvCxnSpPr>
          <p:nvPr/>
        </p:nvCxnSpPr>
        <p:spPr bwMode="auto">
          <a:xfrm>
            <a:off x="3851275" y="3668713"/>
            <a:ext cx="876300" cy="0"/>
          </a:xfrm>
          <a:prstGeom prst="straightConnector1">
            <a:avLst/>
          </a:prstGeom>
          <a:noFill/>
          <a:ln w="28575" algn="ctr">
            <a:solidFill>
              <a:srgbClr val="F79646"/>
            </a:solidFill>
            <a:round/>
            <a:headEnd/>
            <a:tailEnd type="triangle" w="med" len="med"/>
          </a:ln>
        </p:spPr>
      </p:cxnSp>
      <p:sp>
        <p:nvSpPr>
          <p:cNvPr id="7" name="圆角矩形 6"/>
          <p:cNvSpPr/>
          <p:nvPr/>
        </p:nvSpPr>
        <p:spPr>
          <a:xfrm>
            <a:off x="6862763" y="3236913"/>
            <a:ext cx="1079500" cy="86360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triangle" w="med" len="med"/>
          </a:ln>
          <a:effectLst>
            <a:outerShdw blurRad="40000" dist="20000" dir="5400000" rotWithShape="0">
              <a:srgbClr val="000000">
                <a:alpha val="38000"/>
              </a:srgbClr>
            </a:outerShdw>
          </a:effectLst>
        </p:spPr>
        <p:txBody>
          <a:bodyPr anchor="ctr"/>
          <a:lstStyle/>
          <a:p>
            <a:pPr algn="ctr"/>
            <a:r>
              <a:rPr lang="en-US" altLang="zh-CN" sz="700" b="1">
                <a:solidFill>
                  <a:srgbClr val="000000"/>
                </a:solidFill>
                <a:latin typeface="Arial"/>
                <a:ea typeface="宋体"/>
                <a:sym typeface="Arial"/>
              </a:rPr>
              <a:t>Automatic ontology instance creation for field failure data</a:t>
            </a:r>
            <a:r>
              <a:rPr lang="zh-CN" altLang="en-US" sz="700" b="1">
                <a:solidFill>
                  <a:srgbClr val="984807"/>
                </a:solidFill>
                <a:latin typeface="Arial"/>
                <a:ea typeface="宋体"/>
                <a:sym typeface="Arial"/>
              </a:rPr>
              <a:t>（</a:t>
            </a:r>
            <a:r>
              <a:rPr lang="en-US" altLang="zh-CN" sz="700" b="1">
                <a:solidFill>
                  <a:srgbClr val="984807"/>
                </a:solidFill>
                <a:latin typeface="Arial"/>
                <a:ea typeface="宋体"/>
                <a:sym typeface="Arial"/>
              </a:rPr>
              <a:t> RDF/OWL file</a:t>
            </a:r>
            <a:r>
              <a:rPr lang="zh-CN" altLang="en-US" sz="700" b="1">
                <a:solidFill>
                  <a:srgbClr val="984807"/>
                </a:solidFill>
                <a:latin typeface="Arial"/>
                <a:ea typeface="宋体"/>
                <a:sym typeface="Arial"/>
              </a:rPr>
              <a:t>）</a:t>
            </a:r>
          </a:p>
        </p:txBody>
      </p:sp>
      <p:sp>
        <p:nvSpPr>
          <p:cNvPr id="8" name="圆角矩形 7"/>
          <p:cNvSpPr/>
          <p:nvPr/>
        </p:nvSpPr>
        <p:spPr>
          <a:xfrm>
            <a:off x="6851650" y="5108575"/>
            <a:ext cx="1101725" cy="576263"/>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triangle" w="med" len="med"/>
          </a:ln>
          <a:effectLst>
            <a:outerShdw blurRad="40000" dist="20000" dir="5400000" rotWithShape="0">
              <a:srgbClr val="000000">
                <a:alpha val="38000"/>
              </a:srgbClr>
            </a:outerShdw>
          </a:effectLst>
        </p:spPr>
        <p:txBody>
          <a:bodyPr anchor="ctr"/>
          <a:lstStyle/>
          <a:p>
            <a:pPr algn="ctr">
              <a:defRPr/>
            </a:pPr>
            <a:r>
              <a:rPr lang="en-US" altLang="zh-CN" sz="700" b="1" dirty="0">
                <a:solidFill>
                  <a:srgbClr val="000000"/>
                </a:solidFill>
                <a:latin typeface="Arial"/>
                <a:ea typeface="宋体"/>
                <a:sym typeface="Arial"/>
              </a:rPr>
              <a:t>Ontology visualization of field failure data</a:t>
            </a:r>
          </a:p>
          <a:p>
            <a:pPr algn="ctr">
              <a:defRPr/>
            </a:pPr>
            <a:r>
              <a:rPr lang="zh-CN" altLang="en-US" sz="700" b="1" dirty="0">
                <a:solidFill>
                  <a:srgbClr val="984807"/>
                </a:solidFill>
                <a:latin typeface="Arial"/>
                <a:ea typeface="宋体"/>
                <a:sym typeface="Arial"/>
              </a:rPr>
              <a:t>（</a:t>
            </a:r>
            <a:r>
              <a:rPr lang="en-US" altLang="zh-CN" sz="700" b="1" dirty="0">
                <a:solidFill>
                  <a:srgbClr val="984807"/>
                </a:solidFill>
                <a:latin typeface="Arial"/>
                <a:ea typeface="宋体"/>
                <a:sym typeface="Arial"/>
              </a:rPr>
              <a:t>Knowledge graph</a:t>
            </a:r>
            <a:r>
              <a:rPr lang="zh-CN" altLang="en-US" sz="700" b="1" dirty="0">
                <a:solidFill>
                  <a:srgbClr val="984807"/>
                </a:solidFill>
                <a:latin typeface="Arial"/>
                <a:ea typeface="宋体"/>
                <a:sym typeface="Arial"/>
              </a:rPr>
              <a:t>）</a:t>
            </a:r>
          </a:p>
        </p:txBody>
      </p:sp>
      <p:sp>
        <p:nvSpPr>
          <p:cNvPr id="9" name="流程图: 过程 8"/>
          <p:cNvSpPr/>
          <p:nvPr/>
        </p:nvSpPr>
        <p:spPr>
          <a:xfrm>
            <a:off x="3984625" y="4387850"/>
            <a:ext cx="1174750" cy="1728788"/>
          </a:xfrm>
          <a:prstGeom prst="flowChartProcess">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altLang="zh-CN" sz="700" b="1" u="sng" dirty="0">
                <a:solidFill>
                  <a:srgbClr val="000000"/>
                </a:solidFill>
                <a:latin typeface="Arial"/>
                <a:ea typeface="宋体"/>
                <a:sym typeface="Arial"/>
              </a:rPr>
              <a:t>Concepts/classes</a:t>
            </a:r>
          </a:p>
          <a:p>
            <a:r>
              <a:rPr lang="en-US" altLang="zh-CN" sz="600" b="1" dirty="0">
                <a:solidFill>
                  <a:srgbClr val="000000"/>
                </a:solidFill>
                <a:latin typeface="Arial"/>
                <a:ea typeface="宋体"/>
                <a:sym typeface="Arial"/>
              </a:rPr>
              <a:t>a</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Failure mode</a:t>
            </a:r>
          </a:p>
          <a:p>
            <a:r>
              <a:rPr lang="en-US" altLang="zh-CN" sz="600" b="1" dirty="0">
                <a:solidFill>
                  <a:srgbClr val="000000"/>
                </a:solidFill>
                <a:latin typeface="Arial"/>
                <a:ea typeface="宋体"/>
                <a:sym typeface="Arial"/>
              </a:rPr>
              <a:t>b</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Failure cause</a:t>
            </a:r>
          </a:p>
          <a:p>
            <a:r>
              <a:rPr lang="en-US" altLang="zh-CN" sz="600" b="1" dirty="0">
                <a:solidFill>
                  <a:srgbClr val="000000"/>
                </a:solidFill>
                <a:latin typeface="Arial"/>
                <a:ea typeface="宋体"/>
                <a:sym typeface="Arial"/>
              </a:rPr>
              <a:t>c</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Fault symptom</a:t>
            </a:r>
          </a:p>
          <a:p>
            <a:r>
              <a:rPr lang="en-US" altLang="zh-CN" sz="600" b="1" dirty="0">
                <a:solidFill>
                  <a:srgbClr val="000000"/>
                </a:solidFill>
                <a:latin typeface="Arial"/>
                <a:ea typeface="宋体"/>
                <a:sym typeface="Arial"/>
              </a:rPr>
              <a:t>d</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Corrective action</a:t>
            </a:r>
          </a:p>
          <a:p>
            <a:r>
              <a:rPr lang="en-US" altLang="zh-CN" sz="600" b="1" dirty="0">
                <a:solidFill>
                  <a:srgbClr val="000000"/>
                </a:solidFill>
                <a:latin typeface="Arial"/>
                <a:ea typeface="宋体"/>
                <a:sym typeface="Arial"/>
              </a:rPr>
              <a:t>e</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name</a:t>
            </a:r>
          </a:p>
          <a:p>
            <a:r>
              <a:rPr lang="en-US" altLang="zh-CN" sz="600" b="1" dirty="0">
                <a:solidFill>
                  <a:srgbClr val="000000"/>
                </a:solidFill>
                <a:latin typeface="Arial"/>
                <a:ea typeface="宋体"/>
                <a:sym typeface="Arial"/>
              </a:rPr>
              <a:t>f</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serial number</a:t>
            </a:r>
          </a:p>
          <a:p>
            <a:r>
              <a:rPr lang="en-US" altLang="zh-CN" sz="600" b="1" dirty="0">
                <a:solidFill>
                  <a:srgbClr val="000000"/>
                </a:solidFill>
                <a:latin typeface="Arial"/>
                <a:ea typeface="宋体"/>
                <a:sym typeface="Arial"/>
              </a:rPr>
              <a:t>g</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Geography</a:t>
            </a:r>
          </a:p>
          <a:p>
            <a:r>
              <a:rPr lang="en-US" altLang="zh-CN" sz="600" b="1" dirty="0">
                <a:solidFill>
                  <a:srgbClr val="984807"/>
                </a:solidFill>
                <a:latin typeface="Arial"/>
                <a:ea typeface="宋体"/>
                <a:sym typeface="Arial"/>
              </a:rPr>
              <a:t>h</a:t>
            </a:r>
            <a:r>
              <a:rPr lang="zh-CN" altLang="en-US" sz="600" b="1" dirty="0">
                <a:solidFill>
                  <a:srgbClr val="984807"/>
                </a:solidFill>
                <a:latin typeface="Arial"/>
                <a:ea typeface="宋体"/>
                <a:sym typeface="Arial"/>
              </a:rPr>
              <a:t>）</a:t>
            </a:r>
            <a:r>
              <a:rPr lang="en-US" altLang="zh-CN" sz="600" b="1" dirty="0">
                <a:solidFill>
                  <a:srgbClr val="984807"/>
                </a:solidFill>
                <a:latin typeface="Arial"/>
                <a:ea typeface="宋体"/>
                <a:sym typeface="Arial"/>
              </a:rPr>
              <a:t>working time</a:t>
            </a:r>
          </a:p>
          <a:p>
            <a:r>
              <a:rPr lang="en-US" altLang="zh-CN" sz="600" b="1" dirty="0" err="1">
                <a:solidFill>
                  <a:srgbClr val="000000"/>
                </a:solidFill>
                <a:latin typeface="Arial"/>
                <a:ea typeface="宋体"/>
                <a:sym typeface="Arial"/>
              </a:rPr>
              <a:t>i</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User type</a:t>
            </a:r>
          </a:p>
          <a:p>
            <a:r>
              <a:rPr lang="en-US" altLang="zh-CN" sz="600" b="1" dirty="0">
                <a:solidFill>
                  <a:srgbClr val="000000"/>
                </a:solidFill>
                <a:latin typeface="Arial"/>
                <a:ea typeface="宋体"/>
                <a:sym typeface="Arial"/>
              </a:rPr>
              <a:t>j</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model</a:t>
            </a:r>
          </a:p>
          <a:p>
            <a:r>
              <a:rPr lang="en-US" altLang="zh-CN" sz="600" b="1" dirty="0">
                <a:solidFill>
                  <a:srgbClr val="000000"/>
                </a:solidFill>
                <a:latin typeface="Arial"/>
                <a:ea typeface="宋体"/>
                <a:sym typeface="Arial"/>
              </a:rPr>
              <a:t>k</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position</a:t>
            </a:r>
          </a:p>
          <a:p>
            <a:r>
              <a:rPr lang="en-US" altLang="zh-CN" sz="600" b="1" dirty="0">
                <a:solidFill>
                  <a:srgbClr val="000000"/>
                </a:solidFill>
                <a:latin typeface="Arial"/>
                <a:ea typeface="宋体"/>
                <a:sym typeface="Arial"/>
              </a:rPr>
              <a:t>l</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Product type</a:t>
            </a:r>
          </a:p>
          <a:p>
            <a:r>
              <a:rPr lang="en-US" altLang="zh-CN" sz="600" b="1" dirty="0">
                <a:solidFill>
                  <a:srgbClr val="000000"/>
                </a:solidFill>
                <a:latin typeface="Arial"/>
                <a:ea typeface="宋体"/>
                <a:sym typeface="Arial"/>
              </a:rPr>
              <a:t>m</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Failure location</a:t>
            </a:r>
          </a:p>
          <a:p>
            <a:r>
              <a:rPr lang="en-US" altLang="zh-CN" sz="600" b="1" dirty="0">
                <a:solidFill>
                  <a:srgbClr val="000000"/>
                </a:solidFill>
                <a:latin typeface="Arial"/>
                <a:ea typeface="宋体"/>
                <a:sym typeface="Arial"/>
              </a:rPr>
              <a:t>n</a:t>
            </a:r>
            <a:r>
              <a:rPr lang="zh-CN" altLang="en-US" sz="600" b="1" dirty="0">
                <a:solidFill>
                  <a:srgbClr val="000000"/>
                </a:solidFill>
                <a:latin typeface="Arial"/>
                <a:ea typeface="宋体"/>
                <a:sym typeface="Arial"/>
              </a:rPr>
              <a:t>）</a:t>
            </a:r>
            <a:r>
              <a:rPr lang="en-US" altLang="zh-CN" sz="600" b="1" dirty="0">
                <a:solidFill>
                  <a:srgbClr val="000000"/>
                </a:solidFill>
                <a:latin typeface="Arial"/>
                <a:ea typeface="宋体"/>
                <a:sym typeface="Arial"/>
              </a:rPr>
              <a:t>Manufacturer</a:t>
            </a:r>
          </a:p>
          <a:p>
            <a:pPr algn="ctr"/>
            <a:r>
              <a:rPr lang="en-US" altLang="zh-CN" sz="600" b="1" dirty="0">
                <a:solidFill>
                  <a:srgbClr val="000000"/>
                </a:solidFill>
                <a:latin typeface="Arial"/>
                <a:ea typeface="宋体"/>
                <a:sym typeface="Arial"/>
              </a:rPr>
              <a:t>……</a:t>
            </a:r>
          </a:p>
        </p:txBody>
      </p:sp>
      <p:sp>
        <p:nvSpPr>
          <p:cNvPr id="11" name="流程图: 过程 10"/>
          <p:cNvSpPr/>
          <p:nvPr/>
        </p:nvSpPr>
        <p:spPr>
          <a:xfrm>
            <a:off x="5303838" y="4387850"/>
            <a:ext cx="1473200" cy="1728788"/>
          </a:xfrm>
          <a:prstGeom prst="flowChartProcess">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altLang="zh-CN" sz="700" b="1" u="sng">
                <a:solidFill>
                  <a:srgbClr val="000000"/>
                </a:solidFill>
                <a:latin typeface="Arial"/>
                <a:ea typeface="宋体"/>
                <a:sym typeface="Arial"/>
              </a:rPr>
              <a:t>Object attributes</a:t>
            </a:r>
          </a:p>
          <a:p>
            <a:r>
              <a:rPr lang="en-US" altLang="zh-CN" sz="600" b="1">
                <a:solidFill>
                  <a:srgbClr val="000000"/>
                </a:solidFill>
                <a:latin typeface="Arial"/>
                <a:ea typeface="宋体"/>
                <a:sym typeface="Arial"/>
              </a:rPr>
              <a:t>1</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c</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Failure mode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a</a:t>
            </a:r>
          </a:p>
          <a:p>
            <a:r>
              <a:rPr lang="en-US" altLang="zh-CN" sz="600" b="1">
                <a:solidFill>
                  <a:srgbClr val="000000"/>
                </a:solidFill>
                <a:latin typeface="Arial"/>
                <a:ea typeface="宋体"/>
                <a:sym typeface="Arial"/>
              </a:rPr>
              <a:t>2</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c/a</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Object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h</a:t>
            </a:r>
          </a:p>
          <a:p>
            <a:r>
              <a:rPr lang="en-US" altLang="zh-CN" sz="600" b="1">
                <a:solidFill>
                  <a:srgbClr val="000000"/>
                </a:solidFill>
                <a:latin typeface="Arial"/>
                <a:ea typeface="宋体"/>
                <a:sym typeface="Arial"/>
              </a:rPr>
              <a:t>3</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h</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Failure cause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b</a:t>
            </a:r>
          </a:p>
          <a:p>
            <a:r>
              <a:rPr lang="en-US" altLang="zh-CN" sz="600" b="1">
                <a:solidFill>
                  <a:srgbClr val="000000"/>
                </a:solidFill>
                <a:latin typeface="Arial"/>
                <a:ea typeface="宋体"/>
                <a:sym typeface="Arial"/>
              </a:rPr>
              <a:t>4</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b</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Corrective action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d</a:t>
            </a:r>
          </a:p>
          <a:p>
            <a:r>
              <a:rPr lang="en-US" altLang="zh-CN" sz="600" b="1">
                <a:solidFill>
                  <a:srgbClr val="000000"/>
                </a:solidFill>
                <a:latin typeface="Arial"/>
                <a:ea typeface="宋体"/>
                <a:sym typeface="Arial"/>
              </a:rPr>
              <a:t>5</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h</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Failure location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m</a:t>
            </a:r>
          </a:p>
          <a:p>
            <a:r>
              <a:rPr lang="en-US" altLang="zh-CN" sz="600" b="1">
                <a:solidFill>
                  <a:srgbClr val="000000"/>
                </a:solidFill>
                <a:latin typeface="Arial"/>
                <a:ea typeface="宋体"/>
                <a:sym typeface="Arial"/>
              </a:rPr>
              <a:t>6</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h</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Object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b</a:t>
            </a:r>
          </a:p>
          <a:p>
            <a:r>
              <a:rPr lang="en-US" altLang="zh-CN" sz="600" b="1">
                <a:solidFill>
                  <a:srgbClr val="000000"/>
                </a:solidFill>
                <a:latin typeface="Arial"/>
                <a:ea typeface="宋体"/>
                <a:sym typeface="Arial"/>
              </a:rPr>
              <a:t>7</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Working time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h</a:t>
            </a:r>
          </a:p>
          <a:p>
            <a:r>
              <a:rPr lang="en-US" altLang="zh-CN" sz="600" b="1">
                <a:solidFill>
                  <a:srgbClr val="000000"/>
                </a:solidFill>
                <a:latin typeface="Arial"/>
                <a:ea typeface="宋体"/>
                <a:sym typeface="Arial"/>
              </a:rPr>
              <a:t>8</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product type</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l</a:t>
            </a:r>
          </a:p>
          <a:p>
            <a:r>
              <a:rPr lang="en-US" altLang="zh-CN" sz="600" b="1">
                <a:solidFill>
                  <a:srgbClr val="000000"/>
                </a:solidFill>
                <a:latin typeface="Arial"/>
                <a:ea typeface="宋体"/>
                <a:sym typeface="Arial"/>
              </a:rPr>
              <a:t>9</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Manufacturer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n</a:t>
            </a:r>
          </a:p>
          <a:p>
            <a:r>
              <a:rPr lang="en-US" altLang="zh-CN" sz="600" b="1">
                <a:solidFill>
                  <a:srgbClr val="000000"/>
                </a:solidFill>
                <a:latin typeface="Arial"/>
                <a:ea typeface="宋体"/>
                <a:sym typeface="Arial"/>
              </a:rPr>
              <a:t>11</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User type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i</a:t>
            </a:r>
          </a:p>
          <a:p>
            <a:r>
              <a:rPr lang="en-US" altLang="zh-CN" sz="600" b="1">
                <a:solidFill>
                  <a:srgbClr val="000000"/>
                </a:solidFill>
                <a:latin typeface="Arial"/>
                <a:ea typeface="宋体"/>
                <a:sym typeface="Arial"/>
              </a:rPr>
              <a:t>12</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Geography</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g</a:t>
            </a:r>
          </a:p>
          <a:p>
            <a:r>
              <a:rPr lang="en-US" altLang="zh-CN" sz="600" b="1">
                <a:solidFill>
                  <a:srgbClr val="000000"/>
                </a:solidFill>
                <a:latin typeface="Arial"/>
                <a:ea typeface="宋体"/>
                <a:sym typeface="Arial"/>
              </a:rPr>
              <a:t>13</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Installation position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k</a:t>
            </a:r>
          </a:p>
          <a:p>
            <a:r>
              <a:rPr lang="en-US" altLang="zh-CN" sz="600" b="1">
                <a:solidFill>
                  <a:srgbClr val="000000"/>
                </a:solidFill>
                <a:latin typeface="Arial"/>
                <a:ea typeface="宋体"/>
                <a:sym typeface="Arial"/>
              </a:rPr>
              <a:t>14</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Product model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j</a:t>
            </a:r>
          </a:p>
          <a:p>
            <a:r>
              <a:rPr lang="en-US" altLang="zh-CN" sz="600" b="1">
                <a:solidFill>
                  <a:srgbClr val="000000"/>
                </a:solidFill>
                <a:latin typeface="Arial"/>
                <a:ea typeface="宋体"/>
                <a:sym typeface="Arial"/>
              </a:rPr>
              <a:t>15</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f</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Product name is</a:t>
            </a:r>
            <a:r>
              <a:rPr lang="zh-CN" altLang="en-US" sz="600" b="1">
                <a:solidFill>
                  <a:srgbClr val="000000"/>
                </a:solidFill>
                <a:latin typeface="Arial"/>
                <a:ea typeface="宋体"/>
                <a:sym typeface="Arial"/>
              </a:rPr>
              <a:t>”</a:t>
            </a:r>
            <a:r>
              <a:rPr lang="en-US" altLang="zh-CN" sz="600" b="1">
                <a:solidFill>
                  <a:srgbClr val="000000"/>
                </a:solidFill>
                <a:latin typeface="Arial"/>
                <a:ea typeface="宋体"/>
                <a:sym typeface="Arial"/>
              </a:rPr>
              <a:t>e</a:t>
            </a:r>
          </a:p>
          <a:p>
            <a:r>
              <a:rPr lang="en-US" altLang="zh-CN" sz="600" b="1">
                <a:solidFill>
                  <a:srgbClr val="000000"/>
                </a:solidFill>
                <a:latin typeface="Arial"/>
                <a:ea typeface="宋体"/>
                <a:sym typeface="Arial"/>
              </a:rPr>
              <a:t>……</a:t>
            </a:r>
          </a:p>
        </p:txBody>
      </p:sp>
      <p:sp>
        <p:nvSpPr>
          <p:cNvPr id="12" name="流程图: 过程 11"/>
          <p:cNvSpPr/>
          <p:nvPr/>
        </p:nvSpPr>
        <p:spPr>
          <a:xfrm>
            <a:off x="2236863" y="5108925"/>
            <a:ext cx="1343025" cy="431800"/>
          </a:xfrm>
          <a:prstGeom prst="flowChartProcess">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altLang="zh-CN" sz="800" b="1" u="sng" dirty="0">
                <a:solidFill>
                  <a:srgbClr val="000000"/>
                </a:solidFill>
                <a:latin typeface="Arial"/>
                <a:ea typeface="宋体"/>
                <a:sym typeface="Arial"/>
              </a:rPr>
              <a:t>Data attributes</a:t>
            </a:r>
          </a:p>
          <a:p>
            <a:r>
              <a:rPr lang="en-US" altLang="zh-CN" sz="700" b="1" dirty="0">
                <a:solidFill>
                  <a:srgbClr val="000000"/>
                </a:solidFill>
                <a:latin typeface="Arial"/>
                <a:ea typeface="宋体"/>
                <a:sym typeface="Arial"/>
              </a:rPr>
              <a:t>A</a:t>
            </a:r>
            <a:r>
              <a:rPr lang="zh-CN" altLang="en-US" sz="700" b="1" dirty="0">
                <a:solidFill>
                  <a:srgbClr val="000000"/>
                </a:solidFill>
                <a:latin typeface="Arial"/>
                <a:ea typeface="宋体"/>
                <a:sym typeface="Arial"/>
              </a:rPr>
              <a:t>）</a:t>
            </a:r>
            <a:r>
              <a:rPr lang="en-US" altLang="zh-CN" sz="700" b="1" dirty="0">
                <a:solidFill>
                  <a:srgbClr val="000000"/>
                </a:solidFill>
                <a:latin typeface="Arial"/>
                <a:ea typeface="宋体"/>
                <a:sym typeface="Arial"/>
              </a:rPr>
              <a:t>Delivery date</a:t>
            </a:r>
          </a:p>
          <a:p>
            <a:r>
              <a:rPr lang="en-US" altLang="zh-CN" sz="700" b="1" dirty="0">
                <a:solidFill>
                  <a:srgbClr val="000000"/>
                </a:solidFill>
                <a:latin typeface="Arial"/>
                <a:ea typeface="宋体"/>
                <a:sym typeface="Arial"/>
              </a:rPr>
              <a:t>B</a:t>
            </a:r>
            <a:r>
              <a:rPr lang="zh-CN" altLang="en-US" sz="700" b="1" dirty="0">
                <a:solidFill>
                  <a:srgbClr val="000000"/>
                </a:solidFill>
                <a:latin typeface="Arial"/>
                <a:ea typeface="宋体"/>
                <a:sym typeface="Arial"/>
              </a:rPr>
              <a:t>）</a:t>
            </a:r>
            <a:r>
              <a:rPr lang="en-US" altLang="zh-CN" sz="700" b="1" dirty="0">
                <a:solidFill>
                  <a:srgbClr val="000000"/>
                </a:solidFill>
                <a:latin typeface="Arial"/>
                <a:ea typeface="宋体"/>
                <a:sym typeface="Arial"/>
              </a:rPr>
              <a:t>Failure date</a:t>
            </a:r>
          </a:p>
        </p:txBody>
      </p:sp>
      <p:cxnSp>
        <p:nvCxnSpPr>
          <p:cNvPr id="36875" name="直接箭头连接符 12"/>
          <p:cNvCxnSpPr>
            <a:cxnSpLocks noChangeShapeType="1"/>
            <a:endCxn id="12" idx="3"/>
          </p:cNvCxnSpPr>
          <p:nvPr/>
        </p:nvCxnSpPr>
        <p:spPr bwMode="auto">
          <a:xfrm flipH="1">
            <a:off x="3579888" y="5324825"/>
            <a:ext cx="339725" cy="0"/>
          </a:xfrm>
          <a:prstGeom prst="straightConnector1">
            <a:avLst/>
          </a:prstGeom>
          <a:noFill/>
          <a:ln w="28575" algn="ctr">
            <a:solidFill>
              <a:srgbClr val="F79646"/>
            </a:solidFill>
            <a:round/>
            <a:headEnd/>
            <a:tailEnd type="triangle" w="med" len="med"/>
          </a:ln>
        </p:spPr>
      </p:cxnSp>
      <p:cxnSp>
        <p:nvCxnSpPr>
          <p:cNvPr id="36876" name="肘形连接符 13"/>
          <p:cNvCxnSpPr>
            <a:cxnSpLocks noChangeShapeType="1"/>
            <a:stCxn id="5" idx="2"/>
            <a:endCxn id="9" idx="0"/>
          </p:cNvCxnSpPr>
          <p:nvPr/>
        </p:nvCxnSpPr>
        <p:spPr bwMode="auto">
          <a:xfrm rot="5400000">
            <a:off x="4776788" y="3895725"/>
            <a:ext cx="287337" cy="696913"/>
          </a:xfrm>
          <a:prstGeom prst="bentConnector3">
            <a:avLst>
              <a:gd name="adj1" fmla="val 49722"/>
            </a:avLst>
          </a:prstGeom>
          <a:noFill/>
          <a:ln w="28575" algn="ctr">
            <a:solidFill>
              <a:srgbClr val="F79646"/>
            </a:solidFill>
            <a:miter lim="800000"/>
            <a:headEnd/>
            <a:tailEnd type="triangle" w="med" len="med"/>
          </a:ln>
        </p:spPr>
      </p:cxnSp>
      <p:cxnSp>
        <p:nvCxnSpPr>
          <p:cNvPr id="36877" name="肘形连接符 14"/>
          <p:cNvCxnSpPr>
            <a:cxnSpLocks noChangeShapeType="1"/>
            <a:stCxn id="5" idx="2"/>
            <a:endCxn id="11" idx="0"/>
          </p:cNvCxnSpPr>
          <p:nvPr/>
        </p:nvCxnSpPr>
        <p:spPr bwMode="auto">
          <a:xfrm rot="16200000" flipH="1">
            <a:off x="5511007" y="3858419"/>
            <a:ext cx="287337" cy="771525"/>
          </a:xfrm>
          <a:prstGeom prst="bentConnector3">
            <a:avLst>
              <a:gd name="adj1" fmla="val 49722"/>
            </a:avLst>
          </a:prstGeom>
          <a:noFill/>
          <a:ln w="28575" algn="ctr">
            <a:solidFill>
              <a:srgbClr val="F79646"/>
            </a:solidFill>
            <a:miter lim="800000"/>
            <a:headEnd/>
            <a:tailEnd type="triangle" w="med" len="med"/>
          </a:ln>
        </p:spPr>
      </p:cxnSp>
      <p:sp>
        <p:nvSpPr>
          <p:cNvPr id="16" name="对角圆角矩形 15"/>
          <p:cNvSpPr/>
          <p:nvPr/>
        </p:nvSpPr>
        <p:spPr>
          <a:xfrm>
            <a:off x="4762500" y="2444750"/>
            <a:ext cx="1011238" cy="293688"/>
          </a:xfrm>
          <a:prstGeom prst="round2Diag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altLang="zh-CN" sz="700" b="1" dirty="0">
                <a:solidFill>
                  <a:srgbClr val="000000"/>
                </a:solidFill>
                <a:latin typeface="Arial"/>
                <a:ea typeface="宋体"/>
                <a:sym typeface="Arial"/>
              </a:rPr>
              <a:t>Ontology analysis tool </a:t>
            </a:r>
            <a:endParaRPr lang="zh-CN" altLang="en-US" sz="700" b="1" dirty="0">
              <a:solidFill>
                <a:srgbClr val="000000"/>
              </a:solidFill>
              <a:latin typeface="Arial"/>
              <a:ea typeface="宋体"/>
              <a:sym typeface="Arial"/>
            </a:endParaRPr>
          </a:p>
          <a:p>
            <a:pPr algn="ctr"/>
            <a:r>
              <a:rPr lang="en-US" altLang="zh-CN" sz="700" b="1" dirty="0">
                <a:solidFill>
                  <a:srgbClr val="000000"/>
                </a:solidFill>
                <a:latin typeface="Arial"/>
                <a:ea typeface="宋体"/>
                <a:sym typeface="Arial"/>
              </a:rPr>
              <a:t>Jena</a:t>
            </a:r>
            <a:endParaRPr lang="zh-CN" altLang="en-US" sz="700" b="1" dirty="0">
              <a:solidFill>
                <a:srgbClr val="000000"/>
              </a:solidFill>
              <a:latin typeface="Arial"/>
              <a:ea typeface="宋体"/>
              <a:sym typeface="Arial"/>
            </a:endParaRPr>
          </a:p>
        </p:txBody>
      </p:sp>
      <p:cxnSp>
        <p:nvCxnSpPr>
          <p:cNvPr id="36879" name="直接箭头连接符 16"/>
          <p:cNvCxnSpPr>
            <a:cxnSpLocks noChangeShapeType="1"/>
            <a:stCxn id="5" idx="0"/>
            <a:endCxn id="16" idx="1"/>
          </p:cNvCxnSpPr>
          <p:nvPr/>
        </p:nvCxnSpPr>
        <p:spPr bwMode="auto">
          <a:xfrm flipV="1">
            <a:off x="5267325" y="2738438"/>
            <a:ext cx="1588" cy="498475"/>
          </a:xfrm>
          <a:prstGeom prst="straightConnector1">
            <a:avLst/>
          </a:prstGeom>
          <a:noFill/>
          <a:ln w="28575" algn="ctr">
            <a:solidFill>
              <a:srgbClr val="F79646"/>
            </a:solidFill>
            <a:round/>
            <a:headEnd/>
            <a:tailEnd type="triangle" w="med" len="med"/>
          </a:ln>
        </p:spPr>
      </p:cxnSp>
      <p:cxnSp>
        <p:nvCxnSpPr>
          <p:cNvPr id="36880" name="肘形连接符 17"/>
          <p:cNvCxnSpPr>
            <a:cxnSpLocks noChangeShapeType="1"/>
            <a:stCxn id="4" idx="0"/>
            <a:endCxn id="16" idx="2"/>
          </p:cNvCxnSpPr>
          <p:nvPr/>
        </p:nvCxnSpPr>
        <p:spPr bwMode="auto">
          <a:xfrm rot="16200000">
            <a:off x="3713956" y="2188370"/>
            <a:ext cx="644525" cy="1452562"/>
          </a:xfrm>
          <a:prstGeom prst="bentConnector2">
            <a:avLst/>
          </a:prstGeom>
          <a:noFill/>
          <a:ln w="28575" algn="ctr">
            <a:solidFill>
              <a:srgbClr val="F79646"/>
            </a:solidFill>
            <a:miter lim="800000"/>
            <a:headEnd/>
            <a:tailEnd type="triangle" w="med" len="med"/>
          </a:ln>
        </p:spPr>
      </p:cxnSp>
      <p:cxnSp>
        <p:nvCxnSpPr>
          <p:cNvPr id="36881" name="肘形连接符 18"/>
          <p:cNvCxnSpPr>
            <a:cxnSpLocks noChangeShapeType="1"/>
            <a:stCxn id="16" idx="0"/>
            <a:endCxn id="7" idx="0"/>
          </p:cNvCxnSpPr>
          <p:nvPr/>
        </p:nvCxnSpPr>
        <p:spPr bwMode="auto">
          <a:xfrm>
            <a:off x="5773738" y="2590800"/>
            <a:ext cx="1628775" cy="646113"/>
          </a:xfrm>
          <a:prstGeom prst="bentConnector2">
            <a:avLst/>
          </a:prstGeom>
          <a:noFill/>
          <a:ln w="28575" algn="ctr">
            <a:solidFill>
              <a:srgbClr val="F79646"/>
            </a:solidFill>
            <a:miter lim="800000"/>
            <a:headEnd/>
            <a:tailEnd type="triangle" w="med" len="med"/>
          </a:ln>
        </p:spPr>
      </p:cxnSp>
      <p:sp>
        <p:nvSpPr>
          <p:cNvPr id="36882" name="TextBox 19"/>
          <p:cNvSpPr txBox="1">
            <a:spLocks noChangeArrowheads="1"/>
          </p:cNvSpPr>
          <p:nvPr/>
        </p:nvSpPr>
        <p:spPr bwMode="auto">
          <a:xfrm>
            <a:off x="3827463" y="3668713"/>
            <a:ext cx="935037" cy="336550"/>
          </a:xfrm>
          <a:prstGeom prst="rect">
            <a:avLst/>
          </a:prstGeom>
          <a:noFill/>
          <a:ln w="9525">
            <a:noFill/>
            <a:miter lim="800000"/>
            <a:headEnd/>
            <a:tailEnd/>
          </a:ln>
        </p:spPr>
        <p:txBody>
          <a:bodyPr>
            <a:spAutoFit/>
          </a:bodyPr>
          <a:lstStyle/>
          <a:p>
            <a:pPr algn="ctr"/>
            <a:r>
              <a:rPr lang="en-US" altLang="zh-CN" sz="800" b="1">
                <a:latin typeface="Arial"/>
                <a:ea typeface="宋体"/>
                <a:sym typeface="Arial"/>
              </a:rPr>
              <a:t>Fields and metadata</a:t>
            </a:r>
            <a:endParaRPr lang="zh-CN" altLang="en-US" sz="800" b="1">
              <a:latin typeface="Arial"/>
              <a:ea typeface="宋体"/>
              <a:sym typeface="Arial"/>
            </a:endParaRPr>
          </a:p>
        </p:txBody>
      </p:sp>
      <p:sp>
        <p:nvSpPr>
          <p:cNvPr id="36883" name="TextBox 20"/>
          <p:cNvSpPr txBox="1">
            <a:spLocks noChangeArrowheads="1"/>
          </p:cNvSpPr>
          <p:nvPr/>
        </p:nvSpPr>
        <p:spPr bwMode="auto">
          <a:xfrm>
            <a:off x="3662363" y="2581275"/>
            <a:ext cx="935037" cy="336550"/>
          </a:xfrm>
          <a:prstGeom prst="rect">
            <a:avLst/>
          </a:prstGeom>
          <a:noFill/>
          <a:ln w="9525">
            <a:noFill/>
            <a:miter lim="800000"/>
            <a:headEnd/>
            <a:tailEnd/>
          </a:ln>
        </p:spPr>
        <p:txBody>
          <a:bodyPr>
            <a:spAutoFit/>
          </a:bodyPr>
          <a:lstStyle/>
          <a:p>
            <a:pPr algn="ctr"/>
            <a:r>
              <a:rPr lang="en-US" altLang="zh-CN" sz="800" b="1">
                <a:latin typeface="Arial"/>
                <a:ea typeface="宋体"/>
                <a:sym typeface="Arial"/>
              </a:rPr>
              <a:t>Reading data form records</a:t>
            </a:r>
          </a:p>
        </p:txBody>
      </p:sp>
      <p:sp>
        <p:nvSpPr>
          <p:cNvPr id="36884" name="TextBox 21"/>
          <p:cNvSpPr txBox="1">
            <a:spLocks noChangeArrowheads="1"/>
          </p:cNvSpPr>
          <p:nvPr/>
        </p:nvSpPr>
        <p:spPr bwMode="auto">
          <a:xfrm>
            <a:off x="5700713" y="2314397"/>
            <a:ext cx="1581150" cy="276999"/>
          </a:xfrm>
          <a:prstGeom prst="rect">
            <a:avLst/>
          </a:prstGeom>
          <a:noFill/>
          <a:ln w="9525">
            <a:noFill/>
            <a:miter lim="800000"/>
            <a:headEnd/>
            <a:tailEnd/>
          </a:ln>
        </p:spPr>
        <p:txBody>
          <a:bodyPr>
            <a:spAutoFit/>
          </a:bodyPr>
          <a:lstStyle/>
          <a:p>
            <a:pPr algn="ctr"/>
            <a:r>
              <a:rPr lang="en-US" altLang="zh-CN" sz="600" b="1" dirty="0">
                <a:latin typeface="Arial"/>
                <a:ea typeface="宋体"/>
                <a:sym typeface="Arial"/>
              </a:rPr>
              <a:t>Automatic expansion of RDF/OWL object instances</a:t>
            </a:r>
            <a:endParaRPr lang="zh-CN" altLang="en-US" sz="600" b="1" dirty="0">
              <a:latin typeface="Arial"/>
              <a:ea typeface="宋体"/>
              <a:sym typeface="Arial"/>
            </a:endParaRPr>
          </a:p>
        </p:txBody>
      </p:sp>
      <p:sp>
        <p:nvSpPr>
          <p:cNvPr id="36885" name="TextBox 22"/>
          <p:cNvSpPr txBox="1">
            <a:spLocks noChangeArrowheads="1"/>
          </p:cNvSpPr>
          <p:nvPr/>
        </p:nvSpPr>
        <p:spPr bwMode="auto">
          <a:xfrm>
            <a:off x="4149725" y="2914650"/>
            <a:ext cx="1154113" cy="338554"/>
          </a:xfrm>
          <a:prstGeom prst="rect">
            <a:avLst/>
          </a:prstGeom>
          <a:noFill/>
          <a:ln w="9525">
            <a:noFill/>
            <a:miter lim="800000"/>
            <a:headEnd/>
            <a:tailEnd/>
          </a:ln>
        </p:spPr>
        <p:txBody>
          <a:bodyPr wrap="square">
            <a:spAutoFit/>
          </a:bodyPr>
          <a:lstStyle/>
          <a:p>
            <a:pPr algn="ctr"/>
            <a:r>
              <a:rPr lang="en-US" altLang="zh-CN" sz="800" b="1" dirty="0">
                <a:latin typeface="Arial"/>
                <a:ea typeface="宋体"/>
                <a:sym typeface="Arial"/>
              </a:rPr>
              <a:t>RDF/OWL object definition</a:t>
            </a:r>
            <a:endParaRPr lang="zh-CN" altLang="en-US" sz="800" b="1" dirty="0">
              <a:latin typeface="Arial"/>
              <a:ea typeface="宋体"/>
              <a:sym typeface="Arial"/>
            </a:endParaRPr>
          </a:p>
        </p:txBody>
      </p:sp>
      <p:sp>
        <p:nvSpPr>
          <p:cNvPr id="24" name="对角圆角矩形 23"/>
          <p:cNvSpPr/>
          <p:nvPr/>
        </p:nvSpPr>
        <p:spPr>
          <a:xfrm>
            <a:off x="6851650" y="4460875"/>
            <a:ext cx="1101725" cy="293688"/>
          </a:xfrm>
          <a:prstGeom prst="round2Diag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a:r>
              <a:rPr lang="en-US" altLang="zh-CN" sz="600" b="1" dirty="0">
                <a:solidFill>
                  <a:srgbClr val="000000"/>
                </a:solidFill>
                <a:latin typeface="Arial"/>
                <a:ea typeface="宋体"/>
                <a:sym typeface="Arial"/>
              </a:rPr>
              <a:t>Ontology visualization tool</a:t>
            </a:r>
          </a:p>
          <a:p>
            <a:pPr algn="ctr"/>
            <a:r>
              <a:rPr lang="en-US" altLang="zh-CN" sz="600" b="1" dirty="0">
                <a:solidFill>
                  <a:srgbClr val="000000"/>
                </a:solidFill>
                <a:latin typeface="Arial"/>
                <a:ea typeface="宋体"/>
                <a:sym typeface="Arial"/>
              </a:rPr>
              <a:t>WEBVOWL</a:t>
            </a:r>
            <a:endParaRPr lang="zh-CN" altLang="en-US" sz="600" b="1" dirty="0">
              <a:solidFill>
                <a:srgbClr val="000000"/>
              </a:solidFill>
              <a:latin typeface="Arial"/>
              <a:ea typeface="宋体"/>
              <a:sym typeface="Arial"/>
            </a:endParaRPr>
          </a:p>
        </p:txBody>
      </p:sp>
      <p:cxnSp>
        <p:nvCxnSpPr>
          <p:cNvPr id="36887" name="直接箭头连接符 24"/>
          <p:cNvCxnSpPr>
            <a:cxnSpLocks noChangeShapeType="1"/>
            <a:stCxn id="7" idx="2"/>
            <a:endCxn id="24" idx="3"/>
          </p:cNvCxnSpPr>
          <p:nvPr/>
        </p:nvCxnSpPr>
        <p:spPr bwMode="auto">
          <a:xfrm>
            <a:off x="7402513" y="4100513"/>
            <a:ext cx="0" cy="360362"/>
          </a:xfrm>
          <a:prstGeom prst="straightConnector1">
            <a:avLst/>
          </a:prstGeom>
          <a:noFill/>
          <a:ln w="28575" algn="ctr">
            <a:solidFill>
              <a:srgbClr val="F79646"/>
            </a:solidFill>
            <a:round/>
            <a:headEnd/>
            <a:tailEnd type="triangle" w="med" len="med"/>
          </a:ln>
        </p:spPr>
      </p:cxnSp>
      <p:cxnSp>
        <p:nvCxnSpPr>
          <p:cNvPr id="36888" name="直接箭头连接符 25"/>
          <p:cNvCxnSpPr>
            <a:cxnSpLocks noChangeShapeType="1"/>
            <a:stCxn id="24" idx="1"/>
            <a:endCxn id="8" idx="0"/>
          </p:cNvCxnSpPr>
          <p:nvPr/>
        </p:nvCxnSpPr>
        <p:spPr bwMode="auto">
          <a:xfrm>
            <a:off x="7402513" y="4754563"/>
            <a:ext cx="0" cy="354012"/>
          </a:xfrm>
          <a:prstGeom prst="straightConnector1">
            <a:avLst/>
          </a:prstGeom>
          <a:noFill/>
          <a:ln w="28575" algn="ctr">
            <a:solidFill>
              <a:srgbClr val="F79646"/>
            </a:solidFill>
            <a:round/>
            <a:headEnd/>
            <a:tailEnd type="triangle" w="med" len="med"/>
          </a:ln>
        </p:spPr>
      </p:cxnSp>
      <p:cxnSp>
        <p:nvCxnSpPr>
          <p:cNvPr id="36889" name="直接箭头连接符 26"/>
          <p:cNvCxnSpPr>
            <a:cxnSpLocks noChangeShapeType="1"/>
            <a:stCxn id="8" idx="3"/>
          </p:cNvCxnSpPr>
          <p:nvPr/>
        </p:nvCxnSpPr>
        <p:spPr bwMode="auto">
          <a:xfrm>
            <a:off x="7953375" y="5397500"/>
            <a:ext cx="339725" cy="0"/>
          </a:xfrm>
          <a:prstGeom prst="straightConnector1">
            <a:avLst/>
          </a:prstGeom>
          <a:noFill/>
          <a:ln w="28575" algn="ctr">
            <a:solidFill>
              <a:srgbClr val="F79646"/>
            </a:solidFill>
            <a:round/>
            <a:headEnd/>
            <a:tailEnd type="triangle" w="med" len="med"/>
          </a:ln>
        </p:spPr>
      </p:cxnSp>
      <p:sp>
        <p:nvSpPr>
          <p:cNvPr id="28" name="剪去对角的矩形 27"/>
          <p:cNvSpPr/>
          <p:nvPr/>
        </p:nvSpPr>
        <p:spPr>
          <a:xfrm>
            <a:off x="5773927" y="2804452"/>
            <a:ext cx="1508393" cy="328333"/>
          </a:xfrm>
          <a:prstGeom prst="snip2DiagRect">
            <a:avLst/>
          </a:prstGeom>
          <a:solidFill>
            <a:srgbClr val="C0504D">
              <a:lumMod val="20000"/>
              <a:lumOff val="80000"/>
            </a:srgbClr>
          </a:solidFill>
          <a:ln w="9525" cap="flat" cmpd="sng" algn="ctr">
            <a:solidFill>
              <a:sysClr val="windowText" lastClr="000000"/>
            </a:solidFill>
            <a:prstDash val="solid"/>
            <a:headEnd type="none" w="med" len="med"/>
            <a:tailEnd type="triangle" w="med" len="med"/>
          </a:ln>
          <a:effectLst>
            <a:outerShdw blurRad="40000" dist="20000" dir="5400000" rotWithShape="0">
              <a:srgbClr val="000000">
                <a:alpha val="38000"/>
              </a:srgbClr>
            </a:outerShdw>
          </a:effectLst>
          <a:scene3d>
            <a:camera prst="obliqueTopRight"/>
            <a:lightRig rig="threePt" dir="t"/>
          </a:scene3d>
        </p:spPr>
        <p:txBody>
          <a:bodyPr anchor="ctr"/>
          <a:lstStyle/>
          <a:p>
            <a:pPr fontAlgn="auto">
              <a:spcBef>
                <a:spcPts val="0"/>
              </a:spcBef>
              <a:spcAft>
                <a:spcPts val="0"/>
              </a:spcAft>
              <a:defRPr/>
            </a:pPr>
            <a:r>
              <a:rPr lang="zh-CN" altLang="en-US" sz="800" b="1" kern="0" dirty="0">
                <a:solidFill>
                  <a:sysClr val="windowText" lastClr="000000"/>
                </a:solidFill>
                <a:latin typeface="Arial"/>
                <a:ea typeface="宋体"/>
                <a:sym typeface="Arial"/>
              </a:rPr>
              <a:t>将表字段名转化为概念类</a:t>
            </a:r>
            <a:endParaRPr lang="en-US" altLang="zh-CN" sz="800" b="1" kern="0" dirty="0">
              <a:solidFill>
                <a:sysClr val="windowText" lastClr="000000"/>
              </a:solidFill>
              <a:latin typeface="Arial"/>
              <a:ea typeface="宋体"/>
              <a:sym typeface="Arial"/>
            </a:endParaRPr>
          </a:p>
          <a:p>
            <a:pPr fontAlgn="auto">
              <a:spcBef>
                <a:spcPts val="0"/>
              </a:spcBef>
              <a:spcAft>
                <a:spcPts val="0"/>
              </a:spcAft>
              <a:defRPr/>
            </a:pPr>
            <a:r>
              <a:rPr lang="zh-CN" altLang="en-US" sz="800" b="1" kern="0" dirty="0">
                <a:solidFill>
                  <a:sysClr val="windowText" lastClr="000000"/>
                </a:solidFill>
                <a:latin typeface="Arial"/>
                <a:ea typeface="宋体"/>
                <a:sym typeface="Arial"/>
              </a:rPr>
              <a:t>将表记录值转化为对应实例</a:t>
            </a:r>
            <a:endParaRPr lang="en-US" altLang="zh-CN" sz="800" b="1" kern="0" dirty="0">
              <a:solidFill>
                <a:sysClr val="windowText" lastClr="000000"/>
              </a:solidFill>
              <a:latin typeface="Arial"/>
              <a:ea typeface="宋体"/>
              <a:sym typeface="Arial"/>
            </a:endParaRPr>
          </a:p>
        </p:txBody>
      </p:sp>
      <p:sp>
        <p:nvSpPr>
          <p:cNvPr id="36891" name="TextBox 31"/>
          <p:cNvSpPr txBox="1">
            <a:spLocks noChangeArrowheads="1"/>
          </p:cNvSpPr>
          <p:nvPr/>
        </p:nvSpPr>
        <p:spPr bwMode="auto">
          <a:xfrm>
            <a:off x="409575" y="1466850"/>
            <a:ext cx="8623300" cy="701675"/>
          </a:xfrm>
          <a:prstGeom prst="rect">
            <a:avLst/>
          </a:prstGeom>
          <a:noFill/>
          <a:ln w="9525">
            <a:noFill/>
            <a:miter lim="800000"/>
            <a:headEnd/>
            <a:tailEnd/>
          </a:ln>
        </p:spPr>
        <p:txBody>
          <a:bodyPr>
            <a:spAutoFit/>
          </a:bodyPr>
          <a:lstStyle/>
          <a:p>
            <a:r>
              <a:rPr lang="en-US" altLang="zh-CN" sz="2000">
                <a:latin typeface="Arial"/>
                <a:ea typeface="宋体"/>
                <a:sym typeface="Arial"/>
              </a:rPr>
              <a:t>Generating structured field failure data by cleansing and preprocessing of field failure information</a:t>
            </a:r>
          </a:p>
        </p:txBody>
      </p:sp>
      <p:sp>
        <p:nvSpPr>
          <p:cNvPr id="36893" name="TextBox 21"/>
          <p:cNvSpPr txBox="1">
            <a:spLocks noChangeArrowheads="1"/>
          </p:cNvSpPr>
          <p:nvPr/>
        </p:nvSpPr>
        <p:spPr bwMode="auto">
          <a:xfrm>
            <a:off x="5808663" y="2824494"/>
            <a:ext cx="1426527" cy="265529"/>
          </a:xfrm>
          <a:prstGeom prst="rect">
            <a:avLst/>
          </a:prstGeom>
          <a:solidFill>
            <a:srgbClr val="FCE6E4"/>
          </a:solidFill>
          <a:ln w="9525">
            <a:noFill/>
            <a:miter lim="800000"/>
            <a:headEnd/>
            <a:tailEnd/>
          </a:ln>
        </p:spPr>
        <p:txBody>
          <a:bodyPr wrap="square" lIns="0" tIns="0" rIns="0" bIns="0">
            <a:noAutofit/>
          </a:bodyPr>
          <a:lstStyle/>
          <a:p>
            <a:pPr algn="ctr"/>
            <a:r>
              <a:rPr lang="en-US" altLang="zh-CN" sz="500" b="1" dirty="0">
                <a:latin typeface="Arial"/>
                <a:ea typeface="宋体"/>
                <a:sym typeface="Arial"/>
              </a:rPr>
              <a:t>Convert form fields to concepts/classes</a:t>
            </a:r>
          </a:p>
          <a:p>
            <a:pPr algn="ctr"/>
            <a:r>
              <a:rPr lang="en-US" altLang="zh-CN" sz="500" b="1" dirty="0">
                <a:latin typeface="Arial"/>
                <a:ea typeface="宋体"/>
                <a:sym typeface="Arial"/>
              </a:rPr>
              <a:t>Convert form records to corresponding instances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ctrTitle"/>
          </p:nvPr>
        </p:nvSpPr>
        <p:spPr>
          <a:xfrm>
            <a:off x="1524000" y="2803525"/>
            <a:ext cx="9144000" cy="914400"/>
          </a:xfrm>
        </p:spPr>
        <p:txBody>
          <a:bodyPr/>
          <a:lstStyle/>
          <a:p>
            <a:pPr eaLnBrk="1" hangingPunct="1"/>
            <a:r>
              <a:rPr lang="en-US" altLang="zh-CN" sz="6000" dirty="0">
                <a:latin typeface="Arial"/>
                <a:ea typeface="宋体"/>
                <a:sym typeface="Arial"/>
              </a:rPr>
              <a:t>Thanks for listening!</a:t>
            </a:r>
          </a:p>
        </p:txBody>
      </p:sp>
      <p:pic>
        <p:nvPicPr>
          <p:cNvPr id="38914" name="图片 64" descr="未标题-1"/>
          <p:cNvPicPr>
            <a:picLocks noChangeAspect="1"/>
          </p:cNvPicPr>
          <p:nvPr/>
        </p:nvPicPr>
        <p:blipFill>
          <a:blip r:embed="rId2"/>
          <a:srcRect/>
          <a:stretch>
            <a:fillRect/>
          </a:stretch>
        </p:blipFill>
        <p:spPr bwMode="auto">
          <a:xfrm>
            <a:off x="7594600" y="454025"/>
            <a:ext cx="3835400" cy="6238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a:xfrm>
            <a:off x="388938" y="220663"/>
            <a:ext cx="10255250" cy="441325"/>
          </a:xfrm>
        </p:spPr>
        <p:txBody>
          <a:bodyPr/>
          <a:lstStyle/>
          <a:p>
            <a:pPr eaLnBrk="1" hangingPunct="1"/>
            <a:r>
              <a:rPr lang="en-US" altLang="zh-CN" sz="3200" dirty="0">
                <a:latin typeface="Arial"/>
                <a:ea typeface="宋体"/>
                <a:sym typeface="Arial"/>
              </a:rPr>
              <a:t>Report contents</a:t>
            </a:r>
          </a:p>
        </p:txBody>
      </p:sp>
      <p:sp>
        <p:nvSpPr>
          <p:cNvPr id="3" name="文本框 2"/>
          <p:cNvSpPr txBox="1"/>
          <p:nvPr/>
        </p:nvSpPr>
        <p:spPr>
          <a:xfrm>
            <a:off x="3694113" y="2013674"/>
            <a:ext cx="4362450" cy="1168539"/>
          </a:xfrm>
          <a:prstGeom prst="roundRect">
            <a:avLst>
              <a:gd name="adj" fmla="val 50000"/>
            </a:avLst>
          </a:prstGeom>
          <a:gradFill>
            <a:gsLst>
              <a:gs pos="5000">
                <a:schemeClr val="accent1">
                  <a:lumMod val="46000"/>
                </a:schemeClr>
              </a:gs>
              <a:gs pos="100000">
                <a:srgbClr val="0070C0"/>
              </a:gs>
              <a:gs pos="58000">
                <a:schemeClr val="accent1">
                  <a:lumMod val="75000"/>
                </a:schemeClr>
              </a:gs>
            </a:gsLst>
            <a:lin ang="10800000" scaled="1"/>
          </a:gradFill>
          <a:ln>
            <a:solidFill>
              <a:schemeClr val="bg1"/>
            </a:solidFill>
          </a:ln>
        </p:spPr>
        <p:txBody>
          <a:bodyPr anchor="ctr">
            <a:spAutoFit/>
          </a:bodyPr>
          <a:lstStyle/>
          <a:p>
            <a:pPr>
              <a:defRPr/>
            </a:pPr>
            <a:r>
              <a:rPr lang="en-US" altLang="zh-CN" sz="2400" b="1" dirty="0">
                <a:solidFill>
                  <a:schemeClr val="bg1"/>
                </a:solidFill>
                <a:latin typeface="Arial"/>
                <a:ea typeface="宋体"/>
                <a:sym typeface="Arial"/>
              </a:rPr>
              <a:t>1. Data for ontology modeling</a:t>
            </a:r>
          </a:p>
        </p:txBody>
      </p:sp>
      <p:sp>
        <p:nvSpPr>
          <p:cNvPr id="4" name="文本框 3"/>
          <p:cNvSpPr txBox="1"/>
          <p:nvPr/>
        </p:nvSpPr>
        <p:spPr>
          <a:xfrm>
            <a:off x="3694113" y="3744049"/>
            <a:ext cx="4362450" cy="1168539"/>
          </a:xfrm>
          <a:prstGeom prst="roundRect">
            <a:avLst>
              <a:gd name="adj" fmla="val 50000"/>
            </a:avLst>
          </a:prstGeom>
          <a:gradFill>
            <a:gsLst>
              <a:gs pos="5000">
                <a:schemeClr val="accent1">
                  <a:lumMod val="46000"/>
                </a:schemeClr>
              </a:gs>
              <a:gs pos="100000">
                <a:srgbClr val="0070C0"/>
              </a:gs>
              <a:gs pos="58000">
                <a:schemeClr val="accent1">
                  <a:lumMod val="75000"/>
                </a:schemeClr>
              </a:gs>
            </a:gsLst>
            <a:lin ang="10800000" scaled="1"/>
          </a:gradFill>
          <a:ln>
            <a:solidFill>
              <a:schemeClr val="bg1"/>
            </a:solidFill>
          </a:ln>
        </p:spPr>
        <p:txBody>
          <a:bodyPr anchor="ctr">
            <a:spAutoFit/>
          </a:bodyPr>
          <a:lstStyle/>
          <a:p>
            <a:pPr>
              <a:defRPr/>
            </a:pPr>
            <a:r>
              <a:rPr lang="en-US" altLang="zh-CN" sz="2400" b="1">
                <a:solidFill>
                  <a:schemeClr val="bg1"/>
                </a:solidFill>
                <a:latin typeface="Arial"/>
                <a:ea typeface="宋体"/>
                <a:sym typeface="Arial"/>
              </a:rPr>
              <a:t>2. Conversion of data to ontology</a:t>
            </a:r>
            <a:endParaRPr lang="zh-CN" altLang="en-US" sz="2400" b="1">
              <a:solidFill>
                <a:schemeClr val="bg1"/>
              </a:solidFill>
              <a:latin typeface="Arial"/>
              <a:ea typeface="宋体"/>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388938" y="220663"/>
            <a:ext cx="10255250" cy="441325"/>
          </a:xfrm>
        </p:spPr>
        <p:txBody>
          <a:bodyPr/>
          <a:lstStyle/>
          <a:p>
            <a:pPr eaLnBrk="1" hangingPunct="1"/>
            <a:r>
              <a:rPr kumimoji="1" lang="en-US" altLang="zh-CN" sz="3200" dirty="0">
                <a:latin typeface="Arial"/>
                <a:ea typeface="宋体"/>
                <a:sym typeface="Arial"/>
              </a:rPr>
              <a:t>Technical proposal</a:t>
            </a:r>
          </a:p>
        </p:txBody>
      </p:sp>
      <p:sp>
        <p:nvSpPr>
          <p:cNvPr id="14338" name="矩形 9"/>
          <p:cNvSpPr>
            <a:spLocks noChangeArrowheads="1"/>
          </p:cNvSpPr>
          <p:nvPr/>
        </p:nvSpPr>
        <p:spPr bwMode="auto">
          <a:xfrm>
            <a:off x="228600" y="854075"/>
            <a:ext cx="4180953" cy="461665"/>
          </a:xfrm>
          <a:prstGeom prst="rect">
            <a:avLst/>
          </a:prstGeom>
          <a:noFill/>
          <a:ln w="9525">
            <a:noFill/>
            <a:miter lim="800000"/>
            <a:headEnd/>
            <a:tailEnd/>
          </a:ln>
        </p:spPr>
        <p:txBody>
          <a:bodyPr wrap="none">
            <a:spAutoFit/>
          </a:bodyPr>
          <a:lstStyle/>
          <a:p>
            <a:r>
              <a:rPr lang="en-US" altLang="zh-CN" sz="2400" b="1" dirty="0">
                <a:solidFill>
                  <a:srgbClr val="2E75B6"/>
                </a:solidFill>
                <a:latin typeface="Arial"/>
                <a:ea typeface="宋体"/>
                <a:sym typeface="Arial"/>
              </a:rPr>
              <a:t>Data for ontology modeling</a:t>
            </a:r>
            <a:endParaRPr lang="zh-CN" altLang="en-US" sz="2400" b="1" dirty="0">
              <a:solidFill>
                <a:srgbClr val="2E75B6"/>
              </a:solidFill>
              <a:latin typeface="Arial"/>
              <a:ea typeface="宋体"/>
              <a:sym typeface="Arial"/>
            </a:endParaRPr>
          </a:p>
        </p:txBody>
      </p:sp>
      <p:graphicFrame>
        <p:nvGraphicFramePr>
          <p:cNvPr id="14394" name="Group 58"/>
          <p:cNvGraphicFramePr>
            <a:graphicFrameLocks noGrp="1"/>
          </p:cNvGraphicFramePr>
          <p:nvPr>
            <p:extLst>
              <p:ext uri="{D42A27DB-BD31-4B8C-83A1-F6EECF244321}">
                <p14:modId xmlns:p14="http://schemas.microsoft.com/office/powerpoint/2010/main" val="1520854401"/>
              </p:ext>
            </p:extLst>
          </p:nvPr>
        </p:nvGraphicFramePr>
        <p:xfrm>
          <a:off x="1884363" y="1563688"/>
          <a:ext cx="8128000" cy="5036820"/>
        </p:xfrm>
        <a:graphic>
          <a:graphicData uri="http://schemas.openxmlformats.org/drawingml/2006/table">
            <a:tbl>
              <a:tblPr/>
              <a:tblGrid>
                <a:gridCol w="1238250">
                  <a:extLst>
                    <a:ext uri="{9D8B030D-6E8A-4147-A177-3AD203B41FA5}">
                      <a16:colId xmlns:a16="http://schemas.microsoft.com/office/drawing/2014/main" val="20000"/>
                    </a:ext>
                  </a:extLst>
                </a:gridCol>
                <a:gridCol w="4179887">
                  <a:extLst>
                    <a:ext uri="{9D8B030D-6E8A-4147-A177-3AD203B41FA5}">
                      <a16:colId xmlns:a16="http://schemas.microsoft.com/office/drawing/2014/main" val="20001"/>
                    </a:ext>
                  </a:extLst>
                </a:gridCol>
                <a:gridCol w="2709863">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No.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Data/corpus type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Data collection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1</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sym typeface="Arial"/>
                        </a:rPr>
                        <a:t>Field quality information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row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Being collected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2</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Test 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vMerge="1">
                  <a:txBody>
                    <a:bodyPr/>
                    <a:lstStyle/>
                    <a:p>
                      <a:endParaRPr lang="zh-CN" altLang="en-US"/>
                    </a:p>
                  </a:txBody>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3</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sym typeface="Arial"/>
                        </a:rPr>
                        <a:t>Quality audit 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vMerge="1">
                  <a:txBody>
                    <a:bodyPr/>
                    <a:lstStyle/>
                    <a:p>
                      <a:endParaRPr lang="zh-CN" altLang="en-US"/>
                    </a:p>
                  </a:txBody>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4</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Basic data of quality staff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vMerge="1">
                  <a:txBody>
                    <a:bodyPr/>
                    <a:lstStyle/>
                    <a:p>
                      <a:endParaRPr lang="zh-CN" altLang="en-US"/>
                    </a:p>
                  </a:txBody>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5</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Failure analysis data</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vMerge="1">
                  <a:txBody>
                    <a:bodyPr/>
                    <a:lstStyle/>
                    <a:p>
                      <a:endParaRPr lang="zh-CN" altLang="en-US"/>
                    </a:p>
                  </a:txBody>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6</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sym typeface="Arial"/>
                        </a:rPr>
                        <a:t>Data on quality competitiveness index in the manufacturing industry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vMerge="1">
                  <a:txBody>
                    <a:bodyPr/>
                    <a:lstStyle/>
                    <a:p>
                      <a:endParaRPr lang="zh-CN" altLang="en-US"/>
                    </a:p>
                  </a:txBody>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7</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sym typeface="Arial"/>
                        </a:rPr>
                        <a:t>Aircraft configuration 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vMerge="1">
                  <a:txBody>
                    <a:bodyPr/>
                    <a:lstStyle/>
                    <a:p>
                      <a:endParaRPr lang="zh-CN" altLang="en-US"/>
                    </a:p>
                  </a:txBody>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8</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Maintenance and technical support 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row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To be collected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8"/>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9</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General quality characteristic 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vMerge="1">
                  <a:txBody>
                    <a:bodyPr/>
                    <a:lstStyle/>
                    <a:p>
                      <a:endParaRPr lang="zh-CN" altLang="en-US"/>
                    </a:p>
                  </a:txBody>
                  <a:tcPr/>
                </a:tc>
                <a:extLst>
                  <a:ext uri="{0D108BD9-81ED-4DB2-BD59-A6C34878D82A}">
                    <a16:rowId xmlns:a16="http://schemas.microsoft.com/office/drawing/2014/main" val="10009"/>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10</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Quality input 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vMerge="1">
                  <a:txBody>
                    <a:bodyPr/>
                    <a:lstStyle/>
                    <a:p>
                      <a:endParaRPr lang="zh-CN" altLang="en-US"/>
                    </a:p>
                  </a:txBody>
                  <a:tcPr/>
                </a:tc>
                <a:extLst>
                  <a:ext uri="{0D108BD9-81ED-4DB2-BD59-A6C34878D82A}">
                    <a16:rowId xmlns:a16="http://schemas.microsoft.com/office/drawing/2014/main" val="1001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11</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sym typeface="Arial"/>
                        </a:rPr>
                        <a:t>Manufacturing capacity data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vMerge="1">
                  <a:txBody>
                    <a:bodyPr/>
                    <a:lstStyle/>
                    <a:p>
                      <a:endParaRPr lang="zh-CN" altLang="en-US"/>
                    </a:p>
                  </a:txBody>
                  <a:tcPr/>
                </a:tc>
                <a:extLst>
                  <a:ext uri="{0D108BD9-81ED-4DB2-BD59-A6C34878D82A}">
                    <a16:rowId xmlns:a16="http://schemas.microsoft.com/office/drawing/2014/main" val="1001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12</a:t>
                      </a:r>
                      <a:endParaRPr kumimoji="0" lang="zh-CN" altLang="en-US" sz="1600" b="0"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sym typeface="Arial"/>
                        </a:rPr>
                        <a:t>……</a:t>
                      </a:r>
                      <a:endParaRPr kumimoji="0" lang="zh-CN" altLang="en-US" sz="1600" b="0" i="0" u="none" strike="noStrike" cap="none" normalizeH="0" baseline="0" dirty="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vMerge="1">
                  <a:txBody>
                    <a:bodyPr/>
                    <a:lstStyle/>
                    <a:p>
                      <a:endParaRPr lang="zh-CN" altLang="en-US"/>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388938" y="220663"/>
            <a:ext cx="10255250" cy="441325"/>
          </a:xfrm>
        </p:spPr>
        <p:txBody>
          <a:bodyPr/>
          <a:lstStyle/>
          <a:p>
            <a:pPr eaLnBrk="1" hangingPunct="1"/>
            <a:r>
              <a:rPr kumimoji="1" lang="en-US" altLang="zh-CN" sz="3200" dirty="0">
                <a:latin typeface="Arial"/>
                <a:ea typeface="宋体"/>
                <a:sym typeface="Arial"/>
              </a:rPr>
              <a:t>Technical proposal</a:t>
            </a:r>
          </a:p>
        </p:txBody>
      </p:sp>
      <p:sp>
        <p:nvSpPr>
          <p:cNvPr id="16386" name="矩形 9"/>
          <p:cNvSpPr>
            <a:spLocks noChangeArrowheads="1"/>
          </p:cNvSpPr>
          <p:nvPr/>
        </p:nvSpPr>
        <p:spPr bwMode="auto">
          <a:xfrm>
            <a:off x="228600" y="854075"/>
            <a:ext cx="4112023" cy="461665"/>
          </a:xfrm>
          <a:prstGeom prst="rect">
            <a:avLst/>
          </a:prstGeom>
          <a:noFill/>
          <a:ln w="9525">
            <a:noFill/>
            <a:miter lim="800000"/>
            <a:headEnd/>
            <a:tailEnd/>
          </a:ln>
        </p:spPr>
        <p:txBody>
          <a:bodyPr wrap="none">
            <a:spAutoFit/>
          </a:bodyPr>
          <a:lstStyle/>
          <a:p>
            <a:r>
              <a:rPr lang="en-US" altLang="zh-CN" sz="2400" b="1" dirty="0">
                <a:solidFill>
                  <a:srgbClr val="2E75B6"/>
                </a:solidFill>
                <a:latin typeface="Arial"/>
                <a:ea typeface="宋体"/>
                <a:sym typeface="Arial"/>
              </a:rPr>
              <a:t>1)</a:t>
            </a:r>
            <a:r>
              <a:rPr lang="zh-CN" altLang="en-US" sz="2400" b="1" dirty="0">
                <a:solidFill>
                  <a:srgbClr val="2E75B6"/>
                </a:solidFill>
                <a:latin typeface="Arial"/>
                <a:ea typeface="宋体"/>
                <a:sym typeface="Arial"/>
              </a:rPr>
              <a:t> </a:t>
            </a:r>
            <a:r>
              <a:rPr lang="en-US" altLang="zh-CN" sz="2400" b="1" dirty="0">
                <a:solidFill>
                  <a:srgbClr val="2E75B6"/>
                </a:solidFill>
                <a:latin typeface="Arial"/>
                <a:ea typeface="宋体"/>
                <a:sym typeface="Arial"/>
              </a:rPr>
              <a:t>Field quality information</a:t>
            </a:r>
          </a:p>
        </p:txBody>
      </p:sp>
      <p:sp>
        <p:nvSpPr>
          <p:cNvPr id="16387" name="TextBox 4"/>
          <p:cNvSpPr txBox="1">
            <a:spLocks noChangeArrowheads="1"/>
          </p:cNvSpPr>
          <p:nvPr/>
        </p:nvSpPr>
        <p:spPr bwMode="auto">
          <a:xfrm>
            <a:off x="1519238" y="1314450"/>
            <a:ext cx="4774882" cy="4701543"/>
          </a:xfrm>
          <a:prstGeom prst="rect">
            <a:avLst/>
          </a:prstGeom>
          <a:noFill/>
          <a:ln w="9525">
            <a:noFill/>
            <a:miter lim="800000"/>
            <a:headEnd/>
            <a:tailEnd/>
          </a:ln>
        </p:spPr>
        <p:txBody>
          <a:bodyPr wrap="square">
            <a:spAutoFit/>
          </a:bodyPr>
          <a:lstStyle/>
          <a:p>
            <a:pPr marL="342900" indent="-342900">
              <a:lnSpc>
                <a:spcPct val="140000"/>
              </a:lnSpc>
              <a:buFont typeface="等线 Light" pitchFamily="2" charset="-122"/>
              <a:buAutoNum type="alphaLcParenR"/>
            </a:pPr>
            <a:r>
              <a:rPr lang="en-US" altLang="zh-CN" dirty="0">
                <a:latin typeface="Arial"/>
                <a:ea typeface="宋体"/>
                <a:sym typeface="Arial"/>
              </a:rPr>
              <a:t>Aircraft manufacturer</a:t>
            </a:r>
          </a:p>
          <a:p>
            <a:pPr marL="342900" indent="-342900">
              <a:lnSpc>
                <a:spcPct val="140000"/>
              </a:lnSpc>
              <a:buFont typeface="等线 Light" pitchFamily="2" charset="-122"/>
              <a:buAutoNum type="alphaLcParenR"/>
            </a:pPr>
            <a:r>
              <a:rPr lang="en-US" altLang="zh-CN" dirty="0">
                <a:latin typeface="Arial"/>
                <a:ea typeface="宋体"/>
                <a:sym typeface="Arial"/>
              </a:rPr>
              <a:t>Serial number of aircraft</a:t>
            </a:r>
          </a:p>
          <a:p>
            <a:pPr marL="342900" indent="-342900">
              <a:lnSpc>
                <a:spcPct val="140000"/>
              </a:lnSpc>
              <a:buFont typeface="等线 Light" pitchFamily="2" charset="-122"/>
              <a:buAutoNum type="alphaLcParenR"/>
            </a:pPr>
            <a:r>
              <a:rPr lang="en-US" altLang="zh-CN" dirty="0">
                <a:latin typeface="Arial"/>
                <a:ea typeface="宋体"/>
                <a:sym typeface="Arial"/>
              </a:rPr>
              <a:t>Time of failure</a:t>
            </a:r>
          </a:p>
          <a:p>
            <a:pPr marL="342900" indent="-342900">
              <a:lnSpc>
                <a:spcPct val="140000"/>
              </a:lnSpc>
              <a:buFont typeface="等线 Light" pitchFamily="2" charset="-122"/>
              <a:buAutoNum type="alphaLcParenR"/>
            </a:pPr>
            <a:r>
              <a:rPr lang="en-US" altLang="zh-CN" dirty="0">
                <a:latin typeface="Arial"/>
                <a:ea typeface="宋体"/>
                <a:sym typeface="Arial"/>
              </a:rPr>
              <a:t>Faulty part name</a:t>
            </a:r>
          </a:p>
          <a:p>
            <a:pPr marL="342900" indent="-342900">
              <a:lnSpc>
                <a:spcPct val="140000"/>
              </a:lnSpc>
              <a:buFont typeface="等线 Light" pitchFamily="2" charset="-122"/>
              <a:buAutoNum type="alphaLcParenR"/>
            </a:pPr>
            <a:r>
              <a:rPr lang="en-US" altLang="zh-CN" dirty="0">
                <a:latin typeface="Arial"/>
                <a:ea typeface="宋体"/>
                <a:sym typeface="Arial"/>
              </a:rPr>
              <a:t>Faulty part model</a:t>
            </a:r>
          </a:p>
          <a:p>
            <a:pPr marL="342900" indent="-342900">
              <a:lnSpc>
                <a:spcPct val="140000"/>
              </a:lnSpc>
              <a:buFont typeface="等线 Light" pitchFamily="2" charset="-122"/>
              <a:buAutoNum type="alphaLcParenR"/>
            </a:pPr>
            <a:r>
              <a:rPr lang="en-US" altLang="zh-CN" dirty="0">
                <a:latin typeface="Arial"/>
                <a:ea typeface="宋体"/>
                <a:sym typeface="Arial"/>
              </a:rPr>
              <a:t>Serial number of faulty part</a:t>
            </a:r>
          </a:p>
          <a:p>
            <a:pPr marL="342900" indent="-342900">
              <a:lnSpc>
                <a:spcPct val="140000"/>
              </a:lnSpc>
              <a:buFont typeface="等线 Light" pitchFamily="2" charset="-122"/>
              <a:buAutoNum type="alphaLcParenR"/>
            </a:pPr>
            <a:r>
              <a:rPr lang="en-US" altLang="zh-CN" dirty="0">
                <a:latin typeface="Arial"/>
                <a:ea typeface="宋体"/>
                <a:sym typeface="Arial"/>
              </a:rPr>
              <a:t>Fault symptoms</a:t>
            </a:r>
          </a:p>
          <a:p>
            <a:pPr marL="342900" indent="-342900">
              <a:lnSpc>
                <a:spcPct val="140000"/>
              </a:lnSpc>
              <a:buFont typeface="等线 Light" pitchFamily="2" charset="-122"/>
              <a:buAutoNum type="alphaLcParenR"/>
            </a:pPr>
            <a:r>
              <a:rPr lang="en-US" altLang="zh-CN" dirty="0">
                <a:latin typeface="Arial"/>
                <a:ea typeface="宋体"/>
                <a:sym typeface="Arial"/>
              </a:rPr>
              <a:t>Failure cause</a:t>
            </a:r>
          </a:p>
          <a:p>
            <a:pPr marL="342900" indent="-342900">
              <a:lnSpc>
                <a:spcPct val="140000"/>
              </a:lnSpc>
              <a:buFont typeface="等线 Light" pitchFamily="2" charset="-122"/>
              <a:buAutoNum type="alphaLcParenR"/>
            </a:pPr>
            <a:r>
              <a:rPr lang="en-US" altLang="zh-CN" dirty="0">
                <a:latin typeface="Arial"/>
                <a:ea typeface="宋体"/>
                <a:sym typeface="Arial"/>
              </a:rPr>
              <a:t>Effect of failure</a:t>
            </a:r>
          </a:p>
          <a:p>
            <a:pPr marL="342900" indent="-342900">
              <a:lnSpc>
                <a:spcPct val="140000"/>
              </a:lnSpc>
              <a:buFont typeface="等线 Light" pitchFamily="2" charset="-122"/>
              <a:buAutoNum type="alphaLcParenR"/>
            </a:pPr>
            <a:r>
              <a:rPr lang="en-US" altLang="zh-CN" dirty="0">
                <a:latin typeface="Arial"/>
                <a:ea typeface="宋体"/>
                <a:sym typeface="Arial"/>
              </a:rPr>
              <a:t>Corrective action</a:t>
            </a:r>
          </a:p>
          <a:p>
            <a:pPr marL="342900" indent="-342900">
              <a:lnSpc>
                <a:spcPct val="140000"/>
              </a:lnSpc>
              <a:buFont typeface="等线 Light" pitchFamily="2" charset="-122"/>
              <a:buAutoNum type="alphaLcParenR"/>
            </a:pPr>
            <a:r>
              <a:rPr lang="en-US" altLang="zh-CN" dirty="0">
                <a:latin typeface="Arial"/>
                <a:ea typeface="宋体"/>
                <a:sym typeface="Arial"/>
              </a:rPr>
              <a:t>Installation position</a:t>
            </a:r>
          </a:p>
          <a:p>
            <a:pPr marL="342900" indent="-342900">
              <a:lnSpc>
                <a:spcPct val="140000"/>
              </a:lnSpc>
              <a:buFont typeface="等线 Light" pitchFamily="2" charset="-122"/>
              <a:buAutoNum type="alphaLcParenR"/>
            </a:pPr>
            <a:r>
              <a:rPr lang="en-US" altLang="zh-CN" dirty="0">
                <a:latin typeface="Arial"/>
                <a:ea typeface="宋体"/>
                <a:sym typeface="Arial"/>
              </a:rPr>
              <a:t>Failure mechanism</a:t>
            </a:r>
          </a:p>
        </p:txBody>
      </p:sp>
      <p:sp>
        <p:nvSpPr>
          <p:cNvPr id="16388" name="TextBox 8"/>
          <p:cNvSpPr txBox="1">
            <a:spLocks noChangeArrowheads="1"/>
          </p:cNvSpPr>
          <p:nvPr/>
        </p:nvSpPr>
        <p:spPr bwMode="auto">
          <a:xfrm>
            <a:off x="6894513" y="1314450"/>
            <a:ext cx="3736975" cy="4701543"/>
          </a:xfrm>
          <a:prstGeom prst="rect">
            <a:avLst/>
          </a:prstGeom>
          <a:noFill/>
          <a:ln w="9525">
            <a:noFill/>
            <a:miter lim="800000"/>
            <a:headEnd/>
            <a:tailEnd/>
          </a:ln>
        </p:spPr>
        <p:txBody>
          <a:bodyPr>
            <a:spAutoFit/>
          </a:bodyPr>
          <a:lstStyle/>
          <a:p>
            <a:pPr marL="457200" indent="-457200">
              <a:lnSpc>
                <a:spcPct val="140000"/>
              </a:lnSpc>
              <a:buFont typeface="等线 Light" pitchFamily="2" charset="-122"/>
              <a:buAutoNum type="alphaLcParenR" startAt="11"/>
            </a:pPr>
            <a:r>
              <a:rPr lang="en-US" altLang="zh-CN" dirty="0">
                <a:latin typeface="Arial"/>
                <a:ea typeface="宋体"/>
                <a:sym typeface="Arial"/>
              </a:rPr>
              <a:t>Aircraft model</a:t>
            </a:r>
          </a:p>
          <a:p>
            <a:pPr marL="457200" indent="-457200">
              <a:lnSpc>
                <a:spcPct val="140000"/>
              </a:lnSpc>
              <a:buFont typeface="等线 Light" pitchFamily="2" charset="-122"/>
              <a:buAutoNum type="alphaLcParenR" startAt="11"/>
            </a:pPr>
            <a:r>
              <a:rPr lang="en-US" altLang="zh-CN" dirty="0">
                <a:latin typeface="Arial"/>
                <a:ea typeface="宋体"/>
                <a:sym typeface="Arial"/>
              </a:rPr>
              <a:t>System name</a:t>
            </a:r>
          </a:p>
          <a:p>
            <a:pPr marL="457200" indent="-457200">
              <a:lnSpc>
                <a:spcPct val="140000"/>
              </a:lnSpc>
              <a:buFont typeface="等线 Light" pitchFamily="2" charset="-122"/>
              <a:buAutoNum type="alphaLcParenR" startAt="11"/>
            </a:pPr>
            <a:r>
              <a:rPr lang="en-US" altLang="zh-CN" dirty="0">
                <a:latin typeface="Arial"/>
                <a:ea typeface="宋体"/>
                <a:sym typeface="Arial"/>
              </a:rPr>
              <a:t>Engine ID</a:t>
            </a:r>
          </a:p>
          <a:p>
            <a:pPr marL="457200" indent="-457200">
              <a:lnSpc>
                <a:spcPct val="140000"/>
              </a:lnSpc>
              <a:buFont typeface="等线 Light" pitchFamily="2" charset="-122"/>
              <a:buAutoNum type="alphaLcParenR" startAt="11"/>
            </a:pPr>
            <a:r>
              <a:rPr lang="en-US" altLang="zh-CN" dirty="0">
                <a:latin typeface="Arial"/>
                <a:ea typeface="宋体"/>
                <a:sym typeface="Arial"/>
              </a:rPr>
              <a:t>Engine model</a:t>
            </a:r>
          </a:p>
          <a:p>
            <a:pPr marL="457200" indent="-457200">
              <a:lnSpc>
                <a:spcPct val="140000"/>
              </a:lnSpc>
              <a:buFont typeface="等线 Light" pitchFamily="2" charset="-122"/>
              <a:buAutoNum type="alphaLcParenR" startAt="11"/>
            </a:pPr>
            <a:r>
              <a:rPr lang="en-US" altLang="zh-CN" dirty="0">
                <a:latin typeface="Arial"/>
                <a:ea typeface="宋体"/>
                <a:sym typeface="Arial"/>
              </a:rPr>
              <a:t>Operator</a:t>
            </a:r>
          </a:p>
          <a:p>
            <a:pPr marL="457200" indent="-457200">
              <a:lnSpc>
                <a:spcPct val="140000"/>
              </a:lnSpc>
              <a:buFont typeface="等线 Light" pitchFamily="2" charset="-122"/>
              <a:buAutoNum type="alphaLcParenR" startAt="11"/>
            </a:pPr>
            <a:r>
              <a:rPr lang="en-US" altLang="zh-CN" dirty="0">
                <a:latin typeface="Arial"/>
                <a:ea typeface="宋体"/>
                <a:sym typeface="Arial"/>
              </a:rPr>
              <a:t>Aircraft user ID</a:t>
            </a:r>
          </a:p>
          <a:p>
            <a:pPr marL="457200" indent="-457200">
              <a:lnSpc>
                <a:spcPct val="140000"/>
              </a:lnSpc>
              <a:buFont typeface="等线 Light" pitchFamily="2" charset="-122"/>
              <a:buAutoNum type="alphaLcParenR" startAt="11"/>
            </a:pPr>
            <a:r>
              <a:rPr lang="en-US" altLang="zh-CN" dirty="0">
                <a:latin typeface="Arial"/>
                <a:ea typeface="宋体"/>
                <a:sym typeface="Arial"/>
              </a:rPr>
              <a:t>Delivery date of aircraft</a:t>
            </a:r>
          </a:p>
          <a:p>
            <a:pPr marL="457200" indent="-457200">
              <a:lnSpc>
                <a:spcPct val="140000"/>
              </a:lnSpc>
              <a:buFont typeface="等线 Light" pitchFamily="2" charset="-122"/>
              <a:buAutoNum type="alphaLcParenR" startAt="11"/>
            </a:pPr>
            <a:r>
              <a:rPr lang="en-US" altLang="zh-CN" dirty="0">
                <a:latin typeface="Arial"/>
                <a:ea typeface="宋体"/>
                <a:sym typeface="Arial"/>
              </a:rPr>
              <a:t>Delivery date of engine</a:t>
            </a:r>
          </a:p>
          <a:p>
            <a:pPr marL="457200" indent="-457200">
              <a:lnSpc>
                <a:spcPct val="140000"/>
              </a:lnSpc>
              <a:buFont typeface="等线 Light" pitchFamily="2" charset="-122"/>
              <a:buAutoNum type="alphaLcParenR" startAt="11"/>
            </a:pPr>
            <a:r>
              <a:rPr lang="en-US" altLang="zh-CN" dirty="0">
                <a:latin typeface="Arial"/>
                <a:ea typeface="宋体"/>
                <a:sym typeface="Arial"/>
              </a:rPr>
              <a:t>Working time of faulty part</a:t>
            </a:r>
          </a:p>
          <a:p>
            <a:pPr marL="457200" indent="-457200">
              <a:lnSpc>
                <a:spcPct val="140000"/>
              </a:lnSpc>
              <a:buFont typeface="等线 Light" pitchFamily="2" charset="-122"/>
              <a:buAutoNum type="alphaLcParenR" startAt="11"/>
            </a:pPr>
            <a:r>
              <a:rPr lang="en-US" altLang="zh-CN" dirty="0">
                <a:latin typeface="Arial"/>
                <a:ea typeface="宋体"/>
                <a:sym typeface="Arial"/>
              </a:rPr>
              <a:t>Locality</a:t>
            </a:r>
          </a:p>
          <a:p>
            <a:pPr marL="457200" indent="-457200">
              <a:lnSpc>
                <a:spcPct val="140000"/>
              </a:lnSpc>
              <a:buFont typeface="等线 Light" pitchFamily="2" charset="-122"/>
              <a:buAutoNum type="alphaLcParenR" startAt="11"/>
            </a:pPr>
            <a:r>
              <a:rPr lang="en-US" altLang="zh-CN" dirty="0">
                <a:latin typeface="Arial"/>
                <a:ea typeface="宋体"/>
                <a:sym typeface="Arial"/>
              </a:rPr>
              <a:t>Failure mode</a:t>
            </a:r>
          </a:p>
          <a:p>
            <a:pPr marL="457200" indent="-457200">
              <a:lnSpc>
                <a:spcPct val="140000"/>
              </a:lnSpc>
              <a:buFont typeface="等线 Light" pitchFamily="2" charset="-122"/>
              <a:buAutoNum type="alphaLcParenR" startAt="11"/>
            </a:pPr>
            <a:r>
              <a:rPr lang="en-US" altLang="zh-CN" dirty="0">
                <a:latin typeface="Arial"/>
                <a:ea typeface="宋体"/>
                <a:sym typeface="Aria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388938" y="220663"/>
            <a:ext cx="10255250" cy="441325"/>
          </a:xfrm>
        </p:spPr>
        <p:txBody>
          <a:bodyPr/>
          <a:lstStyle/>
          <a:p>
            <a:pPr eaLnBrk="1" hangingPunct="1"/>
            <a:r>
              <a:rPr kumimoji="1" lang="en-US" altLang="zh-CN" sz="3200" dirty="0">
                <a:latin typeface="Arial"/>
                <a:ea typeface="宋体"/>
                <a:sym typeface="Arial"/>
              </a:rPr>
              <a:t>Technical proposal</a:t>
            </a:r>
          </a:p>
        </p:txBody>
      </p:sp>
      <p:sp>
        <p:nvSpPr>
          <p:cNvPr id="18434" name="矩形 9"/>
          <p:cNvSpPr>
            <a:spLocks noChangeArrowheads="1"/>
          </p:cNvSpPr>
          <p:nvPr/>
        </p:nvSpPr>
        <p:spPr bwMode="auto">
          <a:xfrm>
            <a:off x="228600" y="854075"/>
            <a:ext cx="1872244" cy="461665"/>
          </a:xfrm>
          <a:prstGeom prst="rect">
            <a:avLst/>
          </a:prstGeom>
          <a:noFill/>
          <a:ln w="9525">
            <a:noFill/>
            <a:miter lim="800000"/>
            <a:headEnd/>
            <a:tailEnd/>
          </a:ln>
        </p:spPr>
        <p:txBody>
          <a:bodyPr wrap="none">
            <a:spAutoFit/>
          </a:bodyPr>
          <a:lstStyle/>
          <a:p>
            <a:r>
              <a:rPr lang="en-US" altLang="zh-CN" sz="2400" b="1">
                <a:solidFill>
                  <a:srgbClr val="2E75B6"/>
                </a:solidFill>
                <a:latin typeface="Arial"/>
                <a:ea typeface="宋体"/>
                <a:sym typeface="Arial"/>
              </a:rPr>
              <a:t>2)</a:t>
            </a:r>
            <a:r>
              <a:rPr lang="zh-CN" altLang="en-US" sz="2400" b="1">
                <a:solidFill>
                  <a:srgbClr val="2E75B6"/>
                </a:solidFill>
                <a:latin typeface="Arial"/>
                <a:ea typeface="宋体"/>
                <a:sym typeface="Arial"/>
              </a:rPr>
              <a:t> </a:t>
            </a:r>
            <a:r>
              <a:rPr lang="en-US" altLang="zh-CN" sz="2400" b="1">
                <a:solidFill>
                  <a:srgbClr val="2E75B6"/>
                </a:solidFill>
                <a:latin typeface="Arial"/>
                <a:ea typeface="宋体"/>
                <a:sym typeface="Arial"/>
              </a:rPr>
              <a:t>Test data</a:t>
            </a:r>
          </a:p>
        </p:txBody>
      </p:sp>
      <p:graphicFrame>
        <p:nvGraphicFramePr>
          <p:cNvPr id="18483" name="Group 51"/>
          <p:cNvGraphicFramePr>
            <a:graphicFrameLocks noGrp="1"/>
          </p:cNvGraphicFramePr>
          <p:nvPr>
            <p:extLst>
              <p:ext uri="{D42A27DB-BD31-4B8C-83A1-F6EECF244321}">
                <p14:modId xmlns:p14="http://schemas.microsoft.com/office/powerpoint/2010/main" val="3592273944"/>
              </p:ext>
            </p:extLst>
          </p:nvPr>
        </p:nvGraphicFramePr>
        <p:xfrm>
          <a:off x="3373438" y="1436688"/>
          <a:ext cx="5249862" cy="5267332"/>
        </p:xfrm>
        <a:graphic>
          <a:graphicData uri="http://schemas.openxmlformats.org/drawingml/2006/table">
            <a:tbl>
              <a:tblPr/>
              <a:tblGrid>
                <a:gridCol w="1214437">
                  <a:extLst>
                    <a:ext uri="{9D8B030D-6E8A-4147-A177-3AD203B41FA5}">
                      <a16:colId xmlns:a16="http://schemas.microsoft.com/office/drawing/2014/main" val="20000"/>
                    </a:ext>
                  </a:extLst>
                </a:gridCol>
                <a:gridCol w="4035425">
                  <a:extLst>
                    <a:ext uri="{9D8B030D-6E8A-4147-A177-3AD203B41FA5}">
                      <a16:colId xmlns:a16="http://schemas.microsoft.com/office/drawing/2014/main" val="20001"/>
                    </a:ext>
                  </a:extLst>
                </a:gridCol>
              </a:tblGrid>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FFFF"/>
                          </a:solidFill>
                          <a:effectLst/>
                          <a:latin typeface="Arial"/>
                          <a:ea typeface="宋体"/>
                          <a:cs typeface="Times New Roman" pitchFamily="18" charset="0"/>
                          <a:sym typeface="Arial"/>
                        </a:rPr>
                        <a:t>No.</a:t>
                      </a:r>
                      <a:endParaRPr kumimoji="0" lang="zh-CN" altLang="en-US" sz="1600" b="1" i="0" u="none" strike="noStrike" cap="none" normalizeH="0" baseline="0" dirty="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Data field</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1</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Arial"/>
                          <a:ea typeface="宋体"/>
                          <a:sym typeface="Arial"/>
                        </a:rPr>
                        <a:t>T</a:t>
                      </a:r>
                      <a:r>
                        <a:rPr kumimoji="0" lang="en-US" altLang="zh-CN" sz="1600" b="0" i="0" u="none" strike="noStrike" cap="none" normalizeH="0" baseline="0" dirty="0" err="1">
                          <a:ln>
                            <a:noFill/>
                          </a:ln>
                          <a:solidFill>
                            <a:srgbClr val="000000"/>
                          </a:solidFill>
                          <a:effectLst/>
                          <a:latin typeface="Arial"/>
                          <a:ea typeface="宋体"/>
                          <a:sym typeface="Arial"/>
                        </a:rPr>
                        <a:t>est</a:t>
                      </a:r>
                      <a:r>
                        <a:rPr kumimoji="0" lang="en-US" altLang="zh-CN" sz="1600" b="0" i="0" u="none" strike="noStrike" cap="none" normalizeH="0" baseline="0" dirty="0">
                          <a:ln>
                            <a:noFill/>
                          </a:ln>
                          <a:solidFill>
                            <a:srgbClr val="000000"/>
                          </a:solidFill>
                          <a:effectLst/>
                          <a:latin typeface="Arial"/>
                          <a:ea typeface="宋体"/>
                          <a:sym typeface="Arial"/>
                        </a:rPr>
                        <a:t> report No.</a:t>
                      </a:r>
                      <a:endParaRPr kumimoji="0" lang="en-US" altLang="zh-CN" sz="1600" b="0" i="0" u="none" strike="noStrike" cap="none" normalizeH="0" baseline="0" dirty="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2</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a:ea typeface="宋体"/>
                          <a:sym typeface="Arial"/>
                        </a:rPr>
                        <a:t>P</a:t>
                      </a:r>
                      <a:r>
                        <a:rPr kumimoji="0" lang="zh-CN" altLang="en-US" sz="1600" b="0" i="0" u="none" strike="noStrike" cap="none" normalizeH="0" baseline="0">
                          <a:ln>
                            <a:noFill/>
                          </a:ln>
                          <a:solidFill>
                            <a:srgbClr val="000000"/>
                          </a:solidFill>
                          <a:effectLst/>
                          <a:latin typeface="Arial"/>
                          <a:ea typeface="宋体"/>
                          <a:sym typeface="Arial"/>
                        </a:rPr>
                        <a:t>r</a:t>
                      </a:r>
                      <a:r>
                        <a:rPr kumimoji="0" lang="en-US" altLang="zh-CN" sz="1600" b="0" i="0" u="none" strike="noStrike" cap="none" normalizeH="0" baseline="0">
                          <a:ln>
                            <a:noFill/>
                          </a:ln>
                          <a:solidFill>
                            <a:srgbClr val="000000"/>
                          </a:solidFill>
                          <a:effectLst/>
                          <a:latin typeface="Arial"/>
                          <a:ea typeface="宋体"/>
                          <a:sym typeface="Arial"/>
                        </a:rPr>
                        <a:t>oduct name</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3</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sym typeface="Arial"/>
                        </a:rPr>
                        <a:t>Test type</a:t>
                      </a:r>
                      <a:endParaRPr kumimoji="0" lang="en-US"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4</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sym typeface="Arial"/>
                        </a:rPr>
                        <a:t>Test item</a:t>
                      </a:r>
                      <a:endParaRPr kumimoji="0" lang="en-US" altLang="zh-CN" sz="1600" b="0" i="0" u="none" strike="noStrike" cap="none" normalizeH="0" baseline="0" dirty="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5</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Arial"/>
                          <a:ea typeface="宋体"/>
                          <a:cs typeface="Times New Roman" pitchFamily="18" charset="0"/>
                          <a:sym typeface="Arial"/>
                        </a:rPr>
                        <a:t>T</a:t>
                      </a:r>
                      <a:r>
                        <a:rPr kumimoji="0" lang="en-US" altLang="zh-CN" sz="1600" b="0" i="0" u="none" strike="noStrike" cap="none" normalizeH="0" baseline="0" dirty="0" err="1">
                          <a:ln>
                            <a:noFill/>
                          </a:ln>
                          <a:solidFill>
                            <a:srgbClr val="000000"/>
                          </a:solidFill>
                          <a:effectLst/>
                          <a:latin typeface="Arial"/>
                          <a:ea typeface="宋体"/>
                          <a:cs typeface="Times New Roman" pitchFamily="18" charset="0"/>
                          <a:sym typeface="Arial"/>
                        </a:rPr>
                        <a:t>est</a:t>
                      </a:r>
                      <a:r>
                        <a:rPr kumimoji="0" lang="en-US" altLang="zh-CN" sz="1600" b="0" i="0" u="none" strike="noStrike" cap="none" normalizeH="0" baseline="0" dirty="0">
                          <a:ln>
                            <a:noFill/>
                          </a:ln>
                          <a:solidFill>
                            <a:srgbClr val="000000"/>
                          </a:solidFill>
                          <a:effectLst/>
                          <a:latin typeface="Arial"/>
                          <a:ea typeface="宋体"/>
                          <a:cs typeface="Times New Roman" pitchFamily="18" charset="0"/>
                          <a:sym typeface="Arial"/>
                        </a:rPr>
                        <a:t> time</a:t>
                      </a:r>
                      <a:endParaRPr kumimoji="0" lang="zh-CN" altLang="zh-CN" sz="1600" b="0" i="0" u="none" strike="noStrike" cap="none" normalizeH="0" baseline="0" dirty="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5"/>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6</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Test conclusion</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6"/>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7</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Fault symptom</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7"/>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8</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Arial"/>
                          <a:ea typeface="宋体"/>
                          <a:sym typeface="Arial"/>
                        </a:rPr>
                        <a:t>Nu</a:t>
                      </a:r>
                      <a:r>
                        <a:rPr kumimoji="0" lang="zh-CN" altLang="en-US" sz="1600" b="0" i="0" u="none" strike="noStrike" cap="none" normalizeH="0" baseline="0">
                          <a:ln>
                            <a:noFill/>
                          </a:ln>
                          <a:solidFill>
                            <a:srgbClr val="000000"/>
                          </a:solidFill>
                          <a:effectLst/>
                          <a:latin typeface="Arial"/>
                          <a:ea typeface="宋体"/>
                          <a:sym typeface="Arial"/>
                        </a:rPr>
                        <a:t>m</a:t>
                      </a:r>
                      <a:r>
                        <a:rPr kumimoji="0" lang="en-US" altLang="zh-CN" sz="1600" b="0" i="0" u="none" strike="noStrike" cap="none" normalizeH="0" baseline="0">
                          <a:ln>
                            <a:noFill/>
                          </a:ln>
                          <a:solidFill>
                            <a:srgbClr val="000000"/>
                          </a:solidFill>
                          <a:effectLst/>
                          <a:latin typeface="Arial"/>
                          <a:ea typeface="宋体"/>
                          <a:sym typeface="Arial"/>
                        </a:rPr>
                        <a:t>ber of faults</a:t>
                      </a:r>
                      <a:endParaRPr kumimoji="0" lang="zh-CN" altLang="en-US"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8"/>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9</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Failure cause</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9"/>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10</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Corrective action</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10"/>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11</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Test conditions</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11"/>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sym typeface="Arial"/>
                        </a:rPr>
                        <a:t>12</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cs typeface="Times New Roman" pitchFamily="18" charset="0"/>
                          <a:sym typeface="Arial"/>
                        </a:rPr>
                        <a:t>Time of failure</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12"/>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13</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cs typeface="Times New Roman" pitchFamily="18" charset="0"/>
                          <a:sym typeface="Arial"/>
                        </a:rPr>
                        <a:t>……</a:t>
                      </a:r>
                      <a:endParaRPr kumimoji="0" lang="zh-CN" altLang="zh-CN" sz="1600" b="0" i="0" u="none" strike="noStrike" cap="none" normalizeH="0" baseline="0" dirty="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388938" y="220663"/>
            <a:ext cx="10255250" cy="441325"/>
          </a:xfrm>
        </p:spPr>
        <p:txBody>
          <a:bodyPr/>
          <a:lstStyle/>
          <a:p>
            <a:pPr eaLnBrk="1" hangingPunct="1"/>
            <a:r>
              <a:rPr kumimoji="1" lang="en-US" altLang="zh-CN" sz="3200" dirty="0">
                <a:latin typeface="Arial"/>
                <a:ea typeface="宋体"/>
                <a:sym typeface="Arial"/>
              </a:rPr>
              <a:t>Technical proposal</a:t>
            </a:r>
          </a:p>
        </p:txBody>
      </p:sp>
      <p:sp>
        <p:nvSpPr>
          <p:cNvPr id="10" name="矩形 9"/>
          <p:cNvSpPr>
            <a:spLocks noChangeArrowheads="1"/>
          </p:cNvSpPr>
          <p:nvPr/>
        </p:nvSpPr>
        <p:spPr bwMode="auto">
          <a:xfrm>
            <a:off x="228600" y="854075"/>
            <a:ext cx="3122971" cy="461665"/>
          </a:xfrm>
          <a:prstGeom prst="rect">
            <a:avLst/>
          </a:prstGeom>
          <a:noFill/>
          <a:ln>
            <a:noFill/>
          </a:ln>
          <a:extLst/>
        </p:spPr>
        <p:txBody>
          <a:bodyPr wrap="none">
            <a:spAutoFit/>
          </a:bodyPr>
          <a:lstStyle/>
          <a:p>
            <a:r>
              <a:rPr lang="en-US" altLang="zh-CN" sz="2400" b="1" dirty="0">
                <a:solidFill>
                  <a:srgbClr val="2E75B6"/>
                </a:solidFill>
                <a:latin typeface="Arial"/>
                <a:ea typeface="宋体"/>
                <a:sym typeface="Arial"/>
              </a:rPr>
              <a:t>3) Quality audit data</a:t>
            </a:r>
            <a:endParaRPr lang="zh-CN" altLang="en-US" sz="2400" b="1" dirty="0">
              <a:solidFill>
                <a:srgbClr val="2E75B6"/>
              </a:solidFill>
              <a:latin typeface="Arial"/>
              <a:ea typeface="宋体"/>
              <a:sym typeface="Arial"/>
            </a:endParaRPr>
          </a:p>
        </p:txBody>
      </p:sp>
      <p:graphicFrame>
        <p:nvGraphicFramePr>
          <p:cNvPr id="20603" name="Group 123"/>
          <p:cNvGraphicFramePr>
            <a:graphicFrameLocks noGrp="1"/>
          </p:cNvGraphicFramePr>
          <p:nvPr>
            <p:extLst>
              <p:ext uri="{D42A27DB-BD31-4B8C-83A1-F6EECF244321}">
                <p14:modId xmlns:p14="http://schemas.microsoft.com/office/powerpoint/2010/main" val="3119071687"/>
              </p:ext>
            </p:extLst>
          </p:nvPr>
        </p:nvGraphicFramePr>
        <p:xfrm>
          <a:off x="31750" y="1377950"/>
          <a:ext cx="12107863" cy="5279708"/>
        </p:xfrm>
        <a:graphic>
          <a:graphicData uri="http://schemas.openxmlformats.org/drawingml/2006/table">
            <a:tbl>
              <a:tblPr/>
              <a:tblGrid>
                <a:gridCol w="5921375">
                  <a:extLst>
                    <a:ext uri="{9D8B030D-6E8A-4147-A177-3AD203B41FA5}">
                      <a16:colId xmlns:a16="http://schemas.microsoft.com/office/drawing/2014/main" val="20000"/>
                    </a:ext>
                  </a:extLst>
                </a:gridCol>
                <a:gridCol w="852488">
                  <a:extLst>
                    <a:ext uri="{9D8B030D-6E8A-4147-A177-3AD203B41FA5}">
                      <a16:colId xmlns:a16="http://schemas.microsoft.com/office/drawing/2014/main" val="20001"/>
                    </a:ext>
                  </a:extLst>
                </a:gridCol>
                <a:gridCol w="5334000">
                  <a:extLst>
                    <a:ext uri="{9D8B030D-6E8A-4147-A177-3AD203B41FA5}">
                      <a16:colId xmlns:a16="http://schemas.microsoft.com/office/drawing/2014/main" val="20002"/>
                    </a:ext>
                  </a:extLst>
                </a:gridCol>
              </a:tblGrid>
              <a:tr h="433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FFFF"/>
                          </a:solidFill>
                          <a:effectLst/>
                          <a:latin typeface="Arial"/>
                          <a:ea typeface="宋体"/>
                          <a:sym typeface="Arial"/>
                        </a:rPr>
                        <a:t>Key terms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50" b="1" i="0" u="none" strike="noStrike" cap="none" normalizeH="0" baseline="0" dirty="0">
                          <a:ln>
                            <a:noFill/>
                          </a:ln>
                          <a:solidFill>
                            <a:srgbClr val="FFFFFF"/>
                          </a:solidFill>
                          <a:effectLst/>
                          <a:latin typeface="Arial"/>
                          <a:ea typeface="宋体"/>
                          <a:sym typeface="Arial"/>
                        </a:rPr>
                        <a:t>Scoring rate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FFFFFF"/>
                          </a:solidFill>
                          <a:effectLst/>
                          <a:latin typeface="Arial"/>
                          <a:ea typeface="宋体"/>
                          <a:sym typeface="Arial"/>
                        </a:rPr>
                        <a:t>Reasons for deduction</a:t>
                      </a:r>
                      <a:endParaRPr kumimoji="0" lang="zh-CN" altLang="en-US" sz="1200" b="1" i="0" u="none" strike="noStrike" cap="none" normalizeH="0" baseline="0" dirty="0">
                        <a:ln>
                          <a:noFill/>
                        </a:ln>
                        <a:solidFill>
                          <a:srgbClr val="FFFFFF"/>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14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Whether the </a:t>
                      </a:r>
                      <a:r>
                        <a:rPr kumimoji="0" lang="en-US" altLang="zh-CN" sz="1200" b="1" i="0" u="none" strike="noStrike" cap="none" normalizeH="0" baseline="0" dirty="0">
                          <a:ln>
                            <a:noFill/>
                          </a:ln>
                          <a:solidFill>
                            <a:schemeClr val="tx1"/>
                          </a:solidFill>
                          <a:effectLst/>
                          <a:highlight>
                            <a:srgbClr val="FFFF00"/>
                          </a:highlight>
                          <a:latin typeface="Arial"/>
                          <a:ea typeface="宋体"/>
                          <a:sym typeface="Arial"/>
                        </a:rPr>
                        <a:t>organization</a:t>
                      </a:r>
                      <a:r>
                        <a:rPr kumimoji="0" lang="en-US" altLang="zh-CN" sz="1200" b="1" i="0" u="none" strike="noStrike" cap="none" normalizeH="0" baseline="0" dirty="0">
                          <a:ln>
                            <a:noFill/>
                          </a:ln>
                          <a:solidFill>
                            <a:srgbClr val="000000"/>
                          </a:solidFill>
                          <a:effectLst/>
                          <a:latin typeface="Arial"/>
                          <a:ea typeface="宋体"/>
                          <a:sym typeface="Arial"/>
                        </a:rPr>
                        <a:t> stipulates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competence</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requirements</a:t>
                      </a:r>
                      <a:r>
                        <a:rPr kumimoji="0" lang="en-US" altLang="zh-CN" sz="1200" b="1" i="0" u="none" strike="noStrike" cap="none" normalizeH="0" baseline="0" dirty="0">
                          <a:ln>
                            <a:noFill/>
                          </a:ln>
                          <a:solidFill>
                            <a:srgbClr val="000000"/>
                          </a:solidFill>
                          <a:effectLst/>
                          <a:latin typeface="Arial"/>
                          <a:ea typeface="宋体"/>
                          <a:sym typeface="Arial"/>
                        </a:rPr>
                        <a:t> for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personnel</a:t>
                      </a:r>
                      <a:r>
                        <a:rPr kumimoji="0" lang="zh-CN" altLang="en-US" sz="1200" b="1" i="0" u="none" strike="noStrike" cap="none" normalizeH="0" baseline="0" dirty="0">
                          <a:ln>
                            <a:noFill/>
                          </a:ln>
                          <a:solidFill>
                            <a:srgbClr val="000000"/>
                          </a:solidFill>
                          <a:effectLst/>
                          <a:latin typeface="Arial"/>
                          <a:ea typeface="宋体"/>
                          <a:sym typeface="Arial"/>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——Determine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qualifications</a:t>
                      </a:r>
                      <a:r>
                        <a:rPr kumimoji="0" lang="en-US" altLang="zh-CN" sz="1200" b="1" i="0" u="none" strike="noStrike" cap="none" normalizeH="0" baseline="0" dirty="0">
                          <a:ln>
                            <a:noFill/>
                          </a:ln>
                          <a:solidFill>
                            <a:srgbClr val="000000"/>
                          </a:solidFill>
                          <a:effectLst/>
                          <a:latin typeface="Arial"/>
                          <a:ea typeface="宋体"/>
                          <a:sym typeface="Arial"/>
                        </a:rPr>
                        <a:t> for personnel involved in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work</a:t>
                      </a:r>
                      <a:r>
                        <a:rPr kumimoji="0" lang="en-US" altLang="zh-CN" sz="1200" b="1" i="0" u="none" strike="noStrike" cap="none" normalizeH="0" baseline="0" dirty="0">
                          <a:ln>
                            <a:noFill/>
                          </a:ln>
                          <a:solidFill>
                            <a:srgbClr val="000000"/>
                          </a:solidFill>
                          <a:effectLst/>
                          <a:latin typeface="Arial"/>
                          <a:ea typeface="宋体"/>
                          <a:sym typeface="Arial"/>
                        </a:rPr>
                        <a:t> that can affect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quality performance</a:t>
                      </a:r>
                      <a:r>
                        <a:rPr kumimoji="0" lang="en-US" altLang="zh-CN" sz="1200" b="1" i="0" u="none" strike="noStrike" cap="none" normalizeH="0" baseline="0" dirty="0">
                          <a:ln>
                            <a:noFill/>
                          </a:ln>
                          <a:solidFill>
                            <a:srgbClr val="000000"/>
                          </a:solidFill>
                          <a:effectLst/>
                          <a:latin typeface="Arial"/>
                          <a:ea typeface="宋体"/>
                          <a:sym typeface="Arial"/>
                        </a:rPr>
                        <a:t> under the organization’s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control</a:t>
                      </a:r>
                      <a:r>
                        <a:rPr kumimoji="0" lang="en-US" altLang="zh-CN" sz="1200" b="1" i="0" u="none" strike="noStrike" cap="none" normalizeH="0" baseline="0" dirty="0">
                          <a:ln>
                            <a:noFill/>
                          </a:ln>
                          <a:solidFill>
                            <a:srgbClr val="000000"/>
                          </a:solidFill>
                          <a:effectLst/>
                          <a:latin typeface="Arial"/>
                          <a:ea typeface="宋体"/>
                          <a:sym typeface="Arial"/>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 Ensure the personnel are competent with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proper</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academic background</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training</a:t>
                      </a:r>
                      <a:r>
                        <a:rPr kumimoji="0" lang="en-US" altLang="zh-CN" sz="1200" b="1" i="0" u="none" strike="noStrike" cap="none" normalizeH="0" baseline="0" dirty="0">
                          <a:ln>
                            <a:noFill/>
                          </a:ln>
                          <a:solidFill>
                            <a:srgbClr val="000000"/>
                          </a:solidFill>
                          <a:effectLst/>
                          <a:latin typeface="Arial"/>
                          <a:ea typeface="宋体"/>
                          <a:sym typeface="Arial"/>
                        </a:rPr>
                        <a:t> and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work experience</a:t>
                      </a:r>
                      <a:r>
                        <a:rPr kumimoji="0" lang="en-US" altLang="zh-CN" sz="1200" b="1" i="0" u="none" strike="noStrike" cap="none" normalizeH="0" baseline="0" dirty="0">
                          <a:ln>
                            <a:noFill/>
                          </a:ln>
                          <a:solidFill>
                            <a:srgbClr val="000000"/>
                          </a:solidFill>
                          <a:effectLst/>
                          <a:latin typeface="Arial"/>
                          <a:ea typeface="宋体"/>
                          <a:sym typeface="Arial"/>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 Take </a:t>
                      </a:r>
                      <a:r>
                        <a:rPr kumimoji="0" lang="en-US" altLang="zh-CN" sz="1200" b="1" i="0" u="none" strike="noStrike" cap="none" normalizeH="0" baseline="0" dirty="0">
                          <a:ln>
                            <a:noFill/>
                          </a:ln>
                          <a:solidFill>
                            <a:schemeClr val="tx1"/>
                          </a:solidFill>
                          <a:effectLst/>
                          <a:highlight>
                            <a:srgbClr val="FFFF00"/>
                          </a:highlight>
                          <a:latin typeface="Arial"/>
                          <a:ea typeface="宋体"/>
                          <a:sym typeface="Arial"/>
                        </a:rPr>
                        <a:t>measures</a:t>
                      </a:r>
                      <a:r>
                        <a:rPr kumimoji="0" lang="en-US" altLang="zh-CN" sz="1200" b="1" i="0" u="none" strike="noStrike" cap="none" normalizeH="0" baseline="0" dirty="0">
                          <a:ln>
                            <a:noFill/>
                          </a:ln>
                          <a:solidFill>
                            <a:srgbClr val="000000"/>
                          </a:solidFill>
                          <a:effectLst/>
                          <a:latin typeface="Arial"/>
                          <a:ea typeface="宋体"/>
                          <a:sym typeface="Arial"/>
                        </a:rPr>
                        <a:t> to obtain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necessary abilities</a:t>
                      </a:r>
                      <a:r>
                        <a:rPr kumimoji="0" lang="en-US" altLang="zh-CN" sz="1200" b="1" i="0" u="none" strike="noStrike" cap="none" normalizeH="0" baseline="0" dirty="0">
                          <a:ln>
                            <a:noFill/>
                          </a:ln>
                          <a:solidFill>
                            <a:srgbClr val="000000"/>
                          </a:solidFill>
                          <a:effectLst/>
                          <a:latin typeface="Arial"/>
                          <a:ea typeface="宋体"/>
                          <a:sym typeface="Arial"/>
                        </a:rPr>
                        <a:t>, where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applicable</a:t>
                      </a:r>
                      <a:r>
                        <a:rPr kumimoji="0" lang="en-US" altLang="zh-CN" sz="1200" b="1" i="0" u="none" strike="noStrike" cap="none" normalizeH="0" baseline="0" dirty="0">
                          <a:ln>
                            <a:noFill/>
                          </a:ln>
                          <a:solidFill>
                            <a:srgbClr val="000000"/>
                          </a:solidFill>
                          <a:effectLst/>
                          <a:latin typeface="Arial"/>
                          <a:ea typeface="宋体"/>
                          <a:sym typeface="Arial"/>
                        </a:rPr>
                        <a:t>, and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assess</a:t>
                      </a:r>
                      <a:r>
                        <a:rPr kumimoji="0" lang="en-US" altLang="zh-CN" sz="1200" b="1" i="0" u="none" strike="noStrike" cap="none" normalizeH="0" baseline="0" dirty="0">
                          <a:ln>
                            <a:noFill/>
                          </a:ln>
                          <a:solidFill>
                            <a:srgbClr val="000000"/>
                          </a:solidFill>
                          <a:effectLst/>
                          <a:latin typeface="Arial"/>
                          <a:ea typeface="宋体"/>
                          <a:sym typeface="Arial"/>
                        </a:rPr>
                        <a:t>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effectiveness</a:t>
                      </a:r>
                      <a:r>
                        <a:rPr kumimoji="0" lang="en-US" altLang="zh-CN" sz="1200" b="1" i="0" u="none" strike="noStrike" cap="none" normalizeH="0" baseline="0" dirty="0">
                          <a:ln>
                            <a:noFill/>
                          </a:ln>
                          <a:solidFill>
                            <a:srgbClr val="000000"/>
                          </a:solidFill>
                          <a:effectLst/>
                          <a:latin typeface="Arial"/>
                          <a:ea typeface="宋体"/>
                          <a:sym typeface="Arial"/>
                        </a:rPr>
                        <a:t> of these measures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 Keep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relevant records</a:t>
                      </a:r>
                      <a:r>
                        <a:rPr kumimoji="0" lang="en-US" altLang="zh-CN" sz="1200" b="1" i="0" u="none" strike="noStrike" cap="none" normalizeH="0" baseline="0" dirty="0">
                          <a:ln>
                            <a:noFill/>
                          </a:ln>
                          <a:solidFill>
                            <a:srgbClr val="000000"/>
                          </a:solidFill>
                          <a:effectLst/>
                          <a:latin typeface="Arial"/>
                          <a:ea typeface="宋体"/>
                          <a:sym typeface="Arial"/>
                        </a:rPr>
                        <a:t> for use as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evidence of competence</a:t>
                      </a:r>
                      <a:r>
                        <a:rPr kumimoji="0" lang="en-US" altLang="zh-CN" sz="1200" b="1" i="0" u="none" strike="noStrike" cap="none" normalizeH="0" baseline="0" dirty="0">
                          <a:ln>
                            <a:noFill/>
                          </a:ln>
                          <a:solidFill>
                            <a:srgbClr val="000000"/>
                          </a:solidFill>
                          <a:effectLst/>
                          <a:latin typeface="Arial"/>
                          <a:ea typeface="宋体"/>
                          <a:sym typeface="Arial"/>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Regular review</a:t>
                      </a:r>
                      <a:r>
                        <a:rPr kumimoji="0" lang="en-US" altLang="zh-CN" sz="1200" b="1" i="0" u="none" strike="noStrike" cap="none" normalizeH="0" baseline="0" dirty="0">
                          <a:ln>
                            <a:noFill/>
                          </a:ln>
                          <a:solidFill>
                            <a:srgbClr val="000000"/>
                          </a:solidFill>
                          <a:effectLst/>
                          <a:latin typeface="Arial"/>
                          <a:ea typeface="宋体"/>
                          <a:sym typeface="Arial"/>
                        </a:rPr>
                        <a:t> of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necessary abilities</a:t>
                      </a:r>
                      <a:r>
                        <a:rPr kumimoji="0" lang="en-US" altLang="zh-CN" sz="1200" b="1" i="0" u="none" strike="noStrike" cap="none" normalizeH="0" baseline="0" dirty="0">
                          <a:ln>
                            <a:noFill/>
                          </a:ln>
                          <a:solidFill>
                            <a:srgbClr val="000000"/>
                          </a:solidFill>
                          <a:effectLst/>
                          <a:latin typeface="Arial"/>
                          <a:ea typeface="宋体"/>
                          <a:sym typeface="Arial"/>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37.5%</a:t>
                      </a:r>
                      <a:endParaRPr kumimoji="0" lang="zh-CN" altLang="en-US" sz="1200" b="1" i="0" u="none" strike="noStrike" cap="none" normalizeH="0" baseline="0" dirty="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1. There is a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lack</a:t>
                      </a:r>
                      <a:r>
                        <a:rPr kumimoji="0" lang="en-US" altLang="zh-CN" sz="1200" b="1" i="0" u="none" strike="noStrike" cap="none" normalizeH="0" baseline="0" dirty="0">
                          <a:ln>
                            <a:noFill/>
                          </a:ln>
                          <a:solidFill>
                            <a:srgbClr val="000000"/>
                          </a:solidFill>
                          <a:effectLst/>
                          <a:latin typeface="Arial"/>
                          <a:ea typeface="宋体"/>
                          <a:sym typeface="Arial"/>
                        </a:rPr>
                        <a:t> of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training requirements</a:t>
                      </a:r>
                      <a:r>
                        <a:rPr kumimoji="0" lang="en-US" altLang="zh-CN" sz="1200" b="1" i="0" u="none" strike="noStrike" cap="none" normalizeH="0" baseline="0" dirty="0">
                          <a:ln>
                            <a:noFill/>
                          </a:ln>
                          <a:solidFill>
                            <a:srgbClr val="000000"/>
                          </a:solidFill>
                          <a:effectLst/>
                          <a:latin typeface="Arial"/>
                          <a:ea typeface="宋体"/>
                          <a:sym typeface="Arial"/>
                        </a:rPr>
                        <a:t> in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qualifications</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specified</a:t>
                      </a:r>
                      <a:r>
                        <a:rPr kumimoji="0" lang="en-US" altLang="zh-CN" sz="1200" b="1" i="0" u="none" strike="noStrike" cap="none" normalizeH="0" baseline="0" dirty="0">
                          <a:ln>
                            <a:noFill/>
                          </a:ln>
                          <a:solidFill>
                            <a:srgbClr val="000000"/>
                          </a:solidFill>
                          <a:effectLst/>
                          <a:latin typeface="Arial"/>
                          <a:ea typeface="宋体"/>
                          <a:sym typeface="Arial"/>
                        </a:rPr>
                        <a:t> in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job description</a:t>
                      </a:r>
                      <a:r>
                        <a:rPr kumimoji="0" lang="zh-CN" altLang="en-US" sz="1200" b="1" i="0" u="none" strike="noStrike" cap="none" normalizeH="0" baseline="0" dirty="0">
                          <a:ln>
                            <a:noFill/>
                          </a:ln>
                          <a:solidFill>
                            <a:srgbClr val="000000"/>
                          </a:solidFill>
                          <a:effectLst/>
                          <a:latin typeface="Arial"/>
                          <a:ea typeface="宋体"/>
                          <a:sym typeface="Arial"/>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2. The job description includes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degree requirements</a:t>
                      </a:r>
                      <a:r>
                        <a:rPr kumimoji="0" lang="en-US" altLang="zh-CN" sz="1200" b="1" i="0" u="none" strike="noStrike" cap="none" normalizeH="0" baseline="0" dirty="0">
                          <a:ln>
                            <a:noFill/>
                          </a:ln>
                          <a:solidFill>
                            <a:srgbClr val="000000"/>
                          </a:solidFill>
                          <a:effectLst/>
                          <a:latin typeface="Arial"/>
                          <a:ea typeface="宋体"/>
                          <a:sym typeface="Arial"/>
                        </a:rPr>
                        <a:t>, but has no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subject requirements</a:t>
                      </a:r>
                      <a:r>
                        <a:rPr kumimoji="0" lang="en-US" altLang="zh-CN" sz="1200" b="1" i="0" u="none" strike="noStrike" cap="none" normalizeH="0" baseline="0" dirty="0">
                          <a:ln>
                            <a:noFill/>
                          </a:ln>
                          <a:solidFill>
                            <a:srgbClr val="000000"/>
                          </a:solidFill>
                          <a:effectLst/>
                          <a:latin typeface="Arial"/>
                          <a:ea typeface="宋体"/>
                          <a:sym typeface="Arial"/>
                        </a:rPr>
                        <a:t>;</a:t>
                      </a:r>
                      <a:endParaRPr kumimoji="0" lang="zh-CN" altLang="en-US" sz="1200" b="1" i="0" u="none" strike="noStrike" cap="none" normalizeH="0" baseline="0" dirty="0">
                        <a:ln>
                          <a:noFill/>
                        </a:ln>
                        <a:solidFill>
                          <a:srgbClr val="000000"/>
                        </a:solidFill>
                        <a:effectLst/>
                        <a:latin typeface="Arial"/>
                        <a:ea typeface="宋体"/>
                        <a:sym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3.</a:t>
                      </a:r>
                      <a:r>
                        <a:rPr kumimoji="0" lang="zh-CN" altLang="en-US"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latin typeface="Arial"/>
                          <a:ea typeface="宋体"/>
                          <a:sym typeface="Arial"/>
                        </a:rPr>
                        <a:t>There is a lack of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qualification requirements</a:t>
                      </a:r>
                      <a:r>
                        <a:rPr kumimoji="0" lang="en-US" altLang="zh-CN" sz="1200" b="1" i="0" u="none" strike="noStrike" cap="none" normalizeH="0" baseline="0" dirty="0">
                          <a:ln>
                            <a:noFill/>
                          </a:ln>
                          <a:solidFill>
                            <a:srgbClr val="000000"/>
                          </a:solidFill>
                          <a:effectLst/>
                          <a:latin typeface="Arial"/>
                          <a:ea typeface="宋体"/>
                          <a:sym typeface="Arial"/>
                        </a:rPr>
                        <a:t> for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technicians</a:t>
                      </a:r>
                      <a:r>
                        <a:rPr kumimoji="0" lang="en-US" altLang="zh-CN" sz="1200" b="1" i="0" u="none" strike="noStrike" cap="none" normalizeH="0" baseline="0" dirty="0">
                          <a:ln>
                            <a:noFill/>
                          </a:ln>
                          <a:solidFill>
                            <a:srgbClr val="000000"/>
                          </a:solidFill>
                          <a:effectLst/>
                          <a:latin typeface="Arial"/>
                          <a:ea typeface="宋体"/>
                          <a:sym typeface="Arial"/>
                        </a:rPr>
                        <a:t> and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operators</a:t>
                      </a:r>
                      <a:r>
                        <a:rPr kumimoji="0" lang="en-US" altLang="zh-CN" sz="1200" b="1" i="0" u="none" strike="noStrike" cap="none" normalizeH="0" baseline="0" dirty="0">
                          <a:ln>
                            <a:noFill/>
                          </a:ln>
                          <a:solidFill>
                            <a:srgbClr val="000000"/>
                          </a:solidFill>
                          <a:effectLst/>
                          <a:latin typeface="Arial"/>
                          <a:ea typeface="宋体"/>
                          <a:sym typeface="Arial"/>
                        </a:rPr>
                        <a:t> engaging in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nondestructive testing</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welding</a:t>
                      </a:r>
                      <a:r>
                        <a:rPr kumimoji="0" lang="en-US" altLang="zh-CN" sz="1200" b="1" i="0" u="none" strike="noStrike" cap="none" normalizeH="0" baseline="0" dirty="0">
                          <a:ln>
                            <a:noFill/>
                          </a:ln>
                          <a:solidFill>
                            <a:srgbClr val="000000"/>
                          </a:solidFill>
                          <a:effectLst/>
                          <a:latin typeface="Arial"/>
                          <a:ea typeface="宋体"/>
                          <a:sym typeface="Arial"/>
                        </a:rPr>
                        <a:t>, etc.</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4.</a:t>
                      </a:r>
                      <a:r>
                        <a:rPr kumimoji="0" lang="zh-CN" altLang="en-US"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latin typeface="Arial"/>
                          <a:ea typeface="宋体"/>
                          <a:sym typeface="Arial"/>
                        </a:rPr>
                        <a:t>There is no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requirement for regular review</a:t>
                      </a:r>
                      <a:r>
                        <a:rPr kumimoji="0" lang="en-US" altLang="zh-CN" sz="1200" b="1" i="0" u="none" strike="noStrike" cap="none" normalizeH="0" baseline="0" dirty="0">
                          <a:ln>
                            <a:noFill/>
                          </a:ln>
                          <a:solidFill>
                            <a:srgbClr val="000000"/>
                          </a:solidFill>
                          <a:effectLst/>
                          <a:latin typeface="Arial"/>
                          <a:ea typeface="宋体"/>
                          <a:sym typeface="Arial"/>
                        </a:rPr>
                        <a:t> of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necessary abilities</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required</a:t>
                      </a:r>
                      <a:r>
                        <a:rPr kumimoji="0" lang="en-US" altLang="zh-CN" sz="1200" b="1" i="0" u="none" strike="noStrike" cap="none" normalizeH="0" baseline="0" dirty="0">
                          <a:ln>
                            <a:noFill/>
                          </a:ln>
                          <a:solidFill>
                            <a:srgbClr val="000000"/>
                          </a:solidFill>
                          <a:effectLst/>
                          <a:latin typeface="Arial"/>
                          <a:ea typeface="宋体"/>
                          <a:sym typeface="Arial"/>
                        </a:rPr>
                        <a:t> by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job description</a:t>
                      </a:r>
                      <a:r>
                        <a:rPr kumimoji="0" lang="en-US" altLang="zh-CN" sz="1200" b="1" i="0" u="none" strike="noStrike" cap="none" normalizeH="0" baseline="0" dirty="0">
                          <a:ln>
                            <a:noFill/>
                          </a:ln>
                          <a:solidFill>
                            <a:srgbClr val="000000"/>
                          </a:solidFill>
                          <a:effectLst/>
                          <a:latin typeface="Arial"/>
                          <a:ea typeface="宋体"/>
                          <a:sym typeface="Arial"/>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5540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Whether the organization ensures that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external documents</a:t>
                      </a:r>
                      <a:r>
                        <a:rPr kumimoji="0" lang="en-US" altLang="zh-CN" sz="1200" b="1" i="0" u="none" strike="noStrike" cap="none" normalizeH="0" baseline="0" dirty="0">
                          <a:ln>
                            <a:noFill/>
                          </a:ln>
                          <a:solidFill>
                            <a:srgbClr val="000000"/>
                          </a:solidFill>
                          <a:effectLst/>
                          <a:latin typeface="Arial"/>
                          <a:ea typeface="宋体"/>
                          <a:sym typeface="Arial"/>
                        </a:rPr>
                        <a:t> needed by its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planning</a:t>
                      </a:r>
                      <a:r>
                        <a:rPr kumimoji="0" lang="en-US" altLang="zh-CN" sz="1200" b="1" i="0" u="none" strike="noStrike" cap="none" normalizeH="0" baseline="0" dirty="0">
                          <a:ln>
                            <a:noFill/>
                          </a:ln>
                          <a:solidFill>
                            <a:srgbClr val="000000"/>
                          </a:solidFill>
                          <a:effectLst/>
                          <a:latin typeface="Arial"/>
                          <a:ea typeface="宋体"/>
                          <a:sym typeface="Arial"/>
                        </a:rPr>
                        <a:t> and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operational quality management system</a:t>
                      </a:r>
                      <a:r>
                        <a:rPr kumimoji="0" lang="en-US" altLang="zh-CN" sz="1200" b="1" i="0" u="none" strike="noStrike" cap="none" normalizeH="0" baseline="0" dirty="0">
                          <a:ln>
                            <a:noFill/>
                          </a:ln>
                          <a:solidFill>
                            <a:srgbClr val="000000"/>
                          </a:solidFill>
                          <a:effectLst/>
                          <a:latin typeface="Arial"/>
                          <a:ea typeface="宋体"/>
                          <a:sym typeface="Arial"/>
                        </a:rPr>
                        <a:t> are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properly identified</a:t>
                      </a:r>
                      <a:r>
                        <a:rPr kumimoji="0" lang="en-US" altLang="zh-CN" sz="1200" b="1" i="0" u="none" strike="noStrike" cap="none" normalizeH="0" baseline="0" dirty="0">
                          <a:ln>
                            <a:noFill/>
                          </a:ln>
                          <a:solidFill>
                            <a:srgbClr val="000000"/>
                          </a:solidFill>
                          <a:effectLst/>
                          <a:latin typeface="Arial"/>
                          <a:ea typeface="宋体"/>
                          <a:sym typeface="Arial"/>
                        </a:rPr>
                        <a:t> and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controlled</a:t>
                      </a:r>
                      <a:r>
                        <a:rPr kumimoji="0" lang="en-US" altLang="zh-CN" sz="1200" b="1" i="0" u="none" strike="noStrike" cap="none" normalizeH="0" baseline="0" dirty="0">
                          <a:ln>
                            <a:noFill/>
                          </a:ln>
                          <a:solidFill>
                            <a:srgbClr val="000000"/>
                          </a:solidFill>
                          <a:effectLst/>
                          <a:latin typeface="Arial"/>
                          <a:ea typeface="宋体"/>
                          <a:sym typeface="Arial"/>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33.3%</a:t>
                      </a:r>
                      <a:endParaRPr kumimoji="0" lang="zh-CN" altLang="en-US" sz="1200" b="1" i="0" u="none" strike="noStrike" cap="none" normalizeH="0" baseline="0" dirty="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Distribution</a:t>
                      </a:r>
                      <a:r>
                        <a:rPr kumimoji="0" lang="en-US" altLang="zh-CN" sz="1200" b="1" i="0" u="none" strike="noStrike" cap="none" normalizeH="0" baseline="0" dirty="0">
                          <a:ln>
                            <a:noFill/>
                          </a:ln>
                          <a:solidFill>
                            <a:srgbClr val="000000"/>
                          </a:solidFill>
                          <a:effectLst/>
                          <a:latin typeface="Arial"/>
                          <a:ea typeface="宋体"/>
                          <a:sym typeface="Arial"/>
                        </a:rPr>
                        <a:t> and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control</a:t>
                      </a:r>
                      <a:r>
                        <a:rPr kumimoji="0" lang="en-US" altLang="zh-CN" sz="1200" b="1" i="0" u="none" strike="noStrike" cap="none" normalizeH="0" baseline="0" dirty="0">
                          <a:ln>
                            <a:noFill/>
                          </a:ln>
                          <a:solidFill>
                            <a:srgbClr val="000000"/>
                          </a:solidFill>
                          <a:effectLst/>
                          <a:latin typeface="Arial"/>
                          <a:ea typeface="宋体"/>
                          <a:sym typeface="Arial"/>
                        </a:rPr>
                        <a:t> of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external documents</a:t>
                      </a:r>
                      <a:r>
                        <a:rPr kumimoji="0" lang="en-US" altLang="zh-CN" sz="1200" b="1" i="0" u="none" strike="noStrike" cap="none" normalizeH="0" baseline="0" dirty="0">
                          <a:ln>
                            <a:noFill/>
                          </a:ln>
                          <a:solidFill>
                            <a:srgbClr val="000000"/>
                          </a:solidFill>
                          <a:effectLst/>
                          <a:latin typeface="Arial"/>
                          <a:ea typeface="宋体"/>
                          <a:sym typeface="Arial"/>
                        </a:rPr>
                        <a:t> are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poorly managed</a:t>
                      </a:r>
                      <a:r>
                        <a:rPr kumimoji="0" lang="en-US" altLang="zh-CN" sz="1200" b="1" i="0" u="none" strike="noStrike" cap="none" normalizeH="0" baseline="0" dirty="0">
                          <a:ln>
                            <a:noFill/>
                          </a:ln>
                          <a:solidFill>
                            <a:srgbClr val="000000"/>
                          </a:solidFill>
                          <a:effectLst/>
                          <a:latin typeface="Arial"/>
                          <a:ea typeface="宋体"/>
                          <a:sym typeface="Arial"/>
                        </a:rPr>
                        <a:t>: there is no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evidence</a:t>
                      </a:r>
                      <a:r>
                        <a:rPr kumimoji="0" lang="en-US" altLang="zh-CN" sz="1200" b="1" i="0" u="none" strike="noStrike" cap="none" normalizeH="0" baseline="0" dirty="0">
                          <a:ln>
                            <a:noFill/>
                          </a:ln>
                          <a:solidFill>
                            <a:srgbClr val="000000"/>
                          </a:solidFill>
                          <a:effectLst/>
                          <a:latin typeface="Arial"/>
                          <a:ea typeface="宋体"/>
                          <a:sym typeface="Arial"/>
                        </a:rPr>
                        <a:t> that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old</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version</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drawings</a:t>
                      </a:r>
                      <a:r>
                        <a:rPr kumimoji="0" lang="en-US" altLang="zh-CN" sz="1200" b="1" i="0" u="none" strike="noStrike" cap="none" normalizeH="0" baseline="0" dirty="0">
                          <a:ln>
                            <a:noFill/>
                          </a:ln>
                          <a:solidFill>
                            <a:srgbClr val="000000"/>
                          </a:solidFill>
                          <a:effectLst/>
                          <a:latin typeface="Arial"/>
                          <a:ea typeface="宋体"/>
                          <a:sym typeface="Arial"/>
                        </a:rPr>
                        <a:t> have been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recovered</a:t>
                      </a:r>
                      <a:r>
                        <a:rPr kumimoji="0" lang="en-US" altLang="zh-CN" sz="1200" b="1" i="0" u="none" strike="noStrike" cap="none" normalizeH="0" baseline="0" dirty="0">
                          <a:ln>
                            <a:noFill/>
                          </a:ln>
                          <a:solidFill>
                            <a:srgbClr val="000000"/>
                          </a:solidFill>
                          <a:effectLst/>
                          <a:latin typeface="Arial"/>
                          <a:ea typeface="宋体"/>
                          <a:sym typeface="Arial"/>
                        </a:rPr>
                        <a:t> or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destroyed</a:t>
                      </a:r>
                      <a:r>
                        <a:rPr kumimoji="0" lang="en-US" altLang="zh-CN" sz="1200" b="1" i="0" u="none" strike="noStrike" cap="none" normalizeH="0" baseline="0" dirty="0">
                          <a:ln>
                            <a:noFill/>
                          </a:ln>
                          <a:solidFill>
                            <a:srgbClr val="000000"/>
                          </a:solidFill>
                          <a:effectLst/>
                          <a:latin typeface="Arial"/>
                          <a:ea typeface="宋体"/>
                          <a:sym typeface="Arial"/>
                        </a:rPr>
                        <a:t> after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merging of several organizations</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delivery of drawings</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took</a:t>
                      </a:r>
                      <a:r>
                        <a:rPr kumimoji="0" lang="en-US" altLang="zh-CN" sz="1200" b="1" i="0" u="none" strike="noStrike" cap="none" normalizeH="0" baseline="0" dirty="0">
                          <a:ln>
                            <a:noFill/>
                          </a:ln>
                          <a:solidFill>
                            <a:srgbClr val="000000"/>
                          </a:solidFill>
                          <a:effectLst/>
                          <a:latin typeface="Arial"/>
                          <a:ea typeface="宋体"/>
                          <a:sym typeface="Arial"/>
                        </a:rPr>
                        <a:t> more than half a month sometimes;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organizations responsible for distribution</a:t>
                      </a:r>
                      <a:r>
                        <a:rPr kumimoji="0" lang="en-US" altLang="zh-CN" sz="1200" b="1" i="0" u="none" strike="noStrike" cap="none" normalizeH="0" baseline="0" dirty="0">
                          <a:ln>
                            <a:noFill/>
                          </a:ln>
                          <a:solidFill>
                            <a:srgbClr val="000000"/>
                          </a:solidFill>
                          <a:effectLst/>
                          <a:latin typeface="Arial"/>
                          <a:ea typeface="宋体"/>
                          <a:sym typeface="Arial"/>
                        </a:rPr>
                        <a:t> have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delivered some wrong documents</a:t>
                      </a:r>
                      <a:r>
                        <a:rPr kumimoji="0" lang="en-US" altLang="zh-CN" sz="1200" b="1" i="0" u="none" strike="noStrike" cap="none" normalizeH="0" baseline="0" dirty="0">
                          <a:ln>
                            <a:noFill/>
                          </a:ln>
                          <a:solidFill>
                            <a:srgbClr val="000000"/>
                          </a:solidFill>
                          <a:effectLst/>
                          <a:latin typeface="Arial"/>
                          <a:ea typeface="宋体"/>
                          <a:sym typeface="Arial"/>
                        </a:rPr>
                        <a:t> due to a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lack of proofreading</a:t>
                      </a:r>
                      <a:r>
                        <a:rPr kumimoji="0" lang="en-US" altLang="zh-CN" sz="1200" b="1" i="0" u="none" strike="noStrike" cap="none" normalizeH="0" baseline="0" dirty="0">
                          <a:ln>
                            <a:noFill/>
                          </a:ln>
                          <a:solidFill>
                            <a:srgbClr val="000000"/>
                          </a:solidFill>
                          <a:effectLst/>
                          <a:latin typeface="Arial"/>
                          <a:ea typeface="宋体"/>
                          <a:sym typeface="Arial"/>
                        </a:rPr>
                        <a:t> and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review</a:t>
                      </a:r>
                      <a:r>
                        <a:rPr kumimoji="0" lang="en-US" altLang="zh-CN" sz="1200" b="1" i="0" u="none" strike="noStrike" cap="none" normalizeH="0" baseline="0" dirty="0">
                          <a:ln>
                            <a:noFill/>
                          </a:ln>
                          <a:solidFill>
                            <a:srgbClr val="000000"/>
                          </a:solidFill>
                          <a:effectLst/>
                          <a:latin typeface="Arial"/>
                          <a:ea typeface="宋体"/>
                          <a:sym typeface="Arial"/>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1014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In case of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rejection</a:t>
                      </a:r>
                      <a:r>
                        <a:rPr kumimoji="0" lang="en-US" altLang="zh-CN" sz="1200" b="1" i="0" u="none" strike="noStrike" cap="none" normalizeH="0" baseline="0" dirty="0">
                          <a:ln>
                            <a:noFill/>
                          </a:ln>
                          <a:solidFill>
                            <a:srgbClr val="000000"/>
                          </a:solidFill>
                          <a:effectLst/>
                          <a:latin typeface="Arial"/>
                          <a:ea typeface="宋体"/>
                          <a:sym typeface="Arial"/>
                        </a:rPr>
                        <a:t> (including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rejection from complaints</a:t>
                      </a:r>
                      <a:r>
                        <a:rPr kumimoji="0" lang="en-US" altLang="zh-CN" sz="1200" b="1" i="0" u="none" strike="noStrike" cap="none" normalizeH="0" baseline="0" dirty="0">
                          <a:ln>
                            <a:noFill/>
                          </a:ln>
                          <a:solidFill>
                            <a:srgbClr val="000000"/>
                          </a:solidFill>
                          <a:effectLst/>
                          <a:latin typeface="Arial"/>
                          <a:ea typeface="宋体"/>
                          <a:sym typeface="Arial"/>
                        </a:rPr>
                        <a:t>),</a:t>
                      </a:r>
                      <a:r>
                        <a:rPr kumimoji="0" lang="zh-CN" altLang="en-US"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latin typeface="Arial"/>
                          <a:ea typeface="宋体"/>
                          <a:sym typeface="Arial"/>
                        </a:rPr>
                        <a:t>whether the following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steps are taken</a:t>
                      </a:r>
                      <a:r>
                        <a:rPr kumimoji="0" lang="en-US" altLang="zh-CN" sz="1200" b="1" i="0" u="none" strike="noStrike" cap="none" normalizeH="0" baseline="0" dirty="0">
                          <a:ln>
                            <a:noFill/>
                          </a:ln>
                          <a:solidFill>
                            <a:srgbClr val="000000"/>
                          </a:solidFill>
                          <a:effectLst/>
                          <a:latin typeface="Arial"/>
                          <a:ea typeface="宋体"/>
                          <a:sym typeface="Arial"/>
                        </a:rPr>
                        <a:t> to evaluate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necessity</a:t>
                      </a:r>
                      <a:r>
                        <a:rPr kumimoji="0" lang="en-US" altLang="zh-CN" sz="1200" b="1" i="0" u="none" strike="noStrike" cap="none" normalizeH="0" baseline="0" dirty="0">
                          <a:ln>
                            <a:noFill/>
                          </a:ln>
                          <a:solidFill>
                            <a:srgbClr val="000000"/>
                          </a:solidFill>
                          <a:effectLst/>
                          <a:latin typeface="Arial"/>
                          <a:ea typeface="宋体"/>
                          <a:sym typeface="Arial"/>
                        </a:rPr>
                        <a:t> of taking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measures</a:t>
                      </a:r>
                      <a:r>
                        <a:rPr kumimoji="0" lang="en-US" altLang="zh-CN" sz="1200" b="1" i="0" u="none" strike="noStrike" cap="none" normalizeH="0" baseline="0" dirty="0">
                          <a:ln>
                            <a:noFill/>
                          </a:ln>
                          <a:solidFill>
                            <a:srgbClr val="000000"/>
                          </a:solidFill>
                          <a:effectLst/>
                          <a:latin typeface="Arial"/>
                          <a:ea typeface="宋体"/>
                          <a:sym typeface="Arial"/>
                        </a:rPr>
                        <a:t> to eliminate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causes of rejection</a:t>
                      </a:r>
                      <a:r>
                        <a:rPr kumimoji="0" lang="en-US" altLang="zh-CN" sz="1200" b="1" i="0" u="none" strike="noStrike" cap="none" normalizeH="0" baseline="0" dirty="0">
                          <a:ln>
                            <a:noFill/>
                          </a:ln>
                          <a:solidFill>
                            <a:srgbClr val="000000"/>
                          </a:solidFill>
                          <a:effectLst/>
                          <a:latin typeface="Arial"/>
                          <a:ea typeface="宋体"/>
                          <a:sym typeface="Arial"/>
                        </a:rPr>
                        <a:t> and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prevent</a:t>
                      </a:r>
                      <a:r>
                        <a:rPr kumimoji="0" lang="en-US" altLang="zh-CN" sz="1200" b="1" i="0" u="none" strike="noStrike" cap="none" normalizeH="0" baseline="0" dirty="0">
                          <a:ln>
                            <a:noFill/>
                          </a:ln>
                          <a:solidFill>
                            <a:srgbClr val="000000"/>
                          </a:solidFill>
                          <a:effectLst/>
                          <a:latin typeface="Arial"/>
                          <a:ea typeface="宋体"/>
                          <a:sym typeface="Arial"/>
                        </a:rPr>
                        <a:t> it from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reoccurring</a:t>
                      </a:r>
                      <a:r>
                        <a:rPr kumimoji="0" lang="en-US" altLang="zh-CN" sz="1200" b="1" i="0" u="none" strike="noStrike" cap="none" normalizeH="0" baseline="0" dirty="0">
                          <a:ln>
                            <a:noFill/>
                          </a:ln>
                          <a:solidFill>
                            <a:srgbClr val="000000"/>
                          </a:solidFill>
                          <a:effectLst/>
                          <a:latin typeface="Arial"/>
                          <a:ea typeface="宋体"/>
                          <a:sym typeface="Arial"/>
                        </a:rPr>
                        <a:t> or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occurring on other occasions</a:t>
                      </a:r>
                      <a:r>
                        <a:rPr kumimoji="0" lang="en-US" altLang="zh-CN" sz="1200" b="1" i="0" u="none" strike="noStrike" cap="none" normalizeH="0" baseline="0" dirty="0">
                          <a:ln>
                            <a:noFill/>
                          </a:ln>
                          <a:solidFill>
                            <a:srgbClr val="000000"/>
                          </a:solidFill>
                          <a:effectLst/>
                          <a:latin typeface="Arial"/>
                          <a:ea typeface="宋体"/>
                          <a:sym typeface="Arial"/>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Rejection review </a:t>
                      </a:r>
                      <a:r>
                        <a:rPr kumimoji="0" lang="en-US" altLang="zh-CN" sz="1200" b="1" i="0" u="none" strike="noStrike" cap="none" normalizeH="0" baseline="0" dirty="0">
                          <a:ln>
                            <a:noFill/>
                          </a:ln>
                          <a:solidFill>
                            <a:srgbClr val="000000"/>
                          </a:solidFill>
                          <a:effectLst/>
                          <a:latin typeface="Arial"/>
                          <a:ea typeface="宋体"/>
                          <a:sym typeface="Arial"/>
                        </a:rPr>
                        <a:t>and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analysis</a:t>
                      </a:r>
                      <a:r>
                        <a:rPr kumimoji="0" lang="en-US" altLang="zh-CN" sz="1200" b="1" i="0" u="none" strike="noStrike" cap="none" normalizeH="0" baseline="0" dirty="0">
                          <a:ln>
                            <a:noFill/>
                          </a:ln>
                          <a:solidFill>
                            <a:srgbClr val="000000"/>
                          </a:solidFill>
                          <a:effectLst/>
                          <a:latin typeface="Arial"/>
                          <a:ea typeface="宋体"/>
                          <a:sym typeface="Arial"/>
                        </a:rPr>
                        <a:t>;</a:t>
                      </a:r>
                      <a:endParaRPr kumimoji="0" lang="zh-CN" altLang="en-US" sz="1200" b="1" i="0" u="none" strike="noStrike" cap="none" normalizeH="0" baseline="0" dirty="0">
                        <a:ln>
                          <a:noFill/>
                        </a:ln>
                        <a:solidFill>
                          <a:srgbClr val="000000"/>
                        </a:solidFill>
                        <a:effectLst/>
                        <a:latin typeface="Arial"/>
                        <a:ea typeface="宋体"/>
                        <a:sym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——Determine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root cause</a:t>
                      </a:r>
                      <a:r>
                        <a:rPr kumimoji="0" lang="en-US" altLang="zh-CN" sz="1200" b="1" i="0" u="none" strike="noStrike" cap="none" normalizeH="0" baseline="0" dirty="0">
                          <a:ln>
                            <a:noFill/>
                          </a:ln>
                          <a:solidFill>
                            <a:srgbClr val="000000"/>
                          </a:solidFill>
                          <a:effectLst/>
                          <a:latin typeface="Arial"/>
                          <a:ea typeface="宋体"/>
                          <a:sym typeface="Arial"/>
                        </a:rPr>
                        <a:t> of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rejection</a:t>
                      </a:r>
                      <a:r>
                        <a:rPr kumimoji="0" lang="en-US" altLang="zh-CN" sz="1200" b="1" i="0" u="none" strike="noStrike" cap="none" normalizeH="0" baseline="0" dirty="0">
                          <a:ln>
                            <a:noFill/>
                          </a:ln>
                          <a:solidFill>
                            <a:srgbClr val="000000"/>
                          </a:solidFill>
                          <a:effectLst/>
                          <a:latin typeface="Arial"/>
                          <a:ea typeface="宋体"/>
                          <a:sym typeface="Arial"/>
                        </a:rPr>
                        <a:t>, including, where applicable,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causes related to human factors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——Determine whether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similar rejection</a:t>
                      </a:r>
                      <a:r>
                        <a:rPr kumimoji="0" lang="en-US" altLang="zh-CN" sz="1200" b="1" i="0" u="none" strike="noStrike" cap="none" normalizeH="0" baseline="0" dirty="0">
                          <a:ln>
                            <a:noFill/>
                          </a:ln>
                          <a:solidFill>
                            <a:srgbClr val="000000"/>
                          </a:solidFill>
                          <a:effectLst/>
                          <a:latin typeface="Arial"/>
                          <a:ea typeface="宋体"/>
                          <a:sym typeface="Arial"/>
                        </a:rPr>
                        <a:t> has occurred or may occur.</a:t>
                      </a:r>
                      <a:endParaRPr kumimoji="0" lang="zh-CN" altLang="en-US" sz="1200" b="1" i="0" u="none" strike="noStrike" cap="none" normalizeH="0" baseline="0" dirty="0">
                        <a:ln>
                          <a:noFill/>
                        </a:ln>
                        <a:solidFill>
                          <a:srgbClr val="000000"/>
                        </a:solidFill>
                        <a:effectLst/>
                        <a:latin typeface="Arial"/>
                        <a:ea typeface="宋体"/>
                        <a:sym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dirty="0">
                        <a:ln>
                          <a:noFill/>
                        </a:ln>
                        <a:solidFill>
                          <a:srgbClr val="000000"/>
                        </a:solidFill>
                        <a:effectLst/>
                        <a:latin typeface="Arial"/>
                        <a:ea typeface="宋体"/>
                        <a:sym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cap="none" normalizeH="0" baseline="0" dirty="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Arial"/>
                          <a:ea typeface="宋体"/>
                          <a:sym typeface="Arial"/>
                        </a:rPr>
                        <a:t>66.7%</a:t>
                      </a:r>
                      <a:endParaRPr kumimoji="0" lang="zh-CN" altLang="en-US" sz="1200" b="1" i="0" u="none" strike="noStrike" cap="none" normalizeH="0" baseline="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a:ea typeface="宋体"/>
                          <a:sym typeface="Arial"/>
                        </a:rPr>
                        <a:t>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cause analysis</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presented</a:t>
                      </a:r>
                      <a:r>
                        <a:rPr kumimoji="0" lang="en-US" altLang="zh-CN" sz="1200" b="1" i="0" u="none" strike="noStrike" cap="none" normalizeH="0" baseline="0" dirty="0">
                          <a:ln>
                            <a:noFill/>
                          </a:ln>
                          <a:solidFill>
                            <a:srgbClr val="000000"/>
                          </a:solidFill>
                          <a:effectLst/>
                          <a:latin typeface="Arial"/>
                          <a:ea typeface="宋体"/>
                          <a:sym typeface="Arial"/>
                        </a:rPr>
                        <a:t> in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reject audit form</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fails to find</a:t>
                      </a:r>
                      <a:r>
                        <a:rPr kumimoji="0" lang="en-US" altLang="zh-CN" sz="1200" b="1" i="0" u="none" strike="noStrike" cap="none" normalizeH="0" baseline="0" dirty="0">
                          <a:ln>
                            <a:noFill/>
                          </a:ln>
                          <a:solidFill>
                            <a:srgbClr val="000000"/>
                          </a:solidFill>
                          <a:effectLst/>
                          <a:latin typeface="Arial"/>
                          <a:ea typeface="宋体"/>
                          <a:sym typeface="Arial"/>
                        </a:rPr>
                        <a:t> the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root causes</a:t>
                      </a:r>
                      <a:r>
                        <a:rPr kumimoji="0" lang="en-US" altLang="zh-CN" sz="1200" b="1" i="0" u="none" strike="noStrike" cap="none" normalizeH="0" baseline="0" dirty="0">
                          <a:ln>
                            <a:noFill/>
                          </a:ln>
                          <a:solidFill>
                            <a:srgbClr val="000000"/>
                          </a:solidFill>
                          <a:effectLst/>
                          <a:latin typeface="Arial"/>
                          <a:ea typeface="宋体"/>
                          <a:sym typeface="Arial"/>
                        </a:rPr>
                        <a:t> (e.g.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one-pass milling</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failure to consult relevant technical documents for specifications</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whether the personnel has received necessary training or not</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Corrective actions</a:t>
                      </a:r>
                      <a:r>
                        <a:rPr kumimoji="0" lang="en-US" altLang="zh-CN" sz="1200" b="1" i="0" u="none" strike="noStrike" cap="none" normalizeH="0" baseline="0" dirty="0">
                          <a:ln>
                            <a:noFill/>
                          </a:ln>
                          <a:solidFill>
                            <a:srgbClr val="000000"/>
                          </a:solidFill>
                          <a:effectLst/>
                          <a:latin typeface="Arial"/>
                          <a:ea typeface="宋体"/>
                          <a:sym typeface="Arial"/>
                        </a:rPr>
                        <a:t> are neither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feasible</a:t>
                      </a:r>
                      <a:r>
                        <a:rPr kumimoji="0" lang="en-US" altLang="zh-CN" sz="1200" b="1" i="0" u="none" strike="noStrike" cap="none" normalizeH="0" baseline="0" dirty="0">
                          <a:ln>
                            <a:noFill/>
                          </a:ln>
                          <a:solidFill>
                            <a:srgbClr val="000000"/>
                          </a:solidFill>
                          <a:effectLst/>
                          <a:latin typeface="Arial"/>
                          <a:ea typeface="宋体"/>
                          <a:sym typeface="Arial"/>
                        </a:rPr>
                        <a:t> nor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specified in technical procedures</a:t>
                      </a:r>
                      <a:r>
                        <a:rPr kumimoji="0" lang="en-US" altLang="zh-CN" sz="1200" b="1" i="0" u="none" strike="noStrike" cap="none" normalizeH="0" baseline="0" dirty="0">
                          <a:ln>
                            <a:noFill/>
                          </a:ln>
                          <a:solidFill>
                            <a:srgbClr val="000000"/>
                          </a:solidFill>
                          <a:effectLst/>
                          <a:latin typeface="Arial"/>
                          <a:ea typeface="宋体"/>
                          <a:sym typeface="Arial"/>
                        </a:rPr>
                        <a:t> (for example,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the requirement for multi-pass milling does not include the proper number of passes</a:t>
                      </a:r>
                      <a:r>
                        <a:rPr kumimoji="0" lang="en-US" altLang="zh-CN" sz="1200" b="1" i="0" u="none" strike="noStrike" cap="none" normalizeH="0" baseline="0" dirty="0">
                          <a:ln>
                            <a:noFill/>
                          </a:ln>
                          <a:solidFill>
                            <a:srgbClr val="000000"/>
                          </a:solidFill>
                          <a:effectLst/>
                          <a:latin typeface="Arial"/>
                          <a:ea typeface="宋体"/>
                          <a:sym typeface="Arial"/>
                        </a:rPr>
                        <a:t> or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the amount of feed per pass,</a:t>
                      </a:r>
                      <a:r>
                        <a:rPr kumimoji="0" lang="en-US" altLang="zh-CN" sz="1200" b="1" i="0" u="none" strike="noStrike" cap="none" normalizeH="0" baseline="0" dirty="0">
                          <a:ln>
                            <a:noFill/>
                          </a:ln>
                          <a:solidFill>
                            <a:srgbClr val="000000"/>
                          </a:solidFill>
                          <a:effectLst/>
                          <a:latin typeface="Arial"/>
                          <a:ea typeface="宋体"/>
                          <a:sym typeface="Arial"/>
                        </a:rPr>
                        <a:t> and it is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discussed  in quality seminars</a:t>
                      </a:r>
                      <a:r>
                        <a:rPr kumimoji="0" lang="en-US" altLang="zh-CN" sz="1200" b="1" i="0" u="none" strike="noStrike" cap="none" normalizeH="0" baseline="0" dirty="0">
                          <a:ln>
                            <a:noFill/>
                          </a:ln>
                          <a:solidFill>
                            <a:srgbClr val="000000"/>
                          </a:solidFill>
                          <a:effectLst/>
                          <a:latin typeface="Arial"/>
                          <a:ea typeface="宋体"/>
                          <a:sym typeface="Arial"/>
                        </a:rPr>
                        <a:t>,  </a:t>
                      </a:r>
                      <a:r>
                        <a:rPr kumimoji="0" lang="en-US" altLang="zh-CN" sz="1200" b="1" i="0" u="none" strike="noStrike" cap="none" normalizeH="0" baseline="0" dirty="0">
                          <a:ln>
                            <a:noFill/>
                          </a:ln>
                          <a:solidFill>
                            <a:srgbClr val="000000"/>
                          </a:solidFill>
                          <a:effectLst/>
                          <a:highlight>
                            <a:srgbClr val="FFFF00"/>
                          </a:highlight>
                          <a:latin typeface="Arial"/>
                          <a:ea typeface="宋体"/>
                          <a:sym typeface="Arial"/>
                        </a:rPr>
                        <a:t>but not put into the technical procedures</a:t>
                      </a:r>
                      <a:r>
                        <a:rPr kumimoji="0" lang="en-US" altLang="zh-CN" sz="1200" b="1" i="0" u="none" strike="noStrike" cap="none" normalizeH="0" baseline="0" dirty="0">
                          <a:ln>
                            <a:noFill/>
                          </a:ln>
                          <a:solidFill>
                            <a:srgbClr val="000000"/>
                          </a:solidFill>
                          <a:effectLst/>
                          <a:latin typeface="Arial"/>
                          <a:ea typeface="宋体"/>
                          <a:sym typeface="Arial"/>
                        </a:rPr>
                        <a:t>).</a:t>
                      </a:r>
                      <a:endParaRPr kumimoji="0" lang="zh-CN" altLang="en-US" sz="1200" b="1" i="0" u="none" strike="noStrike" cap="none" normalizeH="0" baseline="0" dirty="0">
                        <a:ln>
                          <a:noFill/>
                        </a:ln>
                        <a:solidFill>
                          <a:srgbClr val="000000"/>
                        </a:solidFill>
                        <a:effectLst/>
                        <a:latin typeface="Arial"/>
                        <a:ea typeface="宋体"/>
                        <a:sym typeface="Arial"/>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388938" y="220663"/>
            <a:ext cx="10255250" cy="441325"/>
          </a:xfrm>
        </p:spPr>
        <p:txBody>
          <a:bodyPr/>
          <a:lstStyle/>
          <a:p>
            <a:pPr eaLnBrk="1" hangingPunct="1"/>
            <a:r>
              <a:rPr kumimoji="1" lang="en-US" altLang="zh-CN" sz="3200" dirty="0">
                <a:latin typeface="Arial"/>
                <a:ea typeface="宋体"/>
                <a:sym typeface="Arial"/>
              </a:rPr>
              <a:t>Technical proposal</a:t>
            </a:r>
          </a:p>
        </p:txBody>
      </p:sp>
      <p:sp>
        <p:nvSpPr>
          <p:cNvPr id="10" name="矩形 9"/>
          <p:cNvSpPr>
            <a:spLocks noChangeArrowheads="1"/>
          </p:cNvSpPr>
          <p:nvPr/>
        </p:nvSpPr>
        <p:spPr bwMode="auto">
          <a:xfrm>
            <a:off x="228600" y="854075"/>
            <a:ext cx="4270721" cy="461665"/>
          </a:xfrm>
          <a:prstGeom prst="rect">
            <a:avLst/>
          </a:prstGeom>
          <a:noFill/>
          <a:ln>
            <a:noFill/>
          </a:ln>
          <a:extLst/>
        </p:spPr>
        <p:txBody>
          <a:bodyPr wrap="none">
            <a:spAutoFit/>
          </a:bodyPr>
          <a:lstStyle/>
          <a:p>
            <a:r>
              <a:rPr lang="en-US" altLang="zh-CN" sz="2400" b="1" dirty="0">
                <a:solidFill>
                  <a:srgbClr val="2E75B6"/>
                </a:solidFill>
                <a:latin typeface="Arial"/>
                <a:ea typeface="宋体"/>
                <a:sym typeface="Arial"/>
              </a:rPr>
              <a:t>4) Basic data of quality staff</a:t>
            </a:r>
            <a:endParaRPr lang="zh-CN" altLang="en-US" sz="2400" b="1" dirty="0">
              <a:solidFill>
                <a:srgbClr val="2E75B6"/>
              </a:solidFill>
              <a:latin typeface="Arial"/>
              <a:ea typeface="宋体"/>
              <a:sym typeface="Arial"/>
            </a:endParaRPr>
          </a:p>
        </p:txBody>
      </p:sp>
      <p:graphicFrame>
        <p:nvGraphicFramePr>
          <p:cNvPr id="22623" name="Group 95"/>
          <p:cNvGraphicFramePr>
            <a:graphicFrameLocks noGrp="1"/>
          </p:cNvGraphicFramePr>
          <p:nvPr>
            <p:extLst>
              <p:ext uri="{D42A27DB-BD31-4B8C-83A1-F6EECF244321}">
                <p14:modId xmlns:p14="http://schemas.microsoft.com/office/powerpoint/2010/main" val="578917321"/>
              </p:ext>
            </p:extLst>
          </p:nvPr>
        </p:nvGraphicFramePr>
        <p:xfrm>
          <a:off x="523558" y="1708150"/>
          <a:ext cx="11202987" cy="4529138"/>
        </p:xfrm>
        <a:graphic>
          <a:graphicData uri="http://schemas.openxmlformats.org/drawingml/2006/table">
            <a:tbl>
              <a:tblPr/>
              <a:tblGrid>
                <a:gridCol w="1104900">
                  <a:extLst>
                    <a:ext uri="{9D8B030D-6E8A-4147-A177-3AD203B41FA5}">
                      <a16:colId xmlns:a16="http://schemas.microsoft.com/office/drawing/2014/main" val="20000"/>
                    </a:ext>
                  </a:extLst>
                </a:gridCol>
                <a:gridCol w="163512">
                  <a:extLst>
                    <a:ext uri="{9D8B030D-6E8A-4147-A177-3AD203B41FA5}">
                      <a16:colId xmlns:a16="http://schemas.microsoft.com/office/drawing/2014/main" val="20001"/>
                    </a:ext>
                  </a:extLst>
                </a:gridCol>
                <a:gridCol w="1882775">
                  <a:extLst>
                    <a:ext uri="{9D8B030D-6E8A-4147-A177-3AD203B41FA5}">
                      <a16:colId xmlns:a16="http://schemas.microsoft.com/office/drawing/2014/main" val="20002"/>
                    </a:ext>
                  </a:extLst>
                </a:gridCol>
                <a:gridCol w="354013">
                  <a:extLst>
                    <a:ext uri="{9D8B030D-6E8A-4147-A177-3AD203B41FA5}">
                      <a16:colId xmlns:a16="http://schemas.microsoft.com/office/drawing/2014/main" val="20003"/>
                    </a:ext>
                  </a:extLst>
                </a:gridCol>
                <a:gridCol w="1660525">
                  <a:extLst>
                    <a:ext uri="{9D8B030D-6E8A-4147-A177-3AD203B41FA5}">
                      <a16:colId xmlns:a16="http://schemas.microsoft.com/office/drawing/2014/main" val="20004"/>
                    </a:ext>
                  </a:extLst>
                </a:gridCol>
                <a:gridCol w="2011362">
                  <a:extLst>
                    <a:ext uri="{9D8B030D-6E8A-4147-A177-3AD203B41FA5}">
                      <a16:colId xmlns:a16="http://schemas.microsoft.com/office/drawing/2014/main" val="20005"/>
                    </a:ext>
                  </a:extLst>
                </a:gridCol>
                <a:gridCol w="2012950">
                  <a:extLst>
                    <a:ext uri="{9D8B030D-6E8A-4147-A177-3AD203B41FA5}">
                      <a16:colId xmlns:a16="http://schemas.microsoft.com/office/drawing/2014/main" val="20006"/>
                    </a:ext>
                  </a:extLst>
                </a:gridCol>
                <a:gridCol w="2012950">
                  <a:extLst>
                    <a:ext uri="{9D8B030D-6E8A-4147-A177-3AD203B41FA5}">
                      <a16:colId xmlns:a16="http://schemas.microsoft.com/office/drawing/2014/main" val="20007"/>
                    </a:ext>
                  </a:extLst>
                </a:gridCol>
              </a:tblGrid>
              <a:tr h="209073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FFFF"/>
                          </a:solidFill>
                          <a:effectLst/>
                          <a:latin typeface="Arial"/>
                          <a:ea typeface="宋体"/>
                          <a:sym typeface="Arial"/>
                        </a:rPr>
                        <a:t>Organization No.</a:t>
                      </a:r>
                      <a:endParaRPr kumimoji="0" lang="en-US" altLang="zh-CN" sz="1600" b="1" i="0" u="none" strike="noStrike" cap="none" normalizeH="0" baseline="0" dirty="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FFFF"/>
                          </a:solidFill>
                          <a:effectLst/>
                          <a:latin typeface="Arial"/>
                          <a:ea typeface="宋体"/>
                          <a:sym typeface="Arial"/>
                        </a:rPr>
                        <a:t>Proportion of certified quality personnel in quality staff</a:t>
                      </a:r>
                      <a:endParaRPr kumimoji="0" lang="en-US" altLang="zh-CN" sz="1600" b="1" i="0" u="none" strike="noStrike" cap="none" normalizeH="0" baseline="0" dirty="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FFFF"/>
                          </a:solidFill>
                          <a:effectLst/>
                          <a:latin typeface="Arial"/>
                          <a:ea typeface="宋体"/>
                          <a:sym typeface="Arial"/>
                        </a:rPr>
                        <a:t>Proportion of senior engineers in quality staff</a:t>
                      </a:r>
                      <a:endParaRPr kumimoji="0" lang="zh-CN" altLang="en-US" sz="1600" b="1" i="0" u="none" strike="noStrike" cap="none" normalizeH="0" baseline="0" dirty="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FFFF"/>
                          </a:solidFill>
                          <a:effectLst/>
                          <a:latin typeface="Arial"/>
                          <a:ea typeface="宋体"/>
                          <a:sym typeface="Arial"/>
                        </a:rPr>
                        <a:t>Proportion of employees with over 5 years of work experience in quality staff</a:t>
                      </a:r>
                      <a:endParaRPr kumimoji="0" lang="zh-CN" altLang="en-US" sz="1600" b="1" i="0" u="none" strike="noStrike" cap="none" normalizeH="0" baseline="0" dirty="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FFFF"/>
                          </a:solidFill>
                          <a:effectLst/>
                          <a:latin typeface="Arial"/>
                          <a:ea typeface="宋体"/>
                          <a:sym typeface="Arial"/>
                        </a:rPr>
                        <a:t>Proportion of employees with a master’s degree or higher in quality staff</a:t>
                      </a:r>
                      <a:endParaRPr kumimoji="0" lang="zh-CN" altLang="en-US" sz="1600" b="1" i="0" u="none" strike="noStrike" cap="none" normalizeH="0" baseline="0" dirty="0">
                        <a:ln>
                          <a:noFill/>
                        </a:ln>
                        <a:solidFill>
                          <a:srgbClr val="FFFFFF"/>
                        </a:solidFill>
                        <a:effectLst/>
                        <a:latin typeface="Arial"/>
                        <a:ea typeface="宋体"/>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FFFF"/>
                          </a:solidFill>
                          <a:effectLst/>
                          <a:latin typeface="Arial"/>
                          <a:ea typeface="宋体"/>
                          <a:sym typeface="Arial"/>
                        </a:rPr>
                        <a:t>Ratio of actual MTBF to expected value for products</a:t>
                      </a:r>
                      <a:endParaRPr kumimoji="0" lang="en-US" altLang="zh-CN" sz="1600" b="1" i="0" u="none" strike="noStrike" cap="none" normalizeH="0" baseline="0" dirty="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1</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0.1875</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cs typeface="Times New Roman" pitchFamily="18" charset="0"/>
                          <a:sym typeface="Arial"/>
                        </a:rPr>
                        <a:t>0.7125</a:t>
                      </a:r>
                      <a:endParaRPr kumimoji="0" lang="zh-CN" altLang="zh-CN" sz="1600" b="0" i="0" u="none" strike="noStrike" cap="none" normalizeH="0" baseline="0" dirty="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0.15</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0.1789</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2</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0.15</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0.3</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0.6711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0.8747</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3</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0.1515</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0.4194</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0.8182</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0.3333</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0.5636</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4</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0.3</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0.25</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0.6</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0.3368</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5</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0.2292</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0.8542</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0.4894</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cs typeface="Times New Roman" pitchFamily="18" charset="0"/>
                          <a:sym typeface="Arial"/>
                        </a:rPr>
                        <a:t>0.9325</a:t>
                      </a:r>
                      <a:endParaRPr kumimoji="0" lang="zh-CN" altLang="zh-CN" sz="1600" b="0" i="0" u="none" strike="noStrike" cap="none" normalizeH="0" baseline="0" dirty="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5"/>
                  </a:ext>
                </a:extLst>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6</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0.2571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0.2571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0.7429</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0.1143</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0.1467</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6"/>
                  </a:ext>
                </a:extLst>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7</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0.3478</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0.3478</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0.9565</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0.1739</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0.6161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7"/>
                  </a:ext>
                </a:extLst>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8</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0.4242</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0.2727</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0.9091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0.303</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0.8739</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8"/>
                  </a:ext>
                </a:extLst>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9</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0.4896</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0.4792</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0.8021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0.5521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0.821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9"/>
                  </a:ext>
                </a:extLst>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Arial"/>
                          <a:ea typeface="宋体"/>
                          <a:cs typeface="Times New Roman" pitchFamily="18" charset="0"/>
                          <a:sym typeface="Arial"/>
                        </a:rPr>
                        <a:t>10</a:t>
                      </a:r>
                      <a:endParaRPr kumimoji="0" lang="zh-CN" altLang="zh-CN" sz="1600" b="1" i="0" u="none" strike="noStrike" cap="none" normalizeH="0" baseline="0">
                        <a:ln>
                          <a:noFill/>
                        </a:ln>
                        <a:solidFill>
                          <a:srgbClr val="FFFFFF"/>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0.8421</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0.5263</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0.7895</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Arial"/>
                          <a:ea typeface="宋体"/>
                          <a:cs typeface="Times New Roman" pitchFamily="18" charset="0"/>
                          <a:sym typeface="Arial"/>
                        </a:rPr>
                        <a:t>0.2105</a:t>
                      </a:r>
                      <a:endParaRPr kumimoji="0" lang="zh-CN" altLang="zh-CN" sz="1600" b="0" i="0" u="none" strike="noStrike" cap="none" normalizeH="0" baseline="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a:ea typeface="宋体"/>
                          <a:cs typeface="Times New Roman" pitchFamily="18" charset="0"/>
                          <a:sym typeface="Arial"/>
                        </a:rPr>
                        <a:t>1.0366</a:t>
                      </a:r>
                      <a:endParaRPr kumimoji="0" lang="zh-CN" altLang="zh-CN" sz="1600" b="0" i="0" u="none" strike="noStrike" cap="none" normalizeH="0" baseline="0" dirty="0">
                        <a:ln>
                          <a:noFill/>
                        </a:ln>
                        <a:solidFill>
                          <a:srgbClr val="000000"/>
                        </a:solidFill>
                        <a:effectLst/>
                        <a:latin typeface="Arial"/>
                        <a:ea typeface="宋体"/>
                        <a:cs typeface="Times New Roman" pitchFamily="18" charset="0"/>
                        <a:sym typeface="Arial"/>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388938" y="220663"/>
            <a:ext cx="10255250" cy="441325"/>
          </a:xfrm>
        </p:spPr>
        <p:txBody>
          <a:bodyPr/>
          <a:lstStyle/>
          <a:p>
            <a:pPr eaLnBrk="1" hangingPunct="1"/>
            <a:r>
              <a:rPr kumimoji="1" lang="en-US" altLang="zh-CN" sz="3200" dirty="0">
                <a:latin typeface="Arial"/>
                <a:ea typeface="宋体"/>
                <a:sym typeface="Arial"/>
              </a:rPr>
              <a:t>Technical proposal</a:t>
            </a:r>
          </a:p>
        </p:txBody>
      </p:sp>
      <p:sp>
        <p:nvSpPr>
          <p:cNvPr id="10" name="矩形 9"/>
          <p:cNvSpPr>
            <a:spLocks noChangeArrowheads="1"/>
          </p:cNvSpPr>
          <p:nvPr/>
        </p:nvSpPr>
        <p:spPr bwMode="auto">
          <a:xfrm>
            <a:off x="228600" y="854075"/>
            <a:ext cx="3570208" cy="461665"/>
          </a:xfrm>
          <a:prstGeom prst="rect">
            <a:avLst/>
          </a:prstGeom>
          <a:noFill/>
          <a:ln>
            <a:noFill/>
          </a:ln>
          <a:extLst/>
        </p:spPr>
        <p:txBody>
          <a:bodyPr wrap="none">
            <a:spAutoFit/>
          </a:bodyPr>
          <a:lstStyle/>
          <a:p>
            <a:r>
              <a:rPr lang="en-US" altLang="zh-CN" sz="2400" b="1" dirty="0">
                <a:solidFill>
                  <a:srgbClr val="2E75B6"/>
                </a:solidFill>
                <a:latin typeface="Arial"/>
                <a:ea typeface="宋体"/>
                <a:sym typeface="Arial"/>
              </a:rPr>
              <a:t>5) Failure analysis data</a:t>
            </a:r>
            <a:endParaRPr lang="zh-CN" altLang="en-US" sz="2400" b="1" dirty="0">
              <a:solidFill>
                <a:srgbClr val="2E75B6"/>
              </a:solidFill>
              <a:latin typeface="Arial"/>
              <a:ea typeface="宋体"/>
              <a:sym typeface="Arial"/>
            </a:endParaRPr>
          </a:p>
        </p:txBody>
      </p:sp>
      <p:sp>
        <p:nvSpPr>
          <p:cNvPr id="4" name="矩形 3"/>
          <p:cNvSpPr/>
          <p:nvPr/>
        </p:nvSpPr>
        <p:spPr>
          <a:xfrm>
            <a:off x="228600" y="1520825"/>
            <a:ext cx="11597640" cy="4253537"/>
          </a:xfrm>
          <a:prstGeom prst="rect">
            <a:avLst/>
          </a:prstGeom>
        </p:spPr>
        <p:txBody>
          <a:bodyPr wrap="square">
            <a:spAutoFit/>
          </a:bodyPr>
          <a:lstStyle/>
          <a:p>
            <a:pPr marL="285750" indent="-285750" algn="just">
              <a:lnSpc>
                <a:spcPct val="150000"/>
              </a:lnSpc>
              <a:buFont typeface="Arial" charset="0"/>
              <a:buChar char="•"/>
            </a:pPr>
            <a:r>
              <a:rPr lang="zh-CN" altLang="zh-CN" sz="1400" u="sng" dirty="0">
                <a:latin typeface="Arial"/>
                <a:ea typeface="宋体"/>
                <a:sym typeface="Arial"/>
              </a:rPr>
              <a:t>Fault symptom：</a:t>
            </a:r>
          </a:p>
          <a:p>
            <a:pPr algn="just">
              <a:lnSpc>
                <a:spcPct val="150000"/>
              </a:lnSpc>
            </a:pPr>
            <a:r>
              <a:rPr lang="en-US" altLang="zh-CN" sz="1400" dirty="0">
                <a:latin typeface="Arial"/>
                <a:ea typeface="宋体"/>
                <a:sym typeface="Arial"/>
              </a:rPr>
              <a:t>On December 18, 2019,</a:t>
            </a:r>
            <a:r>
              <a:rPr lang="zh-CN" altLang="zh-CN" sz="1400" dirty="0">
                <a:latin typeface="Arial"/>
                <a:ea typeface="宋体"/>
                <a:sym typeface="Arial"/>
              </a:rPr>
              <a:t> </a:t>
            </a:r>
            <a:r>
              <a:rPr lang="zh-CN" altLang="en-US" sz="1400" dirty="0">
                <a:latin typeface="Arial"/>
                <a:ea typeface="宋体"/>
                <a:sym typeface="Arial"/>
              </a:rPr>
              <a:t> </a:t>
            </a:r>
            <a:r>
              <a:rPr lang="en-US" altLang="zh-CN" sz="1400" dirty="0">
                <a:latin typeface="Arial"/>
                <a:ea typeface="宋体"/>
                <a:sym typeface="Arial"/>
              </a:rPr>
              <a:t>short circuit failure of 380V internal power supply occurred in No. 1234 excavator controller during debugging, resulting in serious burning of the product’s interior and damage to its shell.  The interior was found to be severely burned after disassembly of the product. Heavily damaged elements are as follows: 380 V power wire, 380 V ground wire, 380 V </a:t>
            </a:r>
            <a:r>
              <a:rPr lang="zh-CN" altLang="zh-CN" sz="1400" dirty="0">
                <a:latin typeface="Arial"/>
                <a:ea typeface="宋体"/>
                <a:sym typeface="Arial"/>
              </a:rPr>
              <a:t>printed</a:t>
            </a:r>
            <a:r>
              <a:rPr lang="zh-CN" altLang="en-US" sz="1400" dirty="0">
                <a:latin typeface="Arial"/>
                <a:ea typeface="宋体"/>
                <a:sym typeface="Arial"/>
              </a:rPr>
              <a:t> </a:t>
            </a:r>
            <a:r>
              <a:rPr lang="en-US" altLang="zh-CN" sz="1400" dirty="0">
                <a:latin typeface="Arial"/>
                <a:ea typeface="宋体"/>
                <a:sym typeface="Arial"/>
              </a:rPr>
              <a:t>board 1, </a:t>
            </a:r>
            <a:r>
              <a:rPr lang="zh-CN" altLang="zh-CN" sz="1400" dirty="0">
                <a:latin typeface="Arial"/>
                <a:ea typeface="宋体"/>
                <a:sym typeface="Arial"/>
              </a:rPr>
              <a:t>printed</a:t>
            </a:r>
            <a:r>
              <a:rPr lang="zh-CN" altLang="en-US" sz="1400" dirty="0">
                <a:latin typeface="Arial"/>
                <a:ea typeface="宋体"/>
                <a:sym typeface="Arial"/>
              </a:rPr>
              <a:t> </a:t>
            </a:r>
            <a:r>
              <a:rPr lang="en-US" altLang="zh-CN" sz="1400" dirty="0">
                <a:latin typeface="Arial"/>
                <a:ea typeface="宋体"/>
                <a:sym typeface="Arial"/>
              </a:rPr>
              <a:t>board 2, 380 V filter capacitor. The 380 V power wire, 380 V ground wire, the motor’s phase A power wire and the power pins mounted on printed board 2 were burned out.</a:t>
            </a:r>
            <a:r>
              <a:rPr lang="zh-CN" altLang="en-US" sz="1400" dirty="0">
                <a:latin typeface="Arial"/>
                <a:ea typeface="宋体"/>
                <a:sym typeface="Arial"/>
              </a:rPr>
              <a:t> </a:t>
            </a:r>
            <a:r>
              <a:rPr lang="en-US" altLang="zh-CN" sz="1400" dirty="0">
                <a:latin typeface="Arial"/>
                <a:ea typeface="宋体"/>
                <a:sym typeface="Arial"/>
              </a:rPr>
              <a:t>Printed boards 1 and 2 were largely burned black.</a:t>
            </a:r>
            <a:r>
              <a:rPr lang="zh-CN" altLang="en-US" sz="1400" dirty="0">
                <a:latin typeface="Arial"/>
                <a:ea typeface="宋体"/>
                <a:sym typeface="Arial"/>
              </a:rPr>
              <a:t> </a:t>
            </a:r>
            <a:endParaRPr lang="en-US" altLang="zh-CN" sz="1400" dirty="0">
              <a:latin typeface="Arial"/>
              <a:ea typeface="宋体"/>
              <a:sym typeface="Arial"/>
            </a:endParaRPr>
          </a:p>
          <a:p>
            <a:pPr marL="285750" indent="-285750" algn="just">
              <a:lnSpc>
                <a:spcPct val="150000"/>
              </a:lnSpc>
              <a:buFont typeface="Arial" charset="0"/>
              <a:buChar char="•"/>
            </a:pPr>
            <a:r>
              <a:rPr lang="en-US" altLang="zh-CN" sz="1400" u="sng" dirty="0">
                <a:latin typeface="Arial"/>
                <a:ea typeface="宋体"/>
                <a:sym typeface="Arial"/>
              </a:rPr>
              <a:t>Failure cause</a:t>
            </a:r>
            <a:r>
              <a:rPr lang="zh-CN" altLang="en-US" sz="1400" u="sng" dirty="0">
                <a:latin typeface="Arial"/>
                <a:ea typeface="宋体"/>
                <a:sym typeface="Arial"/>
              </a:rPr>
              <a:t>：</a:t>
            </a:r>
            <a:endParaRPr lang="en-US" altLang="zh-CN" sz="1400" u="sng" dirty="0">
              <a:latin typeface="Arial"/>
              <a:ea typeface="宋体"/>
              <a:sym typeface="Arial"/>
            </a:endParaRPr>
          </a:p>
          <a:p>
            <a:pPr algn="just">
              <a:lnSpc>
                <a:spcPct val="150000"/>
              </a:lnSpc>
            </a:pPr>
            <a:r>
              <a:rPr lang="zh-CN" altLang="zh-CN" sz="1400" dirty="0">
                <a:latin typeface="Arial"/>
                <a:ea typeface="宋体"/>
                <a:sym typeface="Arial"/>
              </a:rPr>
              <a:t>A</a:t>
            </a:r>
            <a:r>
              <a:rPr lang="zh-CN" altLang="en-US" sz="1400" dirty="0">
                <a:latin typeface="Arial"/>
                <a:ea typeface="宋体"/>
                <a:sym typeface="Arial"/>
              </a:rPr>
              <a:t> </a:t>
            </a:r>
            <a:r>
              <a:rPr lang="en-US" altLang="zh-CN" sz="1400" dirty="0">
                <a:latin typeface="Arial"/>
                <a:ea typeface="宋体"/>
                <a:sym typeface="Arial"/>
              </a:rPr>
              <a:t>preliminary analysis suggests that the excavator controller was burned out primarily because of the 380V power-to-ground short caused by the short circuit in the inverter’s ABCD power tube.  As the power supply’s current limit is too high,  the 380V power was not  cut off immediately after the short circuit occurred and thus wire and power tube become the only short circuit load. The high current then led to a sharp increase in wire temperature, causing the plastic coating on the wire to melt. Since high power connectors were installed on the cover plate, the wire inside the product was relatively long. The wire was attached to the internal shell due to tension. Therefore, once the plastic coating  melted, the copper wire inside was exposed to the shell, resulting in discharge and sparking. This would later burn and break the shell.</a:t>
            </a:r>
            <a:r>
              <a:rPr lang="zh-CN" altLang="zh-CN" sz="1400" dirty="0">
                <a:latin typeface="Arial"/>
                <a:ea typeface="宋体"/>
                <a:sym typeface="Aria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388938" y="220663"/>
            <a:ext cx="10255250" cy="441325"/>
          </a:xfrm>
        </p:spPr>
        <p:txBody>
          <a:bodyPr/>
          <a:lstStyle/>
          <a:p>
            <a:pPr eaLnBrk="1" hangingPunct="1"/>
            <a:r>
              <a:rPr kumimoji="1" lang="en-US" altLang="zh-CN" sz="3200" dirty="0">
                <a:latin typeface="Arial"/>
                <a:ea typeface="宋体"/>
                <a:sym typeface="Arial"/>
              </a:rPr>
              <a:t>Technical proposal</a:t>
            </a:r>
          </a:p>
        </p:txBody>
      </p:sp>
      <p:sp>
        <p:nvSpPr>
          <p:cNvPr id="10" name="矩形 9"/>
          <p:cNvSpPr>
            <a:spLocks noChangeArrowheads="1"/>
          </p:cNvSpPr>
          <p:nvPr/>
        </p:nvSpPr>
        <p:spPr bwMode="auto">
          <a:xfrm>
            <a:off x="228600" y="854075"/>
            <a:ext cx="9395521" cy="461665"/>
          </a:xfrm>
          <a:prstGeom prst="rect">
            <a:avLst/>
          </a:prstGeom>
          <a:noFill/>
          <a:ln>
            <a:noFill/>
          </a:ln>
          <a:extLst/>
        </p:spPr>
        <p:txBody>
          <a:bodyPr wrap="none">
            <a:spAutoFit/>
          </a:bodyPr>
          <a:lstStyle/>
          <a:p>
            <a:r>
              <a:rPr lang="en-US" altLang="zh-CN" sz="2400" b="1" dirty="0">
                <a:solidFill>
                  <a:srgbClr val="2E75B6"/>
                </a:solidFill>
                <a:latin typeface="Arial"/>
                <a:ea typeface="宋体"/>
                <a:sym typeface="Arial"/>
              </a:rPr>
              <a:t>6) Quality competitiveness index in the manufacturing industry</a:t>
            </a:r>
            <a:endParaRPr lang="zh-CN" altLang="en-US" sz="2400" b="1" dirty="0">
              <a:solidFill>
                <a:srgbClr val="2E75B6"/>
              </a:solidFill>
              <a:latin typeface="Arial"/>
              <a:ea typeface="宋体"/>
              <a:sym typeface="Arial"/>
            </a:endParaRPr>
          </a:p>
        </p:txBody>
      </p:sp>
      <p:graphicFrame>
        <p:nvGraphicFramePr>
          <p:cNvPr id="26664" name="Group 40"/>
          <p:cNvGraphicFramePr>
            <a:graphicFrameLocks noGrp="1"/>
          </p:cNvGraphicFramePr>
          <p:nvPr/>
        </p:nvGraphicFramePr>
        <p:xfrm>
          <a:off x="838200" y="1976438"/>
          <a:ext cx="10515600" cy="3527426"/>
        </p:xfrm>
        <a:graphic>
          <a:graphicData uri="http://schemas.openxmlformats.org/drawingml/2006/table">
            <a:tbl>
              <a:tblPr/>
              <a:tblGrid>
                <a:gridCol w="2635250">
                  <a:extLst>
                    <a:ext uri="{9D8B030D-6E8A-4147-A177-3AD203B41FA5}">
                      <a16:colId xmlns:a16="http://schemas.microsoft.com/office/drawing/2014/main" val="20000"/>
                    </a:ext>
                  </a:extLst>
                </a:gridCol>
                <a:gridCol w="7880350">
                  <a:extLst>
                    <a:ext uri="{9D8B030D-6E8A-4147-A177-3AD203B41FA5}">
                      <a16:colId xmlns:a16="http://schemas.microsoft.com/office/drawing/2014/main" val="20001"/>
                    </a:ext>
                  </a:extLst>
                </a:gridCol>
              </a:tblGrid>
              <a:tr h="4492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Year</a:t>
                      </a:r>
                      <a:endParaRPr kumimoji="0" lang="en-US"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a:ea typeface="宋体"/>
                          <a:sym typeface="Arial"/>
                        </a:rPr>
                        <a:t>Quality competitiveness index in the aerospace manufacturing sector</a:t>
                      </a:r>
                      <a:endParaRPr kumimoji="0" lang="en-US" altLang="zh-CN" sz="1800" b="0" i="0" u="none" strike="noStrike" cap="none" normalizeH="0" baseline="0" dirty="0">
                        <a:ln>
                          <a:noFill/>
                        </a:ln>
                        <a:solidFill>
                          <a:srgbClr val="000000"/>
                        </a:solidFill>
                        <a:effectLst/>
                        <a:latin typeface="Arial"/>
                        <a:ea typeface="宋体"/>
                        <a:cs typeface="Times New Roman" pitchFamily="18" charset="0"/>
                        <a:sym typeface="Arial"/>
                      </a:endParaRPr>
                    </a:p>
                  </a:txBody>
                  <a:tcPr marL="7620" marR="7620" marT="762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0"/>
                  </a:ext>
                </a:extLst>
              </a:tr>
              <a:tr h="3429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2005</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a:ea typeface="宋体"/>
                          <a:sym typeface="Arial"/>
                        </a:rPr>
                        <a:t>79.91</a:t>
                      </a:r>
                      <a:endParaRPr kumimoji="0" lang="zh-CN" altLang="zh-CN" sz="1800" b="0" i="0" u="none" strike="noStrike" cap="none" normalizeH="0" baseline="0" dirty="0">
                        <a:ln>
                          <a:noFill/>
                        </a:ln>
                        <a:solidFill>
                          <a:srgbClr val="000000"/>
                        </a:solidFill>
                        <a:effectLst/>
                        <a:latin typeface="Arial"/>
                        <a:ea typeface="宋体"/>
                        <a:cs typeface="Times New Roman" pitchFamily="18" charset="0"/>
                        <a:sym typeface="Arial"/>
                      </a:endParaRPr>
                    </a:p>
                  </a:txBody>
                  <a:tcPr marL="7620" marR="7620" marT="762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1"/>
                  </a:ext>
                </a:extLst>
              </a:tr>
              <a:tr h="3349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2006</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81.15</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7620" marR="7620" marT="762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3429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2007</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83.45</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7620" marR="7620" marT="762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3"/>
                  </a:ext>
                </a:extLst>
              </a:tr>
              <a:tr h="3429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2008</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83.48</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7620" marR="7620" marT="762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r h="3429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2009</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84.11</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7620" marR="7620" marT="762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5"/>
                  </a:ext>
                </a:extLst>
              </a:tr>
              <a:tr h="3429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2010</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85.69</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7620" marR="7620" marT="762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6"/>
                  </a:ext>
                </a:extLst>
              </a:tr>
              <a:tr h="3429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2011</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86.75</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7620" marR="7620" marT="762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7"/>
                  </a:ext>
                </a:extLst>
              </a:tr>
              <a:tr h="3429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2012</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86.61</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7620" marR="7620" marT="762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8"/>
                  </a:ext>
                </a:extLst>
              </a:tr>
              <a:tr h="3429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a:ea typeface="宋体"/>
                          <a:sym typeface="Arial"/>
                        </a:rPr>
                        <a:t>2013</a:t>
                      </a:r>
                      <a:endParaRPr kumimoji="0" lang="zh-CN" altLang="zh-CN" sz="1800" b="0" i="0" u="none" strike="noStrike" cap="none" normalizeH="0" baseline="0">
                        <a:ln>
                          <a:noFill/>
                        </a:ln>
                        <a:solidFill>
                          <a:srgbClr val="000000"/>
                        </a:solidFill>
                        <a:effectLst/>
                        <a:latin typeface="Arial"/>
                        <a:ea typeface="宋体"/>
                        <a:cs typeface="Times New Roman" pitchFamily="18" charset="0"/>
                        <a:sym typeface="Arial"/>
                      </a:endParaRPr>
                    </a:p>
                  </a:txBody>
                  <a:tcPr marL="0" marR="0"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Arial"/>
                          <a:ea typeface="宋体"/>
                          <a:sym typeface="Arial"/>
                        </a:rPr>
                        <a:t>86.45</a:t>
                      </a:r>
                      <a:endParaRPr kumimoji="0" lang="zh-CN" altLang="zh-CN" sz="1800" b="0" i="0" u="none" strike="noStrike" cap="none" normalizeH="0" baseline="0" dirty="0">
                        <a:ln>
                          <a:noFill/>
                        </a:ln>
                        <a:solidFill>
                          <a:srgbClr val="000000"/>
                        </a:solidFill>
                        <a:effectLst/>
                        <a:latin typeface="Arial"/>
                        <a:ea typeface="宋体"/>
                        <a:cs typeface="Times New Roman" pitchFamily="18" charset="0"/>
                        <a:sym typeface="Arial"/>
                      </a:endParaRPr>
                    </a:p>
                  </a:txBody>
                  <a:tcPr marL="7620" marR="7620" marT="762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航空工业ppt模板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8239</TotalTime>
  <Words>2413</Words>
  <Application>Microsoft Office PowerPoint</Application>
  <PresentationFormat>Widescreen</PresentationFormat>
  <Paragraphs>469</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等线</vt:lpstr>
      <vt:lpstr>等线 Light</vt:lpstr>
      <vt:lpstr>微软雅黑</vt:lpstr>
      <vt:lpstr>Arial</vt:lpstr>
      <vt:lpstr>Calibri</vt:lpstr>
      <vt:lpstr>航空工业ppt模板1​​</vt:lpstr>
      <vt:lpstr>Preliminary Ideas about the Scope of Ontology Data for Quality and Reliability Data and Construction Methods</vt:lpstr>
      <vt:lpstr>Report contents</vt:lpstr>
      <vt:lpstr>Technical proposal</vt:lpstr>
      <vt:lpstr>Technical proposal</vt:lpstr>
      <vt:lpstr>Technical proposal</vt:lpstr>
      <vt:lpstr>Technical proposal</vt:lpstr>
      <vt:lpstr>Technical proposal</vt:lpstr>
      <vt:lpstr>Technical proposal</vt:lpstr>
      <vt:lpstr>Technical proposal</vt:lpstr>
      <vt:lpstr>Technical proposal</vt:lpstr>
      <vt:lpstr>Technical proposal</vt:lpstr>
      <vt:lpstr>Technical proposal</vt:lpstr>
      <vt:lpstr>Technical proposal</vt:lpstr>
      <vt:lpstr>Technical proposal</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xueh</dc:creator>
  <cp:lastModifiedBy>kostobog</cp:lastModifiedBy>
  <cp:revision>577</cp:revision>
  <dcterms:created xsi:type="dcterms:W3CDTF">2019-07-15T05:47:00Z</dcterms:created>
  <dcterms:modified xsi:type="dcterms:W3CDTF">2019-12-19T16:23:38Z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