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6" r:id="rId3"/>
    <p:sldId id="310" r:id="rId4"/>
    <p:sldId id="307" r:id="rId5"/>
    <p:sldId id="309" r:id="rId6"/>
    <p:sldId id="267" r:id="rId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05E1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70" autoAdjust="0"/>
    <p:restoredTop sz="95494" autoAdjust="0"/>
  </p:normalViewPr>
  <p:slideViewPr>
    <p:cSldViewPr snapToGrid="0">
      <p:cViewPr>
        <p:scale>
          <a:sx n="100" d="100"/>
          <a:sy n="100" d="100"/>
        </p:scale>
        <p:origin x="-185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803F433-F186-4ECE-8C26-1A8471715416}" type="datetimeFigureOut">
              <a:rPr lang="zh-CN" altLang="en-US"/>
              <a:pPr>
                <a:defRPr/>
              </a:pPr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0DA94C2-A1A0-44F0-89FD-834BABA923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680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BBB5C2-E855-4068-AA0E-8A307C8C87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D07670-4DE4-4C5D-8B12-72C9401E067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6A9284-E05C-44BC-9D82-747C561659A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A1E080-1E3B-465C-8BFF-DC2746AD1C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红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03188" y="0"/>
            <a:ext cx="12815888" cy="644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28"/>
          <p:cNvGrpSpPr/>
          <p:nvPr userDrawn="1"/>
        </p:nvGrpSpPr>
        <p:grpSpPr>
          <a:xfrm>
            <a:off x="-1098121" y="3267942"/>
            <a:ext cx="4504012" cy="4502392"/>
            <a:chOff x="2036763" y="-752475"/>
            <a:chExt cx="4411662" cy="4410075"/>
          </a:xfrm>
          <a:solidFill>
            <a:srgbClr val="FFC000">
              <a:alpha val="15000"/>
            </a:srgbClr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96055"/>
            <a:ext cx="9144000" cy="913907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67808"/>
            <a:ext cx="9144000" cy="662151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-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 flipV="1">
            <a:off x="0" y="822325"/>
            <a:ext cx="12192000" cy="6035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7"/>
          <p:cNvCxnSpPr/>
          <p:nvPr userDrawn="1"/>
        </p:nvCxnSpPr>
        <p:spPr>
          <a:xfrm>
            <a:off x="0" y="822325"/>
            <a:ext cx="12192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C00000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4E590-EFAE-4E37-8E95-1109F65340EE}" type="datetimeFigureOut">
              <a:rPr lang="zh-CN" altLang="en-US"/>
              <a:pPr>
                <a:defRPr/>
              </a:pPr>
              <a:t>2019/12/13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B37C7-C700-4FE3-81AB-9B8C4E460F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红-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 userDrawn="1"/>
        </p:nvSpPr>
        <p:spPr>
          <a:xfrm>
            <a:off x="0" y="0"/>
            <a:ext cx="12192000" cy="809625"/>
          </a:xfrm>
          <a:prstGeom prst="rect">
            <a:avLst/>
          </a:prstGeom>
          <a:gradFill flip="none" rotWithShape="1">
            <a:gsLst>
              <a:gs pos="0">
                <a:srgbClr val="C00000">
                  <a:lumMod val="48000"/>
                </a:srgbClr>
              </a:gs>
              <a:gs pos="100000">
                <a:srgbClr val="BD2B03"/>
              </a:gs>
              <a:gs pos="51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22"/>
          <p:cNvCxnSpPr/>
          <p:nvPr userDrawn="1"/>
        </p:nvCxnSpPr>
        <p:spPr>
          <a:xfrm>
            <a:off x="0" y="755650"/>
            <a:ext cx="10439400" cy="0"/>
          </a:xfrm>
          <a:prstGeom prst="line">
            <a:avLst/>
          </a:prstGeom>
          <a:ln>
            <a:gradFill flip="none" rotWithShape="1">
              <a:gsLst>
                <a:gs pos="76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24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chemeClr val="bg1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254732" cy="441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2730B-723A-4020-BC49-1F1D9F388226}" type="datetimeFigureOut">
              <a:rPr lang="zh-CN" altLang="en-US"/>
              <a:pPr>
                <a:defRPr/>
              </a:pPr>
              <a:t>2019/12/13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D4CF-CBB3-49AE-9AB9-C28FD54099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-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C00000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A6ED-0A62-4231-ADB4-4F9A8DB8CBEF}" type="datetimeFigureOut">
              <a:rPr lang="zh-CN" altLang="en-US"/>
              <a:pPr>
                <a:defRPr/>
              </a:pPr>
              <a:t>2019/12/13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B312D-A16F-4D97-BC7A-FDBFDA0CB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8"/>
          <p:cNvGrpSpPr/>
          <p:nvPr userDrawn="1"/>
        </p:nvGrpSpPr>
        <p:grpSpPr>
          <a:xfrm>
            <a:off x="-1098121" y="3267942"/>
            <a:ext cx="4504012" cy="4502392"/>
            <a:chOff x="2036763" y="-752475"/>
            <a:chExt cx="4411662" cy="4410075"/>
          </a:xfrm>
          <a:solidFill>
            <a:srgbClr val="05E1FF">
              <a:alpha val="15000"/>
            </a:srgb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524000" y="2596055"/>
            <a:ext cx="9144000" cy="913907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1524000" y="3867808"/>
            <a:ext cx="9144000" cy="662151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-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 userDrawn="1"/>
        </p:nvSpPr>
        <p:spPr>
          <a:xfrm flipV="1">
            <a:off x="0" y="822325"/>
            <a:ext cx="12192000" cy="6035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8"/>
          <p:cNvCxnSpPr/>
          <p:nvPr userDrawn="1"/>
        </p:nvCxnSpPr>
        <p:spPr>
          <a:xfrm>
            <a:off x="0" y="822325"/>
            <a:ext cx="121920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9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0070C0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331668" cy="44143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7C3E7-891B-4A79-974C-45DBE50C6D51}" type="datetimeFigureOut">
              <a:rPr lang="zh-CN" altLang="en-US"/>
              <a:pPr>
                <a:defRPr/>
              </a:pPr>
              <a:t>2019/12/13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37ADE-D076-48D7-AB9D-E1E74AD147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-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>
            <a:off x="0" y="0"/>
            <a:ext cx="12192000" cy="809625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46000"/>
                </a:schemeClr>
              </a:gs>
              <a:gs pos="100000">
                <a:srgbClr val="0070C0"/>
              </a:gs>
              <a:gs pos="58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7"/>
          <p:cNvCxnSpPr/>
          <p:nvPr userDrawn="1"/>
        </p:nvCxnSpPr>
        <p:spPr>
          <a:xfrm>
            <a:off x="0" y="755650"/>
            <a:ext cx="10439400" cy="0"/>
          </a:xfrm>
          <a:prstGeom prst="line">
            <a:avLst/>
          </a:prstGeom>
          <a:ln>
            <a:gradFill flip="none" rotWithShape="1">
              <a:gsLst>
                <a:gs pos="76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9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chemeClr val="bg1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254732" cy="441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9297-FF01-45DB-90E3-CA63A412CCAA}" type="datetimeFigureOut">
              <a:rPr lang="zh-CN" altLang="en-US"/>
              <a:pPr>
                <a:defRPr/>
              </a:pPr>
              <a:t>2019/12/13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0292F-7D9A-446A-B807-71F7FC1CC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-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0070C0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48F87-FD58-425C-ABCE-1FED547FCF40}" type="datetimeFigureOut">
              <a:rPr lang="zh-CN" altLang="en-US"/>
              <a:pPr>
                <a:defRPr/>
              </a:pPr>
              <a:t>2019/12/13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8B04E-14F7-41E7-BCF4-1121E54C85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88938" y="220663"/>
            <a:ext cx="103314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微软雅黑加粗</a:t>
            </a:r>
            <a:r>
              <a:rPr lang="en-US" altLang="zh-CN" smtClean="0"/>
              <a:t>36</a:t>
            </a:r>
            <a:r>
              <a:rPr lang="zh-CN" altLang="en-US" smtClean="0"/>
              <a:t>号字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303338"/>
            <a:ext cx="10515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124F58-2EAD-4735-ACEC-CC4D8639CE43}" type="datetimeFigureOut">
              <a:rPr lang="zh-CN" altLang="en-US"/>
              <a:pPr>
                <a:defRPr/>
              </a:pPr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D0F935-FE00-4675-8AC7-3C29E25DA8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5"/>
          <p:cNvSpPr>
            <a:spLocks noGrp="1"/>
          </p:cNvSpPr>
          <p:nvPr>
            <p:ph type="ctrTitle"/>
          </p:nvPr>
        </p:nvSpPr>
        <p:spPr>
          <a:xfrm>
            <a:off x="87313" y="1379538"/>
            <a:ext cx="12104687" cy="21669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600" dirty="0" smtClean="0">
                <a:latin typeface="Arial"/>
                <a:ea typeface="宋体"/>
                <a:sym typeface="Arial"/>
              </a:rPr>
              <a:t>Tentative  </a:t>
            </a:r>
            <a:r>
              <a:rPr lang="en-US" altLang="zh-CN" sz="3600" dirty="0" smtClean="0">
                <a:latin typeface="Arial"/>
                <a:ea typeface="宋体"/>
                <a:sym typeface="Arial"/>
              </a:rPr>
              <a:t>Approaches to Ontology-based Semantic Search and Failure Cause Reasoning</a:t>
            </a:r>
            <a:endParaRPr lang="en-US" altLang="zh-CN" sz="3600" dirty="0" smtClean="0">
              <a:latin typeface="Arial"/>
              <a:ea typeface="宋体"/>
              <a:sym typeface="Arial"/>
            </a:endParaRPr>
          </a:p>
        </p:txBody>
      </p:sp>
      <p:pic>
        <p:nvPicPr>
          <p:cNvPr id="11266" name="图片 1" descr="未标题-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454025"/>
            <a:ext cx="3835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3564395" y="4902200"/>
            <a:ext cx="5066387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AVIC China Aero-Polytechnology Establishment</a:t>
            </a:r>
            <a:endParaRPr lang="en-US" altLang="zh-CN" sz="2400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Dec. 18, 2019</a:t>
            </a:r>
            <a:endParaRPr lang="zh-CN" altLang="en-US" sz="2400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r>
              <a:rPr lang="en-US" altLang="zh-CN" sz="3200" dirty="0" smtClean="0">
                <a:latin typeface="Arial"/>
                <a:ea typeface="宋体"/>
                <a:sym typeface="Arial"/>
              </a:rPr>
              <a:t>Report contents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19513" y="2098645"/>
            <a:ext cx="4311650" cy="995422"/>
          </a:xfrm>
          <a:prstGeom prst="roundRect">
            <a:avLst>
              <a:gd name="adj" fmla="val 50000"/>
            </a:avLst>
          </a:prstGeom>
          <a:gradFill>
            <a:gsLst>
              <a:gs pos="5000">
                <a:schemeClr val="accent1">
                  <a:lumMod val="46000"/>
                </a:schemeClr>
              </a:gs>
              <a:gs pos="100000">
                <a:srgbClr val="0070C0"/>
              </a:gs>
              <a:gs pos="58000">
                <a:schemeClr val="accent1">
                  <a:lumMod val="75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txBody>
          <a:bodyPr anchor="ctr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1. Ontology-based semantic search</a:t>
            </a:r>
            <a:endParaRPr lang="zh-CN" altLang="en-US" sz="20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6813" y="3829814"/>
            <a:ext cx="4337050" cy="995422"/>
          </a:xfrm>
          <a:prstGeom prst="roundRect">
            <a:avLst>
              <a:gd name="adj" fmla="val 50000"/>
            </a:avLst>
          </a:prstGeom>
          <a:gradFill>
            <a:gsLst>
              <a:gs pos="5000">
                <a:schemeClr val="accent1">
                  <a:lumMod val="46000"/>
                </a:schemeClr>
              </a:gs>
              <a:gs pos="100000">
                <a:srgbClr val="0070C0"/>
              </a:gs>
              <a:gs pos="58000">
                <a:schemeClr val="accent1">
                  <a:lumMod val="75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txBody>
          <a:bodyPr anchor="ctr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2. Ontology-based failure cause reasoning </a:t>
            </a:r>
            <a:endParaRPr lang="zh-CN" altLang="en-US" sz="20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3702050" y="1455738"/>
            <a:ext cx="8489950" cy="540226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Arial"/>
              <a:ea typeface="宋体"/>
              <a:sym typeface="Arial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600" y="854075"/>
            <a:ext cx="421621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Ontology-based semantic search</a:t>
            </a:r>
            <a:endParaRPr lang="zh-CN" altLang="en-US" sz="2000" b="1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663" y="1757363"/>
            <a:ext cx="2185987" cy="49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Arial"/>
                <a:ea typeface="宋体"/>
                <a:sym typeface="Arial"/>
              </a:rPr>
              <a:t>User initiates a search request</a:t>
            </a:r>
            <a:endParaRPr lang="zh-CN" altLang="en-US" sz="1400">
              <a:solidFill>
                <a:srgbClr val="00000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4175" y="2668588"/>
            <a:ext cx="2620963" cy="49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/>
                <a:ea typeface="宋体"/>
                <a:sym typeface="Arial"/>
              </a:rPr>
              <a:t>Semantic understanding of search terms</a:t>
            </a:r>
            <a:endParaRPr lang="zh-CN" altLang="en-US" sz="1200">
              <a:solidFill>
                <a:srgbClr val="00000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312367" y="2327275"/>
            <a:ext cx="1536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 dirty="0">
                <a:latin typeface="Arial"/>
                <a:ea typeface="宋体"/>
                <a:sym typeface="Arial"/>
              </a:rPr>
              <a:t>Enter search terms</a:t>
            </a:r>
          </a:p>
        </p:txBody>
      </p:sp>
      <p:sp>
        <p:nvSpPr>
          <p:cNvPr id="7" name="矩形 6"/>
          <p:cNvSpPr/>
          <p:nvPr/>
        </p:nvSpPr>
        <p:spPr>
          <a:xfrm>
            <a:off x="384175" y="3556000"/>
            <a:ext cx="2620963" cy="490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Arial"/>
                <a:ea typeface="宋体"/>
                <a:sym typeface="Arial"/>
              </a:rPr>
              <a:t>Search in graphs</a:t>
            </a:r>
            <a:endParaRPr lang="zh-CN" altLang="en-US" sz="1400">
              <a:solidFill>
                <a:srgbClr val="00000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4175" y="4478338"/>
            <a:ext cx="2620963" cy="49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Arial"/>
                <a:ea typeface="宋体"/>
                <a:sym typeface="Arial"/>
              </a:rPr>
              <a:t>Return search results in order</a:t>
            </a:r>
            <a:endParaRPr lang="zh-CN" altLang="en-US" sz="1400" dirty="0">
              <a:solidFill>
                <a:srgbClr val="00000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175" y="5376863"/>
            <a:ext cx="2620963" cy="492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Arial"/>
                <a:ea typeface="宋体"/>
                <a:sym typeface="Arial"/>
              </a:rPr>
              <a:t>Visual display of results</a:t>
            </a:r>
            <a:endParaRPr lang="zh-CN" altLang="en-US" sz="1400">
              <a:solidFill>
                <a:srgbClr val="00000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4346" name="文本框 173"/>
          <p:cNvSpPr txBox="1">
            <a:spLocks noChangeArrowheads="1"/>
          </p:cNvSpPr>
          <p:nvPr/>
        </p:nvSpPr>
        <p:spPr bwMode="auto">
          <a:xfrm>
            <a:off x="3859213" y="6337567"/>
            <a:ext cx="40878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Arial"/>
                <a:ea typeface="宋体"/>
                <a:sym typeface="Arial"/>
              </a:rPr>
              <a:t>Visual display (based on the graph database Neo4j)</a:t>
            </a:r>
            <a:endParaRPr kumimoji="1" lang="zh-CN" altLang="en-US" sz="1200" dirty="0">
              <a:latin typeface="Arial"/>
              <a:ea typeface="宋体"/>
              <a:sym typeface="Arial"/>
            </a:endParaRPr>
          </a:p>
        </p:txBody>
      </p:sp>
      <p:grpSp>
        <p:nvGrpSpPr>
          <p:cNvPr id="14347" name="组合 108"/>
          <p:cNvGrpSpPr>
            <a:grpSpLocks/>
          </p:cNvGrpSpPr>
          <p:nvPr/>
        </p:nvGrpSpPr>
        <p:grpSpPr bwMode="auto">
          <a:xfrm>
            <a:off x="3767138" y="1502490"/>
            <a:ext cx="8424862" cy="5205374"/>
            <a:chOff x="3802594" y="1476458"/>
            <a:chExt cx="8424867" cy="5206562"/>
          </a:xfrm>
        </p:grpSpPr>
        <p:pic>
          <p:nvPicPr>
            <p:cNvPr id="14355" name="图片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4754" y="1609264"/>
              <a:ext cx="530543" cy="609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6" name="文本框 74"/>
            <p:cNvSpPr txBox="1">
              <a:spLocks noChangeArrowheads="1"/>
            </p:cNvSpPr>
            <p:nvPr/>
          </p:nvSpPr>
          <p:spPr bwMode="auto">
            <a:xfrm>
              <a:off x="4085167" y="2236329"/>
              <a:ext cx="679445" cy="277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User</a:t>
              </a:r>
            </a:p>
          </p:txBody>
        </p:sp>
        <p:sp>
          <p:nvSpPr>
            <p:cNvPr id="14357" name="文本框 75"/>
            <p:cNvSpPr txBox="1">
              <a:spLocks noChangeArrowheads="1"/>
            </p:cNvSpPr>
            <p:nvPr/>
          </p:nvSpPr>
          <p:spPr bwMode="auto">
            <a:xfrm>
              <a:off x="5388507" y="2245856"/>
              <a:ext cx="1176338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Create search</a:t>
              </a:r>
            </a:p>
          </p:txBody>
        </p:sp>
        <p:cxnSp>
          <p:nvCxnSpPr>
            <p:cNvPr id="15" name="直线箭头连接符 13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4621744" y="1955277"/>
              <a:ext cx="3476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59" name="组合 15"/>
            <p:cNvGrpSpPr>
              <a:grpSpLocks/>
            </p:cNvGrpSpPr>
            <p:nvPr/>
          </p:nvGrpSpPr>
          <p:grpSpPr bwMode="auto">
            <a:xfrm>
              <a:off x="5100760" y="1678440"/>
              <a:ext cx="1504952" cy="512127"/>
              <a:chOff x="1645920" y="1259938"/>
              <a:chExt cx="2204740" cy="564844"/>
            </a:xfrm>
          </p:grpSpPr>
          <p:sp>
            <p:nvSpPr>
              <p:cNvPr id="68" name="圆角矩形 67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646521" y="1271050"/>
                <a:ext cx="2144271" cy="52539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200">
                  <a:latin typeface="Arial"/>
                  <a:ea typeface="宋体"/>
                  <a:sym typeface="Arial"/>
                </a:endParaRPr>
              </a:p>
            </p:txBody>
          </p:sp>
          <p:pic>
            <p:nvPicPr>
              <p:cNvPr id="14413" name="图片 68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45920" y="1259938"/>
                <a:ext cx="547501" cy="547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4" name="文本框 133"/>
              <p:cNvSpPr txBox="1">
                <a:spLocks noChangeArrowheads="1"/>
              </p:cNvSpPr>
              <p:nvPr/>
            </p:nvSpPr>
            <p:spPr bwMode="auto">
              <a:xfrm>
                <a:off x="2159895" y="1349433"/>
                <a:ext cx="1690765" cy="475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1100" dirty="0">
                    <a:latin typeface="Arial"/>
                    <a:ea typeface="宋体"/>
                    <a:sym typeface="Arial"/>
                  </a:rPr>
                  <a:t>Universal joint stuck</a:t>
                </a:r>
              </a:p>
            </p:txBody>
          </p:sp>
        </p:grp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7167449" y="1476458"/>
              <a:ext cx="853029" cy="423742"/>
            </a:xfrm>
            <a:prstGeom prst="rect">
              <a:avLst/>
            </a:prstGeom>
            <a:gradFill rotWithShape="1">
              <a:gsLst>
                <a:gs pos="0">
                  <a:srgbClr val="B1CBE9"/>
                </a:gs>
                <a:gs pos="50000">
                  <a:srgbClr val="A3C1E5"/>
                </a:gs>
                <a:gs pos="100000">
                  <a:srgbClr val="92B9E4"/>
                </a:gs>
              </a:gsLst>
              <a:lin ang="5400000"/>
            </a:gra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kumimoji="1" lang="en-US" altLang="zh-CN" sz="1100" dirty="0">
                  <a:solidFill>
                    <a:srgbClr val="000000"/>
                  </a:solidFill>
                  <a:latin typeface="Arial"/>
                  <a:ea typeface="宋体"/>
                  <a:sym typeface="Arial"/>
                </a:rPr>
                <a:t>Universal joint</a:t>
              </a:r>
            </a:p>
          </p:txBody>
        </p:sp>
        <p:sp>
          <p:nvSpPr>
            <p:cNvPr id="18" name="矩形 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168096" y="2002913"/>
              <a:ext cx="852488" cy="4239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Arial"/>
                  <a:ea typeface="宋体"/>
                  <a:sym typeface="Arial"/>
                </a:rPr>
                <a:t>Stuck</a:t>
              </a:r>
            </a:p>
          </p:txBody>
        </p:sp>
        <p:cxnSp>
          <p:nvCxnSpPr>
            <p:cNvPr id="19" name="直线箭头连接符 17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6709308" y="1926696"/>
              <a:ext cx="34766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63" name="文本框 137"/>
            <p:cNvSpPr txBox="1">
              <a:spLocks noChangeArrowheads="1"/>
            </p:cNvSpPr>
            <p:nvPr/>
          </p:nvSpPr>
          <p:spPr bwMode="auto">
            <a:xfrm>
              <a:off x="7195083" y="2437988"/>
              <a:ext cx="922338" cy="369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Semantic understanding</a:t>
              </a:r>
            </a:p>
          </p:txBody>
        </p:sp>
        <p:cxnSp>
          <p:nvCxnSpPr>
            <p:cNvPr id="21" name="直线箭头连接符 19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8187272" y="1926696"/>
              <a:ext cx="3460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24345" y="1476458"/>
              <a:ext cx="3511901" cy="47709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auto">
            <a:xfrm>
              <a:off x="9875181" y="2979627"/>
              <a:ext cx="643040" cy="695489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Stuck</a:t>
              </a:r>
            </a:p>
          </p:txBody>
        </p:sp>
        <p:sp>
          <p:nvSpPr>
            <p:cNvPr id="24" name="椭圆 2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773059" y="1569427"/>
              <a:ext cx="1317626" cy="7732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9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Sensor vibrates and generates abnormal noise</a:t>
              </a:r>
              <a:endParaRPr kumimoji="1" lang="zh-CN" altLang="en-US" sz="90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  <p:sp>
          <p:nvSpPr>
            <p:cNvPr id="25" name="椭圆 2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174948" y="2588835"/>
              <a:ext cx="873126" cy="71612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Guide ring stuck</a:t>
              </a:r>
            </a:p>
          </p:txBody>
        </p:sp>
        <p:cxnSp>
          <p:nvCxnSpPr>
            <p:cNvPr id="26" name="直线连接符 25">
              <a:extLst>
                <a:ext uri="{FF2B5EF4-FFF2-40B4-BE49-F238E27FC236}"/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9508072" y="2253796"/>
              <a:ext cx="461962" cy="827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72" name="文本框 144"/>
            <p:cNvSpPr txBox="1">
              <a:spLocks noChangeArrowheads="1"/>
            </p:cNvSpPr>
            <p:nvPr/>
          </p:nvSpPr>
          <p:spPr bwMode="auto">
            <a:xfrm rot="21229909">
              <a:off x="9196922" y="2490859"/>
              <a:ext cx="1085850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Failure mode</a:t>
              </a:r>
            </a:p>
          </p:txBody>
        </p:sp>
        <p:cxnSp>
          <p:nvCxnSpPr>
            <p:cNvPr id="28" name="直线连接符 30">
              <a:extLst>
                <a:ext uri="{FF2B5EF4-FFF2-40B4-BE49-F238E27FC236}"/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 flipV="1">
              <a:off x="10424060" y="3081073"/>
              <a:ext cx="877889" cy="119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74" name="文本框 146"/>
            <p:cNvSpPr txBox="1">
              <a:spLocks noChangeArrowheads="1"/>
            </p:cNvSpPr>
            <p:nvPr/>
          </p:nvSpPr>
          <p:spPr bwMode="auto">
            <a:xfrm rot="668351">
              <a:off x="10447822" y="2884649"/>
              <a:ext cx="1174741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Failure mode</a:t>
              </a:r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auto">
            <a:xfrm>
              <a:off x="8875337" y="3813358"/>
              <a:ext cx="930296" cy="618001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kumimoji="1" lang="en-US" altLang="zh-CN" sz="9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Screw loosening</a:t>
              </a:r>
            </a:p>
          </p:txBody>
        </p:sp>
        <p:cxnSp>
          <p:nvCxnSpPr>
            <p:cNvPr id="31" name="直线连接符 35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9692222" y="3573310"/>
              <a:ext cx="277812" cy="320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77" name="文本框 149"/>
            <p:cNvSpPr txBox="1">
              <a:spLocks noChangeArrowheads="1"/>
            </p:cNvSpPr>
            <p:nvPr/>
          </p:nvSpPr>
          <p:spPr bwMode="auto">
            <a:xfrm rot="18802695">
              <a:off x="9546117" y="3470596"/>
              <a:ext cx="48906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Cause</a:t>
              </a:r>
              <a:endParaRPr kumimoji="1" lang="zh-CN" altLang="en-US" sz="9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33" name="椭圆 3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874659" y="5170700"/>
              <a:ext cx="1470026" cy="9495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9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Tighten the screw and take preventive measures against loosening</a:t>
              </a:r>
              <a:endParaRPr kumimoji="1" lang="zh-CN" altLang="en-US" sz="90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34" name="直线连接符 40">
              <a:extLst>
                <a:ext uri="{FF2B5EF4-FFF2-40B4-BE49-F238E27FC236}"/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>
              <a:off x="9339797" y="4430756"/>
              <a:ext cx="269875" cy="7399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80" name="文本框 152"/>
            <p:cNvSpPr txBox="1">
              <a:spLocks noChangeArrowheads="1"/>
            </p:cNvSpPr>
            <p:nvPr/>
          </p:nvSpPr>
          <p:spPr bwMode="auto">
            <a:xfrm rot="21423842">
              <a:off x="9063572" y="4704339"/>
              <a:ext cx="1049338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Corrective action</a:t>
              </a:r>
            </a:p>
          </p:txBody>
        </p:sp>
        <p:sp>
          <p:nvSpPr>
            <p:cNvPr id="36" name="椭圆 3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893960" y="3579661"/>
              <a:ext cx="1243014" cy="73359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9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Guide ring limit stuck</a:t>
              </a:r>
            </a:p>
          </p:txBody>
        </p:sp>
        <p:sp>
          <p:nvSpPr>
            <p:cNvPr id="14382" name="文本框 154"/>
            <p:cNvSpPr txBox="1">
              <a:spLocks noChangeArrowheads="1"/>
            </p:cNvSpPr>
            <p:nvPr/>
          </p:nvSpPr>
          <p:spPr bwMode="auto">
            <a:xfrm rot="1033565">
              <a:off x="10570110" y="3413406"/>
              <a:ext cx="366713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Cause</a:t>
              </a:r>
            </a:p>
          </p:txBody>
        </p:sp>
        <p:cxnSp>
          <p:nvCxnSpPr>
            <p:cNvPr id="38" name="直线连接符 48">
              <a:extLst>
                <a:ext uri="{FF2B5EF4-FFF2-40B4-BE49-F238E27FC236}"/>
              </a:extLst>
            </p:cNvPr>
            <p:cNvCxnSpPr>
              <a:cxnSpLocks/>
              <a:stCxn id="36" idx="1"/>
              <a:endCxn id="23" idx="5"/>
            </p:cNvCxnSpPr>
            <p:nvPr/>
          </p:nvCxnSpPr>
          <p:spPr>
            <a:xfrm flipH="1" flipV="1">
              <a:off x="10424060" y="3573310"/>
              <a:ext cx="652463" cy="114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19323" y="1626590"/>
              <a:ext cx="1077913" cy="549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9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Universal joint stuck </a:t>
              </a:r>
            </a:p>
          </p:txBody>
        </p:sp>
        <p:cxnSp>
          <p:nvCxnSpPr>
            <p:cNvPr id="40" name="直线连接符 53">
              <a:extLst>
                <a:ext uri="{FF2B5EF4-FFF2-40B4-BE49-F238E27FC236}"/>
              </a:extLst>
            </p:cNvPr>
            <p:cNvCxnSpPr>
              <a:cxnSpLocks/>
              <a:stCxn id="39" idx="4"/>
              <a:endCxn id="23" idx="0"/>
            </p:cNvCxnSpPr>
            <p:nvPr/>
          </p:nvCxnSpPr>
          <p:spPr>
            <a:xfrm flipH="1">
              <a:off x="10197048" y="2175991"/>
              <a:ext cx="962026" cy="8034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86" name="文本框 158"/>
            <p:cNvSpPr txBox="1">
              <a:spLocks noChangeArrowheads="1"/>
            </p:cNvSpPr>
            <p:nvPr/>
          </p:nvSpPr>
          <p:spPr bwMode="auto">
            <a:xfrm rot="19160161">
              <a:off x="9941460" y="2373357"/>
              <a:ext cx="1228725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Failure mode</a:t>
              </a:r>
            </a:p>
          </p:txBody>
        </p:sp>
        <p:sp>
          <p:nvSpPr>
            <p:cNvPr id="42" name="椭圆 4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735210" y="5188166"/>
              <a:ext cx="1133476" cy="91460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9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Manually restore the guide ring to its original </a:t>
              </a:r>
              <a:r>
                <a:rPr kumimoji="1" lang="en-US" altLang="zh-CN" sz="900" dirty="0" smtClean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position</a:t>
              </a:r>
              <a:endParaRPr kumimoji="1" lang="zh-CN" altLang="en-US" sz="900" dirty="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43" name="直线连接符 58">
              <a:extLst>
                <a:ext uri="{FF2B5EF4-FFF2-40B4-BE49-F238E27FC236}"/>
              </a:extLst>
            </p:cNvPr>
            <p:cNvCxnSpPr>
              <a:cxnSpLocks/>
              <a:stCxn id="36" idx="4"/>
              <a:endCxn id="42" idx="0"/>
            </p:cNvCxnSpPr>
            <p:nvPr/>
          </p:nvCxnSpPr>
          <p:spPr>
            <a:xfrm flipH="1">
              <a:off x="11301948" y="4313254"/>
              <a:ext cx="213519" cy="874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89" name="文本框 161"/>
            <p:cNvSpPr txBox="1">
              <a:spLocks noChangeArrowheads="1"/>
            </p:cNvSpPr>
            <p:nvPr/>
          </p:nvSpPr>
          <p:spPr bwMode="auto">
            <a:xfrm rot="1885655">
              <a:off x="10682822" y="4505857"/>
              <a:ext cx="1544639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Corrective action</a:t>
              </a:r>
              <a:endParaRPr kumimoji="1" lang="zh-CN" altLang="en-US" sz="9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4390" name="文本框 162"/>
            <p:cNvSpPr txBox="1">
              <a:spLocks noChangeArrowheads="1"/>
            </p:cNvSpPr>
            <p:nvPr/>
          </p:nvSpPr>
          <p:spPr bwMode="auto">
            <a:xfrm>
              <a:off x="9058350" y="6252035"/>
              <a:ext cx="2435687" cy="430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Representation learning and reasoning based on TransE model</a:t>
              </a:r>
              <a:endParaRPr kumimoji="1" lang="zh-CN" altLang="en-US" sz="1100" dirty="0"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46" name="直线箭头连接符 65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 flipV="1">
              <a:off x="8077734" y="4919818"/>
              <a:ext cx="4476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92" name="组合 46"/>
            <p:cNvGrpSpPr>
              <a:grpSpLocks/>
            </p:cNvGrpSpPr>
            <p:nvPr/>
          </p:nvGrpSpPr>
          <p:grpSpPr bwMode="auto">
            <a:xfrm>
              <a:off x="6418796" y="3895760"/>
              <a:ext cx="1799034" cy="496404"/>
              <a:chOff x="1645841" y="1259938"/>
              <a:chExt cx="2635573" cy="547501"/>
            </a:xfrm>
          </p:grpSpPr>
          <p:sp>
            <p:nvSpPr>
              <p:cNvPr id="65" name="圆角矩形 6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645841" y="1270322"/>
                <a:ext cx="2346604" cy="52714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200">
                  <a:latin typeface="Arial"/>
                  <a:ea typeface="宋体"/>
                  <a:sym typeface="Arial"/>
                </a:endParaRPr>
              </a:p>
            </p:txBody>
          </p:sp>
          <p:pic>
            <p:nvPicPr>
              <p:cNvPr id="14410" name="图片 65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45920" y="1259938"/>
                <a:ext cx="547501" cy="547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1" name="文本框 167"/>
              <p:cNvSpPr txBox="1">
                <a:spLocks noChangeArrowheads="1"/>
              </p:cNvSpPr>
              <p:nvPr/>
            </p:nvSpPr>
            <p:spPr bwMode="auto">
              <a:xfrm>
                <a:off x="2037244" y="1370457"/>
                <a:ext cx="2244170" cy="288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en-US" altLang="zh-CN" sz="1050" dirty="0">
                    <a:latin typeface="Arial"/>
                    <a:ea typeface="宋体"/>
                    <a:sym typeface="Arial"/>
                  </a:rPr>
                  <a:t>Universal joint stuck</a:t>
                </a:r>
              </a:p>
            </p:txBody>
          </p:sp>
        </p:grpSp>
        <p:sp>
          <p:nvSpPr>
            <p:cNvPr id="48" name="矩形 4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439433" y="4397410"/>
              <a:ext cx="1581151" cy="3874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kumimoji="1" lang="en-US" altLang="zh-CN" sz="1100" dirty="0">
                  <a:solidFill>
                    <a:schemeClr val="tx1"/>
                  </a:solidFill>
                  <a:latin typeface="Arial"/>
                  <a:ea typeface="宋体"/>
                  <a:sym typeface="Arial"/>
                </a:rPr>
                <a:t>Failure mode: stuck</a:t>
              </a:r>
              <a:endParaRPr kumimoji="1" lang="zh-CN" altLang="en-US" sz="1100">
                <a:solidFill>
                  <a:schemeClr val="tx1"/>
                </a:solidFill>
                <a:latin typeface="Arial"/>
                <a:ea typeface="宋体"/>
                <a:sym typeface="Arial"/>
              </a:endParaRPr>
            </a:p>
          </p:txBody>
        </p:sp>
        <p:sp>
          <p:nvSpPr>
            <p:cNvPr id="49" name="矩形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439433" y="4784849"/>
              <a:ext cx="1581151" cy="6875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kumimoji="1" lang="en-US" altLang="zh-CN" sz="1100" dirty="0">
                  <a:solidFill>
                    <a:schemeClr val="tx1"/>
                  </a:solidFill>
                  <a:latin typeface="Arial"/>
                  <a:ea typeface="宋体"/>
                  <a:sym typeface="Arial"/>
                </a:rPr>
                <a:t>Possible cause: screw loosening</a:t>
              </a:r>
              <a:endParaRPr kumimoji="1" lang="zh-CN" altLang="en-US" sz="1100">
                <a:solidFill>
                  <a:schemeClr val="tx1"/>
                </a:solidFill>
                <a:latin typeface="Arial"/>
                <a:ea typeface="宋体"/>
                <a:sym typeface="Arial"/>
              </a:endParaRPr>
            </a:p>
          </p:txBody>
        </p:sp>
        <p:sp>
          <p:nvSpPr>
            <p:cNvPr id="50" name="矩形 4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439433" y="5483508"/>
              <a:ext cx="1581151" cy="3874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200" dirty="0">
                  <a:solidFill>
                    <a:schemeClr val="tx1"/>
                  </a:solidFill>
                  <a:latin typeface="Arial"/>
                  <a:ea typeface="宋体"/>
                  <a:sym typeface="Arial"/>
                </a:rPr>
                <a:t>……</a:t>
              </a:r>
              <a:endParaRPr kumimoji="1" lang="zh-CN" altLang="en-US" sz="1200" dirty="0">
                <a:solidFill>
                  <a:schemeClr val="tx1"/>
                </a:solidFill>
                <a:latin typeface="Arial"/>
                <a:ea typeface="宋体"/>
                <a:sym typeface="Arial"/>
              </a:endParaRPr>
            </a:p>
          </p:txBody>
        </p:sp>
        <p:sp>
          <p:nvSpPr>
            <p:cNvPr id="14396" name="文本框 171"/>
            <p:cNvSpPr txBox="1">
              <a:spLocks noChangeArrowheads="1"/>
            </p:cNvSpPr>
            <p:nvPr/>
          </p:nvSpPr>
          <p:spPr bwMode="auto">
            <a:xfrm>
              <a:off x="6674383" y="5948753"/>
              <a:ext cx="1346201" cy="430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Return search results</a:t>
              </a:r>
            </a:p>
          </p:txBody>
        </p:sp>
        <p:cxnSp>
          <p:nvCxnSpPr>
            <p:cNvPr id="52" name="直线箭头连接符 78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 flipV="1">
              <a:off x="5825070" y="4834073"/>
              <a:ext cx="4476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线箭头连接符 80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V="1">
              <a:off x="4378856" y="2811136"/>
              <a:ext cx="0" cy="77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椭圆 54"/>
            <p:cNvSpPr>
              <a:spLocks noChangeArrowheads="1"/>
            </p:cNvSpPr>
            <p:nvPr/>
          </p:nvSpPr>
          <p:spPr bwMode="auto">
            <a:xfrm>
              <a:off x="5642888" y="3331973"/>
              <a:ext cx="666881" cy="56378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lIns="0" anchor="ctr"/>
            <a:lstStyle/>
            <a:p>
              <a:pPr algn="ctr"/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</a:t>
              </a:r>
              <a:r>
                <a:rPr kumimoji="1" lang="en-US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tuck</a:t>
              </a:r>
              <a:endParaRPr kumimoji="1" lang="en-US" altLang="zh-CN" sz="1100" dirty="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  <p:sp>
          <p:nvSpPr>
            <p:cNvPr id="56" name="椭圆 5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802594" y="3917876"/>
              <a:ext cx="1166813" cy="7161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Universal joint stuck</a:t>
              </a:r>
            </a:p>
          </p:txBody>
        </p:sp>
        <p:cxnSp>
          <p:nvCxnSpPr>
            <p:cNvPr id="57" name="直线连接符 84">
              <a:extLst>
                <a:ext uri="{FF2B5EF4-FFF2-40B4-BE49-F238E27FC236}"/>
              </a:extLst>
            </p:cNvPr>
            <p:cNvCxnSpPr>
              <a:cxnSpLocks/>
              <a:stCxn id="55" idx="3"/>
              <a:endCxn id="56" idx="7"/>
            </p:cNvCxnSpPr>
            <p:nvPr/>
          </p:nvCxnSpPr>
          <p:spPr>
            <a:xfrm flipH="1">
              <a:off x="4797957" y="3813077"/>
              <a:ext cx="942976" cy="209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02" name="文本框 178"/>
            <p:cNvSpPr txBox="1">
              <a:spLocks noChangeArrowheads="1"/>
            </p:cNvSpPr>
            <p:nvPr/>
          </p:nvSpPr>
          <p:spPr bwMode="auto">
            <a:xfrm rot="20792535">
              <a:off x="4661432" y="3607126"/>
              <a:ext cx="1289051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Failure mode</a:t>
              </a:r>
            </a:p>
          </p:txBody>
        </p:sp>
        <p:sp>
          <p:nvSpPr>
            <p:cNvPr id="59" name="椭圆 58"/>
            <p:cNvSpPr>
              <a:spLocks noChangeArrowheads="1"/>
            </p:cNvSpPr>
            <p:nvPr/>
          </p:nvSpPr>
          <p:spPr bwMode="auto">
            <a:xfrm>
              <a:off x="5191096" y="4927479"/>
              <a:ext cx="857070" cy="618001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kumimoji="1" lang="en-US" altLang="zh-CN" sz="9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Screw loosening</a:t>
              </a:r>
            </a:p>
          </p:txBody>
        </p:sp>
        <p:cxnSp>
          <p:nvCxnSpPr>
            <p:cNvPr id="60" name="直线连接符 91">
              <a:extLst>
                <a:ext uri="{FF2B5EF4-FFF2-40B4-BE49-F238E27FC236}"/>
              </a:extLst>
            </p:cNvPr>
            <p:cNvCxnSpPr>
              <a:cxnSpLocks/>
              <a:stCxn id="59" idx="1"/>
              <a:endCxn id="56" idx="5"/>
            </p:cNvCxnSpPr>
            <p:nvPr/>
          </p:nvCxnSpPr>
          <p:spPr>
            <a:xfrm flipH="1" flipV="1">
              <a:off x="4797957" y="4529203"/>
              <a:ext cx="519113" cy="489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05" name="文本框 181"/>
            <p:cNvSpPr txBox="1">
              <a:spLocks noChangeArrowheads="1"/>
            </p:cNvSpPr>
            <p:nvPr/>
          </p:nvSpPr>
          <p:spPr bwMode="auto">
            <a:xfrm rot="2280786">
              <a:off x="4910670" y="4547141"/>
              <a:ext cx="595312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Cause</a:t>
              </a:r>
            </a:p>
          </p:txBody>
        </p:sp>
        <p:sp>
          <p:nvSpPr>
            <p:cNvPr id="62" name="椭圆 61"/>
            <p:cNvSpPr>
              <a:spLocks noChangeArrowheads="1"/>
            </p:cNvSpPr>
            <p:nvPr/>
          </p:nvSpPr>
          <p:spPr bwMode="auto">
            <a:xfrm>
              <a:off x="3874381" y="5508779"/>
              <a:ext cx="1555213" cy="72427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1" lang="en-US" altLang="zh-CN" sz="9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Tighten the screw and take preventive measures against loosening</a:t>
              </a:r>
              <a:endParaRPr kumimoji="1" lang="zh-CN" altLang="en-US" sz="90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63" name="直线连接符 98">
              <a:extLst>
                <a:ext uri="{FF2B5EF4-FFF2-40B4-BE49-F238E27FC236}"/>
              </a:extLst>
            </p:cNvPr>
            <p:cNvCxnSpPr>
              <a:cxnSpLocks/>
              <a:stCxn id="62" idx="0"/>
              <a:endCxn id="56" idx="4"/>
            </p:cNvCxnSpPr>
            <p:nvPr/>
          </p:nvCxnSpPr>
          <p:spPr>
            <a:xfrm flipH="1" flipV="1">
              <a:off x="4385206" y="4634002"/>
              <a:ext cx="266700" cy="874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08" name="文本框 184"/>
            <p:cNvSpPr txBox="1">
              <a:spLocks noChangeArrowheads="1"/>
            </p:cNvSpPr>
            <p:nvPr/>
          </p:nvSpPr>
          <p:spPr bwMode="auto">
            <a:xfrm rot="1459751">
              <a:off x="3854982" y="5039378"/>
              <a:ext cx="1520825" cy="2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900" dirty="0">
                  <a:latin typeface="Arial"/>
                  <a:ea typeface="宋体"/>
                  <a:sym typeface="Arial"/>
                </a:rPr>
                <a:t>Corrective action</a:t>
              </a:r>
            </a:p>
          </p:txBody>
        </p:sp>
      </p:grpSp>
      <p:cxnSp>
        <p:nvCxnSpPr>
          <p:cNvPr id="116" name="直接箭头连接符 115"/>
          <p:cNvCxnSpPr>
            <a:stCxn id="3" idx="2"/>
            <a:endCxn id="5" idx="0"/>
          </p:cNvCxnSpPr>
          <p:nvPr/>
        </p:nvCxnSpPr>
        <p:spPr>
          <a:xfrm flipH="1">
            <a:off x="1695450" y="2247900"/>
            <a:ext cx="0" cy="42068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5" idx="2"/>
            <a:endCxn id="7" idx="0"/>
          </p:cNvCxnSpPr>
          <p:nvPr/>
        </p:nvCxnSpPr>
        <p:spPr>
          <a:xfrm>
            <a:off x="1695450" y="3159125"/>
            <a:ext cx="0" cy="39687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7" idx="2"/>
            <a:endCxn id="8" idx="0"/>
          </p:cNvCxnSpPr>
          <p:nvPr/>
        </p:nvCxnSpPr>
        <p:spPr>
          <a:xfrm>
            <a:off x="1695450" y="4046538"/>
            <a:ext cx="0" cy="4318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8" idx="2"/>
            <a:endCxn id="9" idx="0"/>
          </p:cNvCxnSpPr>
          <p:nvPr/>
        </p:nvCxnSpPr>
        <p:spPr>
          <a:xfrm>
            <a:off x="1695450" y="4968875"/>
            <a:ext cx="0" cy="40798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TextBox 125"/>
          <p:cNvSpPr txBox="1">
            <a:spLocks noChangeArrowheads="1"/>
          </p:cNvSpPr>
          <p:nvPr/>
        </p:nvSpPr>
        <p:spPr bwMode="auto">
          <a:xfrm>
            <a:off x="294029" y="4081463"/>
            <a:ext cx="1389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/>
                <a:ea typeface="宋体"/>
                <a:sym typeface="Arial"/>
              </a:rPr>
              <a:t>Reasoning based on TransE model</a:t>
            </a:r>
            <a:endParaRPr lang="zh-CN" altLang="en-US" sz="1000" dirty="0">
              <a:latin typeface="Arial"/>
              <a:ea typeface="宋体"/>
              <a:sym typeface="Arial"/>
            </a:endParaRPr>
          </a:p>
        </p:txBody>
      </p:sp>
      <p:sp>
        <p:nvSpPr>
          <p:cNvPr id="14353" name="TextBox 126"/>
          <p:cNvSpPr txBox="1">
            <a:spLocks noChangeArrowheads="1"/>
          </p:cNvSpPr>
          <p:nvPr/>
        </p:nvSpPr>
        <p:spPr bwMode="auto">
          <a:xfrm>
            <a:off x="282390" y="4974662"/>
            <a:ext cx="1941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 dirty="0">
                <a:latin typeface="Arial"/>
                <a:ea typeface="宋体"/>
                <a:sym typeface="Arial"/>
              </a:rPr>
              <a:t>Development based on the graph database Neo4j</a:t>
            </a:r>
            <a:endParaRPr lang="zh-CN" altLang="en-US" sz="1000" dirty="0">
              <a:latin typeface="Arial"/>
              <a:ea typeface="宋体"/>
              <a:sym typeface="Arial"/>
            </a:endParaRPr>
          </a:p>
        </p:txBody>
      </p:sp>
      <p:sp>
        <p:nvSpPr>
          <p:cNvPr id="14354" name="TextBox 127"/>
          <p:cNvSpPr txBox="1">
            <a:spLocks noChangeArrowheads="1"/>
          </p:cNvSpPr>
          <p:nvPr/>
        </p:nvSpPr>
        <p:spPr bwMode="auto">
          <a:xfrm>
            <a:off x="268273" y="3171024"/>
            <a:ext cx="21837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/>
                <a:ea typeface="宋体"/>
                <a:sym typeface="Arial"/>
              </a:rPr>
              <a:t>Word segmentation, entity recognition, and relationship search</a:t>
            </a:r>
            <a:endParaRPr lang="zh-CN" altLang="en-US" sz="1000" dirty="0"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600" y="854075"/>
            <a:ext cx="74942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Ontology-based failure cause reasoning — Approach 1: Use of SWRL rules</a:t>
            </a:r>
            <a:endParaRPr lang="zh-CN" altLang="en-US" sz="1600" b="1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pic>
        <p:nvPicPr>
          <p:cNvPr id="16387" name="图片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075" y="1403350"/>
            <a:ext cx="10053638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270854" y="6396572"/>
            <a:ext cx="1327150" cy="358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304800" algn="just">
              <a:lnSpc>
                <a:spcPct val="150000"/>
              </a:lnSpc>
            </a:pPr>
            <a:r>
              <a:rPr lang="en-US" altLang="zh-CN" sz="900" b="1" dirty="0">
                <a:latin typeface="Arial"/>
                <a:ea typeface="宋体"/>
                <a:cs typeface="Arial" charset="0"/>
                <a:sym typeface="Arial"/>
              </a:rPr>
              <a:t>Failure data</a:t>
            </a: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856266" y="5339119"/>
            <a:ext cx="2236788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indent="304800" algn="ctr"/>
            <a:r>
              <a:rPr lang="en-US" altLang="zh-CN" sz="1100" b="1" dirty="0">
                <a:latin typeface="Arial"/>
                <a:ea typeface="宋体"/>
                <a:cs typeface="Times New Roman" pitchFamily="18" charset="0"/>
                <a:sym typeface="Arial"/>
              </a:rPr>
              <a:t>Automatic ontology construction</a:t>
            </a:r>
            <a:endParaRPr lang="en-US" altLang="zh-CN" sz="1100" dirty="0">
              <a:latin typeface="Arial"/>
              <a:ea typeface="宋体"/>
              <a:cs typeface="Times New Roman" pitchFamily="18" charset="0"/>
              <a:sym typeface="Arial"/>
            </a:endParaRPr>
          </a:p>
        </p:txBody>
      </p:sp>
      <p:sp>
        <p:nvSpPr>
          <p:cNvPr id="16390" name="TextBox 2"/>
          <p:cNvSpPr txBox="1">
            <a:spLocks noChangeArrowheads="1"/>
          </p:cNvSpPr>
          <p:nvPr/>
        </p:nvSpPr>
        <p:spPr bwMode="auto">
          <a:xfrm>
            <a:off x="1725613" y="1555750"/>
            <a:ext cx="1449387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latin typeface="Arial"/>
                <a:ea typeface="宋体"/>
                <a:sym typeface="Arial"/>
              </a:rPr>
              <a:t>User layer</a:t>
            </a: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1517650" y="2409825"/>
            <a:ext cx="1865312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latin typeface="Arial"/>
                <a:ea typeface="宋体"/>
                <a:sym typeface="Arial"/>
              </a:rPr>
              <a:t>Reasoning layer</a:t>
            </a:r>
          </a:p>
        </p:txBody>
      </p:sp>
      <p:sp>
        <p:nvSpPr>
          <p:cNvPr id="16392" name="TextBox 10"/>
          <p:cNvSpPr txBox="1">
            <a:spLocks noChangeArrowheads="1"/>
          </p:cNvSpPr>
          <p:nvPr/>
        </p:nvSpPr>
        <p:spPr bwMode="auto">
          <a:xfrm>
            <a:off x="1514475" y="3576638"/>
            <a:ext cx="1871662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latin typeface="Arial"/>
                <a:ea typeface="宋体"/>
                <a:sym typeface="Arial"/>
              </a:rPr>
              <a:t>Conversion layer</a:t>
            </a:r>
          </a:p>
        </p:txBody>
      </p:sp>
      <p:sp>
        <p:nvSpPr>
          <p:cNvPr id="16393" name="TextBox 11"/>
          <p:cNvSpPr txBox="1">
            <a:spLocks noChangeArrowheads="1"/>
          </p:cNvSpPr>
          <p:nvPr/>
        </p:nvSpPr>
        <p:spPr bwMode="auto">
          <a:xfrm>
            <a:off x="1636713" y="4529138"/>
            <a:ext cx="1627187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latin typeface="Arial"/>
                <a:ea typeface="宋体"/>
                <a:sym typeface="Arial"/>
              </a:rPr>
              <a:t>Knowledge layer</a:t>
            </a:r>
          </a:p>
        </p:txBody>
      </p:sp>
      <p:sp>
        <p:nvSpPr>
          <p:cNvPr id="16394" name="TextBox 12"/>
          <p:cNvSpPr txBox="1">
            <a:spLocks noChangeArrowheads="1"/>
          </p:cNvSpPr>
          <p:nvPr/>
        </p:nvSpPr>
        <p:spPr bwMode="auto">
          <a:xfrm>
            <a:off x="1560513" y="5256213"/>
            <a:ext cx="1779587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latin typeface="Arial"/>
                <a:ea typeface="宋体"/>
                <a:sym typeface="Arial"/>
              </a:rPr>
              <a:t>Analysis layer</a:t>
            </a:r>
          </a:p>
        </p:txBody>
      </p:sp>
      <p:sp>
        <p:nvSpPr>
          <p:cNvPr id="16395" name="TextBox 13"/>
          <p:cNvSpPr txBox="1">
            <a:spLocks noChangeArrowheads="1"/>
          </p:cNvSpPr>
          <p:nvPr/>
        </p:nvSpPr>
        <p:spPr bwMode="auto">
          <a:xfrm>
            <a:off x="1623219" y="6213475"/>
            <a:ext cx="1654175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600" b="1" dirty="0">
                <a:latin typeface="Arial"/>
                <a:ea typeface="宋体"/>
                <a:sym typeface="Arial"/>
              </a:rPr>
              <a:t>Source layer</a:t>
            </a:r>
          </a:p>
        </p:txBody>
      </p:sp>
      <p:sp>
        <p:nvSpPr>
          <p:cNvPr id="16396" name="TextBox 14"/>
          <p:cNvSpPr txBox="1">
            <a:spLocks noChangeArrowheads="1"/>
          </p:cNvSpPr>
          <p:nvPr/>
        </p:nvSpPr>
        <p:spPr bwMode="auto">
          <a:xfrm>
            <a:off x="7491413" y="2193584"/>
            <a:ext cx="946150" cy="319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900" b="1" dirty="0">
                <a:latin typeface="Arial"/>
                <a:ea typeface="宋体"/>
                <a:sym typeface="Arial"/>
              </a:rPr>
              <a:t>Knowledge interpretation</a:t>
            </a:r>
          </a:p>
        </p:txBody>
      </p:sp>
      <p:sp>
        <p:nvSpPr>
          <p:cNvPr id="16397" name="TextBox 15"/>
          <p:cNvSpPr txBox="1">
            <a:spLocks noChangeArrowheads="1"/>
          </p:cNvSpPr>
          <p:nvPr/>
        </p:nvSpPr>
        <p:spPr bwMode="auto">
          <a:xfrm>
            <a:off x="6835775" y="2600325"/>
            <a:ext cx="2289175" cy="263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600" b="1" dirty="0">
                <a:latin typeface="Arial"/>
                <a:ea typeface="宋体"/>
                <a:cs typeface="Arial" charset="0"/>
                <a:sym typeface="Arial"/>
              </a:rPr>
              <a:t>Racer</a:t>
            </a:r>
            <a:r>
              <a:rPr lang="en-US" altLang="zh-CN" sz="1600" b="1" dirty="0">
                <a:latin typeface="Arial"/>
                <a:ea typeface="宋体"/>
                <a:cs typeface="Arial" charset="0"/>
                <a:sym typeface="Arial"/>
              </a:rPr>
              <a:t> reasoner</a:t>
            </a:r>
            <a:endParaRPr lang="zh-CN" altLang="en-US" sz="1600" b="1" dirty="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16398" name="TextBox 16"/>
          <p:cNvSpPr txBox="1">
            <a:spLocks noChangeArrowheads="1"/>
          </p:cNvSpPr>
          <p:nvPr/>
        </p:nvSpPr>
        <p:spPr bwMode="auto">
          <a:xfrm>
            <a:off x="7572553" y="3128176"/>
            <a:ext cx="80327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900" b="1" dirty="0">
                <a:latin typeface="Arial"/>
                <a:ea typeface="宋体"/>
                <a:cs typeface="Arial" charset="0"/>
                <a:sym typeface="Arial"/>
              </a:rPr>
              <a:t>Knowledge invocation</a:t>
            </a:r>
          </a:p>
        </p:txBody>
      </p:sp>
      <p:sp>
        <p:nvSpPr>
          <p:cNvPr id="16399" name="TextBox 17"/>
          <p:cNvSpPr txBox="1">
            <a:spLocks noChangeArrowheads="1"/>
          </p:cNvSpPr>
          <p:nvPr/>
        </p:nvSpPr>
        <p:spPr bwMode="auto">
          <a:xfrm>
            <a:off x="5370616" y="3669247"/>
            <a:ext cx="129222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latin typeface="Arial"/>
                <a:ea typeface="宋体"/>
                <a:cs typeface="Arial" charset="0"/>
                <a:sym typeface="Arial"/>
              </a:rPr>
              <a:t>Fact base</a:t>
            </a:r>
          </a:p>
        </p:txBody>
      </p:sp>
      <p:sp>
        <p:nvSpPr>
          <p:cNvPr id="16400" name="TextBox 18"/>
          <p:cNvSpPr txBox="1">
            <a:spLocks noChangeArrowheads="1"/>
          </p:cNvSpPr>
          <p:nvPr/>
        </p:nvSpPr>
        <p:spPr bwMode="auto">
          <a:xfrm>
            <a:off x="5650016" y="4161372"/>
            <a:ext cx="771525" cy="25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900" b="1" dirty="0">
                <a:latin typeface="Arial"/>
                <a:ea typeface="宋体"/>
                <a:cs typeface="Arial" charset="0"/>
                <a:sym typeface="Arial"/>
              </a:rPr>
              <a:t>Conversion</a:t>
            </a:r>
          </a:p>
        </p:txBody>
      </p:sp>
      <p:sp>
        <p:nvSpPr>
          <p:cNvPr id="16401" name="TextBox 19"/>
          <p:cNvSpPr txBox="1">
            <a:spLocks noChangeArrowheads="1"/>
          </p:cNvSpPr>
          <p:nvPr/>
        </p:nvSpPr>
        <p:spPr bwMode="auto">
          <a:xfrm>
            <a:off x="5040416" y="4666197"/>
            <a:ext cx="1917700" cy="388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200" b="1">
                <a:latin typeface="Arial"/>
                <a:ea typeface="宋体"/>
                <a:cs typeface="Arial" charset="0"/>
                <a:sym typeface="Arial"/>
              </a:rPr>
              <a:t>OW</a:t>
            </a:r>
            <a:r>
              <a:rPr lang="en-US" altLang="zh-CN" sz="1200" b="1" dirty="0">
                <a:latin typeface="Arial"/>
                <a:ea typeface="宋体"/>
                <a:cs typeface="Arial" charset="0"/>
                <a:sym typeface="Arial"/>
              </a:rPr>
              <a:t>L ontology knowledge base</a:t>
            </a:r>
            <a:endParaRPr lang="zh-CN" altLang="en-US" sz="1200" b="1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16402" name="TextBox 20"/>
          <p:cNvSpPr txBox="1">
            <a:spLocks noChangeArrowheads="1"/>
          </p:cNvSpPr>
          <p:nvPr/>
        </p:nvSpPr>
        <p:spPr bwMode="auto">
          <a:xfrm>
            <a:off x="8944331" y="3669247"/>
            <a:ext cx="152717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latin typeface="Arial"/>
                <a:ea typeface="宋体"/>
                <a:cs typeface="Arial" charset="0"/>
                <a:sym typeface="Arial"/>
              </a:rPr>
              <a:t>Rule base</a:t>
            </a:r>
          </a:p>
        </p:txBody>
      </p:sp>
      <p:sp>
        <p:nvSpPr>
          <p:cNvPr id="16403" name="TextBox 21"/>
          <p:cNvSpPr txBox="1">
            <a:spLocks noChangeArrowheads="1"/>
          </p:cNvSpPr>
          <p:nvPr/>
        </p:nvSpPr>
        <p:spPr bwMode="auto">
          <a:xfrm>
            <a:off x="8785581" y="4659847"/>
            <a:ext cx="1685925" cy="395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200" b="1" dirty="0">
                <a:latin typeface="Arial"/>
                <a:ea typeface="宋体"/>
                <a:cs typeface="Arial" charset="0"/>
                <a:sym typeface="Arial"/>
              </a:rPr>
              <a:t>SWL</a:t>
            </a:r>
            <a:r>
              <a:rPr lang="zh-CN" altLang="en-US" sz="1200" b="1">
                <a:latin typeface="Arial"/>
                <a:ea typeface="宋体"/>
                <a:cs typeface="Arial" charset="0"/>
                <a:sym typeface="Arial"/>
              </a:rPr>
              <a:t> </a:t>
            </a:r>
            <a:r>
              <a:rPr lang="en-US" altLang="zh-CN" sz="1200" b="1" dirty="0">
                <a:latin typeface="Arial"/>
                <a:ea typeface="宋体"/>
                <a:cs typeface="Arial" charset="0"/>
                <a:sym typeface="Arial"/>
              </a:rPr>
              <a:t>rule knowledge base</a:t>
            </a:r>
          </a:p>
        </p:txBody>
      </p:sp>
      <p:sp>
        <p:nvSpPr>
          <p:cNvPr id="16404" name="TextBox 22"/>
          <p:cNvSpPr txBox="1">
            <a:spLocks noChangeArrowheads="1"/>
          </p:cNvSpPr>
          <p:nvPr/>
        </p:nvSpPr>
        <p:spPr bwMode="auto">
          <a:xfrm>
            <a:off x="9163406" y="4167722"/>
            <a:ext cx="771525" cy="25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900" b="1" dirty="0">
                <a:latin typeface="Arial"/>
                <a:ea typeface="宋体"/>
                <a:cs typeface="Arial" charset="0"/>
                <a:sym typeface="Arial"/>
              </a:rPr>
              <a:t>Conversion</a:t>
            </a:r>
          </a:p>
        </p:txBody>
      </p:sp>
      <p:sp>
        <p:nvSpPr>
          <p:cNvPr id="16405" name="TextBox 23"/>
          <p:cNvSpPr txBox="1">
            <a:spLocks noChangeArrowheads="1"/>
          </p:cNvSpPr>
          <p:nvPr/>
        </p:nvSpPr>
        <p:spPr bwMode="auto">
          <a:xfrm>
            <a:off x="8558569" y="5351997"/>
            <a:ext cx="2338387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200" b="1" dirty="0">
                <a:latin typeface="Arial"/>
                <a:ea typeface="宋体"/>
                <a:cs typeface="Arial" charset="0"/>
                <a:sym typeface="Arial"/>
              </a:rPr>
              <a:t>Logical relationship analysis</a:t>
            </a:r>
          </a:p>
        </p:txBody>
      </p:sp>
      <p:sp>
        <p:nvSpPr>
          <p:cNvPr id="16406" name="TextBox 24"/>
          <p:cNvSpPr txBox="1">
            <a:spLocks noChangeArrowheads="1"/>
          </p:cNvSpPr>
          <p:nvPr/>
        </p:nvSpPr>
        <p:spPr bwMode="auto">
          <a:xfrm>
            <a:off x="7491414" y="5758130"/>
            <a:ext cx="777800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900" b="1" dirty="0">
                <a:latin typeface="Arial"/>
                <a:ea typeface="宋体"/>
                <a:cs typeface="Arial" charset="0"/>
                <a:sym typeface="Arial"/>
              </a:rPr>
              <a:t>Knowledge extraction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600" y="854075"/>
            <a:ext cx="899034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Ontology-based failure cause reasoning</a:t>
            </a:r>
          </a:p>
          <a:p>
            <a:r>
              <a:rPr lang="en-US" altLang="zh-CN" sz="16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— Approach 2: Comprehensive use of knowledge-based matching and deep text matching</a:t>
            </a:r>
            <a:endParaRPr lang="zh-CN" altLang="en-US" sz="16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1879600"/>
            <a:ext cx="11088688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1879600"/>
            <a:ext cx="11088688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1879600"/>
            <a:ext cx="11088688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72" name="TextBox 2"/>
          <p:cNvSpPr txBox="1">
            <a:spLocks noChangeArrowheads="1"/>
          </p:cNvSpPr>
          <p:nvPr/>
        </p:nvSpPr>
        <p:spPr bwMode="auto">
          <a:xfrm>
            <a:off x="746125" y="3976688"/>
            <a:ext cx="838200" cy="25082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o-RO" altLang="zh-CN" sz="1100">
                <a:latin typeface="Arial"/>
                <a:ea typeface="宋体"/>
                <a:cs typeface="Arial" charset="0"/>
                <a:sym typeface="Arial"/>
              </a:rPr>
              <a:t>Query</a:t>
            </a:r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 request</a:t>
            </a:r>
            <a:endParaRPr lang="zh-CN" altLang="en-US" sz="110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18473" name="TextBox 6"/>
          <p:cNvSpPr txBox="1">
            <a:spLocks noChangeArrowheads="1"/>
          </p:cNvSpPr>
          <p:nvPr/>
        </p:nvSpPr>
        <p:spPr bwMode="auto">
          <a:xfrm>
            <a:off x="4686300" y="1946275"/>
            <a:ext cx="838200" cy="307975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Feature engineering</a:t>
            </a:r>
          </a:p>
        </p:txBody>
      </p:sp>
      <p:sp>
        <p:nvSpPr>
          <p:cNvPr id="18474" name="TextBox 7"/>
          <p:cNvSpPr txBox="1">
            <a:spLocks noChangeArrowheads="1"/>
          </p:cNvSpPr>
          <p:nvPr/>
        </p:nvSpPr>
        <p:spPr bwMode="auto">
          <a:xfrm>
            <a:off x="2454275" y="2003425"/>
            <a:ext cx="1287463" cy="250825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Preprocessing and semantic analysis</a:t>
            </a:r>
          </a:p>
        </p:txBody>
      </p:sp>
      <p:sp>
        <p:nvSpPr>
          <p:cNvPr id="18475" name="TextBox 8"/>
          <p:cNvSpPr txBox="1">
            <a:spLocks noChangeArrowheads="1"/>
          </p:cNvSpPr>
          <p:nvPr/>
        </p:nvSpPr>
        <p:spPr bwMode="auto">
          <a:xfrm>
            <a:off x="6581953" y="1951038"/>
            <a:ext cx="1439863" cy="303212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Knowledge-based matching models</a:t>
            </a:r>
          </a:p>
        </p:txBody>
      </p:sp>
      <p:sp>
        <p:nvSpPr>
          <p:cNvPr id="18476" name="TextBox 10"/>
          <p:cNvSpPr txBox="1">
            <a:spLocks noChangeArrowheads="1"/>
          </p:cNvSpPr>
          <p:nvPr/>
        </p:nvSpPr>
        <p:spPr bwMode="auto">
          <a:xfrm>
            <a:off x="4478338" y="5287963"/>
            <a:ext cx="1296987" cy="250825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Models for deep text matching</a:t>
            </a:r>
          </a:p>
        </p:txBody>
      </p:sp>
      <p:sp>
        <p:nvSpPr>
          <p:cNvPr id="18477" name="TextBox 11"/>
          <p:cNvSpPr txBox="1">
            <a:spLocks noChangeArrowheads="1"/>
          </p:cNvSpPr>
          <p:nvPr/>
        </p:nvSpPr>
        <p:spPr bwMode="auto">
          <a:xfrm>
            <a:off x="8929688" y="3930650"/>
            <a:ext cx="739775" cy="250825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Model merging</a:t>
            </a:r>
          </a:p>
        </p:txBody>
      </p:sp>
      <p:sp>
        <p:nvSpPr>
          <p:cNvPr id="18478" name="TextBox 12"/>
          <p:cNvSpPr txBox="1">
            <a:spLocks noChangeArrowheads="1"/>
          </p:cNvSpPr>
          <p:nvPr/>
        </p:nvSpPr>
        <p:spPr bwMode="auto">
          <a:xfrm>
            <a:off x="2678113" y="3560763"/>
            <a:ext cx="838200" cy="250825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Ontology mapping</a:t>
            </a:r>
          </a:p>
        </p:txBody>
      </p:sp>
      <p:sp>
        <p:nvSpPr>
          <p:cNvPr id="18479" name="TextBox 13"/>
          <p:cNvSpPr txBox="1">
            <a:spLocks noChangeArrowheads="1"/>
          </p:cNvSpPr>
          <p:nvPr/>
        </p:nvSpPr>
        <p:spPr bwMode="auto">
          <a:xfrm>
            <a:off x="2668588" y="4459288"/>
            <a:ext cx="838200" cy="252412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100">
                <a:latin typeface="Arial"/>
                <a:ea typeface="宋体"/>
                <a:cs typeface="Arial" charset="0"/>
                <a:sym typeface="Arial"/>
              </a:rPr>
              <a:t>Query</a:t>
            </a:r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 expansion</a:t>
            </a:r>
            <a:endParaRPr lang="zh-CN" altLang="en-US" sz="110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18480" name="TextBox 14"/>
          <p:cNvSpPr txBox="1">
            <a:spLocks noChangeArrowheads="1"/>
          </p:cNvSpPr>
          <p:nvPr/>
        </p:nvSpPr>
        <p:spPr bwMode="auto">
          <a:xfrm>
            <a:off x="2524125" y="5389563"/>
            <a:ext cx="1149350" cy="252412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050">
                <a:latin typeface="Arial"/>
                <a:ea typeface="宋体"/>
                <a:cs typeface="Arial" charset="0"/>
                <a:sym typeface="Arial"/>
              </a:rPr>
              <a:t>Query</a:t>
            </a:r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 feature calculation</a:t>
            </a:r>
            <a:endParaRPr lang="zh-CN" altLang="en-US" sz="105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18481" name="TextBox 15"/>
          <p:cNvSpPr txBox="1">
            <a:spLocks noChangeArrowheads="1"/>
          </p:cNvSpPr>
          <p:nvPr/>
        </p:nvSpPr>
        <p:spPr bwMode="auto">
          <a:xfrm>
            <a:off x="4670425" y="2471738"/>
            <a:ext cx="831850" cy="250825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Statistical features</a:t>
            </a:r>
          </a:p>
        </p:txBody>
      </p:sp>
      <p:sp>
        <p:nvSpPr>
          <p:cNvPr id="18482" name="TextBox 16"/>
          <p:cNvSpPr txBox="1">
            <a:spLocks noChangeArrowheads="1"/>
          </p:cNvSpPr>
          <p:nvPr/>
        </p:nvSpPr>
        <p:spPr bwMode="auto">
          <a:xfrm>
            <a:off x="4716463" y="3182938"/>
            <a:ext cx="830262" cy="252412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050">
                <a:latin typeface="Arial"/>
                <a:ea typeface="宋体"/>
                <a:cs typeface="Arial" charset="0"/>
                <a:sym typeface="Arial"/>
              </a:rPr>
              <a:t>NLP</a:t>
            </a:r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 features</a:t>
            </a:r>
            <a:endParaRPr lang="zh-CN" altLang="en-US" sz="105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18483" name="TextBox 17"/>
          <p:cNvSpPr txBox="1">
            <a:spLocks noChangeArrowheads="1"/>
          </p:cNvSpPr>
          <p:nvPr/>
        </p:nvSpPr>
        <p:spPr bwMode="auto">
          <a:xfrm>
            <a:off x="4694238" y="3930650"/>
            <a:ext cx="830262" cy="250825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Ontological features</a:t>
            </a:r>
          </a:p>
        </p:txBody>
      </p:sp>
      <p:sp>
        <p:nvSpPr>
          <p:cNvPr id="18484" name="TextBox 18"/>
          <p:cNvSpPr txBox="1">
            <a:spLocks noChangeArrowheads="1"/>
          </p:cNvSpPr>
          <p:nvPr/>
        </p:nvSpPr>
        <p:spPr bwMode="auto">
          <a:xfrm>
            <a:off x="6883400" y="3182938"/>
            <a:ext cx="935038" cy="252412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050">
                <a:latin typeface="Arial"/>
                <a:ea typeface="宋体"/>
                <a:cs typeface="Arial" charset="0"/>
                <a:sym typeface="Arial"/>
              </a:rPr>
              <a:t>K-nearest</a:t>
            </a:r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 neighbor</a:t>
            </a:r>
            <a:endParaRPr lang="zh-CN" altLang="en-US" sz="105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18485" name="TextBox 19"/>
          <p:cNvSpPr txBox="1">
            <a:spLocks noChangeArrowheads="1"/>
          </p:cNvSpPr>
          <p:nvPr/>
        </p:nvSpPr>
        <p:spPr bwMode="auto">
          <a:xfrm>
            <a:off x="6965950" y="3930650"/>
            <a:ext cx="852488" cy="250825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Ontology reasoning</a:t>
            </a:r>
          </a:p>
        </p:txBody>
      </p:sp>
      <p:sp>
        <p:nvSpPr>
          <p:cNvPr id="18486" name="TextBox 20"/>
          <p:cNvSpPr txBox="1">
            <a:spLocks noChangeArrowheads="1"/>
          </p:cNvSpPr>
          <p:nvPr/>
        </p:nvSpPr>
        <p:spPr bwMode="auto">
          <a:xfrm>
            <a:off x="2538502" y="2535238"/>
            <a:ext cx="1147762" cy="497737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Word segmentation, POS, NER, and stop words removal</a:t>
            </a:r>
            <a:endParaRPr lang="zh-CN" altLang="en-US" sz="800" dirty="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18487" name="TextBox 21"/>
          <p:cNvSpPr txBox="1">
            <a:spLocks noChangeArrowheads="1"/>
          </p:cNvSpPr>
          <p:nvPr/>
        </p:nvSpPr>
        <p:spPr bwMode="auto">
          <a:xfrm>
            <a:off x="6843713" y="2362275"/>
            <a:ext cx="958850" cy="464638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VSM</a:t>
            </a:r>
            <a:r>
              <a:rPr lang="zh-CN" altLang="en-US" sz="1050" dirty="0">
                <a:latin typeface="Arial"/>
                <a:ea typeface="宋体"/>
                <a:cs typeface="Arial" charset="0"/>
                <a:sym typeface="Arial"/>
              </a:rPr>
              <a:t> </a:t>
            </a:r>
            <a:r>
              <a:rPr lang="en-US" altLang="zh-CN" sz="1050" dirty="0">
                <a:latin typeface="Arial"/>
                <a:ea typeface="宋体"/>
                <a:cs typeface="Arial" charset="0"/>
                <a:sym typeface="Arial"/>
              </a:rPr>
              <a:t>(vector space model)</a:t>
            </a:r>
          </a:p>
        </p:txBody>
      </p:sp>
      <p:sp>
        <p:nvSpPr>
          <p:cNvPr id="18488" name="TextBox 23"/>
          <p:cNvSpPr txBox="1">
            <a:spLocks noChangeArrowheads="1"/>
          </p:cNvSpPr>
          <p:nvPr/>
        </p:nvSpPr>
        <p:spPr bwMode="auto">
          <a:xfrm>
            <a:off x="10507663" y="3930650"/>
            <a:ext cx="838200" cy="25082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o-RO" altLang="zh-CN" sz="1100">
                <a:latin typeface="Arial"/>
                <a:ea typeface="宋体"/>
                <a:cs typeface="Arial" charset="0"/>
                <a:sym typeface="Arial"/>
              </a:rPr>
              <a:t>Query</a:t>
            </a:r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 results</a:t>
            </a:r>
            <a:endParaRPr lang="zh-CN" altLang="en-US" sz="1100">
              <a:latin typeface="Arial"/>
              <a:ea typeface="宋体"/>
              <a:cs typeface="Arial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ctrTitle"/>
          </p:nvPr>
        </p:nvSpPr>
        <p:spPr>
          <a:xfrm>
            <a:off x="1524000" y="2803525"/>
            <a:ext cx="9144000" cy="914400"/>
          </a:xfrm>
        </p:spPr>
        <p:txBody>
          <a:bodyPr/>
          <a:lstStyle/>
          <a:p>
            <a:r>
              <a:rPr lang="en-US" altLang="zh-CN" sz="6000" dirty="0" smtClean="0">
                <a:latin typeface="Arial"/>
                <a:ea typeface="宋体"/>
                <a:sym typeface="Arial"/>
              </a:rPr>
              <a:t>Thanks for listening!</a:t>
            </a:r>
          </a:p>
        </p:txBody>
      </p:sp>
      <p:pic>
        <p:nvPicPr>
          <p:cNvPr id="20482" name="图片 64" descr="未标题-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4600" y="454025"/>
            <a:ext cx="3835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航空工业ppt模板1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6327</TotalTime>
  <Words>335</Words>
  <Application>Microsoft Office PowerPoint</Application>
  <PresentationFormat>自定义</PresentationFormat>
  <Paragraphs>98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航空工业ppt模板1​​</vt:lpstr>
      <vt:lpstr>Tentative  Approaches to Ontology-based Semantic Search and Failure Cause Reasoning</vt:lpstr>
      <vt:lpstr>Report contents</vt:lpstr>
      <vt:lpstr>Technical proposal</vt:lpstr>
      <vt:lpstr>Technical proposal</vt:lpstr>
      <vt:lpstr>Technical proposal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xueh</dc:creator>
  <cp:lastModifiedBy>NSR</cp:lastModifiedBy>
  <cp:revision>545</cp:revision>
  <dcterms:created xsi:type="dcterms:W3CDTF">2019-07-15T05:47:00Z</dcterms:created>
  <dcterms:modified xsi:type="dcterms:W3CDTF">2019-12-13T02:54:50Z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