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6" r:id="rId3"/>
    <p:sldId id="310" r:id="rId4"/>
    <p:sldId id="313" r:id="rId5"/>
    <p:sldId id="315" r:id="rId6"/>
    <p:sldId id="311" r:id="rId7"/>
    <p:sldId id="312" r:id="rId8"/>
    <p:sldId id="316" r:id="rId9"/>
    <p:sldId id="317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05E1FF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8" autoAdjust="0"/>
    <p:restoredTop sz="94625" autoAdjust="0"/>
  </p:normalViewPr>
  <p:slideViewPr>
    <p:cSldViewPr snapToGrid="0">
      <p:cViewPr>
        <p:scale>
          <a:sx n="80" d="100"/>
          <a:sy n="80" d="100"/>
        </p:scale>
        <p:origin x="-476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C7A3-0B70-4C36-9141-19A45EFCA9C4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9F40-70B3-4003-A435-5D8B7D7FD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05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142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9F40-70B3-4003-A435-5D8B7D7FD79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84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红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2871" y="0"/>
            <a:ext cx="12815475" cy="6446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96055"/>
            <a:ext cx="9144000" cy="913907"/>
          </a:xfrm>
        </p:spPr>
        <p:txBody>
          <a:bodyPr anchor="ctr" anchorCtr="0"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主标题微软雅黑加粗</a:t>
            </a:r>
            <a:r>
              <a:rPr lang="en-US" altLang="zh-CN" dirty="0" smtClean="0"/>
              <a:t>54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67808"/>
            <a:ext cx="9144000" cy="66215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FFC000">
              <a:alpha val="15000"/>
            </a:srgbClr>
          </a:solidFill>
        </p:grpSpPr>
        <p:sp>
          <p:nvSpPr>
            <p:cNvPr id="23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红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V="1">
            <a:off x="0" y="822712"/>
            <a:ext cx="12191346" cy="6035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22712"/>
            <a:ext cx="12191346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2E3-AFCA-478E-965B-BCB6B2C94CEA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E37-25F9-48DB-B4D8-5875A04DC0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红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48000"/>
                </a:srgbClr>
              </a:gs>
              <a:gs pos="100000">
                <a:srgbClr val="BD2B03"/>
              </a:gs>
              <a:gs pos="51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762203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2E3-AFCA-478E-965B-BCB6B2C94CEA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E37-25F9-48DB-B4D8-5875A04DC0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26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红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2E3-AFCA-478E-965B-BCB6B2C94CEA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6E37-25F9-48DB-B4D8-5875A04DC0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8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蓝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05E1FF">
              <a:alpha val="15000"/>
            </a:srgbClr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96055"/>
            <a:ext cx="9144000" cy="913907"/>
          </a:xfrm>
        </p:spPr>
        <p:txBody>
          <a:bodyPr anchor="ctr" anchorCtr="0"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主标题微软雅黑加粗</a:t>
            </a:r>
            <a:r>
              <a:rPr lang="en-US" altLang="zh-CN" dirty="0" smtClean="0"/>
              <a:t>54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67808"/>
            <a:ext cx="9144000" cy="66215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蓝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flipV="1">
            <a:off x="0" y="822712"/>
            <a:ext cx="12191346" cy="6035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822712"/>
            <a:ext cx="1219134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11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F8-ECC1-42EE-9913-1BC8914766A3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DF1-C195-4CE5-BDCF-BB44452EC7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331668" cy="44143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蓝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F8-ECC1-42EE-9913-1BC8914766A3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DF1-C195-4CE5-BDCF-BB44452EC7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2203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11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蓝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DF8-ECC1-42EE-9913-1BC8914766A3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DF1-C195-4CE5-BDCF-BB44452EC7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8" name="Freeform 5"/>
            <p:cNvSpPr/>
            <p:nvPr userDrawn="1"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331668" cy="441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微软雅黑加粗</a:t>
            </a:r>
            <a:r>
              <a:rPr lang="en-US" altLang="zh-CN" dirty="0" smtClean="0"/>
              <a:t>36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3283"/>
            <a:ext cx="10515600" cy="487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2E3-AFCA-478E-965B-BCB6B2C94CEA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6E37-25F9-48DB-B4D8-5875A04DC0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5985" y="1379266"/>
            <a:ext cx="12105249" cy="2167675"/>
          </a:xfrm>
        </p:spPr>
        <p:txBody>
          <a:bodyPr/>
          <a:lstStyle/>
          <a:p>
            <a:r>
              <a:rPr lang="en-US" altLang="zh-CN" sz="3600" dirty="0">
                <a:latin typeface="Arial"/>
                <a:ea typeface="宋体"/>
                <a:sym typeface="Arial"/>
              </a:rPr>
              <a:t>Tentative Approaches to </a:t>
            </a:r>
            <a:r>
              <a:rPr lang="en-US" altLang="zh-CN" sz="3600" dirty="0" smtClean="0">
                <a:latin typeface="Arial"/>
                <a:ea typeface="宋体"/>
                <a:sym typeface="Arial"/>
              </a:rPr>
              <a:t>Ontology Construction </a:t>
            </a:r>
            <a:r>
              <a:rPr lang="en-US" altLang="zh-CN" sz="3600" dirty="0">
                <a:latin typeface="Arial"/>
                <a:ea typeface="宋体"/>
                <a:sym typeface="Arial"/>
              </a:rPr>
              <a:t>by </a:t>
            </a:r>
            <a:r>
              <a:rPr lang="en-US" altLang="zh-CN" sz="3600" dirty="0" smtClean="0">
                <a:latin typeface="Arial"/>
                <a:ea typeface="宋体"/>
                <a:sym typeface="Arial"/>
              </a:rPr>
              <a:t>Automatic Information Extraction </a:t>
            </a:r>
            <a:r>
              <a:rPr lang="en-US" altLang="zh-CN" sz="3600" dirty="0">
                <a:latin typeface="Arial"/>
                <a:ea typeface="宋体"/>
                <a:sym typeface="Arial"/>
              </a:rPr>
              <a:t>in Chinese </a:t>
            </a:r>
            <a:r>
              <a:rPr lang="en-US" altLang="zh-CN" sz="3600" dirty="0" smtClean="0">
                <a:latin typeface="Arial"/>
                <a:ea typeface="宋体"/>
                <a:sym typeface="Arial"/>
              </a:rPr>
              <a:t>Corpus </a:t>
            </a:r>
            <a:endParaRPr lang="zh-CN" altLang="zh-CN" sz="3600" dirty="0">
              <a:latin typeface="Arial"/>
              <a:ea typeface="宋体"/>
              <a:sym typeface="Arial"/>
            </a:endParaRP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3965" y="454025"/>
            <a:ext cx="3836035" cy="624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9250" y="4902197"/>
            <a:ext cx="670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AVIC </a:t>
            </a:r>
            <a:r>
              <a:rPr lang="en-US" altLang="zh-CN" sz="24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China Aero-Polytechnology Establishment</a:t>
            </a:r>
            <a:endParaRPr lang="en-US" altLang="zh-CN" sz="3200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December 19, 2019</a:t>
            </a:r>
            <a:endParaRPr lang="zh-CN" altLang="en-US" sz="2400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ctrTitle"/>
          </p:nvPr>
        </p:nvSpPr>
        <p:spPr>
          <a:xfrm>
            <a:off x="1524000" y="2803319"/>
            <a:ext cx="9144000" cy="913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defRPr/>
            </a:pPr>
            <a:r>
              <a:rPr lang="en-US" altLang="zh-CN" sz="54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Thanks for listening</a:t>
            </a:r>
            <a:endParaRPr kumimoji="0" lang="zh-CN" altLang="en-US" sz="5400" b="1" i="0" u="none" strike="noStrike" kern="0" cap="none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宋体"/>
              <a:sym typeface="Arial"/>
            </a:endParaRPr>
          </a:p>
        </p:txBody>
      </p:sp>
      <p:pic>
        <p:nvPicPr>
          <p:cNvPr id="65" name="图片 64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3965" y="454025"/>
            <a:ext cx="3836035" cy="624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Arial"/>
                <a:ea typeface="宋体"/>
                <a:sym typeface="Arial"/>
              </a:rPr>
              <a:t>Report contents</a:t>
            </a:r>
            <a:endParaRPr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7480" y="2099574"/>
            <a:ext cx="4195688" cy="99542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b="1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Ontology-based </a:t>
            </a:r>
            <a:r>
              <a:rPr lang="en-US" altLang="zh-CN" sz="20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semantic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search</a:t>
            </a:r>
            <a:endParaRPr lang="zh-CN" altLang="en-US" sz="20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7480" y="3829705"/>
            <a:ext cx="4195688" cy="99542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000" dirty="0">
                <a:latin typeface="Arial"/>
                <a:ea typeface="宋体"/>
                <a:sym typeface="Arial"/>
              </a:rPr>
              <a:t>2</a:t>
            </a:r>
            <a:r>
              <a:rPr lang="en-US" altLang="zh-CN" sz="2000" dirty="0" smtClean="0">
                <a:latin typeface="Arial"/>
                <a:ea typeface="宋体"/>
                <a:sym typeface="Arial"/>
              </a:rPr>
              <a:t>. Ontology-based </a:t>
            </a:r>
            <a:r>
              <a:rPr lang="en-US" altLang="zh-CN" sz="2000" dirty="0">
                <a:latin typeface="Arial"/>
                <a:ea typeface="宋体"/>
                <a:sym typeface="Arial"/>
              </a:rPr>
              <a:t>failure cause reasoning </a:t>
            </a:r>
            <a:endParaRPr lang="zh-CN" altLang="en-US" sz="2000" dirty="0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159" y="854179"/>
            <a:ext cx="5344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宋体"/>
                <a:sym typeface="Arial"/>
              </a:rPr>
              <a:t>Creation of domain data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宋体"/>
                <a:sym typeface="Arial"/>
              </a:rPr>
              <a:t>dictionary 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2" name="横卷形 11"/>
          <p:cNvSpPr/>
          <p:nvPr/>
        </p:nvSpPr>
        <p:spPr>
          <a:xfrm>
            <a:off x="1118406" y="1470536"/>
            <a:ext cx="2093009" cy="94377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Raw 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quality text corpus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  <a:p>
            <a:endParaRPr lang="zh-CN" altLang="zh-CN" sz="1050" dirty="0">
              <a:solidFill>
                <a:srgbClr val="FF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18406" y="2621208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Artificial 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sorting/refinement/ summary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 </a:t>
            </a:r>
            <a:endParaRPr lang="zh-CN" altLang="zh-CN" sz="1050" dirty="0">
              <a:solidFill>
                <a:srgbClr val="FF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" name="竖卷形 13"/>
          <p:cNvSpPr/>
          <p:nvPr/>
        </p:nvSpPr>
        <p:spPr>
          <a:xfrm>
            <a:off x="-70306" y="367454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Words (phrases) related to aviation product development  and use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1" name="竖卷形 20"/>
          <p:cNvSpPr/>
          <p:nvPr/>
        </p:nvSpPr>
        <p:spPr>
          <a:xfrm>
            <a:off x="1429891" y="3674546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Words (phrases) related to failure/quality issues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2" name="竖卷形 21"/>
          <p:cNvSpPr/>
          <p:nvPr/>
        </p:nvSpPr>
        <p:spPr>
          <a:xfrm>
            <a:off x="2971435" y="3674545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Words </a:t>
            </a: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（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phrases</a:t>
            </a: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） 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related to QR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644039" y="6090728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APQR domain-specific vocabulary </a:t>
            </a: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（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for Chinese word segmentation</a:t>
            </a: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72874" y="5471294"/>
            <a:ext cx="1584074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Jieba (word bank)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31964" y="2699171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Arial"/>
                <a:ea typeface="宋体"/>
                <a:sym typeface="Arial"/>
              </a:rPr>
              <a:t>GATE</a:t>
            </a:r>
            <a:endParaRPr lang="zh-CN" altLang="en-US" sz="1050" b="1" dirty="0">
              <a:latin typeface="Arial"/>
              <a:ea typeface="宋体"/>
              <a:sym typeface="Arial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38393" y="6090728"/>
            <a:ext cx="2853228" cy="6424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Artificial ontology and semantic annotation</a:t>
            </a:r>
          </a:p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(Classes, object attribute, and data attribute)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8" name="竖卷形 17"/>
          <p:cNvSpPr/>
          <p:nvPr/>
        </p:nvSpPr>
        <p:spPr>
          <a:xfrm>
            <a:off x="5629988" y="367454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Words (phrases) and tags in the QR domain</a:t>
            </a:r>
          </a:p>
        </p:txBody>
      </p:sp>
      <p:sp>
        <p:nvSpPr>
          <p:cNvPr id="19" name="剪去对角的矩形 18"/>
          <p:cNvSpPr/>
          <p:nvPr/>
        </p:nvSpPr>
        <p:spPr>
          <a:xfrm>
            <a:off x="4844137" y="1621201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APQR domain-specific vocabulary (for NER</a:t>
            </a:r>
            <a:r>
              <a:rPr lang="zh-CN" altLang="en-US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）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153272" y="163585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Artificial sorting/refinement/ summary</a:t>
            </a:r>
            <a:endParaRPr lang="zh-CN" altLang="en-US" sz="105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4" name="竖卷形 23"/>
          <p:cNvSpPr/>
          <p:nvPr/>
        </p:nvSpPr>
        <p:spPr>
          <a:xfrm>
            <a:off x="9153273" y="3674547"/>
            <a:ext cx="2093008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Words related to degree, judgment, temporal and spatial relationships, logical connection, etc</a:t>
            </a:r>
            <a:r>
              <a:rPr lang="en-US" altLang="zh-CN" sz="105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.</a:t>
            </a:r>
            <a:r>
              <a:rPr lang="zh-CN" altLang="en-US" sz="105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566731" y="547129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Arial"/>
                <a:ea typeface="宋体"/>
                <a:sym typeface="Arial"/>
              </a:rPr>
              <a:t>GATE</a:t>
            </a:r>
            <a:endParaRPr lang="zh-CN" altLang="en-US" sz="1050" b="1" dirty="0">
              <a:latin typeface="Arial"/>
              <a:ea typeface="宋体"/>
              <a:sym typeface="Arial"/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8678904" y="6090728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APQR </a:t>
            </a:r>
            <a:r>
              <a:rPr lang="en-US" altLang="zh-CN" sz="1050" b="1" dirty="0" smtClean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semantic </a:t>
            </a:r>
            <a:r>
              <a:rPr lang="en-US" altLang="zh-CN" sz="105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vocabulary (for</a:t>
            </a:r>
            <a:r>
              <a:rPr lang="en-US" altLang="zh-CN" sz="11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NER)</a:t>
            </a:r>
            <a:endParaRPr lang="zh-CN" altLang="en-US" sz="11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5" name="直接箭头连接符 4"/>
          <p:cNvCxnSpPr>
            <a:stCxn id="12" idx="2"/>
            <a:endCxn id="13" idx="0"/>
          </p:cNvCxnSpPr>
          <p:nvPr/>
        </p:nvCxnSpPr>
        <p:spPr>
          <a:xfrm>
            <a:off x="2164911" y="2296335"/>
            <a:ext cx="0" cy="32487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3" idx="2"/>
            <a:endCxn id="14" idx="0"/>
          </p:cNvCxnSpPr>
          <p:nvPr/>
        </p:nvCxnSpPr>
        <p:spPr>
          <a:xfrm rot="5400000">
            <a:off x="1194711" y="2704347"/>
            <a:ext cx="440204" cy="1500196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1" idx="0"/>
          </p:cNvCxnSpPr>
          <p:nvPr/>
        </p:nvCxnSpPr>
        <p:spPr>
          <a:xfrm>
            <a:off x="2164911" y="3234343"/>
            <a:ext cx="1" cy="44020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22" idx="0"/>
          </p:cNvCxnSpPr>
          <p:nvPr/>
        </p:nvCxnSpPr>
        <p:spPr>
          <a:xfrm rot="16200000" flipH="1">
            <a:off x="2715582" y="2683671"/>
            <a:ext cx="440202" cy="1541545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4" idx="2"/>
            <a:endCxn id="30" idx="0"/>
          </p:cNvCxnSpPr>
          <p:nvPr/>
        </p:nvCxnSpPr>
        <p:spPr>
          <a:xfrm rot="16200000" flipH="1">
            <a:off x="1186413" y="4492796"/>
            <a:ext cx="456800" cy="1500196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2"/>
            <a:endCxn id="30" idx="0"/>
          </p:cNvCxnSpPr>
          <p:nvPr/>
        </p:nvCxnSpPr>
        <p:spPr>
          <a:xfrm flipH="1">
            <a:off x="2164911" y="5014493"/>
            <a:ext cx="1" cy="45680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2" idx="2"/>
            <a:endCxn id="30" idx="0"/>
          </p:cNvCxnSpPr>
          <p:nvPr/>
        </p:nvCxnSpPr>
        <p:spPr>
          <a:xfrm rot="5400000">
            <a:off x="2707283" y="4472121"/>
            <a:ext cx="456802" cy="1541545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0" idx="2"/>
            <a:endCxn id="23" idx="3"/>
          </p:cNvCxnSpPr>
          <p:nvPr/>
        </p:nvCxnSpPr>
        <p:spPr>
          <a:xfrm flipH="1">
            <a:off x="2164910" y="5928502"/>
            <a:ext cx="1" cy="162226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06455" y="6411948"/>
            <a:ext cx="1231938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0"/>
            <a:endCxn id="18" idx="2"/>
          </p:cNvCxnSpPr>
          <p:nvPr/>
        </p:nvCxnSpPr>
        <p:spPr>
          <a:xfrm flipV="1">
            <a:off x="6365007" y="5014494"/>
            <a:ext cx="2" cy="1076234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0"/>
            <a:endCxn id="35" idx="2"/>
          </p:cNvCxnSpPr>
          <p:nvPr/>
        </p:nvCxnSpPr>
        <p:spPr>
          <a:xfrm flipV="1">
            <a:off x="6365009" y="3156379"/>
            <a:ext cx="1" cy="518168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5" idx="0"/>
          </p:cNvCxnSpPr>
          <p:nvPr/>
        </p:nvCxnSpPr>
        <p:spPr>
          <a:xfrm flipH="1" flipV="1">
            <a:off x="6365007" y="2263641"/>
            <a:ext cx="3" cy="43553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9" idx="0"/>
          </p:cNvCxnSpPr>
          <p:nvPr/>
        </p:nvCxnSpPr>
        <p:spPr>
          <a:xfrm flipV="1">
            <a:off x="7885878" y="1942420"/>
            <a:ext cx="1267394" cy="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0" idx="2"/>
            <a:endCxn id="24" idx="0"/>
          </p:cNvCxnSpPr>
          <p:nvPr/>
        </p:nvCxnSpPr>
        <p:spPr>
          <a:xfrm>
            <a:off x="10199777" y="2248988"/>
            <a:ext cx="0" cy="1425559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4" idx="2"/>
            <a:endCxn id="25" idx="0"/>
          </p:cNvCxnSpPr>
          <p:nvPr/>
        </p:nvCxnSpPr>
        <p:spPr>
          <a:xfrm>
            <a:off x="10199777" y="5014494"/>
            <a:ext cx="0" cy="45680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5" idx="2"/>
            <a:endCxn id="26" idx="3"/>
          </p:cNvCxnSpPr>
          <p:nvPr/>
        </p:nvCxnSpPr>
        <p:spPr>
          <a:xfrm flipH="1">
            <a:off x="10199775" y="5928502"/>
            <a:ext cx="2" cy="162226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6082471" y="-2381581"/>
            <a:ext cx="47346" cy="8034866"/>
          </a:xfrm>
          <a:prstGeom prst="bentConnector5">
            <a:avLst>
              <a:gd name="adj1" fmla="val -393417"/>
              <a:gd name="adj2" fmla="val 50000"/>
              <a:gd name="adj3" fmla="val -382829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3836" y="5460277"/>
            <a:ext cx="872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Tagging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71435" y="5552611"/>
            <a:ext cx="1287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Written in a format compatible with Jieba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94343" y="2638601"/>
            <a:ext cx="161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Written in a format compatible with</a:t>
            </a:r>
          </a:p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Onto_Gazetteer under the framework of Gate</a:t>
            </a:r>
          </a:p>
        </p:txBody>
      </p:sp>
      <p:sp>
        <p:nvSpPr>
          <p:cNvPr id="75" name="矩形 74"/>
          <p:cNvSpPr/>
          <p:nvPr/>
        </p:nvSpPr>
        <p:spPr>
          <a:xfrm>
            <a:off x="6403836" y="1176149"/>
            <a:ext cx="379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900" b="1" dirty="0">
                <a:latin typeface="Arial"/>
                <a:ea typeface="宋体"/>
                <a:sym typeface="Arial"/>
              </a:rPr>
              <a:t>S</a:t>
            </a:r>
            <a:r>
              <a:rPr lang="zh-CN" altLang="en-US" sz="900" b="1" dirty="0">
                <a:latin typeface="Arial"/>
                <a:ea typeface="宋体"/>
                <a:sym typeface="Arial"/>
              </a:rPr>
              <a:t>u</a:t>
            </a:r>
            <a:r>
              <a:rPr lang="en-US" altLang="zh-CN" sz="900" b="1" dirty="0">
                <a:latin typeface="Arial"/>
                <a:ea typeface="宋体"/>
                <a:sym typeface="Arial"/>
              </a:rPr>
              <a:t>mmary of grammatical structure and descriptive characteristics</a:t>
            </a:r>
            <a:endParaRPr lang="zh-CN" altLang="en-US" sz="900" b="1" dirty="0">
              <a:latin typeface="Arial"/>
              <a:ea typeface="宋体"/>
              <a:sym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3206" y="1942421"/>
            <a:ext cx="16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Analysis of object attribute and so 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39017" y="5376732"/>
            <a:ext cx="16153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latin typeface="Arial"/>
                <a:ea typeface="宋体"/>
                <a:sym typeface="Arial"/>
              </a:rPr>
              <a:t>Written </a:t>
            </a:r>
            <a:r>
              <a:rPr lang="en-US" altLang="zh-CN" sz="900" b="1" dirty="0">
                <a:latin typeface="Arial"/>
                <a:ea typeface="宋体"/>
                <a:sym typeface="Arial"/>
              </a:rPr>
              <a:t>in a format compatible with</a:t>
            </a:r>
          </a:p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Onto_Gazetteer under the framework of Gate</a:t>
            </a:r>
          </a:p>
          <a:p>
            <a:endParaRPr lang="zh-CN" altLang="zh-CN" sz="900" dirty="0">
              <a:solidFill>
                <a:srgbClr val="FF000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199774" y="2789275"/>
            <a:ext cx="1970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Arial"/>
                <a:ea typeface="宋体"/>
                <a:sym typeface="Arial"/>
              </a:rPr>
              <a:t>Indexes + words/phrases</a:t>
            </a:r>
            <a:endParaRPr lang="zh-CN" altLang="en-US" sz="1050" b="1" dirty="0">
              <a:latin typeface="Arial"/>
              <a:ea typeface="宋体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159" y="854179"/>
            <a:ext cx="6407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APQR domain-specific vocabulary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(including label)</a:t>
            </a:r>
            <a:endParaRPr lang="zh-CN" altLang="en-US" sz="2000" b="1" dirty="0">
              <a:solidFill>
                <a:srgbClr val="0070C0"/>
              </a:solidFill>
              <a:latin typeface="Arial"/>
              <a:ea typeface="宋体"/>
              <a:sym typeface="Arial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8582492"/>
              </p:ext>
            </p:extLst>
          </p:nvPr>
        </p:nvGraphicFramePr>
        <p:xfrm>
          <a:off x="228159" y="1456006"/>
          <a:ext cx="11750481" cy="489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38"/>
                <a:gridCol w="1695805"/>
                <a:gridCol w="3003452"/>
                <a:gridCol w="3172264"/>
                <a:gridCol w="3038622"/>
              </a:tblGrid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No.</a:t>
                      </a:r>
                      <a:r>
                        <a:rPr lang="en-US" altLang="zh-CN" sz="1400" baseline="0" dirty="0" smtClean="0"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Label</a:t>
                      </a:r>
                      <a:r>
                        <a:rPr lang="en-US" altLang="zh-CN" sz="1400" baseline="0" dirty="0" smtClean="0"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Word example 1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Word example 2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Word example 3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1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Product name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2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Fault phenomenon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3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Fault reason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4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Reliability index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5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Time of discovery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6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User name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7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Manufacturer</a:t>
                      </a:r>
                      <a:r>
                        <a:rPr lang="en-US" altLang="zh-CN" sz="1400" baseline="0" dirty="0" smtClean="0"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8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System name 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9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Installation location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10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Equipment</a:t>
                      </a:r>
                      <a:r>
                        <a:rPr lang="en-US" altLang="zh-CN" sz="1400" baseline="0" dirty="0" smtClean="0">
                          <a:latin typeface="Arial"/>
                          <a:ea typeface="宋体"/>
                          <a:sym typeface="Arial"/>
                        </a:rPr>
                        <a:t> model 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  <a:tr h="40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……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……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……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……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ea typeface="宋体"/>
                          <a:sym typeface="Arial"/>
                        </a:rPr>
                        <a:t>……</a:t>
                      </a:r>
                      <a:endParaRPr lang="zh-CN" altLang="en-US" sz="1400" dirty="0">
                        <a:latin typeface="Arial"/>
                        <a:ea typeface="宋体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87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159" y="854179"/>
            <a:ext cx="6716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APQR </a:t>
            </a: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domain-specific semantic vocabulary </a:t>
            </a:r>
            <a:endParaRPr lang="zh-CN" altLang="en-US" sz="2400" b="1" dirty="0">
              <a:solidFill>
                <a:srgbClr val="0070C0"/>
              </a:solidFill>
              <a:latin typeface="Arial"/>
              <a:ea typeface="宋体"/>
              <a:sym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974870"/>
              </p:ext>
            </p:extLst>
          </p:nvPr>
        </p:nvGraphicFramePr>
        <p:xfrm>
          <a:off x="161778" y="1377399"/>
          <a:ext cx="11873133" cy="5237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0228"/>
                <a:gridCol w="3247520"/>
                <a:gridCol w="5275385"/>
              </a:tblGrid>
              <a:tr h="34382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Index file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Glossary description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Main key 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35188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negative.lst: judge: negative: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Judging words with  negative semantics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Cannot, not, unable to, fail to, no, not yet…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</a:tr>
              <a:tr h="32050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assertive.lst: judge: assertive: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Judging words with affirmative semantics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Normal, normal work, work normally…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</a:tr>
              <a:tr h="39241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parades.lst: judge: parades: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Judging words that describe parameter value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Small, overly small, relatively small, relatively large, overly large, slightly high, beyond, overly low, overmuch deviation, beyond limit, deviation, vanish, incorrect, swing, fluctuation, beyond standard, and jump…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statedes.lst: judge</a:t>
                      </a: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: statedes: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indent="-66675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Judging words that indicate product function and state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Poor and not good…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degree.lst: degree: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extent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Mild, slight, a little bit, somewhat, relatively, comparatively</a:t>
                      </a: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occur.lst: fault: occur: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fault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Fault, fault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reporting, reporting, have, emerge, for, is, alarm, and 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fault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code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mulfun.lst: mulfun: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function will not be realized until there are at least two objects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Communication, take over, and shift transfer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report.lst: fault: report: Keywords.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the fault is reported by personnel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Reflect, find, and detect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effect.lst: effect: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fault influence or fault consequence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Cause, bring about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reason.lst: reason: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fault reason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For, owing to, because</a:t>
                      </a: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space.lst: local: space: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specific spatial orientation or location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Left, right, up, down, surface, inner, middle, at, upper surface, lower surface, front, rear, external, outer side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time.lst: local: time: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specific time domain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Front, rear, when, simultaneously, at the time of, in the situation of, in the case of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  <a:tr h="34551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connect.lst: connect: Keywords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Words that indicate 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context connection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Arial"/>
                        <a:ea typeface="宋体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And, moreover, with, of, also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宋体"/>
                          <a:cs typeface="Times New Roman" pitchFamily="18" charset="0"/>
                          <a:sym typeface="Arial"/>
                        </a:rPr>
                        <a:t>…</a:t>
                      </a: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32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159" y="854179"/>
            <a:ext cx="6692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Optimization of Chinese word segmentation </a:t>
            </a:r>
            <a:endParaRPr lang="zh-CN" altLang="en-US" sz="2400" b="1" dirty="0">
              <a:solidFill>
                <a:srgbClr val="0070C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228160" y="3477466"/>
            <a:ext cx="1517514" cy="94377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Raw quality text corpus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2389542" y="327937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Corpus in plain text format (</a:t>
            </a:r>
            <a:r>
              <a:rPr lang="en-US" altLang="zh-CN" sz="11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.csv/.txt)</a:t>
            </a:r>
            <a:endParaRPr lang="zh-CN" altLang="en-US" sz="11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4173752" y="1784992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vocabulary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02585" y="3720746"/>
            <a:ext cx="1584074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Arial"/>
                <a:ea typeface="宋体"/>
                <a:sym typeface="Arial"/>
              </a:rPr>
              <a:t>Jieba</a:t>
            </a:r>
            <a:endParaRPr lang="zh-CN" altLang="en-US" sz="1200" b="1" dirty="0">
              <a:latin typeface="Arial"/>
              <a:ea typeface="宋体"/>
              <a:sym typeface="Arial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4173752" y="5467305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Jieba general dictionary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0073337" y="2280500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Results of Chinese word segmentation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13023" y="3575396"/>
            <a:ext cx="1720360" cy="7479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 segmentation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of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corpus 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10073337" y="3506806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Results of POS tagging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10073337" y="4733112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Generic NER for corpus</a:t>
            </a: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1745674" y="3949351"/>
            <a:ext cx="811361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3692090" y="3949350"/>
            <a:ext cx="1210495" cy="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1"/>
            <a:endCxn id="7" idx="0"/>
          </p:cNvCxnSpPr>
          <p:nvPr/>
        </p:nvCxnSpPr>
        <p:spPr>
          <a:xfrm flipH="1">
            <a:off x="5694622" y="2427432"/>
            <a:ext cx="1" cy="1293314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7" idx="2"/>
          </p:cNvCxnSpPr>
          <p:nvPr/>
        </p:nvCxnSpPr>
        <p:spPr>
          <a:xfrm flipH="1" flipV="1">
            <a:off x="5694622" y="4177954"/>
            <a:ext cx="1" cy="128935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11" idx="1"/>
          </p:cNvCxnSpPr>
          <p:nvPr/>
        </p:nvCxnSpPr>
        <p:spPr>
          <a:xfrm>
            <a:off x="6486659" y="3949350"/>
            <a:ext cx="1026364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2"/>
          </p:cNvCxnSpPr>
          <p:nvPr/>
        </p:nvCxnSpPr>
        <p:spPr>
          <a:xfrm flipV="1">
            <a:off x="9233383" y="3946422"/>
            <a:ext cx="839954" cy="2928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1" idx="3"/>
            <a:endCxn id="9" idx="2"/>
          </p:cNvCxnSpPr>
          <p:nvPr/>
        </p:nvCxnSpPr>
        <p:spPr>
          <a:xfrm flipV="1">
            <a:off x="9233383" y="2720116"/>
            <a:ext cx="839954" cy="1229234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3"/>
            <a:endCxn id="13" idx="2"/>
          </p:cNvCxnSpPr>
          <p:nvPr/>
        </p:nvCxnSpPr>
        <p:spPr>
          <a:xfrm>
            <a:off x="9233383" y="3949350"/>
            <a:ext cx="839954" cy="1223378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1"/>
          <p:cNvSpPr txBox="1"/>
          <p:nvPr/>
        </p:nvSpPr>
        <p:spPr>
          <a:xfrm>
            <a:off x="1684838" y="3974827"/>
            <a:ext cx="8721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Arial"/>
                <a:ea typeface="宋体"/>
                <a:sym typeface="Arial"/>
              </a:rPr>
              <a:t>Format conversion</a:t>
            </a:r>
          </a:p>
        </p:txBody>
      </p:sp>
      <p:sp>
        <p:nvSpPr>
          <p:cNvPr id="38" name="TextBox 71"/>
          <p:cNvSpPr txBox="1"/>
          <p:nvPr/>
        </p:nvSpPr>
        <p:spPr>
          <a:xfrm>
            <a:off x="5744414" y="2864191"/>
            <a:ext cx="9730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Arial"/>
                <a:ea typeface="宋体"/>
                <a:sym typeface="Arial"/>
              </a:rPr>
              <a:t>Add user defined dictionary</a:t>
            </a:r>
          </a:p>
        </p:txBody>
      </p:sp>
    </p:spTree>
    <p:extLst>
      <p:ext uri="{BB962C8B-B14F-4D97-AF65-F5344CB8AC3E}">
        <p14:creationId xmlns:p14="http://schemas.microsoft.com/office/powerpoint/2010/main" xmlns="" val="26370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latin typeface="Arial"/>
                <a:ea typeface="宋体"/>
                <a:sym typeface="Arial"/>
              </a:rPr>
              <a:t>Technical </a:t>
            </a:r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85631" y="922358"/>
            <a:ext cx="10206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Applications of named entity recognition/semantic annotation</a:t>
            </a:r>
          </a:p>
          <a:p>
            <a:r>
              <a:rPr lang="en-US" altLang="zh-CN" sz="16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&amp; Determination of extraction rules</a:t>
            </a:r>
          </a:p>
        </p:txBody>
      </p:sp>
      <p:sp>
        <p:nvSpPr>
          <p:cNvPr id="5" name="五角星 4"/>
          <p:cNvSpPr/>
          <p:nvPr/>
        </p:nvSpPr>
        <p:spPr>
          <a:xfrm>
            <a:off x="11604999" y="922358"/>
            <a:ext cx="372794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6941" y="1744829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00">
              <a:latin typeface="Arial"/>
              <a:ea typeface="宋体"/>
              <a:sym typeface="Arial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1790753" y="1904274"/>
            <a:ext cx="199252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Results of Chinese word segmentation /POS tagging of corpus</a:t>
            </a:r>
          </a:p>
        </p:txBody>
      </p:sp>
      <p:sp>
        <p:nvSpPr>
          <p:cNvPr id="9" name="剪去对角的矩形 8"/>
          <p:cNvSpPr/>
          <p:nvPr/>
        </p:nvSpPr>
        <p:spPr>
          <a:xfrm>
            <a:off x="1790753" y="5708871"/>
            <a:ext cx="161160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Results of ontology annotation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1883" y="3618893"/>
            <a:ext cx="2665675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NER</a:t>
            </a:r>
          </a:p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Ontology and semantic annotation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0" y="1904273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vocabulary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0" y="5701050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 ontology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" y="3618892"/>
            <a:ext cx="1649436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Vocabulary /ontology keyword search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5631" y="473793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Arial"/>
                <a:ea typeface="宋体"/>
                <a:sym typeface="Arial"/>
              </a:rPr>
              <a:t>Jena</a:t>
            </a:r>
          </a:p>
          <a:p>
            <a:pPr algn="ctr"/>
            <a:r>
              <a:rPr lang="en-US" altLang="zh-CN" sz="800" b="1" dirty="0" smtClean="0">
                <a:latin typeface="Arial"/>
                <a:ea typeface="宋体"/>
                <a:sym typeface="Arial"/>
              </a:rPr>
              <a:t>SPARQL</a:t>
            </a:r>
            <a:endParaRPr lang="zh-CN" altLang="en-US" sz="800" b="1" dirty="0">
              <a:latin typeface="Arial"/>
              <a:ea typeface="宋体"/>
              <a:sym typeface="Arial"/>
            </a:endParaRPr>
          </a:p>
        </p:txBody>
      </p:sp>
      <p:cxnSp>
        <p:nvCxnSpPr>
          <p:cNvPr id="6" name="直接箭头连接符 5"/>
          <p:cNvCxnSpPr>
            <a:stCxn id="13" idx="1"/>
            <a:endCxn id="15" idx="0"/>
          </p:cNvCxnSpPr>
          <p:nvPr/>
        </p:nvCxnSpPr>
        <p:spPr>
          <a:xfrm>
            <a:off x="824718" y="2517409"/>
            <a:ext cx="1" cy="110148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6" idx="2"/>
          </p:cNvCxnSpPr>
          <p:nvPr/>
        </p:nvCxnSpPr>
        <p:spPr>
          <a:xfrm flipH="1" flipV="1">
            <a:off x="818677" y="5195142"/>
            <a:ext cx="6041" cy="505908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2"/>
          </p:cNvCxnSpPr>
          <p:nvPr/>
        </p:nvCxnSpPr>
        <p:spPr>
          <a:xfrm flipV="1">
            <a:off x="818677" y="4232027"/>
            <a:ext cx="6042" cy="505907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3"/>
            <a:endCxn id="11" idx="1"/>
          </p:cNvCxnSpPr>
          <p:nvPr/>
        </p:nvCxnSpPr>
        <p:spPr>
          <a:xfrm>
            <a:off x="1649437" y="3925460"/>
            <a:ext cx="722446" cy="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</p:cNvCxnSpPr>
          <p:nvPr/>
        </p:nvCxnSpPr>
        <p:spPr>
          <a:xfrm flipH="1">
            <a:off x="2775854" y="2517410"/>
            <a:ext cx="11162" cy="110148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34612" y="4239848"/>
            <a:ext cx="0" cy="1461202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剪去对角的矩形 37"/>
          <p:cNvSpPr/>
          <p:nvPr/>
        </p:nvSpPr>
        <p:spPr>
          <a:xfrm>
            <a:off x="3902823" y="1904273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semantic vocabulary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735710" y="3624197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Rules for extracting expression pattern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710798" y="2517410"/>
            <a:ext cx="11162" cy="110148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剪去对角的矩形 48"/>
          <p:cNvSpPr/>
          <p:nvPr/>
        </p:nvSpPr>
        <p:spPr>
          <a:xfrm>
            <a:off x="3838127" y="5734330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Results of semantic annotation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721960" y="4232027"/>
            <a:ext cx="11161" cy="149618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112251" y="583483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Arial"/>
                <a:ea typeface="宋体"/>
                <a:sym typeface="Arial"/>
              </a:rPr>
              <a:t>Jape</a:t>
            </a:r>
            <a:endParaRPr lang="zh-CN" altLang="en-US" sz="800" b="1" dirty="0">
              <a:latin typeface="Arial"/>
              <a:ea typeface="宋体"/>
              <a:sym typeface="Arial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35710" y="190427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Expression pattern matching for statements</a:t>
            </a:r>
          </a:p>
        </p:txBody>
      </p:sp>
      <p:cxnSp>
        <p:nvCxnSpPr>
          <p:cNvPr id="57" name="直接箭头连接符 56"/>
          <p:cNvCxnSpPr>
            <a:stCxn id="52" idx="0"/>
          </p:cNvCxnSpPr>
          <p:nvPr/>
        </p:nvCxnSpPr>
        <p:spPr>
          <a:xfrm flipV="1">
            <a:off x="6745297" y="4239848"/>
            <a:ext cx="17703" cy="1594986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782213" y="2517410"/>
            <a:ext cx="11162" cy="1101482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2" idx="1"/>
          </p:cNvCxnSpPr>
          <p:nvPr/>
        </p:nvCxnSpPr>
        <p:spPr>
          <a:xfrm>
            <a:off x="5552259" y="6063438"/>
            <a:ext cx="559992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8251935" y="1900986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Feature analysis of annotation object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8251935" y="362671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Rules for inferring  implicit information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665393" y="5803569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Arial"/>
                <a:ea typeface="宋体"/>
                <a:sym typeface="Arial"/>
              </a:rPr>
              <a:t>Jena</a:t>
            </a:r>
          </a:p>
          <a:p>
            <a:pPr algn="ctr"/>
            <a:r>
              <a:rPr lang="en-US" altLang="zh-CN" sz="800" b="1" dirty="0" smtClean="0">
                <a:latin typeface="Arial"/>
                <a:ea typeface="宋体"/>
                <a:sym typeface="Arial"/>
              </a:rPr>
              <a:t>SPARQL</a:t>
            </a:r>
            <a:endParaRPr lang="zh-CN" altLang="en-US" sz="800" b="1" dirty="0">
              <a:latin typeface="Arial"/>
              <a:ea typeface="宋体"/>
              <a:sym typeface="Arial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28719" y="2207553"/>
            <a:ext cx="423216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9317654" y="4239848"/>
            <a:ext cx="17703" cy="1594986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65" idx="0"/>
          </p:cNvCxnSpPr>
          <p:nvPr/>
        </p:nvCxnSpPr>
        <p:spPr>
          <a:xfrm>
            <a:off x="9298438" y="2514121"/>
            <a:ext cx="2" cy="111259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0643617" y="3608847"/>
            <a:ext cx="1548384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Supplementing implicit information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77" name="剪去对角的矩形 76"/>
          <p:cNvSpPr/>
          <p:nvPr/>
        </p:nvSpPr>
        <p:spPr>
          <a:xfrm>
            <a:off x="10593091" y="5756870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 ontology</a:t>
            </a:r>
            <a:endParaRPr lang="zh-CN" altLang="en-US" sz="8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79" name="直接箭头连接符 78"/>
          <p:cNvCxnSpPr>
            <a:endCxn id="77" idx="3"/>
          </p:cNvCxnSpPr>
          <p:nvPr/>
        </p:nvCxnSpPr>
        <p:spPr>
          <a:xfrm flipH="1">
            <a:off x="11417809" y="4232027"/>
            <a:ext cx="1305" cy="152484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6" idx="1"/>
          </p:cNvCxnSpPr>
          <p:nvPr/>
        </p:nvCxnSpPr>
        <p:spPr>
          <a:xfrm flipV="1">
            <a:off x="10344944" y="3915415"/>
            <a:ext cx="298673" cy="1004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832888" y="1491343"/>
            <a:ext cx="1950392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Pilot/Wang/</a:t>
            </a:r>
            <a:r>
              <a:rPr lang="en-US" altLang="zh-CN" sz="800" b="1" dirty="0">
                <a:solidFill>
                  <a:srgbClr val="843C0C"/>
                </a:solidFill>
                <a:latin typeface="Arial"/>
                <a:ea typeface="宋体"/>
                <a:sym typeface="Arial"/>
              </a:rPr>
              <a:t>reported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/that/the undercarriage/</a:t>
            </a:r>
            <a:r>
              <a:rPr lang="en-US" altLang="zh-CN" sz="800" b="1" dirty="0">
                <a:solidFill>
                  <a:srgbClr val="008000"/>
                </a:solidFill>
                <a:latin typeface="Arial"/>
                <a:ea typeface="宋体"/>
                <a:sym typeface="Arial"/>
              </a:rPr>
              <a:t>failed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to/retract/</a:t>
            </a:r>
            <a:r>
              <a:rPr lang="en-US" altLang="zh-CN" sz="800" b="1" dirty="0">
                <a:solidFill>
                  <a:srgbClr val="008000"/>
                </a:solidFill>
                <a:latin typeface="Arial"/>
                <a:ea typeface="宋体"/>
                <a:sym typeface="Arial"/>
              </a:rPr>
              <a:t>after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/taking off/.</a:t>
            </a:r>
            <a:endParaRPr lang="zh-CN" altLang="en-US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734992" y="4310804"/>
            <a:ext cx="192785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Pilot: subclass of class “Informant”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Wang: instance of subclass “XX chief”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Taking off:  instance of class “time of failure”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Undercarriage: instance of class “Product name”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Retract: instance of class “Product function”</a:t>
            </a:r>
            <a:endParaRPr lang="zh-CN" altLang="en-US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858022" y="5287217"/>
            <a:ext cx="1259082" cy="254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Fail: judgment word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5807017" y="1416747"/>
            <a:ext cx="2021702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Time of failure (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*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)+product name+judgment word+function → fault symptom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109858" y="1410003"/>
            <a:ext cx="4005942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203864"/>
                </a:solidFill>
                <a:latin typeface="Arial"/>
                <a:ea typeface="宋体"/>
                <a:sym typeface="Arial"/>
              </a:rPr>
              <a:t>Subclass“XX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8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fleet</a:t>
            </a:r>
            <a:r>
              <a:rPr lang="en-US" altLang="zh-CN" sz="8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”,</a:t>
            </a:r>
            <a:r>
              <a:rPr lang="zh-CN" altLang="en-US" sz="8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matched class “Model”, Instance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“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XXX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”</a:t>
            </a:r>
            <a:endParaRPr lang="en-US" altLang="zh-CN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  <a:p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Class “Model”, instance “XXX”, matched class “Manufacturer”, instance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“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 company”</a:t>
            </a:r>
            <a:endParaRPr lang="zh-CN" altLang="en-US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170335" y="3049632"/>
            <a:ext cx="2021666" cy="622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XXX: instance of class “Model”</a:t>
            </a:r>
          </a:p>
          <a:p>
            <a:pPr>
              <a:lnSpc>
                <a:spcPct val="150000"/>
              </a:lnSpc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 company: instance of class “Manufacturer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”</a:t>
            </a:r>
            <a:endParaRPr lang="en-US" altLang="zh-CN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330221" y="4221982"/>
            <a:ext cx="2208856" cy="1362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Fault symptom: the undercarriage failed to retract after taking off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Informant: Wang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Model: XXX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Manufacturer: XX company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Product name: undercarriage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Time of failure: taking off</a:t>
            </a:r>
          </a:p>
        </p:txBody>
      </p:sp>
    </p:spTree>
    <p:extLst>
      <p:ext uri="{BB962C8B-B14F-4D97-AF65-F5344CB8AC3E}">
        <p14:creationId xmlns:p14="http://schemas.microsoft.com/office/powerpoint/2010/main" xmlns="" val="4568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39730" y="854179"/>
            <a:ext cx="5913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Rules for extracting expression pattern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4643737"/>
              </p:ext>
            </p:extLst>
          </p:nvPr>
        </p:nvGraphicFramePr>
        <p:xfrm>
          <a:off x="49237" y="1303235"/>
          <a:ext cx="12077114" cy="5354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5483"/>
                <a:gridCol w="1554480"/>
                <a:gridCol w="3087858"/>
                <a:gridCol w="4009293"/>
              </a:tblGrid>
              <a:tr h="0"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Sentence expression pattern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47043" marR="47043" marT="0" marB="0" anchor="ctr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Object</a:t>
                      </a:r>
                      <a:r>
                        <a:rPr lang="en-US" altLang="zh-CN" sz="1200" kern="100" baseline="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 directly extracted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47043" marR="47043" marT="0" marB="0" anchor="ctr"/>
                </a:tc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cs typeface="+mn-cs"/>
                          <a:sym typeface="Arial"/>
                        </a:rPr>
                        <a:t>Example</a:t>
                      </a:r>
                      <a:r>
                        <a:rPr lang="en-US" altLang="zh-CN" sz="1200" kern="100" baseline="0" dirty="0" smtClean="0">
                          <a:effectLst/>
                          <a:latin typeface="Arial"/>
                          <a:ea typeface="宋体"/>
                          <a:cs typeface="+mn-cs"/>
                          <a:sym typeface="Arial"/>
                        </a:rPr>
                        <a:t> 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47043" marR="4704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0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Text</a:t>
                      </a:r>
                      <a:r>
                        <a:rPr lang="en-US" altLang="zh-CN" sz="1200" kern="100" baseline="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 expression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47043" marR="4704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Object</a:t>
                      </a:r>
                      <a:r>
                        <a:rPr lang="en-US" altLang="zh-CN" sz="1200" kern="100" baseline="0" dirty="0" smtClean="0">
                          <a:effectLst/>
                          <a:latin typeface="Arial"/>
                          <a:ea typeface="宋体"/>
                          <a:sym typeface="Arial"/>
                        </a:rPr>
                        <a:t> directly extracted</a:t>
                      </a:r>
                      <a:endParaRPr lang="zh-CN" sz="1200" kern="100" dirty="0">
                        <a:effectLst/>
                        <a:latin typeface="Arial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47043" marR="47043" marT="0" marB="0" anchor="ctr"/>
                </a:tc>
              </a:tr>
              <a:tr h="540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 +Fault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Post-plug attachment, broken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post-plug attachment, broken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post-plug attachment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pattern: broken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540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</a:t>
                      </a:r>
                      <a:r>
                        <a:rPr lang="zh-CN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space</a:t>
                      </a:r>
                      <a:r>
                        <a:rPr lang="zh-CN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+Fault pattern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Conduit nozzle, broken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Conduit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Conduit nozzle broken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pattern: broken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405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 Description parameter 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parades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Sound control box, low volume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Sound control box, low volume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sound control box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135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 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reporting in flight process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time: in flight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135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Front wheel load switch fault reporting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front wheel load switch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540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…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Engine flame stabilizer with 12mm flaw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engine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flame stabilizer with 12mm flaw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pattern: flaw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2700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…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negative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+Description parameter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Turn on battery switch, but there is no electric current output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turn on battery switch, and there is no electric current output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405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time+ test mode 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…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negative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+Description parameter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After flight, there is no flat view record in DVR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time: after flight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No flat view records in DVR</a:t>
                      </a: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405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…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…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Report "320 AOAII ILM VAL" fault in flight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Occurrence time: in flight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report "320 AOAII ILM VAL" fault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675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space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+Aircraft structure +Fault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Front undercarriage door terminal switch cable plug, loosened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cable plug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Front undercarriage door terminal switch cable plug, loosened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pattern: loosened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405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Aircraft structure+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negative</a:t>
                      </a:r>
                      <a:r>
                        <a:rPr lang="zh-CN" sz="1050" b="1" kern="10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+function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Engine fails to be started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part: engine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engine fails to be started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  <a:tr h="2700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Description parameter+</a:t>
                      </a:r>
                      <a:r>
                        <a:rPr lang="zh-CN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“</a:t>
                      </a: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parades</a:t>
                      </a:r>
                      <a:r>
                        <a:rPr lang="zh-CN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”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HUD image in distortion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"/>
                        <a:tabLst>
                          <a:tab pos="457200" algn="l"/>
                        </a:tabLst>
                      </a:pPr>
                      <a:r>
                        <a:rPr lang="en-US" sz="1050" b="1" kern="100" dirty="0">
                          <a:effectLst/>
                          <a:latin typeface="Arial"/>
                          <a:ea typeface="宋体"/>
                          <a:cs typeface="Times New Roman" panose="02020603050405020304" pitchFamily="18" charset="0"/>
                          <a:sym typeface="Arial"/>
                        </a:rPr>
                        <a:t>Fault phenomenon: HUD image in distortion </a:t>
                      </a:r>
                      <a:endParaRPr lang="zh-CN" sz="1050" kern="100" dirty="0">
                        <a:effectLst/>
                        <a:latin typeface="Arial"/>
                        <a:ea typeface="宋体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6990" marR="4699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6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>
              <a:latin typeface="Arial"/>
              <a:ea typeface="宋体"/>
              <a:sym typeface="Arial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97251" y="854179"/>
            <a:ext cx="5913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/>
                <a:ea typeface="宋体"/>
                <a:sym typeface="Arial"/>
              </a:rPr>
              <a:t>Rules for extracting expression pattern</a:t>
            </a:r>
          </a:p>
        </p:txBody>
      </p:sp>
      <p:sp>
        <p:nvSpPr>
          <p:cNvPr id="4" name="矩形 3"/>
          <p:cNvSpPr/>
          <p:nvPr/>
        </p:nvSpPr>
        <p:spPr>
          <a:xfrm>
            <a:off x="953678" y="1668753"/>
            <a:ext cx="672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ea typeface="宋体"/>
                <a:cs typeface="Times New Roman" pitchFamily="18" charset="0"/>
                <a:sym typeface="Arial"/>
              </a:rPr>
              <a:t>The extraction rule is user-defined through Jena</a:t>
            </a:r>
            <a:r>
              <a:rPr lang="en-US" altLang="zh-CN" sz="1600" dirty="0">
                <a:latin typeface="Arial"/>
                <a:ea typeface="宋体"/>
                <a:cs typeface="Times New Roman" pitchFamily="18" charset="0"/>
                <a:sym typeface="Arial"/>
              </a:rPr>
              <a:t> </a:t>
            </a:r>
            <a:r>
              <a:rPr lang="en-US" altLang="zh-CN" sz="1600" dirty="0" smtClean="0">
                <a:latin typeface="Arial"/>
                <a:ea typeface="宋体"/>
                <a:cs typeface="Times New Roman" pitchFamily="18" charset="0"/>
                <a:sym typeface="Arial"/>
              </a:rPr>
              <a:t>SPARQL query clauses</a:t>
            </a:r>
            <a:endParaRPr lang="zh-CN" altLang="en-US" sz="1600" dirty="0">
              <a:latin typeface="Arial"/>
              <a:ea typeface="宋体"/>
              <a:cs typeface="Times New Roman" pitchFamily="18" charset="0"/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0498" y="2294263"/>
            <a:ext cx="906662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/>
                <a:ea typeface="宋体"/>
                <a:cs typeface="Times New Roman" pitchFamily="18" charset="0"/>
                <a:sym typeface="Arial"/>
              </a:rPr>
              <a:t>Rule1: (?x subclassOf ?y),(?y canUsePlane ?z)→(?x canUsePlane ?z)</a:t>
            </a:r>
            <a:endParaRPr lang="zh-CN" altLang="zh-CN" dirty="0">
              <a:latin typeface="Arial"/>
              <a:ea typeface="宋体"/>
              <a:cs typeface="Times New Roman" pitchFamily="18" charset="0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/>
                <a:ea typeface="宋体"/>
                <a:cs typeface="Times New Roman" pitchFamily="18" charset="0"/>
                <a:sym typeface="Arial"/>
              </a:rPr>
              <a:t>Rule2: (?x subclassOf ?y),(?y workAtComoany ?m)→(?x workAtCompany ?m)</a:t>
            </a:r>
            <a:endParaRPr lang="zh-CN" altLang="zh-CN" dirty="0">
              <a:latin typeface="Arial"/>
              <a:ea typeface="宋体"/>
              <a:cs typeface="Times New Roman" pitchFamily="18" charset="0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0499" y="3815751"/>
            <a:ext cx="8932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Arial"/>
                <a:ea typeface="宋体"/>
                <a:sym typeface="Arial"/>
              </a:rPr>
              <a:t>Rule1 indicates that if the reporter x is a subclass of XX fleet y, and y is entitled to operation of aircraft of Type z, x is also entitled to operation of the Type z aircraft. See Table 1 Fault Cases, from which we may infer that Pilot Mr. X is only entitled to operation of Type XXX aircraft, so this faulted aircraft is Type XXX. Likewise, we may know the manufacturer is XX Company through Rule2. </a:t>
            </a:r>
            <a:endParaRPr lang="zh-CN" altLang="zh-CN" dirty="0">
              <a:latin typeface="Arial"/>
              <a:ea typeface="宋体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航空工业ppt模板1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1476</Words>
  <Application>Microsoft Office PowerPoint</Application>
  <PresentationFormat>自定义</PresentationFormat>
  <Paragraphs>258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航空工业ppt模板1​​</vt:lpstr>
      <vt:lpstr>Tentative Approaches to Ontology Construction by Automatic Information Extraction in Chinese Corpus </vt:lpstr>
      <vt:lpstr>Report contents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Thanks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xueh</dc:creator>
  <cp:lastModifiedBy>张华</cp:lastModifiedBy>
  <cp:revision>579</cp:revision>
  <dcterms:created xsi:type="dcterms:W3CDTF">2019-07-15T05:47:00Z</dcterms:created>
  <dcterms:modified xsi:type="dcterms:W3CDTF">2019-12-15T07:49:01Z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