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6" r:id="rId5"/>
    <p:sldId id="262" r:id="rId6"/>
    <p:sldId id="263"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57D697-4DBF-4D44-B59D-D2AFB9F758A8}" v="88" dt="2025-04-20T04:42:07.167"/>
  </p1510:revLst>
</p1510:revInfo>
</file>

<file path=ppt/tableStyles.xml><?xml version="1.0" encoding="utf-8"?>
<a:tblStyleLst xmlns:a="http://schemas.openxmlformats.org/drawingml/2006/main" def="{5C22544A-7EE6-4342-B048-85BDC9FD1C3A}">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06" autoAdjust="0"/>
  </p:normalViewPr>
  <p:slideViewPr>
    <p:cSldViewPr snapToGrid="0">
      <p:cViewPr>
        <p:scale>
          <a:sx n="66" d="100"/>
          <a:sy n="66" d="100"/>
        </p:scale>
        <p:origin x="1330" y="221"/>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btvs" userId="1f1888fe54185a97" providerId="LiveId" clId="{5C57D697-4DBF-4D44-B59D-D2AFB9F758A8}"/>
    <pc:docChg chg="undo redo custSel addSld delSld modSld">
      <pc:chgData name="k btvs" userId="1f1888fe54185a97" providerId="LiveId" clId="{5C57D697-4DBF-4D44-B59D-D2AFB9F758A8}" dt="2025-04-20T04:42:12.560" v="483" actId="1076"/>
      <pc:docMkLst>
        <pc:docMk/>
      </pc:docMkLst>
      <pc:sldChg chg="modSp mod">
        <pc:chgData name="k btvs" userId="1f1888fe54185a97" providerId="LiveId" clId="{5C57D697-4DBF-4D44-B59D-D2AFB9F758A8}" dt="2025-04-20T04:13:25.807" v="202" actId="20577"/>
        <pc:sldMkLst>
          <pc:docMk/>
          <pc:sldMk cId="1946000020" sldId="258"/>
        </pc:sldMkLst>
        <pc:spChg chg="mod">
          <ac:chgData name="k btvs" userId="1f1888fe54185a97" providerId="LiveId" clId="{5C57D697-4DBF-4D44-B59D-D2AFB9F758A8}" dt="2025-04-20T04:13:25.807" v="202" actId="20577"/>
          <ac:spMkLst>
            <pc:docMk/>
            <pc:sldMk cId="1946000020" sldId="258"/>
            <ac:spMk id="2" creationId="{11977944-886A-DB0D-7E49-413E193E461A}"/>
          </ac:spMkLst>
        </pc:spChg>
      </pc:sldChg>
      <pc:sldChg chg="modSp del mod">
        <pc:chgData name="k btvs" userId="1f1888fe54185a97" providerId="LiveId" clId="{5C57D697-4DBF-4D44-B59D-D2AFB9F758A8}" dt="2025-04-20T04:13:50.784" v="207" actId="47"/>
        <pc:sldMkLst>
          <pc:docMk/>
          <pc:sldMk cId="3306284400" sldId="259"/>
        </pc:sldMkLst>
      </pc:sldChg>
      <pc:sldChg chg="del">
        <pc:chgData name="k btvs" userId="1f1888fe54185a97" providerId="LiveId" clId="{5C57D697-4DBF-4D44-B59D-D2AFB9F758A8}" dt="2025-04-20T04:13:43.923" v="205" actId="47"/>
        <pc:sldMkLst>
          <pc:docMk/>
          <pc:sldMk cId="3896262297" sldId="260"/>
        </pc:sldMkLst>
      </pc:sldChg>
      <pc:sldChg chg="modSp del">
        <pc:chgData name="k btvs" userId="1f1888fe54185a97" providerId="LiveId" clId="{5C57D697-4DBF-4D44-B59D-D2AFB9F758A8}" dt="2025-04-20T04:13:42.251" v="204" actId="47"/>
        <pc:sldMkLst>
          <pc:docMk/>
          <pc:sldMk cId="627922301" sldId="261"/>
        </pc:sldMkLst>
        <pc:spChg chg="mod">
          <ac:chgData name="k btvs" userId="1f1888fe54185a97" providerId="LiveId" clId="{5C57D697-4DBF-4D44-B59D-D2AFB9F758A8}" dt="2025-04-20T04:13:34.976" v="203" actId="1076"/>
          <ac:spMkLst>
            <pc:docMk/>
            <pc:sldMk cId="627922301" sldId="261"/>
            <ac:spMk id="3" creationId="{ED43A8B2-618F-20AC-6272-BCD6F4C4B6F8}"/>
          </ac:spMkLst>
        </pc:spChg>
      </pc:sldChg>
      <pc:sldChg chg="modSp mod">
        <pc:chgData name="k btvs" userId="1f1888fe54185a97" providerId="LiveId" clId="{5C57D697-4DBF-4D44-B59D-D2AFB9F758A8}" dt="2025-04-18T13:01:55.978" v="45" actId="20577"/>
        <pc:sldMkLst>
          <pc:docMk/>
          <pc:sldMk cId="1375025589" sldId="262"/>
        </pc:sldMkLst>
        <pc:spChg chg="mod">
          <ac:chgData name="k btvs" userId="1f1888fe54185a97" providerId="LiveId" clId="{5C57D697-4DBF-4D44-B59D-D2AFB9F758A8}" dt="2025-04-18T13:01:55.978" v="45" actId="20577"/>
          <ac:spMkLst>
            <pc:docMk/>
            <pc:sldMk cId="1375025589" sldId="262"/>
            <ac:spMk id="2" creationId="{DD5D52FD-E9E1-FDA3-228E-D0244A16ED87}"/>
          </ac:spMkLst>
        </pc:spChg>
      </pc:sldChg>
      <pc:sldChg chg="modSp del mod">
        <pc:chgData name="k btvs" userId="1f1888fe54185a97" providerId="LiveId" clId="{5C57D697-4DBF-4D44-B59D-D2AFB9F758A8}" dt="2025-04-20T04:14:04.507" v="208" actId="47"/>
        <pc:sldMkLst>
          <pc:docMk/>
          <pc:sldMk cId="543463085" sldId="264"/>
        </pc:sldMkLst>
      </pc:sldChg>
      <pc:sldChg chg="addSp delSp modSp new mod">
        <pc:chgData name="k btvs" userId="1f1888fe54185a97" providerId="LiveId" clId="{5C57D697-4DBF-4D44-B59D-D2AFB9F758A8}" dt="2025-04-20T04:42:12.560" v="483" actId="1076"/>
        <pc:sldMkLst>
          <pc:docMk/>
          <pc:sldMk cId="1885086086" sldId="265"/>
        </pc:sldMkLst>
        <pc:spChg chg="add del mod">
          <ac:chgData name="k btvs" userId="1f1888fe54185a97" providerId="LiveId" clId="{5C57D697-4DBF-4D44-B59D-D2AFB9F758A8}" dt="2025-04-20T04:27:24.389" v="258"/>
          <ac:spMkLst>
            <pc:docMk/>
            <pc:sldMk cId="1885086086" sldId="265"/>
            <ac:spMk id="2" creationId="{5855AC93-1382-D3CE-8243-C256EDBCB780}"/>
          </ac:spMkLst>
        </pc:spChg>
        <pc:spChg chg="add del mod">
          <ac:chgData name="k btvs" userId="1f1888fe54185a97" providerId="LiveId" clId="{5C57D697-4DBF-4D44-B59D-D2AFB9F758A8}" dt="2025-04-20T04:27:49.375" v="262"/>
          <ac:spMkLst>
            <pc:docMk/>
            <pc:sldMk cId="1885086086" sldId="265"/>
            <ac:spMk id="3" creationId="{AC5D3558-D033-29F0-7B7E-DEBE174FCF35}"/>
          </ac:spMkLst>
        </pc:spChg>
        <pc:spChg chg="add mod">
          <ac:chgData name="k btvs" userId="1f1888fe54185a97" providerId="LiveId" clId="{5C57D697-4DBF-4D44-B59D-D2AFB9F758A8}" dt="2025-04-20T04:36:19.350" v="480" actId="14100"/>
          <ac:spMkLst>
            <pc:docMk/>
            <pc:sldMk cId="1885086086" sldId="265"/>
            <ac:spMk id="4" creationId="{6AFD9D8C-3FD7-CB6A-B1DD-D87325F207D7}"/>
          </ac:spMkLst>
        </pc:spChg>
        <pc:graphicFrameChg chg="add del mod modGraphic">
          <ac:chgData name="k btvs" userId="1f1888fe54185a97" providerId="LiveId" clId="{5C57D697-4DBF-4D44-B59D-D2AFB9F758A8}" dt="2025-04-20T04:34:52.920" v="450" actId="478"/>
          <ac:graphicFrameMkLst>
            <pc:docMk/>
            <pc:sldMk cId="1885086086" sldId="265"/>
            <ac:graphicFrameMk id="5" creationId="{A26608E0-51D0-72A7-D9F0-5968C298F9BE}"/>
          </ac:graphicFrameMkLst>
        </pc:graphicFrameChg>
        <pc:graphicFrameChg chg="add del modGraphic">
          <ac:chgData name="k btvs" userId="1f1888fe54185a97" providerId="LiveId" clId="{5C57D697-4DBF-4D44-B59D-D2AFB9F758A8}" dt="2025-04-20T04:32:57.606" v="433" actId="1032"/>
          <ac:graphicFrameMkLst>
            <pc:docMk/>
            <pc:sldMk cId="1885086086" sldId="265"/>
            <ac:graphicFrameMk id="6" creationId="{2F1F0A68-EA3B-A1FB-AD1A-A191A9EE439D}"/>
          </ac:graphicFrameMkLst>
        </pc:graphicFrameChg>
        <pc:picChg chg="add mod">
          <ac:chgData name="k btvs" userId="1f1888fe54185a97" providerId="LiveId" clId="{5C57D697-4DBF-4D44-B59D-D2AFB9F758A8}" dt="2025-04-20T04:42:12.560" v="483" actId="1076"/>
          <ac:picMkLst>
            <pc:docMk/>
            <pc:sldMk cId="1885086086" sldId="265"/>
            <ac:picMk id="7" creationId="{65DE932E-6163-90F1-9153-86EEC41568B3}"/>
          </ac:picMkLst>
        </pc:picChg>
      </pc:sldChg>
      <pc:sldChg chg="addSp delSp modSp new mod">
        <pc:chgData name="k btvs" userId="1f1888fe54185a97" providerId="LiveId" clId="{5C57D697-4DBF-4D44-B59D-D2AFB9F758A8}" dt="2025-04-20T04:23:33.011" v="245" actId="14100"/>
        <pc:sldMkLst>
          <pc:docMk/>
          <pc:sldMk cId="1488256286" sldId="266"/>
        </pc:sldMkLst>
        <pc:spChg chg="add del">
          <ac:chgData name="k btvs" userId="1f1888fe54185a97" providerId="LiveId" clId="{5C57D697-4DBF-4D44-B59D-D2AFB9F758A8}" dt="2025-04-20T04:20:51.328" v="229" actId="22"/>
          <ac:spMkLst>
            <pc:docMk/>
            <pc:sldMk cId="1488256286" sldId="266"/>
            <ac:spMk id="4" creationId="{D39E235B-CE03-DE1F-8153-ABD2322F898B}"/>
          </ac:spMkLst>
        </pc:spChg>
        <pc:spChg chg="add del mod">
          <ac:chgData name="k btvs" userId="1f1888fe54185a97" providerId="LiveId" clId="{5C57D697-4DBF-4D44-B59D-D2AFB9F758A8}" dt="2025-04-20T04:21:31.024" v="234" actId="478"/>
          <ac:spMkLst>
            <pc:docMk/>
            <pc:sldMk cId="1488256286" sldId="266"/>
            <ac:spMk id="7" creationId="{FF2AD2F2-1FAC-0EBF-A7D7-43FD16C70BBB}"/>
          </ac:spMkLst>
        </pc:spChg>
        <pc:graphicFrameChg chg="add del mod modGraphic">
          <ac:chgData name="k btvs" userId="1f1888fe54185a97" providerId="LiveId" clId="{5C57D697-4DBF-4D44-B59D-D2AFB9F758A8}" dt="2025-04-20T04:20:27.867" v="219" actId="478"/>
          <ac:graphicFrameMkLst>
            <pc:docMk/>
            <pc:sldMk cId="1488256286" sldId="266"/>
            <ac:graphicFrameMk id="2" creationId="{9BAFF078-8FF4-28FD-7CA1-9B87F549A307}"/>
          </ac:graphicFrameMkLst>
        </pc:graphicFrameChg>
        <pc:graphicFrameChg chg="add mod">
          <ac:chgData name="k btvs" userId="1f1888fe54185a97" providerId="LiveId" clId="{5C57D697-4DBF-4D44-B59D-D2AFB9F758A8}" dt="2025-04-20T04:20:54.083" v="230"/>
          <ac:graphicFrameMkLst>
            <pc:docMk/>
            <pc:sldMk cId="1488256286" sldId="266"/>
            <ac:graphicFrameMk id="5" creationId="{ADDBBFD9-56F3-49F4-76E3-33EDEFA33078}"/>
          </ac:graphicFrameMkLst>
        </pc:graphicFrameChg>
        <pc:graphicFrameChg chg="add mod modGraphic">
          <ac:chgData name="k btvs" userId="1f1888fe54185a97" providerId="LiveId" clId="{5C57D697-4DBF-4D44-B59D-D2AFB9F758A8}" dt="2025-04-20T04:23:33.011" v="245" actId="14100"/>
          <ac:graphicFrameMkLst>
            <pc:docMk/>
            <pc:sldMk cId="1488256286" sldId="266"/>
            <ac:graphicFrameMk id="8" creationId="{94BB659D-222E-3E12-75A9-F320B6BA9BE8}"/>
          </ac:graphicFrameMkLst>
        </pc:graphicFrameChg>
      </pc:sldChg>
      <pc:sldChg chg="addSp modSp new del mod">
        <pc:chgData name="k btvs" userId="1f1888fe54185a97" providerId="LiveId" clId="{5C57D697-4DBF-4D44-B59D-D2AFB9F758A8}" dt="2025-04-20T04:13:47.545" v="206" actId="47"/>
        <pc:sldMkLst>
          <pc:docMk/>
          <pc:sldMk cId="2230940085" sldId="266"/>
        </pc:sldMkLst>
        <pc:graphicFrameChg chg="add mod modGraphic">
          <ac:chgData name="k btvs" userId="1f1888fe54185a97" providerId="LiveId" clId="{5C57D697-4DBF-4D44-B59D-D2AFB9F758A8}" dt="2025-04-20T04:11:45.867" v="94" actId="20577"/>
          <ac:graphicFrameMkLst>
            <pc:docMk/>
            <pc:sldMk cId="2230940085" sldId="266"/>
            <ac:graphicFrameMk id="2" creationId="{14FBF0FF-4504-00F7-5FF8-8E42CBACA974}"/>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98DDF-245C-A1E4-7586-AB54F7C3E5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C2E44B-6C4E-40A6-9D5A-D53E22B526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2CA78FA-D219-65FB-F4A3-5C15EBFFA3DE}"/>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5" name="Footer Placeholder 4">
            <a:extLst>
              <a:ext uri="{FF2B5EF4-FFF2-40B4-BE49-F238E27FC236}">
                <a16:creationId xmlns:a16="http://schemas.microsoft.com/office/drawing/2014/main" id="{AA98B68F-6D6E-5BB3-2558-04D23F85C6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02A3D9-E682-D68B-B171-57DF0891054D}"/>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313159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B5708-6E9C-DFA0-A039-0B22E43FD1B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CCB6C1-E5D3-C747-EDCB-F3BD31E89F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395111-0C98-4635-D77E-48B150E27AA2}"/>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5" name="Footer Placeholder 4">
            <a:extLst>
              <a:ext uri="{FF2B5EF4-FFF2-40B4-BE49-F238E27FC236}">
                <a16:creationId xmlns:a16="http://schemas.microsoft.com/office/drawing/2014/main" id="{E5F4A90B-F9CF-064F-A869-BEA0754A9C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8818936-626B-5C6F-E5E4-9A603A1C83A9}"/>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456087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7E2238-B81F-F7A0-F63C-0DC7CF71C3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9170F8-BE2A-1279-D5E0-13BB6C66E0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C4189F-99F6-C7CA-D054-7144D1439954}"/>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5" name="Footer Placeholder 4">
            <a:extLst>
              <a:ext uri="{FF2B5EF4-FFF2-40B4-BE49-F238E27FC236}">
                <a16:creationId xmlns:a16="http://schemas.microsoft.com/office/drawing/2014/main" id="{B72F5998-0C1B-50C2-8AAF-57F9936A13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9A31B8-87A0-04A3-99BC-7B6396B21A73}"/>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2584794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2E098-2889-F300-F979-392F65F2D0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20D1C7F-954D-029A-F7DC-ACAAC94C79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FA52D8-6736-3F3D-75AD-78EA1A598B03}"/>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5" name="Footer Placeholder 4">
            <a:extLst>
              <a:ext uri="{FF2B5EF4-FFF2-40B4-BE49-F238E27FC236}">
                <a16:creationId xmlns:a16="http://schemas.microsoft.com/office/drawing/2014/main" id="{F18556C3-6A2C-1171-8F4A-9DCAE061EA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F6F868-2095-5252-BF86-FC8E931D3EC1}"/>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351749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1D6EB-C0E2-6E1D-BFD5-C661EA3CD6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89BC018-CF89-DD37-D212-1AE4E1348B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CD6ECD-C304-D67E-E3D4-515FEE38B5A5}"/>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5" name="Footer Placeholder 4">
            <a:extLst>
              <a:ext uri="{FF2B5EF4-FFF2-40B4-BE49-F238E27FC236}">
                <a16:creationId xmlns:a16="http://schemas.microsoft.com/office/drawing/2014/main" id="{720F50A3-2C85-553B-96C5-910F1F0BD1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3A7F15-A98F-1EB2-3C75-553C5EA7F34C}"/>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3351617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34058-A4B2-C2FF-CFBE-30C01496300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93A5AE-0D6D-2F24-3CD4-1F04524A0F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D38F56-F599-25FD-8838-08AD4F047C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AD21888-E81F-6483-8AE3-954148D195B8}"/>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6" name="Footer Placeholder 5">
            <a:extLst>
              <a:ext uri="{FF2B5EF4-FFF2-40B4-BE49-F238E27FC236}">
                <a16:creationId xmlns:a16="http://schemas.microsoft.com/office/drawing/2014/main" id="{57949783-CC9E-886A-221B-8AA4F84A43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F42198-36BC-4B77-52E8-9253D2D89ACD}"/>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3828061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A5995-269B-9375-8FE8-E6C338D1928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20A78D8-AE5F-7723-582F-D02AA3C21B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F94E3-FE95-3079-91F0-BD2348D790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A890F8D-0FBA-889B-DE75-92A2E694E5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7D9FB9-BA08-4CCC-2FE6-2007C0EC50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91A28F1-A27D-DFBA-DCF4-FED33BC4B133}"/>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8" name="Footer Placeholder 7">
            <a:extLst>
              <a:ext uri="{FF2B5EF4-FFF2-40B4-BE49-F238E27FC236}">
                <a16:creationId xmlns:a16="http://schemas.microsoft.com/office/drawing/2014/main" id="{80430CD2-931F-26DD-E767-7684296BA6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9789CDD-4B62-8A51-DC70-C5AB10F0EEB7}"/>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2528163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3DA16-ADC0-C43F-9C08-B8707BCC75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A35CD7-BD83-DADC-6B3E-0EA5E8A44F1B}"/>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4" name="Footer Placeholder 3">
            <a:extLst>
              <a:ext uri="{FF2B5EF4-FFF2-40B4-BE49-F238E27FC236}">
                <a16:creationId xmlns:a16="http://schemas.microsoft.com/office/drawing/2014/main" id="{221C3DF3-A30E-D0EC-0B65-4A09A94F19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E6DFE10-56B6-F92F-DF41-0438FF42CAC5}"/>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4193860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F4353A-2D68-3BAA-5960-D112163E3FE4}"/>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3" name="Footer Placeholder 2">
            <a:extLst>
              <a:ext uri="{FF2B5EF4-FFF2-40B4-BE49-F238E27FC236}">
                <a16:creationId xmlns:a16="http://schemas.microsoft.com/office/drawing/2014/main" id="{0764C9F0-5F3E-1A18-ACE0-30D06A9B2D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7C2564-629C-FEBD-524C-CBEB3484303D}"/>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69982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88B08-4E46-9C0E-BEB8-3A5D1EFA57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60C16CC-5CAD-F2D3-90F6-366178023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3F56A90-AD77-5C31-4459-B3D835867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5EF8A-4A81-1372-2CE1-11F0DC05E69C}"/>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6" name="Footer Placeholder 5">
            <a:extLst>
              <a:ext uri="{FF2B5EF4-FFF2-40B4-BE49-F238E27FC236}">
                <a16:creationId xmlns:a16="http://schemas.microsoft.com/office/drawing/2014/main" id="{5BB01A6A-3095-240D-A939-AB10F1D9D98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47ADFB-80A4-851D-1F0B-83AF235FCC18}"/>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1219471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442BC-DC76-FD9A-B623-AB72F25E39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05CF890-7F45-7A6A-DAC7-183416406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F732A66-935A-E6FA-A6BB-6EA7200F4C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4C8B0-04D3-A01A-BAC6-3CE715154D2A}"/>
              </a:ext>
            </a:extLst>
          </p:cNvPr>
          <p:cNvSpPr>
            <a:spLocks noGrp="1"/>
          </p:cNvSpPr>
          <p:nvPr>
            <p:ph type="dt" sz="half" idx="10"/>
          </p:nvPr>
        </p:nvSpPr>
        <p:spPr/>
        <p:txBody>
          <a:bodyPr/>
          <a:lstStyle/>
          <a:p>
            <a:fld id="{39A0ED0A-AF2F-472E-9EDF-F92BF133EFFC}" type="datetimeFigureOut">
              <a:rPr lang="en-IN" smtClean="0"/>
              <a:t>20-04-2025</a:t>
            </a:fld>
            <a:endParaRPr lang="en-IN"/>
          </a:p>
        </p:txBody>
      </p:sp>
      <p:sp>
        <p:nvSpPr>
          <p:cNvPr id="6" name="Footer Placeholder 5">
            <a:extLst>
              <a:ext uri="{FF2B5EF4-FFF2-40B4-BE49-F238E27FC236}">
                <a16:creationId xmlns:a16="http://schemas.microsoft.com/office/drawing/2014/main" id="{16645A3D-A99E-FAD5-6C2C-301BC4BE66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1FEA240-FE51-3C40-A237-79849C55F44F}"/>
              </a:ext>
            </a:extLst>
          </p:cNvPr>
          <p:cNvSpPr>
            <a:spLocks noGrp="1"/>
          </p:cNvSpPr>
          <p:nvPr>
            <p:ph type="sldNum" sz="quarter" idx="12"/>
          </p:nvPr>
        </p:nvSpPr>
        <p:spPr/>
        <p:txBody>
          <a:bodyPr/>
          <a:lstStyle/>
          <a:p>
            <a:fld id="{C0D10C1C-E0A9-46B9-BF08-FD74AF08DA85}" type="slidenum">
              <a:rPr lang="en-IN" smtClean="0"/>
              <a:t>‹#›</a:t>
            </a:fld>
            <a:endParaRPr lang="en-IN"/>
          </a:p>
        </p:txBody>
      </p:sp>
    </p:spTree>
    <p:extLst>
      <p:ext uri="{BB962C8B-B14F-4D97-AF65-F5344CB8AC3E}">
        <p14:creationId xmlns:p14="http://schemas.microsoft.com/office/powerpoint/2010/main" val="35822075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07A578-C889-7576-F18B-6DDEC776E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C80A984-E35D-056D-32E8-BED6FC9ED3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B08C22-D114-9FDF-92BB-3D93293961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A0ED0A-AF2F-472E-9EDF-F92BF133EFFC}" type="datetimeFigureOut">
              <a:rPr lang="en-IN" smtClean="0"/>
              <a:t>20-04-2025</a:t>
            </a:fld>
            <a:endParaRPr lang="en-IN"/>
          </a:p>
        </p:txBody>
      </p:sp>
      <p:sp>
        <p:nvSpPr>
          <p:cNvPr id="5" name="Footer Placeholder 4">
            <a:extLst>
              <a:ext uri="{FF2B5EF4-FFF2-40B4-BE49-F238E27FC236}">
                <a16:creationId xmlns:a16="http://schemas.microsoft.com/office/drawing/2014/main" id="{AE853FFF-4F22-EEA6-1D04-D2A5AE79A9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ADEC54-F746-6B95-04FB-7E5F23B1ED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D10C1C-E0A9-46B9-BF08-FD74AF08DA85}" type="slidenum">
              <a:rPr lang="en-IN" smtClean="0"/>
              <a:t>‹#›</a:t>
            </a:fld>
            <a:endParaRPr lang="en-IN"/>
          </a:p>
        </p:txBody>
      </p:sp>
    </p:spTree>
    <p:extLst>
      <p:ext uri="{BB962C8B-B14F-4D97-AF65-F5344CB8AC3E}">
        <p14:creationId xmlns:p14="http://schemas.microsoft.com/office/powerpoint/2010/main" val="3781226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kbtvs/WAPT" TargetMode="Externa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zero.webappsecurity.co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3E327-59FA-6E5B-CBE6-6B1651B6F36E}"/>
              </a:ext>
            </a:extLst>
          </p:cNvPr>
          <p:cNvSpPr>
            <a:spLocks noGrp="1"/>
          </p:cNvSpPr>
          <p:nvPr>
            <p:ph type="ctrTitle"/>
          </p:nvPr>
        </p:nvSpPr>
        <p:spPr/>
        <p:txBody>
          <a:bodyPr/>
          <a:lstStyle/>
          <a:p>
            <a:r>
              <a:rPr lang="en-IN" dirty="0"/>
              <a:t>Web Application Penetration Testing</a:t>
            </a:r>
          </a:p>
        </p:txBody>
      </p:sp>
      <p:sp>
        <p:nvSpPr>
          <p:cNvPr id="3" name="Subtitle 2">
            <a:extLst>
              <a:ext uri="{FF2B5EF4-FFF2-40B4-BE49-F238E27FC236}">
                <a16:creationId xmlns:a16="http://schemas.microsoft.com/office/drawing/2014/main" id="{B25D6DD4-0980-651D-DF68-32BD7A80329A}"/>
              </a:ext>
            </a:extLst>
          </p:cNvPr>
          <p:cNvSpPr>
            <a:spLocks noGrp="1"/>
          </p:cNvSpPr>
          <p:nvPr>
            <p:ph type="subTitle" idx="1"/>
          </p:nvPr>
        </p:nvSpPr>
        <p:spPr/>
        <p:txBody>
          <a:bodyPr/>
          <a:lstStyle/>
          <a:p>
            <a:r>
              <a:rPr lang="en-IN" dirty="0"/>
              <a:t>Project 57: develop tool to detect open directories and security misconfigurations</a:t>
            </a:r>
          </a:p>
        </p:txBody>
      </p:sp>
      <p:sp>
        <p:nvSpPr>
          <p:cNvPr id="4" name="TextBox 3">
            <a:extLst>
              <a:ext uri="{FF2B5EF4-FFF2-40B4-BE49-F238E27FC236}">
                <a16:creationId xmlns:a16="http://schemas.microsoft.com/office/drawing/2014/main" id="{FADDBEC2-A17A-8764-C465-764E2B9F9EE3}"/>
              </a:ext>
            </a:extLst>
          </p:cNvPr>
          <p:cNvSpPr txBox="1"/>
          <p:nvPr/>
        </p:nvSpPr>
        <p:spPr>
          <a:xfrm>
            <a:off x="8052954" y="5424055"/>
            <a:ext cx="3740728" cy="923330"/>
          </a:xfrm>
          <a:prstGeom prst="rect">
            <a:avLst/>
          </a:prstGeom>
          <a:noFill/>
        </p:spPr>
        <p:txBody>
          <a:bodyPr wrap="square" rtlCol="0">
            <a:spAutoFit/>
          </a:bodyPr>
          <a:lstStyle/>
          <a:p>
            <a:r>
              <a:rPr lang="en-IN" dirty="0"/>
              <a:t>K BALA THRIPURA VENKATA SRIVALLI AP22110011471</a:t>
            </a:r>
            <a:br>
              <a:rPr lang="en-IN" dirty="0"/>
            </a:br>
            <a:r>
              <a:rPr lang="en-IN" dirty="0"/>
              <a:t>CSE-Y</a:t>
            </a:r>
          </a:p>
        </p:txBody>
      </p:sp>
    </p:spTree>
    <p:extLst>
      <p:ext uri="{BB962C8B-B14F-4D97-AF65-F5344CB8AC3E}">
        <p14:creationId xmlns:p14="http://schemas.microsoft.com/office/powerpoint/2010/main" val="231168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C4030D-FA79-2D0F-2F7F-BD220FCDFDE8}"/>
              </a:ext>
            </a:extLst>
          </p:cNvPr>
          <p:cNvSpPr txBox="1"/>
          <p:nvPr/>
        </p:nvSpPr>
        <p:spPr>
          <a:xfrm>
            <a:off x="779318" y="727364"/>
            <a:ext cx="10162309" cy="4036041"/>
          </a:xfrm>
          <a:prstGeom prst="rect">
            <a:avLst/>
          </a:prstGeom>
          <a:noFill/>
        </p:spPr>
        <p:txBody>
          <a:bodyPr wrap="square" rtlCol="0">
            <a:spAutoFit/>
          </a:bodyPr>
          <a:lstStyle/>
          <a:p>
            <a:r>
              <a:rPr lang="en-IN" sz="2200" b="1" dirty="0"/>
              <a:t>Problem Statement:</a:t>
            </a:r>
          </a:p>
          <a:p>
            <a:pPr>
              <a:lnSpc>
                <a:spcPct val="200000"/>
              </a:lnSpc>
            </a:pPr>
            <a:br>
              <a:rPr lang="en-IN" sz="2000" dirty="0"/>
            </a:br>
            <a:r>
              <a:rPr lang="en-US" sz="2000" b="0" i="0" u="none" strike="noStrike" dirty="0">
                <a:solidFill>
                  <a:srgbClr val="000000"/>
                </a:solidFill>
                <a:effectLst/>
                <a:latin typeface="Arial" panose="020B0604020202020204" pitchFamily="34" charset="0"/>
              </a:rPr>
              <a:t>Modern web applications often suffer from improperly configured servers, frameworks, and environments. These misconfigurations may lead to serious security vulnerabilities like unauthorized access, data leaks, or even full system compromise. The project aims to create an automated tool that scans web applications for open/exposed directories and common security header misconfigurations.</a:t>
            </a:r>
            <a:endParaRPr lang="en-IN" sz="2000" dirty="0"/>
          </a:p>
        </p:txBody>
      </p:sp>
    </p:spTree>
    <p:extLst>
      <p:ext uri="{BB962C8B-B14F-4D97-AF65-F5344CB8AC3E}">
        <p14:creationId xmlns:p14="http://schemas.microsoft.com/office/powerpoint/2010/main" val="4193076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1977944-886A-DB0D-7E49-413E193E461A}"/>
              </a:ext>
            </a:extLst>
          </p:cNvPr>
          <p:cNvSpPr txBox="1"/>
          <p:nvPr/>
        </p:nvSpPr>
        <p:spPr>
          <a:xfrm>
            <a:off x="477982" y="245299"/>
            <a:ext cx="10941627" cy="5605702"/>
          </a:xfrm>
          <a:prstGeom prst="rect">
            <a:avLst/>
          </a:prstGeom>
          <a:noFill/>
        </p:spPr>
        <p:txBody>
          <a:bodyPr wrap="square" rtlCol="0">
            <a:spAutoFit/>
          </a:bodyPr>
          <a:lstStyle/>
          <a:p>
            <a:pPr>
              <a:lnSpc>
                <a:spcPct val="200000"/>
              </a:lnSpc>
            </a:pPr>
            <a:r>
              <a:rPr lang="en-IN" sz="2200" b="1" dirty="0"/>
              <a:t>Security Misconfigurations:</a:t>
            </a:r>
            <a:br>
              <a:rPr lang="en-IN" sz="2200" dirty="0"/>
            </a:br>
            <a:r>
              <a:rPr lang="en-US" sz="2000" b="0" i="0" u="none" strike="noStrike" dirty="0">
                <a:solidFill>
                  <a:srgbClr val="001D35"/>
                </a:solidFill>
                <a:effectLst/>
                <a:latin typeface="Arial" panose="020B0604020202020204" pitchFamily="34" charset="0"/>
              </a:rPr>
              <a:t>the improper or inadequate configuration of security settings within software, hardware, applications, or networks, leading to vulnerabilities that can be exploited by attackers</a:t>
            </a:r>
            <a:br>
              <a:rPr lang="en-US" sz="2000" b="0" i="0" u="none" strike="noStrike" dirty="0">
                <a:solidFill>
                  <a:srgbClr val="001D35"/>
                </a:solidFill>
                <a:effectLst/>
                <a:latin typeface="Arial" panose="020B0604020202020204" pitchFamily="34" charset="0"/>
              </a:rPr>
            </a:br>
            <a:r>
              <a:rPr lang="en-US" sz="2000" b="1" i="0" u="none" strike="noStrike" dirty="0">
                <a:solidFill>
                  <a:srgbClr val="001D35"/>
                </a:solidFill>
                <a:effectLst/>
                <a:latin typeface="Arial" panose="020B0604020202020204" pitchFamily="34" charset="0"/>
              </a:rPr>
              <a:t>Types:</a:t>
            </a:r>
            <a:endParaRPr lang="en-US" sz="2000" dirty="0">
              <a:solidFill>
                <a:srgbClr val="001D35"/>
              </a:solidFill>
              <a:latin typeface="Arial" panose="020B0604020202020204" pitchFamily="34" charset="0"/>
            </a:endParaRPr>
          </a:p>
          <a:p>
            <a:pPr marL="342900" indent="-342900">
              <a:lnSpc>
                <a:spcPct val="200000"/>
              </a:lnSpc>
              <a:buFont typeface="Arial" panose="020B0604020202020204" pitchFamily="34" charset="0"/>
              <a:buChar char="•"/>
            </a:pPr>
            <a:r>
              <a:rPr lang="en-US" sz="2000" dirty="0">
                <a:solidFill>
                  <a:srgbClr val="001D35"/>
                </a:solidFill>
                <a:latin typeface="Arial" panose="020B0604020202020204" pitchFamily="34" charset="0"/>
              </a:rPr>
              <a:t>Open directories</a:t>
            </a:r>
          </a:p>
          <a:p>
            <a:pPr marL="342900" indent="-342900">
              <a:lnSpc>
                <a:spcPct val="200000"/>
              </a:lnSpc>
              <a:buFont typeface="Arial" panose="020B0604020202020204" pitchFamily="34" charset="0"/>
              <a:buChar char="•"/>
            </a:pPr>
            <a:r>
              <a:rPr lang="en-US" sz="2000" dirty="0">
                <a:solidFill>
                  <a:srgbClr val="001D35"/>
                </a:solidFill>
                <a:latin typeface="Arial" panose="020B0604020202020204" pitchFamily="34" charset="0"/>
              </a:rPr>
              <a:t>HTTP headers</a:t>
            </a:r>
          </a:p>
          <a:p>
            <a:pPr marL="342900" indent="-342900">
              <a:lnSpc>
                <a:spcPct val="200000"/>
              </a:lnSpc>
              <a:buFont typeface="Arial" panose="020B0604020202020204" pitchFamily="34" charset="0"/>
              <a:buChar char="•"/>
            </a:pPr>
            <a:r>
              <a:rPr lang="en-US" sz="2000" dirty="0">
                <a:solidFill>
                  <a:srgbClr val="001D35"/>
                </a:solidFill>
                <a:latin typeface="Arial" panose="020B0604020202020204" pitchFamily="34" charset="0"/>
              </a:rPr>
              <a:t>CORS</a:t>
            </a:r>
          </a:p>
          <a:p>
            <a:pPr marL="342900" indent="-342900">
              <a:lnSpc>
                <a:spcPct val="200000"/>
              </a:lnSpc>
              <a:buFont typeface="Arial" panose="020B0604020202020204" pitchFamily="34" charset="0"/>
              <a:buChar char="•"/>
            </a:pPr>
            <a:r>
              <a:rPr lang="en-US" sz="2000" dirty="0">
                <a:solidFill>
                  <a:srgbClr val="001D35"/>
                </a:solidFill>
                <a:latin typeface="Arial" panose="020B0604020202020204" pitchFamily="34" charset="0"/>
              </a:rPr>
              <a:t>Leaked Server Info</a:t>
            </a:r>
          </a:p>
          <a:p>
            <a:pPr marL="342900" indent="-342900">
              <a:lnSpc>
                <a:spcPct val="200000"/>
              </a:lnSpc>
              <a:buFont typeface="Arial" panose="020B0604020202020204" pitchFamily="34" charset="0"/>
              <a:buChar char="•"/>
            </a:pPr>
            <a:r>
              <a:rPr lang="en-US" sz="2000" dirty="0">
                <a:solidFill>
                  <a:srgbClr val="001D35"/>
                </a:solidFill>
                <a:latin typeface="Arial" panose="020B0604020202020204" pitchFamily="34" charset="0"/>
              </a:rPr>
              <a:t>Insecure Cookies</a:t>
            </a:r>
            <a:endParaRPr lang="en-IN" sz="2000" dirty="0"/>
          </a:p>
        </p:txBody>
      </p:sp>
      <p:pic>
        <p:nvPicPr>
          <p:cNvPr id="1026" name="Picture 2">
            <a:extLst>
              <a:ext uri="{FF2B5EF4-FFF2-40B4-BE49-F238E27FC236}">
                <a16:creationId xmlns:a16="http://schemas.microsoft.com/office/drawing/2014/main" id="{26BD994A-6659-432B-DE1B-4BBC6F2B9C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5520" y="2705347"/>
            <a:ext cx="565785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00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94BB659D-222E-3E12-75A9-F320B6BA9BE8}"/>
              </a:ext>
            </a:extLst>
          </p:cNvPr>
          <p:cNvGraphicFramePr>
            <a:graphicFrameLocks noGrp="1"/>
          </p:cNvGraphicFramePr>
          <p:nvPr>
            <p:extLst>
              <p:ext uri="{D42A27DB-BD31-4B8C-83A1-F6EECF244321}">
                <p14:modId xmlns:p14="http://schemas.microsoft.com/office/powerpoint/2010/main" val="3063905377"/>
              </p:ext>
            </p:extLst>
          </p:nvPr>
        </p:nvGraphicFramePr>
        <p:xfrm>
          <a:off x="716973" y="384465"/>
          <a:ext cx="10183092" cy="5839686"/>
        </p:xfrm>
        <a:graphic>
          <a:graphicData uri="http://schemas.openxmlformats.org/drawingml/2006/table">
            <a:tbl>
              <a:tblPr>
                <a:tableStyleId>{21E4AEA4-8DFA-4A89-87EB-49C32662AFE0}</a:tableStyleId>
              </a:tblPr>
              <a:tblGrid>
                <a:gridCol w="5091546">
                  <a:extLst>
                    <a:ext uri="{9D8B030D-6E8A-4147-A177-3AD203B41FA5}">
                      <a16:colId xmlns:a16="http://schemas.microsoft.com/office/drawing/2014/main" val="4183912653"/>
                    </a:ext>
                  </a:extLst>
                </a:gridCol>
                <a:gridCol w="5091546">
                  <a:extLst>
                    <a:ext uri="{9D8B030D-6E8A-4147-A177-3AD203B41FA5}">
                      <a16:colId xmlns:a16="http://schemas.microsoft.com/office/drawing/2014/main" val="406414921"/>
                    </a:ext>
                  </a:extLst>
                </a:gridCol>
              </a:tblGrid>
              <a:tr h="390078">
                <a:tc>
                  <a:txBody>
                    <a:bodyPr/>
                    <a:lstStyle/>
                    <a:p>
                      <a:r>
                        <a:rPr lang="en-IN" sz="1400" b="1"/>
                        <a:t>Misconfiguration Type</a:t>
                      </a:r>
                      <a:endParaRPr lang="en-IN" sz="1400"/>
                    </a:p>
                  </a:txBody>
                  <a:tcPr marL="72522" marR="72522" marT="36261" marB="36261" anchor="ctr"/>
                </a:tc>
                <a:tc>
                  <a:txBody>
                    <a:bodyPr/>
                    <a:lstStyle/>
                    <a:p>
                      <a:r>
                        <a:rPr lang="en-IN" sz="1400" b="1"/>
                        <a:t>Description</a:t>
                      </a:r>
                      <a:endParaRPr lang="en-IN" sz="1400"/>
                    </a:p>
                  </a:txBody>
                  <a:tcPr marL="72522" marR="72522" marT="36261" marB="36261" anchor="ctr"/>
                </a:tc>
                <a:extLst>
                  <a:ext uri="{0D108BD9-81ED-4DB2-BD59-A6C34878D82A}">
                    <a16:rowId xmlns:a16="http://schemas.microsoft.com/office/drawing/2014/main" val="1491932585"/>
                  </a:ext>
                </a:extLst>
              </a:tr>
              <a:tr h="681201">
                <a:tc>
                  <a:txBody>
                    <a:bodyPr/>
                    <a:lstStyle/>
                    <a:p>
                      <a:r>
                        <a:rPr lang="en-IN" sz="1400" b="1"/>
                        <a:t>Missing X-Frame-Options</a:t>
                      </a:r>
                      <a:endParaRPr lang="en-IN" sz="1400"/>
                    </a:p>
                  </a:txBody>
                  <a:tcPr marL="72522" marR="72522" marT="36261" marB="36261" anchor="ctr"/>
                </a:tc>
                <a:tc>
                  <a:txBody>
                    <a:bodyPr/>
                    <a:lstStyle/>
                    <a:p>
                      <a:r>
                        <a:rPr lang="en-US" sz="1400"/>
                        <a:t>Allows clickjacking by letting the site be embedded in iframes.</a:t>
                      </a:r>
                    </a:p>
                  </a:txBody>
                  <a:tcPr marL="72522" marR="72522" marT="36261" marB="36261" anchor="ctr"/>
                </a:tc>
                <a:extLst>
                  <a:ext uri="{0D108BD9-81ED-4DB2-BD59-A6C34878D82A}">
                    <a16:rowId xmlns:a16="http://schemas.microsoft.com/office/drawing/2014/main" val="3235819778"/>
                  </a:ext>
                </a:extLst>
              </a:tr>
              <a:tr h="681201">
                <a:tc>
                  <a:txBody>
                    <a:bodyPr/>
                    <a:lstStyle/>
                    <a:p>
                      <a:r>
                        <a:rPr lang="en-IN" sz="1400" b="1" dirty="0"/>
                        <a:t>Missing X-Content-Type-Options</a:t>
                      </a:r>
                      <a:endParaRPr lang="en-IN" sz="1400" dirty="0"/>
                    </a:p>
                  </a:txBody>
                  <a:tcPr marL="72522" marR="72522" marT="36261" marB="36261" anchor="ctr"/>
                </a:tc>
                <a:tc>
                  <a:txBody>
                    <a:bodyPr/>
                    <a:lstStyle/>
                    <a:p>
                      <a:r>
                        <a:rPr lang="en-US" sz="1400"/>
                        <a:t>Browser may interpret files as a different MIME type, leading to XSS attacks.</a:t>
                      </a:r>
                    </a:p>
                  </a:txBody>
                  <a:tcPr marL="72522" marR="72522" marT="36261" marB="36261" anchor="ctr"/>
                </a:tc>
                <a:extLst>
                  <a:ext uri="{0D108BD9-81ED-4DB2-BD59-A6C34878D82A}">
                    <a16:rowId xmlns:a16="http://schemas.microsoft.com/office/drawing/2014/main" val="2977772492"/>
                  </a:ext>
                </a:extLst>
              </a:tr>
              <a:tr h="681201">
                <a:tc>
                  <a:txBody>
                    <a:bodyPr/>
                    <a:lstStyle/>
                    <a:p>
                      <a:r>
                        <a:rPr lang="en-IN" sz="1400" b="1" dirty="0"/>
                        <a:t>Missing Content-Security-Policy</a:t>
                      </a:r>
                      <a:endParaRPr lang="en-IN" sz="1400" dirty="0"/>
                    </a:p>
                  </a:txBody>
                  <a:tcPr marL="72522" marR="72522" marT="36261" marB="36261" anchor="ctr"/>
                </a:tc>
                <a:tc>
                  <a:txBody>
                    <a:bodyPr/>
                    <a:lstStyle/>
                    <a:p>
                      <a:r>
                        <a:rPr lang="en-US" sz="1400"/>
                        <a:t>Increases risk of XSS or code injection by allowing unsafe scripts to run.</a:t>
                      </a:r>
                    </a:p>
                  </a:txBody>
                  <a:tcPr marL="72522" marR="72522" marT="36261" marB="36261" anchor="ctr"/>
                </a:tc>
                <a:extLst>
                  <a:ext uri="{0D108BD9-81ED-4DB2-BD59-A6C34878D82A}">
                    <a16:rowId xmlns:a16="http://schemas.microsoft.com/office/drawing/2014/main" val="3762548499"/>
                  </a:ext>
                </a:extLst>
              </a:tr>
              <a:tr h="681201">
                <a:tc>
                  <a:txBody>
                    <a:bodyPr/>
                    <a:lstStyle/>
                    <a:p>
                      <a:r>
                        <a:rPr lang="en-IN" sz="1400" b="1" dirty="0"/>
                        <a:t>Missing Strict-Transport-Security</a:t>
                      </a:r>
                      <a:endParaRPr lang="en-IN" sz="1400" dirty="0"/>
                    </a:p>
                  </a:txBody>
                  <a:tcPr marL="72522" marR="72522" marT="36261" marB="36261" anchor="ctr"/>
                </a:tc>
                <a:tc>
                  <a:txBody>
                    <a:bodyPr/>
                    <a:lstStyle/>
                    <a:p>
                      <a:r>
                        <a:rPr lang="en-US" sz="1400"/>
                        <a:t>Allows downgrade and man-in-the-middle attacks by not enforcing HTTPS.</a:t>
                      </a:r>
                    </a:p>
                  </a:txBody>
                  <a:tcPr marL="72522" marR="72522" marT="36261" marB="36261" anchor="ctr"/>
                </a:tc>
                <a:extLst>
                  <a:ext uri="{0D108BD9-81ED-4DB2-BD59-A6C34878D82A}">
                    <a16:rowId xmlns:a16="http://schemas.microsoft.com/office/drawing/2014/main" val="543402274"/>
                  </a:ext>
                </a:extLst>
              </a:tr>
              <a:tr h="681201">
                <a:tc>
                  <a:txBody>
                    <a:bodyPr/>
                    <a:lstStyle/>
                    <a:p>
                      <a:r>
                        <a:rPr lang="en-IN" sz="1400" b="1"/>
                        <a:t>Exposed Open Directories</a:t>
                      </a:r>
                      <a:endParaRPr lang="en-IN" sz="1400"/>
                    </a:p>
                  </a:txBody>
                  <a:tcPr marL="72522" marR="72522" marT="36261" marB="36261" anchor="ctr"/>
                </a:tc>
                <a:tc>
                  <a:txBody>
                    <a:bodyPr/>
                    <a:lstStyle/>
                    <a:p>
                      <a:r>
                        <a:rPr lang="en-US" sz="1400"/>
                        <a:t>Public folders like /admin/, /uploads/, .git/, etc., may expose sensitive files.</a:t>
                      </a:r>
                    </a:p>
                  </a:txBody>
                  <a:tcPr marL="72522" marR="72522" marT="36261" marB="36261" anchor="ctr"/>
                </a:tc>
                <a:extLst>
                  <a:ext uri="{0D108BD9-81ED-4DB2-BD59-A6C34878D82A}">
                    <a16:rowId xmlns:a16="http://schemas.microsoft.com/office/drawing/2014/main" val="338408937"/>
                  </a:ext>
                </a:extLst>
              </a:tr>
              <a:tr h="681201">
                <a:tc>
                  <a:txBody>
                    <a:bodyPr/>
                    <a:lstStyle/>
                    <a:p>
                      <a:r>
                        <a:rPr lang="en-IN" sz="1400" b="1"/>
                        <a:t>Overly Permissive CORS Policy</a:t>
                      </a:r>
                      <a:endParaRPr lang="en-IN" sz="1400"/>
                    </a:p>
                  </a:txBody>
                  <a:tcPr marL="72522" marR="72522" marT="36261" marB="36261" anchor="ctr"/>
                </a:tc>
                <a:tc>
                  <a:txBody>
                    <a:bodyPr/>
                    <a:lstStyle/>
                    <a:p>
                      <a:r>
                        <a:rPr lang="en-US" sz="1400"/>
                        <a:t>Access-Control-Allow-Origin: * lets any domain access resources, risking data theft.</a:t>
                      </a:r>
                    </a:p>
                  </a:txBody>
                  <a:tcPr marL="72522" marR="72522" marT="36261" marB="36261" anchor="ctr"/>
                </a:tc>
                <a:extLst>
                  <a:ext uri="{0D108BD9-81ED-4DB2-BD59-A6C34878D82A}">
                    <a16:rowId xmlns:a16="http://schemas.microsoft.com/office/drawing/2014/main" val="1648609067"/>
                  </a:ext>
                </a:extLst>
              </a:tr>
              <a:tr h="681201">
                <a:tc>
                  <a:txBody>
                    <a:bodyPr/>
                    <a:lstStyle/>
                    <a:p>
                      <a:r>
                        <a:rPr lang="en-US" sz="1400" b="1"/>
                        <a:t>Insecure Cookies (No HttpOnly, Secure, SameSite)</a:t>
                      </a:r>
                      <a:endParaRPr lang="en-US" sz="1400"/>
                    </a:p>
                  </a:txBody>
                  <a:tcPr marL="72522" marR="72522" marT="36261" marB="36261" anchor="ctr"/>
                </a:tc>
                <a:tc>
                  <a:txBody>
                    <a:bodyPr/>
                    <a:lstStyle/>
                    <a:p>
                      <a:r>
                        <a:rPr lang="en-US" sz="1400"/>
                        <a:t>Cookies may be stolen via XSS or exposed over insecure channels.</a:t>
                      </a:r>
                    </a:p>
                  </a:txBody>
                  <a:tcPr marL="72522" marR="72522" marT="36261" marB="36261" anchor="ctr"/>
                </a:tc>
                <a:extLst>
                  <a:ext uri="{0D108BD9-81ED-4DB2-BD59-A6C34878D82A}">
                    <a16:rowId xmlns:a16="http://schemas.microsoft.com/office/drawing/2014/main" val="2017695260"/>
                  </a:ext>
                </a:extLst>
              </a:tr>
              <a:tr h="681201">
                <a:tc>
                  <a:txBody>
                    <a:bodyPr/>
                    <a:lstStyle/>
                    <a:p>
                      <a:r>
                        <a:rPr lang="en-US" sz="1400" b="1"/>
                        <a:t>Leaky Server Details in Headers</a:t>
                      </a:r>
                      <a:endParaRPr lang="en-US" sz="1400"/>
                    </a:p>
                  </a:txBody>
                  <a:tcPr marL="72522" marR="72522" marT="36261" marB="36261" anchor="ctr"/>
                </a:tc>
                <a:tc>
                  <a:txBody>
                    <a:bodyPr/>
                    <a:lstStyle/>
                    <a:p>
                      <a:r>
                        <a:rPr lang="en-US" sz="1400" dirty="0"/>
                        <a:t>Headers like Server or X-Powered-By reveal tech stack info useful to attackers.</a:t>
                      </a:r>
                    </a:p>
                  </a:txBody>
                  <a:tcPr marL="72522" marR="72522" marT="36261" marB="36261" anchor="ctr"/>
                </a:tc>
                <a:extLst>
                  <a:ext uri="{0D108BD9-81ED-4DB2-BD59-A6C34878D82A}">
                    <a16:rowId xmlns:a16="http://schemas.microsoft.com/office/drawing/2014/main" val="3921483187"/>
                  </a:ext>
                </a:extLst>
              </a:tr>
            </a:tbl>
          </a:graphicData>
        </a:graphic>
      </p:graphicFrame>
    </p:spTree>
    <p:extLst>
      <p:ext uri="{BB962C8B-B14F-4D97-AF65-F5344CB8AC3E}">
        <p14:creationId xmlns:p14="http://schemas.microsoft.com/office/powerpoint/2010/main" val="148825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5D52FD-E9E1-FDA3-228E-D0244A16ED87}"/>
              </a:ext>
            </a:extLst>
          </p:cNvPr>
          <p:cNvSpPr txBox="1"/>
          <p:nvPr/>
        </p:nvSpPr>
        <p:spPr>
          <a:xfrm>
            <a:off x="550718" y="446809"/>
            <a:ext cx="10110355" cy="3825534"/>
          </a:xfrm>
          <a:prstGeom prst="rect">
            <a:avLst/>
          </a:prstGeom>
          <a:noFill/>
        </p:spPr>
        <p:txBody>
          <a:bodyPr wrap="square" rtlCol="0">
            <a:spAutoFit/>
          </a:bodyPr>
          <a:lstStyle/>
          <a:p>
            <a:pPr>
              <a:lnSpc>
                <a:spcPct val="150000"/>
              </a:lnSpc>
            </a:pPr>
            <a:r>
              <a:rPr lang="en-IN" sz="2200" b="1" dirty="0"/>
              <a:t>Solution I came up with:</a:t>
            </a:r>
          </a:p>
          <a:p>
            <a:pPr marL="342900" indent="-342900">
              <a:lnSpc>
                <a:spcPct val="150000"/>
              </a:lnSpc>
              <a:buFont typeface="Arial" panose="020B0604020202020204" pitchFamily="34" charset="0"/>
              <a:buChar char="•"/>
            </a:pPr>
            <a:r>
              <a:rPr lang="en-IN" sz="2000" dirty="0"/>
              <a:t>Developed a web page </a:t>
            </a:r>
            <a:r>
              <a:rPr lang="en-IN" sz="2000"/>
              <a:t>using flask , </a:t>
            </a:r>
            <a:r>
              <a:rPr lang="en-IN" sz="2000" dirty="0"/>
              <a:t>in which by giving </a:t>
            </a:r>
            <a:r>
              <a:rPr lang="en-IN" sz="2000" dirty="0" err="1"/>
              <a:t>url</a:t>
            </a:r>
            <a:r>
              <a:rPr lang="en-IN" sz="2000" dirty="0"/>
              <a:t> of the required site the tool detects the misconfigurations and open directories.</a:t>
            </a:r>
            <a:br>
              <a:rPr lang="en-IN" sz="2000" dirty="0"/>
            </a:br>
            <a:br>
              <a:rPr lang="en-IN" sz="2000" dirty="0"/>
            </a:br>
            <a:r>
              <a:rPr lang="en-IN" sz="2000" dirty="0" err="1"/>
              <a:t>Github</a:t>
            </a:r>
            <a:r>
              <a:rPr lang="en-IN" sz="2000" dirty="0"/>
              <a:t> repo: </a:t>
            </a:r>
            <a:r>
              <a:rPr lang="en-IN" sz="2000" dirty="0">
                <a:hlinkClick r:id="rId2"/>
              </a:rPr>
              <a:t>https://github.com/kbtvs/WAPT</a:t>
            </a:r>
            <a:br>
              <a:rPr lang="en-IN" sz="2000" dirty="0"/>
            </a:br>
            <a:br>
              <a:rPr lang="en-IN" sz="2000" dirty="0"/>
            </a:br>
            <a:br>
              <a:rPr lang="en-IN" sz="2000" dirty="0"/>
            </a:br>
            <a:endParaRPr lang="en-IN" sz="2200" b="1" dirty="0"/>
          </a:p>
        </p:txBody>
      </p:sp>
      <p:pic>
        <p:nvPicPr>
          <p:cNvPr id="4098" name="Picture 2">
            <a:extLst>
              <a:ext uri="{FF2B5EF4-FFF2-40B4-BE49-F238E27FC236}">
                <a16:creationId xmlns:a16="http://schemas.microsoft.com/office/drawing/2014/main" id="{757E68C4-0656-65AF-3685-68BFEC4E3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366" y="3246051"/>
            <a:ext cx="4791075" cy="254317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616D03D-574D-25CF-1284-8F319E9A8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236526"/>
            <a:ext cx="4819650" cy="255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0255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73324C-CA52-0D64-45DC-CD2D6444840A}"/>
              </a:ext>
            </a:extLst>
          </p:cNvPr>
          <p:cNvSpPr txBox="1"/>
          <p:nvPr/>
        </p:nvSpPr>
        <p:spPr>
          <a:xfrm>
            <a:off x="561109" y="644235"/>
            <a:ext cx="5257800" cy="3662541"/>
          </a:xfrm>
          <a:prstGeom prst="rect">
            <a:avLst/>
          </a:prstGeom>
          <a:noFill/>
        </p:spPr>
        <p:txBody>
          <a:bodyPr wrap="square" rtlCol="0">
            <a:spAutoFit/>
          </a:bodyPr>
          <a:lstStyle/>
          <a:p>
            <a:pPr marL="285750" indent="-285750">
              <a:buFont typeface="Arial" panose="020B0604020202020204" pitchFamily="34" charset="0"/>
              <a:buChar char="•"/>
            </a:pPr>
            <a:r>
              <a:rPr lang="en-IN" sz="2000" dirty="0"/>
              <a:t>Scanned the web </a:t>
            </a:r>
            <a:r>
              <a:rPr lang="en-IN" sz="2000" dirty="0" err="1"/>
              <a:t>url</a:t>
            </a:r>
            <a:r>
              <a:rPr lang="en-IN" sz="2000" dirty="0"/>
              <a:t> using kali </a:t>
            </a:r>
            <a:r>
              <a:rPr lang="en-IN" sz="2000" dirty="0" err="1"/>
              <a:t>linux</a:t>
            </a:r>
            <a:r>
              <a:rPr lang="en-IN" sz="2000" dirty="0"/>
              <a:t> tool </a:t>
            </a:r>
            <a:r>
              <a:rPr lang="en-IN" sz="2000" b="1" dirty="0" err="1"/>
              <a:t>nikto</a:t>
            </a:r>
            <a:br>
              <a:rPr lang="en-IN" sz="2000" b="1" dirty="0"/>
            </a:br>
            <a:br>
              <a:rPr lang="en-IN" sz="2000" b="1" dirty="0"/>
            </a:br>
            <a:r>
              <a:rPr lang="en-IN" sz="2000" dirty="0"/>
              <a:t>command:  </a:t>
            </a:r>
            <a:r>
              <a:rPr lang="en-IN" sz="2000" dirty="0" err="1"/>
              <a:t>nikto</a:t>
            </a:r>
            <a:r>
              <a:rPr lang="en-IN" sz="2000" dirty="0"/>
              <a:t> –h &lt;</a:t>
            </a:r>
            <a:r>
              <a:rPr lang="en-IN" sz="2000" dirty="0" err="1"/>
              <a:t>url</a:t>
            </a:r>
            <a:r>
              <a:rPr lang="en-IN" sz="2000" dirty="0"/>
              <a:t>&gt;</a:t>
            </a:r>
            <a:br>
              <a:rPr lang="en-IN" sz="2000" dirty="0"/>
            </a:br>
            <a:r>
              <a:rPr lang="en-IN" sz="2000" dirty="0" err="1"/>
              <a:t>eg</a:t>
            </a:r>
            <a:r>
              <a:rPr lang="en-IN" sz="2000" dirty="0"/>
              <a:t>: </a:t>
            </a:r>
            <a:r>
              <a:rPr lang="en-IN" sz="2000" dirty="0" err="1"/>
              <a:t>nikto</a:t>
            </a:r>
            <a:r>
              <a:rPr lang="en-IN" sz="2000" dirty="0"/>
              <a:t> –h </a:t>
            </a:r>
            <a:r>
              <a:rPr lang="en-IN" sz="2000" dirty="0">
                <a:hlinkClick r:id="rId2"/>
              </a:rPr>
              <a:t>http://zero.webappsecurity.com/</a:t>
            </a:r>
            <a:endParaRPr lang="en-IN" sz="2000" dirty="0"/>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endParaRPr lang="en-IN" sz="2000" dirty="0"/>
          </a:p>
          <a:p>
            <a:r>
              <a:rPr lang="en-IN" sz="2000" dirty="0" err="1"/>
              <a:t>N</a:t>
            </a:r>
            <a:r>
              <a:rPr lang="en-IN" sz="2000" b="1" dirty="0" err="1"/>
              <a:t>ikto</a:t>
            </a:r>
            <a:r>
              <a:rPr lang="en-IN" sz="2000" b="1" dirty="0"/>
              <a:t>:</a:t>
            </a:r>
            <a:br>
              <a:rPr lang="en-IN" sz="2000" b="1" dirty="0"/>
            </a:br>
            <a:br>
              <a:rPr lang="en-IN" sz="2000" dirty="0"/>
            </a:br>
            <a:r>
              <a:rPr lang="en-US" b="0" i="0" u="none" strike="noStrike" dirty="0" err="1">
                <a:solidFill>
                  <a:srgbClr val="001D35"/>
                </a:solidFill>
                <a:effectLst/>
                <a:latin typeface="Arial" panose="020B0604020202020204" pitchFamily="34" charset="0"/>
              </a:rPr>
              <a:t>Nikto</a:t>
            </a:r>
            <a:r>
              <a:rPr lang="en-US" b="0" i="0" u="none" strike="noStrike" dirty="0">
                <a:solidFill>
                  <a:srgbClr val="001D35"/>
                </a:solidFill>
                <a:effectLst/>
                <a:latin typeface="Arial" panose="020B0604020202020204" pitchFamily="34" charset="0"/>
              </a:rPr>
              <a:t> is a free, open-source, command-line web server vulnerability scanner that checks for dangerous files, outdated server software, and other security issues. </a:t>
            </a:r>
            <a:endParaRPr lang="en-IN" sz="2000" dirty="0"/>
          </a:p>
        </p:txBody>
      </p:sp>
      <p:pic>
        <p:nvPicPr>
          <p:cNvPr id="5122" name="Picture 2">
            <a:extLst>
              <a:ext uri="{FF2B5EF4-FFF2-40B4-BE49-F238E27FC236}">
                <a16:creationId xmlns:a16="http://schemas.microsoft.com/office/drawing/2014/main" id="{C48EB5E7-CD87-3809-6000-E807B65EE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1310" y="2841803"/>
            <a:ext cx="5994599" cy="33719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3233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FD9D8C-3FD7-CB6A-B1DD-D87325F207D7}"/>
              </a:ext>
            </a:extLst>
          </p:cNvPr>
          <p:cNvSpPr txBox="1"/>
          <p:nvPr/>
        </p:nvSpPr>
        <p:spPr>
          <a:xfrm>
            <a:off x="578734" y="763930"/>
            <a:ext cx="9664861" cy="4031873"/>
          </a:xfrm>
          <a:prstGeom prst="rect">
            <a:avLst/>
          </a:prstGeom>
          <a:noFill/>
        </p:spPr>
        <p:txBody>
          <a:bodyPr wrap="square" rtlCol="0">
            <a:spAutoFit/>
          </a:bodyPr>
          <a:lstStyle/>
          <a:p>
            <a:r>
              <a:rPr lang="en-IN" sz="3200" b="1" dirty="0"/>
              <a:t>Impact of these misconfiguration</a:t>
            </a:r>
          </a:p>
          <a:p>
            <a:endParaRPr lang="en-IN" sz="3200" b="1" dirty="0"/>
          </a:p>
          <a:p>
            <a:pPr marL="914400" lvl="1" indent="-457200">
              <a:buFont typeface="Arial" panose="020B0604020202020204" pitchFamily="34" charset="0"/>
              <a:buChar char="•"/>
            </a:pPr>
            <a:r>
              <a:rPr lang="en-IN" sz="3200" dirty="0"/>
              <a:t>Clickjacking</a:t>
            </a:r>
          </a:p>
          <a:p>
            <a:pPr marL="914400" lvl="1" indent="-457200">
              <a:buFont typeface="Arial" panose="020B0604020202020204" pitchFamily="34" charset="0"/>
              <a:buChar char="•"/>
            </a:pPr>
            <a:r>
              <a:rPr lang="en-IN" sz="3200" dirty="0"/>
              <a:t>Session Hijacking</a:t>
            </a:r>
          </a:p>
          <a:p>
            <a:pPr marL="914400" lvl="1" indent="-457200">
              <a:buFont typeface="Arial" panose="020B0604020202020204" pitchFamily="34" charset="0"/>
              <a:buChar char="•"/>
            </a:pPr>
            <a:r>
              <a:rPr lang="en-IN" sz="3200" dirty="0"/>
              <a:t>Server Code Leakage</a:t>
            </a:r>
          </a:p>
          <a:p>
            <a:pPr marL="914400" lvl="1" indent="-457200">
              <a:buFont typeface="Arial" panose="020B0604020202020204" pitchFamily="34" charset="0"/>
              <a:buChar char="•"/>
            </a:pPr>
            <a:r>
              <a:rPr lang="en-IN" sz="3200" dirty="0"/>
              <a:t>Cross Site Scripting</a:t>
            </a:r>
          </a:p>
          <a:p>
            <a:pPr marL="914400" lvl="1" indent="-457200">
              <a:buFont typeface="Arial" panose="020B0604020202020204" pitchFamily="34" charset="0"/>
              <a:buChar char="•"/>
            </a:pPr>
            <a:r>
              <a:rPr lang="en-IN" sz="3200" dirty="0"/>
              <a:t>Reconnaissance Exposure</a:t>
            </a:r>
          </a:p>
          <a:p>
            <a:endParaRPr lang="en-IN" sz="3200" dirty="0"/>
          </a:p>
        </p:txBody>
      </p:sp>
      <p:pic>
        <p:nvPicPr>
          <p:cNvPr id="7" name="Picture 6">
            <a:extLst>
              <a:ext uri="{FF2B5EF4-FFF2-40B4-BE49-F238E27FC236}">
                <a16:creationId xmlns:a16="http://schemas.microsoft.com/office/drawing/2014/main" id="{65DE932E-6163-90F1-9153-86EEC41568B3}"/>
              </a:ext>
            </a:extLst>
          </p:cNvPr>
          <p:cNvPicPr>
            <a:picLocks noChangeAspect="1"/>
          </p:cNvPicPr>
          <p:nvPr/>
        </p:nvPicPr>
        <p:blipFill>
          <a:blip r:embed="rId2"/>
          <a:stretch>
            <a:fillRect/>
          </a:stretch>
        </p:blipFill>
        <p:spPr>
          <a:xfrm>
            <a:off x="6484234" y="2272978"/>
            <a:ext cx="4762500" cy="2857500"/>
          </a:xfrm>
          <a:prstGeom prst="rect">
            <a:avLst/>
          </a:prstGeom>
        </p:spPr>
      </p:pic>
    </p:spTree>
    <p:extLst>
      <p:ext uri="{BB962C8B-B14F-4D97-AF65-F5344CB8AC3E}">
        <p14:creationId xmlns:p14="http://schemas.microsoft.com/office/powerpoint/2010/main" val="18850860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TotalTime>
  <Words>398</Words>
  <Application>Microsoft Office PowerPoint</Application>
  <PresentationFormat>Widescreen</PresentationFormat>
  <Paragraphs>42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Web Application Penetration Testing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btvs</dc:creator>
  <cp:lastModifiedBy>k btvs</cp:lastModifiedBy>
  <cp:revision>1</cp:revision>
  <dcterms:created xsi:type="dcterms:W3CDTF">2025-04-18T11:11:01Z</dcterms:created>
  <dcterms:modified xsi:type="dcterms:W3CDTF">2025-04-20T04:42:17Z</dcterms:modified>
</cp:coreProperties>
</file>