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2" r:id="rId20"/>
    <p:sldId id="275" r:id="rId21"/>
    <p:sldId id="274"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7C82E5E-1434-4979-B957-1FB9C5EDAE5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E58C70A-9EDF-4387-8707-708CC6A6313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87C82E5E-1434-4979-B957-1FB9C5EDAE5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E58C70A-9EDF-4387-8707-708CC6A6313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87C82E5E-1434-4979-B957-1FB9C5EDAE5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E58C70A-9EDF-4387-8707-708CC6A6313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87C82E5E-1434-4979-B957-1FB9C5EDAE5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E58C70A-9EDF-4387-8707-708CC6A6313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87C82E5E-1434-4979-B957-1FB9C5EDAE5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E58C70A-9EDF-4387-8707-708CC6A6313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87C82E5E-1434-4979-B957-1FB9C5EDAE5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E58C70A-9EDF-4387-8707-708CC6A6313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87C82E5E-1434-4979-B957-1FB9C5EDAE57}"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E58C70A-9EDF-4387-8707-708CC6A6313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C82E5E-1434-4979-B957-1FB9C5EDAE5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E58C70A-9EDF-4387-8707-708CC6A6313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C82E5E-1434-4979-B957-1FB9C5EDAE57}"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E58C70A-9EDF-4387-8707-708CC6A6313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87C82E5E-1434-4979-B957-1FB9C5EDAE5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E58C70A-9EDF-4387-8707-708CC6A6313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87C82E5E-1434-4979-B957-1FB9C5EDAE5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E58C70A-9EDF-4387-8707-708CC6A6313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C82E5E-1434-4979-B957-1FB9C5EDAE57}"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58C70A-9EDF-4387-8707-708CC6A63133}" type="slidenum">
              <a:rPr lang="zh-CN" altLang="en-US" smtClean="0"/>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雅思口语冲分段</a:t>
            </a:r>
            <a:endParaRPr lang="zh-CN" altLang="en-US" dirty="0"/>
          </a:p>
        </p:txBody>
      </p:sp>
      <p:sp>
        <p:nvSpPr>
          <p:cNvPr id="3" name="副标题 2"/>
          <p:cNvSpPr>
            <a:spLocks noGrp="1"/>
          </p:cNvSpPr>
          <p:nvPr>
            <p:ph type="subTitle" idx="1"/>
          </p:nvPr>
        </p:nvSpPr>
        <p:spPr/>
        <p:txBody>
          <a:bodyPr/>
          <a:lstStyle/>
          <a:p>
            <a:r>
              <a:rPr lang="en-US" altLang="zh-CN" dirty="0"/>
              <a:t>Session 1</a:t>
            </a:r>
            <a:endParaRPr lang="en-US" altLang="zh-CN" dirty="0"/>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回答范例</a:t>
            </a:r>
            <a:endParaRPr lang="zh-CN" altLang="en-US" dirty="0"/>
          </a:p>
        </p:txBody>
      </p:sp>
      <p:sp>
        <p:nvSpPr>
          <p:cNvPr id="3" name="内容占位符 2"/>
          <p:cNvSpPr>
            <a:spLocks noGrp="1"/>
          </p:cNvSpPr>
          <p:nvPr>
            <p:ph idx="1"/>
          </p:nvPr>
        </p:nvSpPr>
        <p:spPr/>
        <p:txBody>
          <a:bodyPr>
            <a:normAutofit lnSpcReduction="10000"/>
          </a:bodyPr>
          <a:lstStyle/>
          <a:p>
            <a:r>
              <a:rPr lang="en-US" altLang="zh-CN" sz="3200" dirty="0"/>
              <a:t>First, human-beings live on the ground so</a:t>
            </a:r>
            <a:r>
              <a:rPr lang="zh-CN" altLang="en-US" sz="3200" dirty="0"/>
              <a:t>，</a:t>
            </a:r>
            <a:r>
              <a:rPr lang="en-US" altLang="zh-CN" sz="3200" dirty="0"/>
              <a:t> naturally</a:t>
            </a:r>
            <a:r>
              <a:rPr lang="zh-CN" altLang="en-US" sz="3200" dirty="0"/>
              <a:t>，</a:t>
            </a:r>
            <a:r>
              <a:rPr lang="en-US" altLang="zh-CN" sz="3200" dirty="0"/>
              <a:t> we would feel insecure about being high up in the air. Besides that, we could practically hear about every aircraft accident around the world, from newspapers, radio, online sources and so on. But when have you ever heard any media in China reporting a car accident happened in a small town of California causing two dead and four injured? Probably never, right? But you have to keep this in mind, just because the media is not reporting them does not mean they are not happening.</a:t>
            </a:r>
            <a:r>
              <a:rPr lang="zh-CN" altLang="en-US" sz="3200" dirty="0"/>
              <a:t>（</a:t>
            </a:r>
            <a:r>
              <a:rPr lang="en-US" altLang="zh-CN" sz="3200" dirty="0"/>
              <a:t>2,3,4</a:t>
            </a:r>
            <a:r>
              <a:rPr lang="zh-CN" altLang="en-US" sz="3200" dirty="0"/>
              <a:t>）</a:t>
            </a:r>
            <a:endParaRPr lang="en-US" altLang="zh-CN" sz="3200" dirty="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当堂练习</a:t>
            </a:r>
            <a:endParaRPr lang="zh-CN" altLang="en-US" dirty="0"/>
          </a:p>
        </p:txBody>
      </p:sp>
      <p:sp>
        <p:nvSpPr>
          <p:cNvPr id="3" name="内容占位符 2"/>
          <p:cNvSpPr>
            <a:spLocks noGrp="1"/>
          </p:cNvSpPr>
          <p:nvPr>
            <p:ph idx="1"/>
          </p:nvPr>
        </p:nvSpPr>
        <p:spPr/>
        <p:txBody>
          <a:bodyPr/>
          <a:lstStyle/>
          <a:p>
            <a:r>
              <a:rPr lang="en-US" altLang="zh-CN" dirty="0"/>
              <a:t>Besides being the safest traveling method, taking an airplane is also very…</a:t>
            </a:r>
            <a:endParaRPr lang="en-US" altLang="zh-CN" dirty="0"/>
          </a:p>
          <a:p>
            <a:pPr lvl="1"/>
            <a:r>
              <a:rPr lang="en-US" altLang="zh-CN" dirty="0"/>
              <a:t>Convenient</a:t>
            </a:r>
            <a:endParaRPr lang="en-US" altLang="zh-CN" dirty="0"/>
          </a:p>
          <a:p>
            <a:pPr lvl="1"/>
            <a:r>
              <a:rPr lang="en-US" altLang="zh-CN" dirty="0"/>
              <a:t>Cheap (?)</a:t>
            </a:r>
            <a:endParaRPr lang="en-US" altLang="zh-CN" dirty="0"/>
          </a:p>
          <a:p>
            <a:pPr lvl="1"/>
            <a:r>
              <a:rPr lang="en-US" altLang="zh-CN" dirty="0"/>
              <a:t>Enjoyable</a:t>
            </a:r>
            <a:endParaRPr lang="en-US" altLang="zh-CN" dirty="0"/>
          </a:p>
          <a:p>
            <a:pPr lvl="1"/>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60199"/>
            <a:ext cx="10515600" cy="1325563"/>
          </a:xfrm>
        </p:spPr>
        <p:txBody>
          <a:bodyPr/>
          <a:lstStyle/>
          <a:p>
            <a:r>
              <a:rPr lang="en-US" altLang="zh-CN" dirty="0"/>
              <a:t>Why do people feel tired nowadays?</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关键点：</a:t>
            </a:r>
            <a:r>
              <a:rPr lang="en-US" altLang="zh-CN" dirty="0"/>
              <a:t>tired</a:t>
            </a:r>
            <a:r>
              <a:rPr lang="zh-CN" altLang="en-US" dirty="0"/>
              <a:t>， </a:t>
            </a:r>
            <a:r>
              <a:rPr lang="en-US" altLang="zh-CN" dirty="0"/>
              <a:t>nowadays</a:t>
            </a:r>
            <a:endParaRPr lang="zh-CN" altLang="en-US" dirty="0"/>
          </a:p>
        </p:txBody>
      </p:sp>
      <p:sp>
        <p:nvSpPr>
          <p:cNvPr id="3" name="内容占位符 2"/>
          <p:cNvSpPr>
            <a:spLocks noGrp="1"/>
          </p:cNvSpPr>
          <p:nvPr>
            <p:ph idx="1"/>
          </p:nvPr>
        </p:nvSpPr>
        <p:spPr/>
        <p:txBody>
          <a:bodyPr/>
          <a:lstStyle/>
          <a:p>
            <a:r>
              <a:rPr lang="zh-CN" altLang="en-US" dirty="0"/>
              <a:t>首先分析 </a:t>
            </a:r>
            <a:r>
              <a:rPr lang="en-US" altLang="zh-CN" dirty="0"/>
              <a:t>tired</a:t>
            </a:r>
            <a:endParaRPr lang="en-US" altLang="zh-CN" dirty="0"/>
          </a:p>
          <a:p>
            <a:r>
              <a:rPr lang="zh-CN" altLang="en-US" dirty="0"/>
              <a:t>然后分析</a:t>
            </a:r>
            <a:r>
              <a:rPr lang="en-US" altLang="zh-CN" dirty="0"/>
              <a:t> nowadays</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隐藏关键点：</a:t>
            </a:r>
            <a:r>
              <a:rPr lang="en-US" altLang="zh-CN" dirty="0"/>
              <a:t>people</a:t>
            </a:r>
            <a:endParaRPr lang="zh-CN" altLang="en-US" dirty="0"/>
          </a:p>
        </p:txBody>
      </p:sp>
      <p:sp>
        <p:nvSpPr>
          <p:cNvPr id="3" name="内容占位符 2"/>
          <p:cNvSpPr>
            <a:spLocks noGrp="1"/>
          </p:cNvSpPr>
          <p:nvPr>
            <p:ph idx="1"/>
          </p:nvPr>
        </p:nvSpPr>
        <p:spPr/>
        <p:txBody>
          <a:bodyPr/>
          <a:lstStyle/>
          <a:p>
            <a:r>
              <a:rPr lang="en-US" altLang="zh-CN" dirty="0"/>
              <a:t>Part 3 </a:t>
            </a:r>
            <a:r>
              <a:rPr lang="zh-CN" altLang="en-US" dirty="0"/>
              <a:t>出题习惯性把人分成不同类别</a:t>
            </a:r>
            <a:endParaRPr lang="en-US" altLang="zh-CN" dirty="0"/>
          </a:p>
          <a:p>
            <a:pPr lvl="1"/>
            <a:r>
              <a:rPr lang="en-US" altLang="zh-CN" dirty="0"/>
              <a:t>Old people – young people</a:t>
            </a:r>
            <a:endParaRPr lang="en-US" altLang="zh-CN" dirty="0"/>
          </a:p>
          <a:p>
            <a:pPr lvl="1"/>
            <a:r>
              <a:rPr lang="en-US" altLang="zh-CN" dirty="0"/>
              <a:t>Male – female</a:t>
            </a:r>
            <a:endParaRPr lang="en-US" altLang="zh-CN" dirty="0"/>
          </a:p>
          <a:p>
            <a:pPr lvl="1"/>
            <a:r>
              <a:rPr lang="en-US" altLang="zh-CN" dirty="0"/>
              <a:t>Students - adults</a:t>
            </a:r>
            <a:endParaRPr lang="en-US" altLang="zh-CN" dirty="0"/>
          </a:p>
          <a:p>
            <a:pPr lvl="1"/>
            <a:r>
              <a:rPr lang="en-US" altLang="zh-CN" dirty="0"/>
              <a:t>People in your country</a:t>
            </a:r>
            <a:endParaRPr lang="en-US" altLang="zh-CN" dirty="0"/>
          </a:p>
          <a:p>
            <a:pPr lvl="1"/>
            <a:endParaRPr lang="en-US" altLang="zh-CN" dirty="0"/>
          </a:p>
          <a:p>
            <a:pPr lvl="1"/>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分类叙述法</a:t>
            </a:r>
            <a:endParaRPr lang="zh-CN" altLang="en-US" dirty="0"/>
          </a:p>
        </p:txBody>
      </p:sp>
      <p:sp>
        <p:nvSpPr>
          <p:cNvPr id="3" name="内容占位符 2"/>
          <p:cNvSpPr>
            <a:spLocks noGrp="1"/>
          </p:cNvSpPr>
          <p:nvPr>
            <p:ph idx="1"/>
          </p:nvPr>
        </p:nvSpPr>
        <p:spPr/>
        <p:txBody>
          <a:bodyPr/>
          <a:lstStyle/>
          <a:p>
            <a:r>
              <a:rPr lang="zh-CN" altLang="en-US" dirty="0"/>
              <a:t>针对此题，不妨尝试将</a:t>
            </a:r>
            <a:r>
              <a:rPr lang="en-US" altLang="zh-CN" dirty="0"/>
              <a:t>people</a:t>
            </a:r>
            <a:r>
              <a:rPr lang="zh-CN" altLang="en-US" dirty="0"/>
              <a:t>分类为 </a:t>
            </a:r>
            <a:r>
              <a:rPr lang="en-US" altLang="zh-CN" dirty="0"/>
              <a:t>adults </a:t>
            </a:r>
            <a:r>
              <a:rPr lang="zh-CN" altLang="en-US" dirty="0"/>
              <a:t>和 </a:t>
            </a:r>
            <a:r>
              <a:rPr lang="en-US" altLang="zh-CN" dirty="0"/>
              <a:t>students </a:t>
            </a:r>
            <a:r>
              <a:rPr lang="zh-CN" altLang="en-US" dirty="0"/>
              <a:t>两类或者将</a:t>
            </a:r>
            <a:r>
              <a:rPr lang="en-US" altLang="zh-CN" dirty="0"/>
              <a:t>tired</a:t>
            </a:r>
            <a:r>
              <a:rPr lang="zh-CN" altLang="en-US" dirty="0"/>
              <a:t>分为 </a:t>
            </a:r>
            <a:r>
              <a:rPr lang="en-US" altLang="zh-CN" dirty="0"/>
              <a:t>mentally tired </a:t>
            </a:r>
            <a:r>
              <a:rPr lang="zh-CN" altLang="en-US" dirty="0"/>
              <a:t>和 </a:t>
            </a:r>
            <a:r>
              <a:rPr lang="en-US" altLang="zh-CN" dirty="0"/>
              <a:t>physically tired </a:t>
            </a:r>
            <a:r>
              <a:rPr lang="zh-CN" altLang="en-US" dirty="0"/>
              <a:t>两类，再进行叙述</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8"/>
            <a:ext cx="10515600" cy="1325563"/>
          </a:xfrm>
        </p:spPr>
        <p:txBody>
          <a:bodyPr>
            <a:normAutofit fontScale="90000"/>
          </a:bodyPr>
          <a:lstStyle/>
          <a:p>
            <a:r>
              <a:rPr lang="zh-CN" altLang="en-US" dirty="0"/>
              <a:t>注意：分类叙述法可取代原本步骤中的引入对比项，看题目实际情况决定使用哪种方法。</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a:t>
            </a:r>
            <a:r>
              <a:rPr lang="en-US" altLang="zh-CN" dirty="0"/>
              <a:t>tired</a:t>
            </a:r>
            <a:r>
              <a:rPr lang="zh-CN" altLang="en-US" dirty="0"/>
              <a:t>这个词进行解析</a:t>
            </a:r>
            <a:endParaRPr lang="zh-CN" altLang="en-US" dirty="0"/>
          </a:p>
        </p:txBody>
      </p:sp>
      <p:sp>
        <p:nvSpPr>
          <p:cNvPr id="3" name="内容占位符 2"/>
          <p:cNvSpPr>
            <a:spLocks noGrp="1"/>
          </p:cNvSpPr>
          <p:nvPr>
            <p:ph idx="1"/>
          </p:nvPr>
        </p:nvSpPr>
        <p:spPr/>
        <p:txBody>
          <a:bodyPr/>
          <a:lstStyle/>
          <a:p>
            <a:r>
              <a:rPr lang="zh-CN" altLang="en-US" dirty="0"/>
              <a:t>在进行分类论述之前不要忘了我们的第一步，即为自己争取思考时间这一步骤。在这类题目中不妨直白的说明自己对于这个关键词的一些看法。</a:t>
            </a:r>
            <a:endParaRPr lang="en-US" altLang="zh-CN" dirty="0"/>
          </a:p>
          <a:p>
            <a:r>
              <a:rPr lang="zh-CN" altLang="en-US" dirty="0"/>
              <a:t>例：</a:t>
            </a:r>
            <a:r>
              <a:rPr lang="en-US" altLang="zh-CN" dirty="0"/>
              <a:t>I believe the feeling of tiredness comes from doing the same thing over and over again. </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按照 </a:t>
            </a:r>
            <a:r>
              <a:rPr lang="en-US" altLang="zh-CN" dirty="0"/>
              <a:t>tired </a:t>
            </a:r>
            <a:r>
              <a:rPr lang="zh-CN" altLang="en-US" dirty="0"/>
              <a:t>的两个种类进行论述</a:t>
            </a:r>
            <a:endParaRPr lang="zh-CN" altLang="en-US" dirty="0"/>
          </a:p>
        </p:txBody>
      </p:sp>
      <p:sp>
        <p:nvSpPr>
          <p:cNvPr id="3" name="内容占位符 2"/>
          <p:cNvSpPr>
            <a:spLocks noGrp="1"/>
          </p:cNvSpPr>
          <p:nvPr>
            <p:ph idx="1"/>
          </p:nvPr>
        </p:nvSpPr>
        <p:spPr/>
        <p:txBody>
          <a:bodyPr/>
          <a:lstStyle/>
          <a:p>
            <a:r>
              <a:rPr lang="en-US" altLang="zh-CN" dirty="0"/>
              <a:t>Physically tired </a:t>
            </a:r>
            <a:r>
              <a:rPr lang="zh-CN" altLang="en-US" dirty="0"/>
              <a:t>造成原因：</a:t>
            </a:r>
            <a:endParaRPr lang="en-US" altLang="zh-CN" dirty="0"/>
          </a:p>
          <a:p>
            <a:pPr lvl="1"/>
            <a:r>
              <a:rPr lang="en-US" altLang="zh-CN" dirty="0"/>
              <a:t>Jobs that are physically demanding, such as waiters, athletes…</a:t>
            </a:r>
            <a:endParaRPr lang="en-US" altLang="zh-CN" dirty="0"/>
          </a:p>
          <a:p>
            <a:r>
              <a:rPr lang="en-US" altLang="zh-CN" dirty="0"/>
              <a:t>Mentally tired </a:t>
            </a:r>
            <a:r>
              <a:rPr lang="zh-CN" altLang="en-US" dirty="0"/>
              <a:t>造成原因：</a:t>
            </a:r>
            <a:endParaRPr lang="en-US" altLang="zh-CN" dirty="0"/>
          </a:p>
          <a:p>
            <a:pPr lvl="1"/>
            <a:r>
              <a:rPr lang="en-US" altLang="zh-CN" dirty="0"/>
              <a:t>Students</a:t>
            </a:r>
            <a:r>
              <a:rPr lang="zh-CN" altLang="en-US" dirty="0"/>
              <a:t>：</a:t>
            </a:r>
            <a:r>
              <a:rPr lang="en-US" altLang="zh-CN" dirty="0"/>
              <a:t>endless homework and exams</a:t>
            </a:r>
            <a:endParaRPr lang="en-US" altLang="zh-CN" dirty="0"/>
          </a:p>
          <a:p>
            <a:pPr lvl="1"/>
            <a:r>
              <a:rPr lang="en-US" altLang="zh-CN" dirty="0"/>
              <a:t>Adults: eight to five job, pressure to feed the family, pay for the apartment and bills</a:t>
            </a:r>
            <a:endParaRPr lang="en-US" altLang="zh-CN" dirty="0"/>
          </a:p>
          <a:p>
            <a:pPr lvl="1"/>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注意</a:t>
            </a:r>
            <a:endParaRPr lang="zh-CN" altLang="en-US" dirty="0"/>
          </a:p>
        </p:txBody>
      </p:sp>
      <p:sp>
        <p:nvSpPr>
          <p:cNvPr id="3" name="内容占位符 2"/>
          <p:cNvSpPr>
            <a:spLocks noGrp="1"/>
          </p:cNvSpPr>
          <p:nvPr>
            <p:ph idx="1"/>
          </p:nvPr>
        </p:nvSpPr>
        <p:spPr/>
        <p:txBody>
          <a:bodyPr>
            <a:normAutofit/>
          </a:bodyPr>
          <a:lstStyle/>
          <a:p>
            <a:r>
              <a:rPr lang="zh-CN" altLang="en-US" sz="4000" dirty="0"/>
              <a:t>在作答时不要落点！！！</a:t>
            </a:r>
            <a:endParaRPr lang="en-US" altLang="zh-CN" sz="4000" dirty="0"/>
          </a:p>
          <a:p>
            <a:r>
              <a:rPr lang="zh-CN" altLang="en-US" sz="4000" dirty="0"/>
              <a:t>分类论述后与</a:t>
            </a:r>
            <a:r>
              <a:rPr lang="en-US" altLang="zh-CN" sz="4000" dirty="0"/>
              <a:t>nowadays</a:t>
            </a:r>
            <a:r>
              <a:rPr lang="zh-CN" altLang="en-US" sz="4000" dirty="0"/>
              <a:t>产生关联：</a:t>
            </a:r>
            <a:endParaRPr lang="en-US" altLang="zh-CN" sz="4000" dirty="0"/>
          </a:p>
          <a:p>
            <a:pPr lvl="1"/>
            <a:r>
              <a:rPr lang="en-US" altLang="zh-CN" sz="3600" dirty="0"/>
              <a:t>With our society developing at such a pace, everyone is working extremely hard just to keep up, which means the level of competition we are facing nowadays is higher than in the past. </a:t>
            </a:r>
            <a:endParaRPr lang="zh-CN" alt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何谓冲分</a:t>
            </a:r>
            <a:endParaRPr lang="zh-CN" altLang="en-US" dirty="0"/>
          </a:p>
        </p:txBody>
      </p:sp>
      <p:sp>
        <p:nvSpPr>
          <p:cNvPr id="3" name="内容占位符 2"/>
          <p:cNvSpPr>
            <a:spLocks noGrp="1"/>
          </p:cNvSpPr>
          <p:nvPr>
            <p:ph idx="1"/>
          </p:nvPr>
        </p:nvSpPr>
        <p:spPr/>
        <p:txBody>
          <a:bodyPr/>
          <a:lstStyle/>
          <a:p>
            <a:r>
              <a:rPr lang="zh-CN" altLang="en-US" dirty="0"/>
              <a:t>针对已经拥有一定口语基础的学员</a:t>
            </a:r>
            <a:endParaRPr lang="en-US" altLang="zh-CN" dirty="0"/>
          </a:p>
          <a:p>
            <a:r>
              <a:rPr lang="zh-CN" altLang="en-US" dirty="0"/>
              <a:t>口语分数卡在</a:t>
            </a:r>
            <a:r>
              <a:rPr lang="en-US" altLang="zh-CN" dirty="0"/>
              <a:t>5.5</a:t>
            </a:r>
            <a:r>
              <a:rPr lang="zh-CN" altLang="en-US" dirty="0"/>
              <a:t>分左右较长时间无法突破的学员</a:t>
            </a:r>
            <a:endParaRPr lang="en-US" altLang="zh-CN" dirty="0"/>
          </a:p>
          <a:p>
            <a:r>
              <a:rPr lang="zh-CN" altLang="en-US" dirty="0"/>
              <a:t>想要掌握更高级更地道的口语表达的学员</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总结句</a:t>
            </a:r>
            <a:endParaRPr lang="zh-CN" altLang="en-US" dirty="0"/>
          </a:p>
        </p:txBody>
      </p:sp>
      <p:sp>
        <p:nvSpPr>
          <p:cNvPr id="3" name="内容占位符 2"/>
          <p:cNvSpPr>
            <a:spLocks noGrp="1"/>
          </p:cNvSpPr>
          <p:nvPr>
            <p:ph idx="1"/>
          </p:nvPr>
        </p:nvSpPr>
        <p:spPr/>
        <p:txBody>
          <a:bodyPr/>
          <a:lstStyle/>
          <a:p>
            <a:r>
              <a:rPr lang="en-US" altLang="zh-CN" dirty="0"/>
              <a:t>That’s my take on why people feel tired nowadays, which isn’t too bad. If you want something, you </a:t>
            </a:r>
            <a:r>
              <a:rPr lang="en-US" altLang="zh-CN" dirty="0" err="1"/>
              <a:t>gotta</a:t>
            </a:r>
            <a:r>
              <a:rPr lang="en-US" altLang="zh-CN" dirty="0"/>
              <a:t> work for it. And the feeling of tiredness is just one of the prices that we have to live with. </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do people lie sometimes?</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do some people have few friends?</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do people use imported products?</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给出建议 （</a:t>
            </a:r>
            <a:r>
              <a:rPr lang="en-US" altLang="zh-CN" dirty="0"/>
              <a:t>how should, how could, how to</a:t>
            </a:r>
            <a:r>
              <a:rPr lang="zh-CN" altLang="en-US" dirty="0"/>
              <a:t>）</a:t>
            </a:r>
            <a:endParaRPr lang="en-US" altLang="zh-CN" dirty="0"/>
          </a:p>
        </p:txBody>
      </p:sp>
      <p:sp>
        <p:nvSpPr>
          <p:cNvPr id="3" name="内容占位符 2"/>
          <p:cNvSpPr>
            <a:spLocks noGrp="1"/>
          </p:cNvSpPr>
          <p:nvPr>
            <p:ph idx="1"/>
          </p:nvPr>
        </p:nvSpPr>
        <p:spPr/>
        <p:txBody>
          <a:bodyPr/>
          <a:lstStyle/>
          <a:p>
            <a:r>
              <a:rPr lang="zh-CN" altLang="en-US" dirty="0"/>
              <a:t>出现频率较高</a:t>
            </a:r>
            <a:endParaRPr lang="en-US" altLang="zh-CN" dirty="0"/>
          </a:p>
          <a:p>
            <a:r>
              <a:rPr lang="zh-CN" altLang="en-US" dirty="0"/>
              <a:t>注意回答的实用性</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74135"/>
            <a:ext cx="10515600" cy="1325563"/>
          </a:xfrm>
        </p:spPr>
        <p:txBody>
          <a:bodyPr/>
          <a:lstStyle/>
          <a:p>
            <a:r>
              <a:rPr lang="en-US" altLang="zh-CN" dirty="0"/>
              <a:t>How should young people perform on their first job?</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回答策略</a:t>
            </a:r>
            <a:endParaRPr lang="zh-CN" altLang="en-US" dirty="0"/>
          </a:p>
        </p:txBody>
      </p:sp>
      <p:sp>
        <p:nvSpPr>
          <p:cNvPr id="3" name="内容占位符 2"/>
          <p:cNvSpPr>
            <a:spLocks noGrp="1"/>
          </p:cNvSpPr>
          <p:nvPr>
            <p:ph idx="1"/>
          </p:nvPr>
        </p:nvSpPr>
        <p:spPr/>
        <p:txBody>
          <a:bodyPr/>
          <a:lstStyle/>
          <a:p>
            <a:r>
              <a:rPr lang="en-US" altLang="zh-CN" dirty="0"/>
              <a:t>1. </a:t>
            </a:r>
            <a:r>
              <a:rPr lang="zh-CN" altLang="en-US" dirty="0"/>
              <a:t>争取思考时间</a:t>
            </a:r>
            <a:endParaRPr lang="en-US" altLang="zh-CN" dirty="0"/>
          </a:p>
          <a:p>
            <a:r>
              <a:rPr lang="en-US" altLang="zh-CN" dirty="0"/>
              <a:t>2. </a:t>
            </a:r>
            <a:r>
              <a:rPr lang="zh-CN" altLang="en-US" dirty="0"/>
              <a:t>给出一点建议并说明其重要性</a:t>
            </a:r>
            <a:endParaRPr lang="en-US" altLang="zh-CN" dirty="0"/>
          </a:p>
          <a:p>
            <a:r>
              <a:rPr lang="en-US" altLang="zh-CN" dirty="0"/>
              <a:t>3. </a:t>
            </a:r>
            <a:r>
              <a:rPr lang="zh-CN" altLang="en-US" dirty="0"/>
              <a:t>再给出一点建议并简要说明其重要性</a:t>
            </a:r>
            <a:endParaRPr lang="en-US" altLang="zh-CN" dirty="0"/>
          </a:p>
          <a:p>
            <a:r>
              <a:rPr lang="zh-CN" altLang="en-US" dirty="0"/>
              <a:t>总结句</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回答范例</a:t>
            </a:r>
            <a:endParaRPr lang="zh-CN" altLang="en-US" dirty="0"/>
          </a:p>
        </p:txBody>
      </p:sp>
      <p:sp>
        <p:nvSpPr>
          <p:cNvPr id="3" name="内容占位符 2"/>
          <p:cNvSpPr>
            <a:spLocks noGrp="1"/>
          </p:cNvSpPr>
          <p:nvPr>
            <p:ph idx="1"/>
          </p:nvPr>
        </p:nvSpPr>
        <p:spPr/>
        <p:txBody>
          <a:bodyPr/>
          <a:lstStyle/>
          <a:p>
            <a:r>
              <a:rPr lang="en-US" altLang="zh-CN" dirty="0"/>
              <a:t>I am still a college student so, as you would expect, I really don’t have much working experience at all. </a:t>
            </a:r>
            <a:r>
              <a:rPr lang="zh-CN" altLang="en-US" dirty="0"/>
              <a:t>（先示弱，表明自己对于这个领域所知不多）</a:t>
            </a:r>
            <a:endParaRPr lang="en-US" altLang="zh-CN" dirty="0"/>
          </a:p>
          <a:p>
            <a:r>
              <a:rPr lang="en-US" altLang="zh-CN" dirty="0"/>
              <a:t>As a current employee, I have already accumulated a few years of working experience. </a:t>
            </a:r>
            <a:r>
              <a:rPr lang="zh-CN" altLang="en-US" dirty="0"/>
              <a:t>（另一种逻辑）</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回答范例</a:t>
            </a:r>
            <a:endParaRPr lang="zh-CN" altLang="en-US" dirty="0"/>
          </a:p>
        </p:txBody>
      </p:sp>
      <p:sp>
        <p:nvSpPr>
          <p:cNvPr id="3" name="内容占位符 2"/>
          <p:cNvSpPr>
            <a:spLocks noGrp="1"/>
          </p:cNvSpPr>
          <p:nvPr>
            <p:ph idx="1"/>
          </p:nvPr>
        </p:nvSpPr>
        <p:spPr/>
        <p:txBody>
          <a:bodyPr/>
          <a:lstStyle/>
          <a:p>
            <a:r>
              <a:rPr lang="en-US" altLang="zh-CN" dirty="0"/>
              <a:t>First and for most, I look at the first job as an extension of your college life. In college, we try our best to accumulate as much knowledge as possible to prepare ourselves for the first job. But that’s not enough. There is still so much more to learn on the practical side, in other words, being able to use what you have learned to solve actual problems. So for anyone working for the first time, my advice is to stay open-minded and always ready to learn. </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回答范例</a:t>
            </a:r>
            <a:endParaRPr lang="zh-CN" altLang="en-US" dirty="0"/>
          </a:p>
        </p:txBody>
      </p:sp>
      <p:sp>
        <p:nvSpPr>
          <p:cNvPr id="3" name="内容占位符 2"/>
          <p:cNvSpPr>
            <a:spLocks noGrp="1"/>
          </p:cNvSpPr>
          <p:nvPr>
            <p:ph idx="1"/>
          </p:nvPr>
        </p:nvSpPr>
        <p:spPr/>
        <p:txBody>
          <a:bodyPr/>
          <a:lstStyle/>
          <a:p>
            <a:r>
              <a:rPr lang="en-US" altLang="zh-CN" dirty="0"/>
              <a:t>What’s more, </a:t>
            </a:r>
            <a:endParaRPr lang="en-US" altLang="zh-CN" dirty="0"/>
          </a:p>
          <a:p>
            <a:pPr lvl="1"/>
            <a:r>
              <a:rPr lang="en-US" altLang="zh-CN" dirty="0"/>
              <a:t>Relationship with colleagues</a:t>
            </a:r>
            <a:endParaRPr lang="en-US" altLang="zh-CN" dirty="0"/>
          </a:p>
          <a:p>
            <a:pPr lvl="1"/>
            <a:r>
              <a:rPr lang="en-US" altLang="zh-CN" dirty="0"/>
              <a:t>Punctual</a:t>
            </a:r>
            <a:endParaRPr lang="en-US" altLang="zh-CN" dirty="0"/>
          </a:p>
          <a:p>
            <a:pPr lvl="1"/>
            <a:r>
              <a:rPr lang="en-US" altLang="zh-CN" dirty="0"/>
              <a:t>Dress well</a:t>
            </a:r>
            <a:endParaRPr lang="en-US" altLang="zh-CN" dirty="0"/>
          </a:p>
          <a:p>
            <a:pPr lvl="1"/>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学习目标</a:t>
            </a:r>
            <a:endParaRPr lang="zh-CN" altLang="en-US" dirty="0"/>
          </a:p>
        </p:txBody>
      </p:sp>
      <p:sp>
        <p:nvSpPr>
          <p:cNvPr id="3" name="内容占位符 2"/>
          <p:cNvSpPr>
            <a:spLocks noGrp="1"/>
          </p:cNvSpPr>
          <p:nvPr>
            <p:ph idx="1"/>
          </p:nvPr>
        </p:nvSpPr>
        <p:spPr/>
        <p:txBody>
          <a:bodyPr/>
          <a:lstStyle/>
          <a:p>
            <a:r>
              <a:rPr lang="zh-CN" altLang="en-US" dirty="0"/>
              <a:t>提升</a:t>
            </a:r>
            <a:r>
              <a:rPr lang="en-US" altLang="zh-CN" dirty="0"/>
              <a:t>part3</a:t>
            </a:r>
            <a:r>
              <a:rPr lang="zh-CN" altLang="en-US" dirty="0"/>
              <a:t>的回答框架，思路</a:t>
            </a:r>
            <a:endParaRPr lang="en-US" altLang="zh-CN" dirty="0"/>
          </a:p>
          <a:p>
            <a:r>
              <a:rPr lang="zh-CN" altLang="en-US" dirty="0"/>
              <a:t>解决“共性难题”以及“个性难题”</a:t>
            </a:r>
            <a:endParaRPr lang="en-US" altLang="zh-CN" dirty="0"/>
          </a:p>
          <a:p>
            <a:r>
              <a:rPr lang="zh-CN" altLang="en-US" dirty="0"/>
              <a:t>在口语的最后一个部分给考官留下两个好印象：</a:t>
            </a:r>
            <a:endParaRPr lang="en-US" altLang="zh-CN" dirty="0"/>
          </a:p>
          <a:p>
            <a:pPr lvl="1"/>
            <a:r>
              <a:rPr lang="zh-CN" altLang="en-US" dirty="0"/>
              <a:t>表达流畅</a:t>
            </a:r>
            <a:endParaRPr lang="en-US" altLang="zh-CN" dirty="0"/>
          </a:p>
          <a:p>
            <a:pPr lvl="1"/>
            <a:r>
              <a:rPr lang="zh-CN" altLang="en-US" dirty="0"/>
              <a:t>思维敏捷</a:t>
            </a:r>
            <a:endParaRPr lang="en-US" altLang="zh-CN" dirty="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can people improve their job performance?</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do people stay awake when they are tired?</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skill set should a manager have?</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阐明态度</a:t>
            </a:r>
            <a:endParaRPr lang="zh-CN" altLang="en-US" dirty="0"/>
          </a:p>
        </p:txBody>
      </p:sp>
      <p:sp>
        <p:nvSpPr>
          <p:cNvPr id="3" name="内容占位符 2"/>
          <p:cNvSpPr>
            <a:spLocks noGrp="1"/>
          </p:cNvSpPr>
          <p:nvPr>
            <p:ph idx="1"/>
          </p:nvPr>
        </p:nvSpPr>
        <p:spPr/>
        <p:txBody>
          <a:bodyPr/>
          <a:lstStyle/>
          <a:p>
            <a:r>
              <a:rPr lang="zh-CN" altLang="en-US" dirty="0"/>
              <a:t>表达自己的态度一定要明确并且坚定</a:t>
            </a:r>
            <a:endParaRPr lang="en-US" altLang="zh-CN" dirty="0"/>
          </a:p>
          <a:p>
            <a:r>
              <a:rPr lang="zh-CN" altLang="en-US" dirty="0"/>
              <a:t>中立也是可以明确并且坚定的</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675731"/>
            <a:ext cx="10515600" cy="1325563"/>
          </a:xfrm>
        </p:spPr>
        <p:txBody>
          <a:bodyPr/>
          <a:lstStyle/>
          <a:p>
            <a:r>
              <a:rPr lang="en-US" altLang="zh-CN" dirty="0"/>
              <a:t>Do you think what you’ve learned in university is going to help in your future job?</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回答策略</a:t>
            </a:r>
            <a:endParaRPr lang="zh-CN" altLang="en-US" dirty="0"/>
          </a:p>
        </p:txBody>
      </p:sp>
      <p:sp>
        <p:nvSpPr>
          <p:cNvPr id="3" name="内容占位符 2"/>
          <p:cNvSpPr>
            <a:spLocks noGrp="1"/>
          </p:cNvSpPr>
          <p:nvPr>
            <p:ph idx="1"/>
          </p:nvPr>
        </p:nvSpPr>
        <p:spPr/>
        <p:txBody>
          <a:bodyPr/>
          <a:lstStyle/>
          <a:p>
            <a:r>
              <a:rPr lang="en-US" altLang="zh-CN" dirty="0"/>
              <a:t>1. </a:t>
            </a:r>
            <a:r>
              <a:rPr lang="zh-CN" altLang="en-US" dirty="0"/>
              <a:t>明确阐明观点</a:t>
            </a:r>
            <a:endParaRPr lang="en-US" altLang="zh-CN" dirty="0"/>
          </a:p>
          <a:p>
            <a:r>
              <a:rPr lang="en-US" altLang="zh-CN" dirty="0"/>
              <a:t>2. </a:t>
            </a:r>
            <a:r>
              <a:rPr lang="zh-CN" altLang="en-US" dirty="0"/>
              <a:t>给出支持此观点的第一理由并详细解释</a:t>
            </a:r>
            <a:endParaRPr lang="en-US" altLang="zh-CN" dirty="0"/>
          </a:p>
          <a:p>
            <a:r>
              <a:rPr lang="en-US" altLang="zh-CN" dirty="0"/>
              <a:t>3. </a:t>
            </a:r>
            <a:r>
              <a:rPr lang="zh-CN" altLang="en-US" dirty="0"/>
              <a:t>给出支持此观点的第二理由并简要解释</a:t>
            </a:r>
            <a:endParaRPr lang="en-US" altLang="zh-CN" dirty="0"/>
          </a:p>
          <a:p>
            <a:r>
              <a:rPr lang="en-US" altLang="zh-CN" dirty="0"/>
              <a:t>4. </a:t>
            </a:r>
            <a:r>
              <a:rPr lang="zh-CN" altLang="en-US" dirty="0"/>
              <a:t>总结句（此处可省略）</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 you think visiting museums is a good way to learn history?</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 you think it is important to preserve historical buildings?</a:t>
            </a:r>
            <a:endParaRPr lang="zh-CN" altLang="en-US" dirty="0"/>
          </a:p>
        </p:txBody>
      </p:sp>
      <p:sp>
        <p:nvSpPr>
          <p:cNvPr id="3" name="内容占位符 2"/>
          <p:cNvSpPr>
            <a:spLocks noGrp="1"/>
          </p:cNvSpPr>
          <p:nvPr>
            <p:ph idx="1"/>
          </p:nvPr>
        </p:nvSpPr>
        <p:spPr/>
        <p:txBody>
          <a:bodyPr/>
          <a:lstStyle/>
          <a:p>
            <a:r>
              <a:rPr lang="zh-CN" altLang="en-US" dirty="0"/>
              <a:t>论述</a:t>
            </a:r>
            <a:r>
              <a:rPr lang="en-US" altLang="zh-CN" dirty="0"/>
              <a:t>importance</a:t>
            </a:r>
            <a:r>
              <a:rPr lang="zh-CN" altLang="en-US" dirty="0"/>
              <a:t>：有的时候，论述某物的重要性时不妨尝试避免直接去论述，转变一种角度，尝试论述“没了它会怎样”</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Are there any disadvantages of face-to-face conversation?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 you think it is important to teach children to be honest?</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Part3 </a:t>
            </a:r>
            <a:r>
              <a:rPr lang="zh-CN" altLang="en-US" dirty="0"/>
              <a:t>三大类话题</a:t>
            </a:r>
            <a:endParaRPr lang="zh-CN" altLang="en-US" dirty="0"/>
          </a:p>
        </p:txBody>
      </p:sp>
      <p:sp>
        <p:nvSpPr>
          <p:cNvPr id="3" name="内容占位符 2"/>
          <p:cNvSpPr>
            <a:spLocks noGrp="1"/>
          </p:cNvSpPr>
          <p:nvPr>
            <p:ph idx="1"/>
          </p:nvPr>
        </p:nvSpPr>
        <p:spPr/>
        <p:txBody>
          <a:bodyPr/>
          <a:lstStyle/>
          <a:p>
            <a:r>
              <a:rPr lang="zh-CN" altLang="en-US" dirty="0"/>
              <a:t>解释说明（</a:t>
            </a:r>
            <a:r>
              <a:rPr lang="en-US" altLang="zh-CN" dirty="0"/>
              <a:t>why</a:t>
            </a:r>
            <a:r>
              <a:rPr lang="zh-CN" altLang="en-US" dirty="0"/>
              <a:t>）</a:t>
            </a:r>
            <a:endParaRPr lang="en-US" altLang="zh-CN" dirty="0"/>
          </a:p>
          <a:p>
            <a:r>
              <a:rPr lang="zh-CN" altLang="en-US" dirty="0"/>
              <a:t>给出建议 （</a:t>
            </a:r>
            <a:r>
              <a:rPr lang="en-US" altLang="zh-CN" dirty="0"/>
              <a:t>how should, how could, how to</a:t>
            </a:r>
            <a:r>
              <a:rPr lang="zh-CN" altLang="en-US" dirty="0"/>
              <a:t>）</a:t>
            </a:r>
            <a:endParaRPr lang="en-US" altLang="zh-CN" dirty="0"/>
          </a:p>
          <a:p>
            <a:r>
              <a:rPr lang="zh-CN" altLang="en-US" dirty="0"/>
              <a:t>阐明态度（</a:t>
            </a:r>
            <a:r>
              <a:rPr lang="en-US" altLang="zh-CN" dirty="0"/>
              <a:t>do you think, do you agree</a:t>
            </a:r>
            <a:r>
              <a:rPr lang="zh-CN" altLang="en-US" dirty="0"/>
              <a:t>）</a:t>
            </a:r>
            <a:endParaRPr lang="en-US" altLang="zh-CN" dirty="0"/>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 you think weddings make people happy?</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 you think it is strange to make friends online?</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 you think playing games is a good way to make people feel less bored?</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结束语</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530809"/>
            <a:ext cx="10515600" cy="1325563"/>
          </a:xfrm>
        </p:spPr>
        <p:txBody>
          <a:bodyPr/>
          <a:lstStyle/>
          <a:p>
            <a:r>
              <a:rPr lang="en-US" altLang="zh-CN" dirty="0"/>
              <a:t>Thanks for watching!</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解释说明（</a:t>
            </a:r>
            <a:r>
              <a:rPr lang="en-US" altLang="zh-CN" dirty="0"/>
              <a:t>why</a:t>
            </a:r>
            <a:r>
              <a:rPr lang="zh-CN" altLang="en-US" dirty="0"/>
              <a:t>）</a:t>
            </a:r>
            <a:endParaRPr lang="zh-CN" altLang="en-US" dirty="0"/>
          </a:p>
        </p:txBody>
      </p:sp>
      <p:sp>
        <p:nvSpPr>
          <p:cNvPr id="3" name="内容占位符 2"/>
          <p:cNvSpPr>
            <a:spLocks noGrp="1"/>
          </p:cNvSpPr>
          <p:nvPr>
            <p:ph idx="1"/>
          </p:nvPr>
        </p:nvSpPr>
        <p:spPr/>
        <p:txBody>
          <a:bodyPr/>
          <a:lstStyle/>
          <a:p>
            <a:r>
              <a:rPr lang="zh-CN" altLang="en-US" dirty="0"/>
              <a:t>五大话题中最常见的一种题目</a:t>
            </a:r>
            <a:endParaRPr lang="en-US" altLang="zh-CN" dirty="0"/>
          </a:p>
          <a:p>
            <a:r>
              <a:rPr lang="zh-CN" altLang="en-US" dirty="0"/>
              <a:t>在其它四类话题中也会有不同程度的涉及</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675731"/>
            <a:ext cx="10515600" cy="1325563"/>
          </a:xfrm>
        </p:spPr>
        <p:txBody>
          <a:bodyPr/>
          <a:lstStyle/>
          <a:p>
            <a:r>
              <a:rPr lang="en-US" altLang="zh-CN" dirty="0"/>
              <a:t>Why some people prefer traveling by plane?</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回答策略</a:t>
            </a:r>
            <a:endParaRPr lang="zh-CN" altLang="en-US" dirty="0"/>
          </a:p>
        </p:txBody>
      </p:sp>
      <p:sp>
        <p:nvSpPr>
          <p:cNvPr id="3" name="内容占位符 2"/>
          <p:cNvSpPr>
            <a:spLocks noGrp="1"/>
          </p:cNvSpPr>
          <p:nvPr>
            <p:ph idx="1"/>
          </p:nvPr>
        </p:nvSpPr>
        <p:spPr>
          <a:xfrm>
            <a:off x="838200" y="1873752"/>
            <a:ext cx="10515600" cy="4351338"/>
          </a:xfrm>
        </p:spPr>
        <p:txBody>
          <a:bodyPr/>
          <a:lstStyle/>
          <a:p>
            <a:r>
              <a:rPr lang="zh-CN" altLang="en-US" dirty="0"/>
              <a:t>第一步：争取思考时间</a:t>
            </a:r>
            <a:endParaRPr lang="en-US" altLang="zh-CN" dirty="0"/>
          </a:p>
          <a:p>
            <a:r>
              <a:rPr lang="zh-CN" altLang="en-US" dirty="0"/>
              <a:t>第二步：描述关键点特征</a:t>
            </a:r>
            <a:endParaRPr lang="en-US" altLang="zh-CN" dirty="0"/>
          </a:p>
          <a:p>
            <a:r>
              <a:rPr lang="zh-CN" altLang="en-US" dirty="0"/>
              <a:t>第三步：引入对比项</a:t>
            </a:r>
            <a:endParaRPr lang="en-US" altLang="zh-CN" dirty="0"/>
          </a:p>
          <a:p>
            <a:r>
              <a:rPr lang="zh-CN" altLang="en-US" dirty="0"/>
              <a:t>第四步：描述区别或共性（这三个步骤须结合使用）</a:t>
            </a:r>
            <a:endParaRPr lang="en-US" altLang="zh-CN" dirty="0"/>
          </a:p>
          <a:p>
            <a:r>
              <a:rPr lang="zh-CN" altLang="en-US" dirty="0"/>
              <a:t>第五步：总结观点</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回答范例</a:t>
            </a:r>
            <a:endParaRPr lang="zh-CN" altLang="en-US" dirty="0"/>
          </a:p>
        </p:txBody>
      </p:sp>
      <p:sp>
        <p:nvSpPr>
          <p:cNvPr id="3" name="内容占位符 2"/>
          <p:cNvSpPr>
            <a:spLocks noGrp="1"/>
          </p:cNvSpPr>
          <p:nvPr>
            <p:ph idx="1"/>
          </p:nvPr>
        </p:nvSpPr>
        <p:spPr/>
        <p:txBody>
          <a:bodyPr>
            <a:normAutofit/>
          </a:bodyPr>
          <a:lstStyle/>
          <a:p>
            <a:r>
              <a:rPr lang="en-US" altLang="zh-CN" sz="4000" dirty="0"/>
              <a:t>Well, I know you asked me about “some people” but, in my opinion, most people prefer traveling long distance by plane. And, I must say, there are quite a few good reasons. (1) </a:t>
            </a:r>
            <a:endParaRPr lang="en-US" altLang="zh-CN" sz="4000" dirty="0"/>
          </a:p>
          <a:p>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回答范例</a:t>
            </a:r>
            <a:endParaRPr lang="zh-CN" altLang="en-US" dirty="0"/>
          </a:p>
        </p:txBody>
      </p:sp>
      <p:sp>
        <p:nvSpPr>
          <p:cNvPr id="3" name="内容占位符 2"/>
          <p:cNvSpPr>
            <a:spLocks noGrp="1"/>
          </p:cNvSpPr>
          <p:nvPr>
            <p:ph idx="1"/>
          </p:nvPr>
        </p:nvSpPr>
        <p:spPr/>
        <p:txBody>
          <a:bodyPr>
            <a:normAutofit/>
          </a:bodyPr>
          <a:lstStyle/>
          <a:p>
            <a:r>
              <a:rPr lang="en-US" altLang="zh-CN" sz="4000" dirty="0"/>
              <a:t>Contrary to common beliefs, traveling by plane is the safest transportation method. Now, I don’t have the actual numbers here, but I have read about this. The possibility of an aircraft accident is far less than that of a car accident. And the impression of airplanes being dangerous comes from two factors. </a:t>
            </a:r>
            <a:endParaRPr lang="zh-CN" altLang="en-US" sz="4000" dirty="0"/>
          </a:p>
        </p:txBody>
      </p:sp>
    </p:spTree>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4463</Words>
  <Application>WPS 演示</Application>
  <PresentationFormat>宽屏</PresentationFormat>
  <Paragraphs>188</Paragraphs>
  <Slides>44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44</vt:i4>
      </vt:variant>
    </vt:vector>
  </HeadingPairs>
  <TitlesOfParts>
    <vt:vector size="54" baseType="lpstr">
      <vt:lpstr>Arial</vt:lpstr>
      <vt:lpstr>宋体</vt:lpstr>
      <vt:lpstr>Wingdings</vt:lpstr>
      <vt:lpstr>等线 Light</vt:lpstr>
      <vt:lpstr>Calibri Light</vt:lpstr>
      <vt:lpstr>Calibri</vt:lpstr>
      <vt:lpstr>微软雅黑</vt:lpstr>
      <vt:lpstr>Arial Unicode MS</vt:lpstr>
      <vt:lpstr>等线</vt:lpstr>
      <vt:lpstr>Office Theme</vt:lpstr>
      <vt:lpstr>雅思口语冲分段</vt:lpstr>
      <vt:lpstr>何谓冲分</vt:lpstr>
      <vt:lpstr>学习目标</vt:lpstr>
      <vt:lpstr>Part3 三大类话题</vt:lpstr>
      <vt:lpstr>解释说明（why）</vt:lpstr>
      <vt:lpstr>Why some people prefer traveling by plane?</vt:lpstr>
      <vt:lpstr>回答策略</vt:lpstr>
      <vt:lpstr>回答范例</vt:lpstr>
      <vt:lpstr>回答范例</vt:lpstr>
      <vt:lpstr>回答范例</vt:lpstr>
      <vt:lpstr>当堂练习</vt:lpstr>
      <vt:lpstr>Why do people feel tired nowadays?</vt:lpstr>
      <vt:lpstr>关键点：tired， nowadays</vt:lpstr>
      <vt:lpstr>隐藏关键点：people</vt:lpstr>
      <vt:lpstr>分类叙述法</vt:lpstr>
      <vt:lpstr>注意：分类叙述法可取代原本步骤中的引入对比项，看题目实际情况决定使用哪种方法。</vt:lpstr>
      <vt:lpstr>对tired这个词进行解析</vt:lpstr>
      <vt:lpstr>按照 tired 的两个种类进行论述</vt:lpstr>
      <vt:lpstr>注意</vt:lpstr>
      <vt:lpstr>总结句</vt:lpstr>
      <vt:lpstr>Why do people lie sometimes?</vt:lpstr>
      <vt:lpstr>Why do some people have few friends?</vt:lpstr>
      <vt:lpstr>Why do people use imported products?</vt:lpstr>
      <vt:lpstr>给出建议 （how should, how could, how to）</vt:lpstr>
      <vt:lpstr>How should young people perform on their first job?</vt:lpstr>
      <vt:lpstr>回答策略</vt:lpstr>
      <vt:lpstr>回答范例</vt:lpstr>
      <vt:lpstr>回答范例</vt:lpstr>
      <vt:lpstr>回答范例</vt:lpstr>
      <vt:lpstr>How can people improve their job performance?</vt:lpstr>
      <vt:lpstr>How do people stay awake when they are tired?</vt:lpstr>
      <vt:lpstr>What skill set should a manager have?</vt:lpstr>
      <vt:lpstr>阐明态度</vt:lpstr>
      <vt:lpstr>Do you think what you’ve learned in university is going to help in your future job?</vt:lpstr>
      <vt:lpstr>回答策略</vt:lpstr>
      <vt:lpstr>Do you think visiting museums is a good way to learn history?</vt:lpstr>
      <vt:lpstr>Do you think it is important to preserve historical buildings?</vt:lpstr>
      <vt:lpstr>Are there any disadvantages of face-to-face conversation?</vt:lpstr>
      <vt:lpstr>Do you think it is important to teach children to be honest?</vt:lpstr>
      <vt:lpstr>Do you think weddings make people happy?</vt:lpstr>
      <vt:lpstr>Do you think it is strange to make friends online?</vt:lpstr>
      <vt:lpstr>Do you think playing games is a good way to make people feel less bored?</vt:lpstr>
      <vt:lpstr>结束语</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雅思口语冲分段</dc:title>
  <dc:creator>赵 伟明</dc:creator>
  <cp:lastModifiedBy>陈正康</cp:lastModifiedBy>
  <cp:revision>30</cp:revision>
  <dcterms:created xsi:type="dcterms:W3CDTF">2020-03-23T03:24:00Z</dcterms:created>
  <dcterms:modified xsi:type="dcterms:W3CDTF">2020-03-24T09:24:59Z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