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58" r:id="rId6"/>
    <p:sldId id="286" r:id="rId7"/>
    <p:sldId id="293" r:id="rId8"/>
    <p:sldId id="287" r:id="rId9"/>
    <p:sldId id="288" r:id="rId10"/>
    <p:sldId id="291" r:id="rId11"/>
    <p:sldId id="289" r:id="rId12"/>
    <p:sldId id="290" r:id="rId13"/>
    <p:sldId id="294" r:id="rId14"/>
    <p:sldId id="292"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2" autoAdjust="0"/>
    <p:restoredTop sz="81905" autoAdjust="0"/>
  </p:normalViewPr>
  <p:slideViewPr>
    <p:cSldViewPr snapToGrid="0">
      <p:cViewPr varScale="1">
        <p:scale>
          <a:sx n="75" d="100"/>
          <a:sy n="75" d="100"/>
        </p:scale>
        <p:origin x="750" y="48"/>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1/17/2025</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simple line graph shows the trend of life expectancy from the year 1770 until 2021.</a:t>
            </a:r>
          </a:p>
          <a:p>
            <a:r>
              <a:rPr lang="en-US" dirty="0"/>
              <a:t>The line slowly rises throughout the years, and somewhere between 1900 to 1950 there is a significant increase. The line has a sharp but brief decline between 1959 to 1961 and goes up again with peak life expectancy is 2019.</a:t>
            </a:r>
          </a:p>
          <a:p>
            <a:r>
              <a:rPr lang="en-US" dirty="0"/>
              <a:t>The probable cause of the brief decline was because of the famine in China in that period. Since China is the biggest contributor because of their population, famine might have a significant impact on the average world life expectancy.</a:t>
            </a:r>
            <a:endParaRPr lang="en-ID"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1072210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choropleth map can show life expectancies of different countries neatly</a:t>
            </a:r>
          </a:p>
          <a:p>
            <a:r>
              <a:rPr lang="en-US" dirty="0"/>
              <a:t>The map shows the global average life expectancy in 2021. Europe generally has a higher life expectancy, as shown by the yellow </a:t>
            </a:r>
            <a:r>
              <a:rPr lang="en-US" dirty="0" err="1"/>
              <a:t>colours</a:t>
            </a:r>
            <a:r>
              <a:rPr lang="en-US" dirty="0"/>
              <a:t> in most of its countries. while Africa has typically lower life expectancy shown by the dark purple colors of most of its countries.</a:t>
            </a:r>
            <a:endParaRPr lang="en-ID"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8529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scatter plot shows the relationship between world average life expectancy and the gender gap in life expectancy. It shows that there is a trend that the gap in life expectancy grows bigger as the average life expectancy improves. This might be because men tend to have a behavior that would shorten their lifespan, such as consuming tobacco, which could lead to heart attacks or cancer.</a:t>
            </a:r>
            <a:endParaRPr lang="en-ID"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148863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life expectancy by age group mean? :</a:t>
            </a:r>
          </a:p>
          <a:p>
            <a:r>
              <a:rPr lang="en-US" dirty="0"/>
              <a:t>LifeExpectancy0 started calculating from birth (0 </a:t>
            </a:r>
            <a:r>
              <a:rPr lang="en-US" dirty="0" err="1"/>
              <a:t>y.o</a:t>
            </a:r>
            <a:r>
              <a:rPr lang="en-US" dirty="0"/>
              <a:t>), so LifeExpectancy10 means the life expectancy when they are 10 years old and so on.</a:t>
            </a:r>
          </a:p>
          <a:p>
            <a:r>
              <a:rPr lang="en-US" dirty="0"/>
              <a:t>In the graph it shows that the higher the age group, the flatter the line becomes, this is because as people grows older, their life expectancy diminishes. Say, not many people can live until 100 years old. Which is why the difference between starting age to life expectancy gets more narrow.</a:t>
            </a:r>
          </a:p>
          <a:p>
            <a:endParaRPr lang="en-ID" dirty="0"/>
          </a:p>
          <a:p>
            <a:endParaRPr lang="en-ID"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487345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took a sample of one of the regions of the world to be made into a multi-line graph.</a:t>
            </a:r>
          </a:p>
          <a:p>
            <a:r>
              <a:rPr lang="en-US" dirty="0"/>
              <a:t>I chose Southeast Asia because I’m more familiar. In 1950, Singapore had the highest life expectancy and East Timor had the lowest. In 2021, Singapore had the highest life expectancy again, however, this time the lowest was Myanmar. If we look at the lines, there are a few countries that had a quite big decline in life expectancy in the 1970s. These countries are Cambodia, East Timor, and Vietnam. The causes of this are wars, famine and genocide. For Cambodia, the very sharp decline was caused by the violence perpetrated by the Khmer Rouge. For East Timor, it might be caused by the invasion and occupation/annexation of the country by Indonesia. The life expectancy of East Timor only managed to bounce back after its independence from Indonesia in 2002. For Vietnam, it was war.</a:t>
            </a:r>
            <a:endParaRPr lang="en-ID"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2604046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boxplot shows the spread of life expectancy of different countries in Southeast Asia. As expected, Cambodia and East Timor has two of the largest spread and outliers due to fluctuations during the 1970s.</a:t>
            </a:r>
            <a:endParaRPr lang="en-ID"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2524427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grouped bar chart shows the comparison of life expectancy between Southeast Asian countries. Cambodia and East Timor has large differences of life expectancy between age group.  </a:t>
            </a:r>
            <a:endParaRPr lang="en-ID"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5560786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41918" y="3329790"/>
            <a:ext cx="4941771" cy="3200400"/>
          </a:xfrm>
        </p:spPr>
        <p:txBody>
          <a:bodyPr anchor="ctr"/>
          <a:lstStyle/>
          <a:p>
            <a:r>
              <a:rPr lang="en-US" sz="4800" dirty="0"/>
              <a:t>Global life expectancies</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642A4D1-2731-8DC1-8779-E986FD47A156}"/>
              </a:ext>
            </a:extLst>
          </p:cNvPr>
          <p:cNvSpPr>
            <a:spLocks noGrp="1"/>
          </p:cNvSpPr>
          <p:nvPr>
            <p:ph type="ctrTitle"/>
          </p:nvPr>
        </p:nvSpPr>
        <p:spPr/>
        <p:txBody>
          <a:bodyPr/>
          <a:lstStyle/>
          <a:p>
            <a:r>
              <a:rPr lang="en-US" dirty="0"/>
              <a:t>Evaluation</a:t>
            </a:r>
            <a:endParaRPr lang="en-ID" dirty="0"/>
          </a:p>
        </p:txBody>
      </p:sp>
      <p:sp>
        <p:nvSpPr>
          <p:cNvPr id="7" name="Slide Number Placeholder 6">
            <a:extLst>
              <a:ext uri="{FF2B5EF4-FFF2-40B4-BE49-F238E27FC236}">
                <a16:creationId xmlns:a16="http://schemas.microsoft.com/office/drawing/2014/main" id="{EACA35E8-DC5D-50BB-8836-EFC24F49CF61}"/>
              </a:ext>
            </a:extLst>
          </p:cNvPr>
          <p:cNvSpPr>
            <a:spLocks noGrp="1"/>
          </p:cNvSpPr>
          <p:nvPr>
            <p:ph type="sldNum" sz="quarter" idx="4294967295"/>
          </p:nvPr>
        </p:nvSpPr>
        <p:spPr>
          <a:xfrm>
            <a:off x="11204575" y="6356350"/>
            <a:ext cx="987425" cy="365125"/>
          </a:xfrm>
        </p:spPr>
        <p:txBody>
          <a:bodyPr/>
          <a:lstStyle/>
          <a:p>
            <a:fld id="{A49DFD55-3C28-40EF-9E31-A92D2E4017FF}" type="slidenum">
              <a:rPr lang="en-US" smtClean="0"/>
              <a:pPr/>
              <a:t>10</a:t>
            </a:fld>
            <a:endParaRPr lang="en-US" dirty="0"/>
          </a:p>
        </p:txBody>
      </p:sp>
      <p:sp>
        <p:nvSpPr>
          <p:cNvPr id="11" name="TextBox 10">
            <a:extLst>
              <a:ext uri="{FF2B5EF4-FFF2-40B4-BE49-F238E27FC236}">
                <a16:creationId xmlns:a16="http://schemas.microsoft.com/office/drawing/2014/main" id="{6613A401-C5BD-8E35-DA6F-81E15EB568D7}"/>
              </a:ext>
            </a:extLst>
          </p:cNvPr>
          <p:cNvSpPr txBox="1"/>
          <p:nvPr/>
        </p:nvSpPr>
        <p:spPr>
          <a:xfrm>
            <a:off x="311150" y="4325025"/>
            <a:ext cx="5118100" cy="2031325"/>
          </a:xfrm>
          <a:prstGeom prst="rect">
            <a:avLst/>
          </a:prstGeom>
          <a:noFill/>
        </p:spPr>
        <p:txBody>
          <a:bodyPr wrap="square" rtlCol="0">
            <a:spAutoFit/>
          </a:bodyPr>
          <a:lstStyle/>
          <a:p>
            <a:r>
              <a:rPr lang="en-US" dirty="0"/>
              <a:t>Challenges:</a:t>
            </a:r>
          </a:p>
          <a:p>
            <a:pPr marL="285750" indent="-285750">
              <a:buFont typeface="Arial" panose="020B0604020202020204" pitchFamily="34" charset="0"/>
              <a:buChar char="•"/>
            </a:pPr>
            <a:r>
              <a:rPr lang="en-US" dirty="0"/>
              <a:t>Figuring out how to present a large dataset so it can be representative</a:t>
            </a:r>
          </a:p>
          <a:p>
            <a:pPr marL="285750" indent="-285750">
              <a:buFont typeface="Arial" panose="020B0604020202020204" pitchFamily="34" charset="0"/>
              <a:buChar char="•"/>
            </a:pPr>
            <a:r>
              <a:rPr lang="en-US" dirty="0"/>
              <a:t>Deciding which graph should be used and presented</a:t>
            </a:r>
          </a:p>
          <a:p>
            <a:pPr marL="285750" indent="-285750">
              <a:buFont typeface="Arial" panose="020B0604020202020204" pitchFamily="34" charset="0"/>
              <a:buChar char="•"/>
            </a:pPr>
            <a:r>
              <a:rPr lang="en-US" dirty="0"/>
              <a:t>Tidying up the codes written</a:t>
            </a:r>
          </a:p>
          <a:p>
            <a:pPr marL="285750" indent="-285750">
              <a:buFont typeface="Arial" panose="020B0604020202020204" pitchFamily="34" charset="0"/>
              <a:buChar char="•"/>
            </a:pPr>
            <a:r>
              <a:rPr lang="en-US" dirty="0"/>
              <a:t>Using Git effectively</a:t>
            </a:r>
            <a:endParaRPr lang="en-ID" dirty="0"/>
          </a:p>
        </p:txBody>
      </p:sp>
    </p:spTree>
    <p:extLst>
      <p:ext uri="{BB962C8B-B14F-4D97-AF65-F5344CB8AC3E}">
        <p14:creationId xmlns:p14="http://schemas.microsoft.com/office/powerpoint/2010/main" val="399033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220C8D-DD78-AB35-2F5C-56073AB757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A359CE-33E8-6E3F-E31C-734BED9B6A30}"/>
              </a:ext>
            </a:extLst>
          </p:cNvPr>
          <p:cNvSpPr>
            <a:spLocks noGrp="1"/>
          </p:cNvSpPr>
          <p:nvPr>
            <p:ph type="ctrTitle"/>
          </p:nvPr>
        </p:nvSpPr>
        <p:spPr/>
        <p:txBody>
          <a:bodyPr/>
          <a:lstStyle/>
          <a:p>
            <a:r>
              <a:rPr lang="en-US" dirty="0"/>
              <a:t>References</a:t>
            </a:r>
            <a:br>
              <a:rPr lang="en-US" dirty="0"/>
            </a:br>
            <a:endParaRPr lang="en-ID" dirty="0"/>
          </a:p>
        </p:txBody>
      </p:sp>
      <p:sp>
        <p:nvSpPr>
          <p:cNvPr id="8" name="TextBox 7">
            <a:extLst>
              <a:ext uri="{FF2B5EF4-FFF2-40B4-BE49-F238E27FC236}">
                <a16:creationId xmlns:a16="http://schemas.microsoft.com/office/drawing/2014/main" id="{ABAA81A5-DCB2-58B8-EB3B-97E118253A19}"/>
              </a:ext>
            </a:extLst>
          </p:cNvPr>
          <p:cNvSpPr txBox="1"/>
          <p:nvPr/>
        </p:nvSpPr>
        <p:spPr>
          <a:xfrm>
            <a:off x="616688" y="627321"/>
            <a:ext cx="5305647" cy="923330"/>
          </a:xfrm>
          <a:prstGeom prst="rect">
            <a:avLst/>
          </a:prstGeom>
          <a:noFill/>
        </p:spPr>
        <p:txBody>
          <a:bodyPr wrap="square" rtlCol="0">
            <a:spAutoFit/>
          </a:bodyPr>
          <a:lstStyle/>
          <a:p>
            <a:r>
              <a:rPr lang="en-US" dirty="0">
                <a:solidFill>
                  <a:schemeClr val="bg1"/>
                </a:solidFill>
              </a:rPr>
              <a:t>Link to datasheet from </a:t>
            </a:r>
            <a:r>
              <a:rPr lang="en-US" dirty="0" err="1">
                <a:solidFill>
                  <a:schemeClr val="bg1"/>
                </a:solidFill>
              </a:rPr>
              <a:t>TidyTuesday</a:t>
            </a:r>
            <a:r>
              <a:rPr lang="en-US" dirty="0">
                <a:solidFill>
                  <a:schemeClr val="bg1"/>
                </a:solidFill>
              </a:rPr>
              <a:t>:</a:t>
            </a:r>
          </a:p>
          <a:p>
            <a:r>
              <a:rPr lang="en-ID" dirty="0">
                <a:solidFill>
                  <a:schemeClr val="bg1"/>
                </a:solidFill>
              </a:rPr>
              <a:t>https://github.com/rfordatascience/tidytuesday/blob/main/data/2023/2023-12-05/readme.md</a:t>
            </a:r>
          </a:p>
        </p:txBody>
      </p:sp>
    </p:spTree>
    <p:extLst>
      <p:ext uri="{BB962C8B-B14F-4D97-AF65-F5344CB8AC3E}">
        <p14:creationId xmlns:p14="http://schemas.microsoft.com/office/powerpoint/2010/main" val="1367643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2850181"/>
          </a:xfrm>
        </p:spPr>
        <p:txBody>
          <a:bodyPr>
            <a:noAutofit/>
          </a:bodyPr>
          <a:lstStyle/>
          <a:p>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1"/>
            <a:ext cx="7288282" cy="1262728"/>
          </a:xfrm>
        </p:spPr>
        <p:txBody>
          <a:bodyPr/>
          <a:lstStyle/>
          <a:p>
            <a:r>
              <a:rPr lang="en-US" dirty="0"/>
              <a:t>The dataset</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478465" y="1860698"/>
            <a:ext cx="8132135" cy="4309431"/>
          </a:xfrm>
        </p:spPr>
        <p:txBody>
          <a:bodyPr>
            <a:normAutofit/>
          </a:bodyPr>
          <a:lstStyle/>
          <a:p>
            <a:pPr marL="285750" indent="-285750">
              <a:buFont typeface="Arial" panose="020B0604020202020204" pitchFamily="34" charset="0"/>
              <a:buChar char="•"/>
            </a:pPr>
            <a:r>
              <a:rPr lang="en-US" dirty="0"/>
              <a:t>Life Expectancy: </a:t>
            </a:r>
            <a:r>
              <a:rPr lang="en-US" b="0" dirty="0"/>
              <a:t>Statistical estimate of average remaining years of life at a given age. It r</a:t>
            </a:r>
            <a:r>
              <a:rPr lang="en-US" sz="1800" b="0" dirty="0"/>
              <a:t>eflects the quality of living conditions and healthcare of a country or region.</a:t>
            </a:r>
            <a:endParaRPr lang="en-US" dirty="0"/>
          </a:p>
          <a:p>
            <a:pPr marL="285750" indent="-285750">
              <a:buFont typeface="Arial" panose="020B0604020202020204" pitchFamily="34" charset="0"/>
              <a:buChar char="•"/>
            </a:pPr>
            <a:r>
              <a:rPr lang="en-US" dirty="0"/>
              <a:t>3 Datasets : </a:t>
            </a:r>
          </a:p>
          <a:p>
            <a:pPr marL="569214" lvl="1"/>
            <a:r>
              <a:rPr lang="en-US" b="0" dirty="0"/>
              <a:t>Life expectancy (4 Columns, 20755 rows)</a:t>
            </a:r>
          </a:p>
          <a:p>
            <a:pPr marL="569214" lvl="1"/>
            <a:r>
              <a:rPr lang="en-US" b="0" dirty="0"/>
              <a:t>Life expectancy by age group (9 Columns, 20755 rows)</a:t>
            </a:r>
          </a:p>
          <a:p>
            <a:pPr marL="569214" lvl="1"/>
            <a:r>
              <a:rPr lang="en-US" b="0" dirty="0"/>
              <a:t>Life expectancy gap between males and females (4 Columns, 19922)</a:t>
            </a:r>
            <a:endParaRPr lang="en-US" dirty="0"/>
          </a:p>
          <a:p>
            <a:pPr marL="285750" indent="-285750">
              <a:buFont typeface="Arial" panose="020B0604020202020204" pitchFamily="34" charset="0"/>
              <a:buChar char="•"/>
            </a:pPr>
            <a:r>
              <a:rPr lang="en-US" dirty="0"/>
              <a:t>Originally released by “Our World in Data” and then shared in “</a:t>
            </a:r>
            <a:r>
              <a:rPr lang="en-US" dirty="0" err="1"/>
              <a:t>TidyTuesday</a:t>
            </a:r>
            <a:r>
              <a:rPr lang="en-US" dirty="0"/>
              <a:t>”. </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221688E-2431-8C34-CF91-747996851940}"/>
              </a:ext>
            </a:extLst>
          </p:cNvPr>
          <p:cNvSpPr>
            <a:spLocks noGrp="1"/>
          </p:cNvSpPr>
          <p:nvPr>
            <p:ph type="title"/>
          </p:nvPr>
        </p:nvSpPr>
        <p:spPr>
          <a:xfrm>
            <a:off x="1341120" y="558801"/>
            <a:ext cx="9953308" cy="1206204"/>
          </a:xfrm>
        </p:spPr>
        <p:txBody>
          <a:bodyPr/>
          <a:lstStyle/>
          <a:p>
            <a:r>
              <a:rPr lang="en-US" dirty="0"/>
              <a:t>World average life expectancy from 1770 to 2021</a:t>
            </a:r>
            <a:endParaRPr lang="en-ID" dirty="0"/>
          </a:p>
        </p:txBody>
      </p:sp>
      <p:sp>
        <p:nvSpPr>
          <p:cNvPr id="10" name="Content Placeholder 9">
            <a:extLst>
              <a:ext uri="{FF2B5EF4-FFF2-40B4-BE49-F238E27FC236}">
                <a16:creationId xmlns:a16="http://schemas.microsoft.com/office/drawing/2014/main" id="{54BCCED0-9004-D24E-384C-7E6EE3873A63}"/>
              </a:ext>
            </a:extLst>
          </p:cNvPr>
          <p:cNvSpPr>
            <a:spLocks noGrp="1"/>
          </p:cNvSpPr>
          <p:nvPr>
            <p:ph sz="half" idx="15"/>
          </p:nvPr>
        </p:nvSpPr>
        <p:spPr>
          <a:xfrm>
            <a:off x="595423" y="2201151"/>
            <a:ext cx="5034397" cy="4098048"/>
          </a:xfrm>
        </p:spPr>
        <p:txBody>
          <a:bodyPr/>
          <a:lstStyle/>
          <a:p>
            <a:r>
              <a:rPr lang="en-US" dirty="0"/>
              <a:t>Average life expectancy rate from 1770 to 2021</a:t>
            </a:r>
          </a:p>
          <a:p>
            <a:pPr lvl="1"/>
            <a:r>
              <a:rPr lang="en-US" dirty="0"/>
              <a:t>Significant rise from 1950</a:t>
            </a:r>
          </a:p>
          <a:p>
            <a:pPr lvl="1"/>
            <a:r>
              <a:rPr lang="en-US" dirty="0"/>
              <a:t>Brief sharp decline in 1959-1961</a:t>
            </a:r>
          </a:p>
          <a:p>
            <a:pPr lvl="1"/>
            <a:r>
              <a:rPr lang="en-US" dirty="0"/>
              <a:t>Line continues to climb until 2021</a:t>
            </a:r>
          </a:p>
          <a:p>
            <a:pPr marL="509778" lvl="1" indent="-285750">
              <a:buFont typeface="Arial" panose="020B0604020202020204" pitchFamily="34" charset="0"/>
              <a:buChar char="•"/>
            </a:pPr>
            <a:endParaRPr lang="en-US" dirty="0"/>
          </a:p>
          <a:p>
            <a:pPr marL="509778" lvl="1" indent="-285750">
              <a:buFont typeface="Arial" panose="020B0604020202020204" pitchFamily="34" charset="0"/>
              <a:buChar char="•"/>
            </a:pPr>
            <a:r>
              <a:rPr lang="en-US" dirty="0"/>
              <a:t>Probable Cause:</a:t>
            </a:r>
          </a:p>
          <a:p>
            <a:pPr marL="224028" lvl="1" indent="0">
              <a:buNone/>
            </a:pPr>
            <a:r>
              <a:rPr lang="en-US" dirty="0"/>
              <a:t>Famine in China between 1959 and 1961</a:t>
            </a:r>
          </a:p>
          <a:p>
            <a:pPr marL="224028" lvl="1" indent="0">
              <a:buNone/>
            </a:pPr>
            <a:endParaRPr lang="en-US" dirty="0"/>
          </a:p>
          <a:p>
            <a:pPr lvl="2"/>
            <a:endParaRPr lang="en-US" dirty="0"/>
          </a:p>
        </p:txBody>
      </p:sp>
      <p:pic>
        <p:nvPicPr>
          <p:cNvPr id="12" name="Content Placeholder 11">
            <a:extLst>
              <a:ext uri="{FF2B5EF4-FFF2-40B4-BE49-F238E27FC236}">
                <a16:creationId xmlns:a16="http://schemas.microsoft.com/office/drawing/2014/main" id="{18040655-BF43-8DA7-FB73-4268608137FA}"/>
              </a:ext>
            </a:extLst>
          </p:cNvPr>
          <p:cNvPicPr>
            <a:picLocks noGrp="1" noChangeAspect="1"/>
          </p:cNvPicPr>
          <p:nvPr>
            <p:ph sz="half" idx="14"/>
          </p:nvPr>
        </p:nvPicPr>
        <p:blipFill>
          <a:blip r:embed="rId3"/>
          <a:stretch>
            <a:fillRect/>
          </a:stretch>
        </p:blipFill>
        <p:spPr>
          <a:xfrm>
            <a:off x="5629820" y="2201151"/>
            <a:ext cx="5751976" cy="4656849"/>
          </a:xfrm>
        </p:spPr>
      </p:pic>
    </p:spTree>
    <p:extLst>
      <p:ext uri="{BB962C8B-B14F-4D97-AF65-F5344CB8AC3E}">
        <p14:creationId xmlns:p14="http://schemas.microsoft.com/office/powerpoint/2010/main" val="2477056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B6CE6ED-8639-87EA-5264-A39601E73D65}"/>
              </a:ext>
            </a:extLst>
          </p:cNvPr>
          <p:cNvSpPr>
            <a:spLocks noGrp="1"/>
          </p:cNvSpPr>
          <p:nvPr>
            <p:ph type="title"/>
          </p:nvPr>
        </p:nvSpPr>
        <p:spPr>
          <a:xfrm>
            <a:off x="838200" y="353551"/>
            <a:ext cx="10515600" cy="822106"/>
          </a:xfrm>
        </p:spPr>
        <p:txBody>
          <a:bodyPr/>
          <a:lstStyle/>
          <a:p>
            <a:r>
              <a:rPr lang="en-US" dirty="0"/>
              <a:t>Global life expectancies in 2021</a:t>
            </a:r>
            <a:endParaRPr lang="en-ID" dirty="0"/>
          </a:p>
        </p:txBody>
      </p:sp>
      <p:sp>
        <p:nvSpPr>
          <p:cNvPr id="7" name="Slide Number Placeholder 6">
            <a:extLst>
              <a:ext uri="{FF2B5EF4-FFF2-40B4-BE49-F238E27FC236}">
                <a16:creationId xmlns:a16="http://schemas.microsoft.com/office/drawing/2014/main" id="{6C74DA30-E5A7-8FD3-4123-DD9BC9BA5105}"/>
              </a:ext>
            </a:extLst>
          </p:cNvPr>
          <p:cNvSpPr>
            <a:spLocks noGrp="1"/>
          </p:cNvSpPr>
          <p:nvPr>
            <p:ph type="sldNum" sz="quarter" idx="12"/>
          </p:nvPr>
        </p:nvSpPr>
        <p:spPr>
          <a:xfrm>
            <a:off x="10366248" y="6430010"/>
            <a:ext cx="987552" cy="365125"/>
          </a:xfrm>
        </p:spPr>
        <p:txBody>
          <a:bodyPr/>
          <a:lstStyle/>
          <a:p>
            <a:fld id="{A49DFD55-3C28-40EF-9E31-A92D2E4017FF}" type="slidenum">
              <a:rPr lang="en-US" smtClean="0"/>
              <a:pPr/>
              <a:t>4</a:t>
            </a:fld>
            <a:endParaRPr lang="en-US" dirty="0"/>
          </a:p>
        </p:txBody>
      </p:sp>
      <p:pic>
        <p:nvPicPr>
          <p:cNvPr id="11" name="Picture 10">
            <a:extLst>
              <a:ext uri="{FF2B5EF4-FFF2-40B4-BE49-F238E27FC236}">
                <a16:creationId xmlns:a16="http://schemas.microsoft.com/office/drawing/2014/main" id="{A2E353C9-3CAD-5AA6-C96A-D6FD7EF05236}"/>
              </a:ext>
            </a:extLst>
          </p:cNvPr>
          <p:cNvPicPr>
            <a:picLocks noChangeAspect="1"/>
          </p:cNvPicPr>
          <p:nvPr/>
        </p:nvPicPr>
        <p:blipFill>
          <a:blip r:embed="rId3"/>
          <a:srcRect r="27481"/>
          <a:stretch/>
        </p:blipFill>
        <p:spPr>
          <a:xfrm>
            <a:off x="313070" y="1452171"/>
            <a:ext cx="7334946" cy="4044496"/>
          </a:xfrm>
          <a:prstGeom prst="rect">
            <a:avLst/>
          </a:prstGeom>
        </p:spPr>
      </p:pic>
      <p:pic>
        <p:nvPicPr>
          <p:cNvPr id="15" name="Picture 14">
            <a:extLst>
              <a:ext uri="{FF2B5EF4-FFF2-40B4-BE49-F238E27FC236}">
                <a16:creationId xmlns:a16="http://schemas.microsoft.com/office/drawing/2014/main" id="{1F44405D-0C9C-AEAE-4E70-D3BB1D0911DD}"/>
              </a:ext>
            </a:extLst>
          </p:cNvPr>
          <p:cNvPicPr>
            <a:picLocks noChangeAspect="1"/>
          </p:cNvPicPr>
          <p:nvPr/>
        </p:nvPicPr>
        <p:blipFill>
          <a:blip r:embed="rId3"/>
          <a:srcRect l="86718" r="-2"/>
          <a:stretch/>
        </p:blipFill>
        <p:spPr>
          <a:xfrm>
            <a:off x="7648016" y="1336041"/>
            <a:ext cx="1433552" cy="4276756"/>
          </a:xfrm>
          <a:prstGeom prst="rect">
            <a:avLst/>
          </a:prstGeom>
        </p:spPr>
      </p:pic>
      <p:sp>
        <p:nvSpPr>
          <p:cNvPr id="16" name="TextBox 15">
            <a:extLst>
              <a:ext uri="{FF2B5EF4-FFF2-40B4-BE49-F238E27FC236}">
                <a16:creationId xmlns:a16="http://schemas.microsoft.com/office/drawing/2014/main" id="{CB558FE2-185A-1325-B6DA-76FB68C66744}"/>
              </a:ext>
            </a:extLst>
          </p:cNvPr>
          <p:cNvSpPr txBox="1"/>
          <p:nvPr/>
        </p:nvSpPr>
        <p:spPr>
          <a:xfrm>
            <a:off x="9345453" y="1750753"/>
            <a:ext cx="2297198" cy="3139321"/>
          </a:xfrm>
          <a:prstGeom prst="rect">
            <a:avLst/>
          </a:prstGeom>
          <a:noFill/>
        </p:spPr>
        <p:txBody>
          <a:bodyPr wrap="square" rtlCol="0">
            <a:spAutoFit/>
          </a:bodyPr>
          <a:lstStyle/>
          <a:p>
            <a:r>
              <a:rPr lang="en-US" dirty="0"/>
              <a:t>In 2021, the Country with the highest life expectancy is </a:t>
            </a:r>
            <a:r>
              <a:rPr lang="en-ID" b="1" dirty="0"/>
              <a:t>Monaco (85.95) </a:t>
            </a:r>
            <a:r>
              <a:rPr lang="en-ID" dirty="0"/>
              <a:t>and the lowest </a:t>
            </a:r>
            <a:r>
              <a:rPr lang="en-ID" b="1" dirty="0"/>
              <a:t>is Chad (52.53)</a:t>
            </a:r>
          </a:p>
          <a:p>
            <a:endParaRPr lang="en-ID" dirty="0"/>
          </a:p>
          <a:p>
            <a:r>
              <a:rPr lang="en-ID" dirty="0"/>
              <a:t>African countries generally have lower life expectancy</a:t>
            </a:r>
          </a:p>
          <a:p>
            <a:endParaRPr lang="en-ID" dirty="0"/>
          </a:p>
        </p:txBody>
      </p:sp>
    </p:spTree>
    <p:extLst>
      <p:ext uri="{BB962C8B-B14F-4D97-AF65-F5344CB8AC3E}">
        <p14:creationId xmlns:p14="http://schemas.microsoft.com/office/powerpoint/2010/main" val="2858917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C39563-B2D8-6B3D-D89F-7285DA5BFA36}"/>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4527BD0C-5FBD-DF55-88B5-38EAFFBC414D}"/>
              </a:ext>
            </a:extLst>
          </p:cNvPr>
          <p:cNvSpPr>
            <a:spLocks noGrp="1"/>
          </p:cNvSpPr>
          <p:nvPr>
            <p:ph type="title"/>
          </p:nvPr>
        </p:nvSpPr>
        <p:spPr>
          <a:xfrm>
            <a:off x="1341120" y="558801"/>
            <a:ext cx="9953308" cy="1578343"/>
          </a:xfrm>
        </p:spPr>
        <p:txBody>
          <a:bodyPr/>
          <a:lstStyle/>
          <a:p>
            <a:r>
              <a:rPr lang="en-US" dirty="0"/>
              <a:t>World average life expectancy vs life expectancy gap between male-female</a:t>
            </a:r>
            <a:endParaRPr lang="en-ID" dirty="0"/>
          </a:p>
        </p:txBody>
      </p:sp>
      <p:sp>
        <p:nvSpPr>
          <p:cNvPr id="10" name="Content Placeholder 9">
            <a:extLst>
              <a:ext uri="{FF2B5EF4-FFF2-40B4-BE49-F238E27FC236}">
                <a16:creationId xmlns:a16="http://schemas.microsoft.com/office/drawing/2014/main" id="{FBD6F522-10A0-1922-8C60-F320B0EB8E23}"/>
              </a:ext>
            </a:extLst>
          </p:cNvPr>
          <p:cNvSpPr>
            <a:spLocks noGrp="1"/>
          </p:cNvSpPr>
          <p:nvPr>
            <p:ph sz="half" idx="15"/>
          </p:nvPr>
        </p:nvSpPr>
        <p:spPr>
          <a:xfrm>
            <a:off x="1341119" y="2339661"/>
            <a:ext cx="3289663" cy="3959538"/>
          </a:xfrm>
        </p:spPr>
        <p:txBody>
          <a:bodyPr/>
          <a:lstStyle/>
          <a:p>
            <a:r>
              <a:rPr lang="en-US" dirty="0"/>
              <a:t>There is a trend that the Higher the life expectancy, the bigger the gap in life expectancy between males and females.</a:t>
            </a:r>
          </a:p>
          <a:p>
            <a:r>
              <a:rPr lang="en-US" dirty="0"/>
              <a:t>This is probably caused by behavior.</a:t>
            </a:r>
          </a:p>
          <a:p>
            <a:endParaRPr lang="en-US" dirty="0"/>
          </a:p>
          <a:p>
            <a:endParaRPr lang="en-ID" dirty="0"/>
          </a:p>
        </p:txBody>
      </p:sp>
      <p:pic>
        <p:nvPicPr>
          <p:cNvPr id="9" name="Content Placeholder 8">
            <a:extLst>
              <a:ext uri="{FF2B5EF4-FFF2-40B4-BE49-F238E27FC236}">
                <a16:creationId xmlns:a16="http://schemas.microsoft.com/office/drawing/2014/main" id="{E6D907E7-935E-B895-16EC-BFDB6143B510}"/>
              </a:ext>
            </a:extLst>
          </p:cNvPr>
          <p:cNvPicPr>
            <a:picLocks noGrp="1" noChangeAspect="1"/>
          </p:cNvPicPr>
          <p:nvPr>
            <p:ph sz="half" idx="14"/>
          </p:nvPr>
        </p:nvPicPr>
        <p:blipFill>
          <a:blip r:embed="rId3"/>
          <a:stretch>
            <a:fillRect/>
          </a:stretch>
        </p:blipFill>
        <p:spPr>
          <a:xfrm>
            <a:off x="4630783" y="2339975"/>
            <a:ext cx="6211797" cy="4016375"/>
          </a:xfrm>
        </p:spPr>
      </p:pic>
    </p:spTree>
    <p:extLst>
      <p:ext uri="{BB962C8B-B14F-4D97-AF65-F5344CB8AC3E}">
        <p14:creationId xmlns:p14="http://schemas.microsoft.com/office/powerpoint/2010/main" val="2354889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3261AE-184D-6FA2-563B-7C0903072D7A}"/>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5C31AEDD-8805-A1E7-151D-DC058FEE8382}"/>
              </a:ext>
            </a:extLst>
          </p:cNvPr>
          <p:cNvSpPr>
            <a:spLocks noGrp="1"/>
          </p:cNvSpPr>
          <p:nvPr>
            <p:ph type="title"/>
          </p:nvPr>
        </p:nvSpPr>
        <p:spPr>
          <a:xfrm>
            <a:off x="1341120" y="558801"/>
            <a:ext cx="9953308" cy="1514548"/>
          </a:xfrm>
        </p:spPr>
        <p:txBody>
          <a:bodyPr/>
          <a:lstStyle/>
          <a:p>
            <a:r>
              <a:rPr lang="en-US" dirty="0"/>
              <a:t>World average life expectancy by age group</a:t>
            </a:r>
            <a:endParaRPr lang="en-ID" dirty="0"/>
          </a:p>
        </p:txBody>
      </p:sp>
      <p:sp>
        <p:nvSpPr>
          <p:cNvPr id="10" name="Content Placeholder 9">
            <a:extLst>
              <a:ext uri="{FF2B5EF4-FFF2-40B4-BE49-F238E27FC236}">
                <a16:creationId xmlns:a16="http://schemas.microsoft.com/office/drawing/2014/main" id="{AA2DC8A7-92BD-C02A-7AFF-0856AA2DA0B7}"/>
              </a:ext>
            </a:extLst>
          </p:cNvPr>
          <p:cNvSpPr>
            <a:spLocks noGrp="1"/>
          </p:cNvSpPr>
          <p:nvPr>
            <p:ph sz="half" idx="15"/>
          </p:nvPr>
        </p:nvSpPr>
        <p:spPr>
          <a:xfrm>
            <a:off x="1341120" y="2594344"/>
            <a:ext cx="4265740" cy="3704855"/>
          </a:xfrm>
        </p:spPr>
        <p:txBody>
          <a:bodyPr/>
          <a:lstStyle/>
          <a:p>
            <a:r>
              <a:rPr lang="en-US" dirty="0"/>
              <a:t>The graph shows that the higher/older the age group the flatter the trendline becomes.</a:t>
            </a:r>
          </a:p>
          <a:p>
            <a:r>
              <a:rPr lang="en-US" dirty="0"/>
              <a:t>This is because as people grows older, their life expectancy diminishes.</a:t>
            </a:r>
            <a:endParaRPr lang="en-ID" dirty="0"/>
          </a:p>
        </p:txBody>
      </p:sp>
      <p:pic>
        <p:nvPicPr>
          <p:cNvPr id="4" name="Content Placeholder 3">
            <a:extLst>
              <a:ext uri="{FF2B5EF4-FFF2-40B4-BE49-F238E27FC236}">
                <a16:creationId xmlns:a16="http://schemas.microsoft.com/office/drawing/2014/main" id="{19524C74-78FF-D77D-47CB-6FBD71A1A450}"/>
              </a:ext>
            </a:extLst>
          </p:cNvPr>
          <p:cNvPicPr>
            <a:picLocks noGrp="1" noChangeAspect="1"/>
          </p:cNvPicPr>
          <p:nvPr>
            <p:ph sz="half" idx="14"/>
          </p:nvPr>
        </p:nvPicPr>
        <p:blipFill>
          <a:blip r:embed="rId3"/>
          <a:stretch>
            <a:fillRect/>
          </a:stretch>
        </p:blipFill>
        <p:spPr>
          <a:xfrm>
            <a:off x="5996873" y="2339661"/>
            <a:ext cx="5337307" cy="4321130"/>
          </a:xfrm>
        </p:spPr>
      </p:pic>
    </p:spTree>
    <p:extLst>
      <p:ext uri="{BB962C8B-B14F-4D97-AF65-F5344CB8AC3E}">
        <p14:creationId xmlns:p14="http://schemas.microsoft.com/office/powerpoint/2010/main" val="1444479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F7F973-296F-9D37-FFE7-26179AB94723}"/>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4AB079DC-9682-40DC-3E0F-A4E7E0178650}"/>
              </a:ext>
            </a:extLst>
          </p:cNvPr>
          <p:cNvSpPr>
            <a:spLocks noGrp="1"/>
          </p:cNvSpPr>
          <p:nvPr>
            <p:ph type="title"/>
          </p:nvPr>
        </p:nvSpPr>
        <p:spPr/>
        <p:txBody>
          <a:bodyPr/>
          <a:lstStyle/>
          <a:p>
            <a:r>
              <a:rPr lang="en-US" dirty="0"/>
              <a:t>Life expectancy of Southeast Asia from </a:t>
            </a:r>
            <a:br>
              <a:rPr lang="en-US" dirty="0"/>
            </a:br>
            <a:r>
              <a:rPr lang="en-US" dirty="0"/>
              <a:t>1950 to 2021</a:t>
            </a:r>
            <a:endParaRPr lang="en-ID" dirty="0"/>
          </a:p>
        </p:txBody>
      </p:sp>
      <p:sp>
        <p:nvSpPr>
          <p:cNvPr id="10" name="Content Placeholder 9">
            <a:extLst>
              <a:ext uri="{FF2B5EF4-FFF2-40B4-BE49-F238E27FC236}">
                <a16:creationId xmlns:a16="http://schemas.microsoft.com/office/drawing/2014/main" id="{A0247450-D38A-DBB7-C372-DAD37FAC7A67}"/>
              </a:ext>
            </a:extLst>
          </p:cNvPr>
          <p:cNvSpPr>
            <a:spLocks noGrp="1"/>
          </p:cNvSpPr>
          <p:nvPr>
            <p:ph sz="half" idx="15"/>
          </p:nvPr>
        </p:nvSpPr>
        <p:spPr>
          <a:xfrm>
            <a:off x="1341120" y="2507756"/>
            <a:ext cx="2722880" cy="3791443"/>
          </a:xfrm>
        </p:spPr>
        <p:txBody>
          <a:bodyPr>
            <a:normAutofit lnSpcReduction="10000"/>
          </a:bodyPr>
          <a:lstStyle/>
          <a:p>
            <a:r>
              <a:rPr lang="en-US" dirty="0"/>
              <a:t>Singapore has the highest life expectancy from 1950-2021</a:t>
            </a:r>
          </a:p>
          <a:p>
            <a:r>
              <a:rPr lang="en-US" dirty="0"/>
              <a:t>Cambodia, East Timor and Vietnam had a sharp decline. With Cambodia being the sharpest.</a:t>
            </a:r>
          </a:p>
          <a:p>
            <a:r>
              <a:rPr lang="en-US" dirty="0"/>
              <a:t>This was probably caused by wars, famine, and genocide in the 1970s</a:t>
            </a:r>
            <a:endParaRPr lang="en-ID" dirty="0"/>
          </a:p>
          <a:p>
            <a:endParaRPr lang="en-US" dirty="0"/>
          </a:p>
        </p:txBody>
      </p:sp>
      <p:pic>
        <p:nvPicPr>
          <p:cNvPr id="4" name="Content Placeholder 3">
            <a:extLst>
              <a:ext uri="{FF2B5EF4-FFF2-40B4-BE49-F238E27FC236}">
                <a16:creationId xmlns:a16="http://schemas.microsoft.com/office/drawing/2014/main" id="{3AE0251D-55EC-566C-E788-E2DF5CF128F6}"/>
              </a:ext>
            </a:extLst>
          </p:cNvPr>
          <p:cNvPicPr>
            <a:picLocks noGrp="1" noChangeAspect="1"/>
          </p:cNvPicPr>
          <p:nvPr>
            <p:ph sz="half" idx="14"/>
          </p:nvPr>
        </p:nvPicPr>
        <p:blipFill>
          <a:blip r:embed="rId3"/>
          <a:stretch>
            <a:fillRect/>
          </a:stretch>
        </p:blipFill>
        <p:spPr>
          <a:xfrm>
            <a:off x="4311052" y="2507756"/>
            <a:ext cx="7012414" cy="3791443"/>
          </a:xfrm>
        </p:spPr>
      </p:pic>
    </p:spTree>
    <p:extLst>
      <p:ext uri="{BB962C8B-B14F-4D97-AF65-F5344CB8AC3E}">
        <p14:creationId xmlns:p14="http://schemas.microsoft.com/office/powerpoint/2010/main" val="2301836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32180F-636B-7401-1EF2-32454B3B08CF}"/>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7D5AB4B5-8ACB-9129-C4E0-2840604C9E48}"/>
              </a:ext>
            </a:extLst>
          </p:cNvPr>
          <p:cNvSpPr>
            <a:spLocks noGrp="1"/>
          </p:cNvSpPr>
          <p:nvPr>
            <p:ph type="title"/>
          </p:nvPr>
        </p:nvSpPr>
        <p:spPr/>
        <p:txBody>
          <a:bodyPr/>
          <a:lstStyle/>
          <a:p>
            <a:r>
              <a:rPr lang="en-US" dirty="0"/>
              <a:t>Box plots of average life expectancy in southeast </a:t>
            </a:r>
            <a:r>
              <a:rPr lang="en-US" dirty="0" err="1"/>
              <a:t>asia</a:t>
            </a:r>
            <a:r>
              <a:rPr lang="en-US" dirty="0"/>
              <a:t> from 1950 to 2021</a:t>
            </a:r>
            <a:endParaRPr lang="en-ID" dirty="0"/>
          </a:p>
        </p:txBody>
      </p:sp>
      <p:sp>
        <p:nvSpPr>
          <p:cNvPr id="10" name="Content Placeholder 9">
            <a:extLst>
              <a:ext uri="{FF2B5EF4-FFF2-40B4-BE49-F238E27FC236}">
                <a16:creationId xmlns:a16="http://schemas.microsoft.com/office/drawing/2014/main" id="{1CB7F373-B33D-7F6F-648D-6037CCE1B86C}"/>
              </a:ext>
            </a:extLst>
          </p:cNvPr>
          <p:cNvSpPr>
            <a:spLocks noGrp="1"/>
          </p:cNvSpPr>
          <p:nvPr>
            <p:ph sz="half" idx="15"/>
          </p:nvPr>
        </p:nvSpPr>
        <p:spPr>
          <a:xfrm>
            <a:off x="1341120" y="2613621"/>
            <a:ext cx="2722880" cy="3685578"/>
          </a:xfrm>
        </p:spPr>
        <p:txBody>
          <a:bodyPr/>
          <a:lstStyle/>
          <a:p>
            <a:r>
              <a:rPr lang="en-US" dirty="0"/>
              <a:t>Cambodia has the widest whisker</a:t>
            </a:r>
          </a:p>
          <a:p>
            <a:r>
              <a:rPr lang="en-US" dirty="0"/>
              <a:t>East Timor has the largest interquartile range </a:t>
            </a:r>
          </a:p>
          <a:p>
            <a:r>
              <a:rPr lang="en-US" dirty="0"/>
              <a:t>The smaller the range, the stabler the life expectancy</a:t>
            </a:r>
            <a:endParaRPr lang="en-ID" dirty="0"/>
          </a:p>
        </p:txBody>
      </p:sp>
      <p:pic>
        <p:nvPicPr>
          <p:cNvPr id="4" name="Content Placeholder 3">
            <a:extLst>
              <a:ext uri="{FF2B5EF4-FFF2-40B4-BE49-F238E27FC236}">
                <a16:creationId xmlns:a16="http://schemas.microsoft.com/office/drawing/2014/main" id="{A9944FA6-8E8E-AD26-88E3-ADE54FC78A57}"/>
              </a:ext>
            </a:extLst>
          </p:cNvPr>
          <p:cNvPicPr>
            <a:picLocks noGrp="1" noChangeAspect="1"/>
          </p:cNvPicPr>
          <p:nvPr>
            <p:ph sz="half" idx="14"/>
          </p:nvPr>
        </p:nvPicPr>
        <p:blipFill>
          <a:blip r:embed="rId3"/>
          <a:stretch>
            <a:fillRect/>
          </a:stretch>
        </p:blipFill>
        <p:spPr>
          <a:xfrm>
            <a:off x="4438866" y="2613621"/>
            <a:ext cx="6627016" cy="4136961"/>
          </a:xfrm>
        </p:spPr>
      </p:pic>
    </p:spTree>
    <p:extLst>
      <p:ext uri="{BB962C8B-B14F-4D97-AF65-F5344CB8AC3E}">
        <p14:creationId xmlns:p14="http://schemas.microsoft.com/office/powerpoint/2010/main" val="157416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B1FDDC-23DE-D4D6-DA99-DFB24038ACDC}"/>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A51CA494-910B-9E65-CC38-D50E9C133101}"/>
              </a:ext>
            </a:extLst>
          </p:cNvPr>
          <p:cNvSpPr>
            <a:spLocks noGrp="1"/>
          </p:cNvSpPr>
          <p:nvPr>
            <p:ph type="title"/>
          </p:nvPr>
        </p:nvSpPr>
        <p:spPr/>
        <p:txBody>
          <a:bodyPr/>
          <a:lstStyle/>
          <a:p>
            <a:r>
              <a:rPr lang="en-US" dirty="0"/>
              <a:t>Bar chart of average life expectancy by age group in southeast </a:t>
            </a:r>
            <a:r>
              <a:rPr lang="en-US" dirty="0" err="1"/>
              <a:t>asia</a:t>
            </a:r>
            <a:r>
              <a:rPr lang="en-US" dirty="0"/>
              <a:t> in 1975.</a:t>
            </a:r>
            <a:endParaRPr lang="en-ID" dirty="0"/>
          </a:p>
        </p:txBody>
      </p:sp>
      <p:sp>
        <p:nvSpPr>
          <p:cNvPr id="10" name="Content Placeholder 9">
            <a:extLst>
              <a:ext uri="{FF2B5EF4-FFF2-40B4-BE49-F238E27FC236}">
                <a16:creationId xmlns:a16="http://schemas.microsoft.com/office/drawing/2014/main" id="{F79F3631-7713-E7E5-AD45-7A985904E2BA}"/>
              </a:ext>
            </a:extLst>
          </p:cNvPr>
          <p:cNvSpPr>
            <a:spLocks noGrp="1"/>
          </p:cNvSpPr>
          <p:nvPr>
            <p:ph sz="half" idx="15"/>
          </p:nvPr>
        </p:nvSpPr>
        <p:spPr>
          <a:xfrm>
            <a:off x="1341120" y="2530549"/>
            <a:ext cx="2722880" cy="3768650"/>
          </a:xfrm>
        </p:spPr>
        <p:txBody>
          <a:bodyPr/>
          <a:lstStyle/>
          <a:p>
            <a:r>
              <a:rPr lang="en-US" dirty="0"/>
              <a:t>Cambodia and East Timor had the biggest difference of life expectancy between age groups.</a:t>
            </a:r>
          </a:p>
          <a:p>
            <a:r>
              <a:rPr lang="en-US" dirty="0"/>
              <a:t>Life expectancy at the age 80 years old are similar across countries.</a:t>
            </a:r>
          </a:p>
        </p:txBody>
      </p:sp>
      <p:pic>
        <p:nvPicPr>
          <p:cNvPr id="4" name="Content Placeholder 3">
            <a:extLst>
              <a:ext uri="{FF2B5EF4-FFF2-40B4-BE49-F238E27FC236}">
                <a16:creationId xmlns:a16="http://schemas.microsoft.com/office/drawing/2014/main" id="{D3D23221-D116-E96A-9DDD-36341159485C}"/>
              </a:ext>
            </a:extLst>
          </p:cNvPr>
          <p:cNvPicPr>
            <a:picLocks noGrp="1" noChangeAspect="1"/>
          </p:cNvPicPr>
          <p:nvPr>
            <p:ph sz="half" idx="14"/>
          </p:nvPr>
        </p:nvPicPr>
        <p:blipFill>
          <a:blip r:embed="rId3"/>
          <a:stretch>
            <a:fillRect/>
          </a:stretch>
        </p:blipFill>
        <p:spPr>
          <a:xfrm>
            <a:off x="4254039" y="3008573"/>
            <a:ext cx="7747926" cy="2812602"/>
          </a:xfrm>
        </p:spPr>
      </p:pic>
    </p:spTree>
    <p:extLst>
      <p:ext uri="{BB962C8B-B14F-4D97-AF65-F5344CB8AC3E}">
        <p14:creationId xmlns:p14="http://schemas.microsoft.com/office/powerpoint/2010/main" val="3609312717"/>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2.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presentation</Template>
  <TotalTime>360</TotalTime>
  <Words>1018</Words>
  <Application>Microsoft Office PowerPoint</Application>
  <PresentationFormat>Widescreen</PresentationFormat>
  <Paragraphs>74</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Tenorite</vt:lpstr>
      <vt:lpstr>Custom</vt:lpstr>
      <vt:lpstr>Global life expectancies</vt:lpstr>
      <vt:lpstr>The dataset</vt:lpstr>
      <vt:lpstr>World average life expectancy from 1770 to 2021</vt:lpstr>
      <vt:lpstr>Global life expectancies in 2021</vt:lpstr>
      <vt:lpstr>World average life expectancy vs life expectancy gap between male-female</vt:lpstr>
      <vt:lpstr>World average life expectancy by age group</vt:lpstr>
      <vt:lpstr>Life expectancy of Southeast Asia from  1950 to 2021</vt:lpstr>
      <vt:lpstr>Box plots of average life expectancy in southeast asia from 1950 to 2021</vt:lpstr>
      <vt:lpstr>Bar chart of average life expectancy by age group in southeast asia in 1975.</vt:lpstr>
      <vt:lpstr>Evaluation</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Karunia Budisatrio</dc:creator>
  <cp:lastModifiedBy>Karunia Budisatrio</cp:lastModifiedBy>
  <cp:revision>3</cp:revision>
  <dcterms:created xsi:type="dcterms:W3CDTF">2025-01-17T21:07:03Z</dcterms:created>
  <dcterms:modified xsi:type="dcterms:W3CDTF">2025-01-18T03:07:25Z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