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72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286" r:id="rId14"/>
    <p:sldId id="287" r:id="rId15"/>
    <p:sldId id="288" r:id="rId16"/>
    <p:sldId id="289" r:id="rId17"/>
    <p:sldId id="292" r:id="rId18"/>
    <p:sldId id="293" r:id="rId19"/>
    <p:sldId id="294" r:id="rId20"/>
    <p:sldId id="295" r:id="rId21"/>
    <p:sldId id="296" r:id="rId22"/>
    <p:sldId id="297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tableStyles" Target="tableStyle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3ACE0-0703-42A3-8A1D-7AF10C4C425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C09E1-B543-48AD-9B34-5790D548F4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CD82815-13D3-49C0-8098-EF14A3D27A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3F5F2E-9B4A-4A7B-8E22-29B5BE170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3F5F2E-9B4A-4A7B-8E22-29B5BE170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3F5F2E-9B4A-4A7B-8E22-29B5BE170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3F5F2E-9B4A-4A7B-8E22-29B5BE170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3F5F2E-9B4A-4A7B-8E22-29B5BE170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3F5F2E-9B4A-4A7B-8E22-29B5BE170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3F5F2E-9B4A-4A7B-8E22-29B5BE170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3F5F2E-9B4A-4A7B-8E22-29B5BE170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3F5F2E-9B4A-4A7B-8E22-29B5BE170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3F5F2E-9B4A-4A7B-8E22-29B5BE170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9271AB2-108B-4800-A139-32B850CE7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3F5F2E-9B4A-4A7B-8E22-29B5BE170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3F5F2E-9B4A-4A7B-8E22-29B5BE170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9271AB2-108B-4800-A139-32B850CE7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3F5F2E-9B4A-4A7B-8E22-29B5BE170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3F5F2E-9B4A-4A7B-8E22-29B5BE170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3F5F2E-9B4A-4A7B-8E22-29B5BE170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3F5F2E-9B4A-4A7B-8E22-29B5BE170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3F5F2E-9B4A-4A7B-8E22-29B5BE170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3F5F2E-9B4A-4A7B-8E22-29B5BE170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3F5F2E-9B4A-4A7B-8E22-29B5BE170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259162" y="1056154"/>
            <a:ext cx="9692593" cy="2372846"/>
          </a:xfrm>
        </p:spPr>
        <p:txBody>
          <a:bodyPr/>
          <a:lstStyle/>
          <a:p>
            <a:r>
              <a:rPr lang="en-GB" sz="8800" b="1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RESTAURANT CHAIN</a:t>
            </a:r>
            <a:endParaRPr lang="en-US" sz="8800" b="1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819583"/>
            <a:ext cx="9144000" cy="1438217"/>
          </a:xfrm>
        </p:spPr>
        <p:txBody>
          <a:bodyPr/>
          <a:lstStyle/>
          <a:p>
            <a:r>
              <a:rPr lang="en-GB" sz="4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RELATIONAL DATABASE</a:t>
            </a:r>
          </a:p>
          <a:p>
            <a:endParaRPr lang="en-GB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97700" y="6206143"/>
            <a:ext cx="2572711" cy="37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Swis721 WGL4 BT" pitchFamily="34" charset="0"/>
                <a:ea typeface="Swis721 WGL4 BT" pitchFamily="34" charset="0"/>
                <a:cs typeface="Swis721 WGL4 BT" pitchFamily="34" charset="0"/>
              </a:rPr>
              <a:t>Created by: K. Bugaite</a:t>
            </a:r>
            <a:endParaRPr lang="en-US">
              <a:solidFill>
                <a:schemeClr val="bg1"/>
              </a:solidFill>
              <a:latin typeface="Swis721 WGL4 BT" pitchFamily="34" charset="0"/>
              <a:ea typeface="Swis721 WGL4 BT" pitchFamily="34" charset="0"/>
              <a:cs typeface="Swis721 WGL4 B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882" y="6206143"/>
            <a:ext cx="3403783" cy="37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Code First Girls Final </a:t>
            </a:r>
            <a:r>
              <a:rPr lang="en-GB">
                <a:solidFill>
                  <a:schemeClr val="bg1"/>
                </a:solidFill>
                <a:latin typeface="Swis721 WGL4 BT" pitchFamily="34" charset="0"/>
                <a:ea typeface="Swis721 WGL4 BT" pitchFamily="34" charset="0"/>
                <a:cs typeface="Swis721 WGL4 BT" pitchFamily="34" charset="0"/>
              </a:rPr>
              <a:t>Project</a:t>
            </a:r>
            <a:r>
              <a:rPr lang="en-GB">
                <a:solidFill>
                  <a:schemeClr val="bg1"/>
                </a:solidFill>
              </a:rPr>
              <a:t> 2022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9000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30395" y="408094"/>
            <a:ext cx="4806283" cy="6325569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CUSTOMERS ORDERS TABLE:</a:t>
            </a:r>
          </a:p>
          <a:p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CREATE TABLE IF NOT EXISTS customers_orders(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order_id INT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customer_id INT,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loyalty_card BOOLEAN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payment_type VARCHAR(25)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menu_item CHAR(3)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branch_id CHAR (3)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CONSTRAINT PK_order_id PRIMARY KEY (order_id)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06011" y="519867"/>
            <a:ext cx="5983416" cy="58182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9000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23252" y="408094"/>
            <a:ext cx="11597343" cy="652902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MANUALLY INSERTED THESE VALUES:</a:t>
            </a:r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0395" y="1304413"/>
            <a:ext cx="5927550" cy="26144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76034" y="1279513"/>
            <a:ext cx="5168766" cy="50821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30395" y="4313795"/>
            <a:ext cx="5920406" cy="20478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255250" y="2793993"/>
            <a:ext cx="1190442" cy="229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wis721 WGL4 BT" pitchFamily="34" charset="0"/>
                <a:ea typeface="Swis721 WGL4 BT" pitchFamily="34" charset="0"/>
                <a:cs typeface="Swis721 WGL4 BT" pitchFamily="34" charset="0"/>
              </a:rPr>
              <a:t>Other values inserted from CVS file as they had too many rows </a:t>
            </a:r>
            <a:endParaRPr lang="en-US">
              <a:latin typeface="Swis721 WGL4 BT" pitchFamily="34" charset="0"/>
              <a:ea typeface="Swis721 WGL4 BT" pitchFamily="34" charset="0"/>
              <a:cs typeface="Swis721 WGL4 BT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9000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30395" y="408094"/>
            <a:ext cx="11516116" cy="2148816"/>
          </a:xfrm>
        </p:spPr>
        <p:txBody>
          <a:bodyPr/>
          <a:lstStyle/>
          <a:p>
            <a:pPr marL="571500" indent="-571500">
              <a:buFont typeface="Arial" pitchFamily="34" charset="0" panose="020B0604020202020204"/>
              <a:buChar char="•"/>
            </a:pPr>
            <a:r>
              <a:rPr lang="en-GB" sz="36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PROCEDURE that automatically inserts relevant information into 'customers_orders' table after each order is made.</a:t>
            </a:r>
          </a:p>
          <a:p>
            <a:pPr marL="571500" indent="-571500">
              <a:buFont typeface="Arial" pitchFamily="34" charset="0" panose="020B0604020202020204"/>
              <a:buChar char="•"/>
            </a:pPr>
            <a:r>
              <a:rPr lang="en-GB" sz="36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It could be implemented to automate check out process.</a:t>
            </a:r>
          </a:p>
          <a:p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  <a:p>
            <a:pPr>
              <a:lnSpc>
                <a:spcPct val="115000"/>
              </a:lnSpc>
            </a:pPr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03900" y="2349344"/>
            <a:ext cx="8527216" cy="42926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9000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30395" y="408094"/>
            <a:ext cx="11549326" cy="3128530"/>
          </a:xfrm>
        </p:spPr>
        <p:txBody>
          <a:bodyPr/>
          <a:lstStyle/>
          <a:p>
            <a:pPr marL="457200" indent="-457200">
              <a:buFont typeface="Arial" pitchFamily="34" charset="0" panose="020B0604020202020204"/>
              <a:buChar char="•"/>
            </a:pPr>
            <a:r>
              <a:rPr lang="en-GB" sz="32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Analysis of the menu Courses by using COUNT, SUM, MAX, MIN in-built functions with GROUP BY course and ORDER BY Course with highest amount of items to choose from (main dishes in this case).</a:t>
            </a:r>
          </a:p>
          <a:p>
            <a:pPr marL="457200" indent="-457200">
              <a:buFont typeface="Arial" pitchFamily="34" charset="0" panose="020B0604020202020204"/>
              <a:buChar char="•"/>
            </a:pPr>
            <a:r>
              <a:rPr lang="en-GB" sz="32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I had to use WHERE m.course != ' ' as there was one empty field showing up to omit it from analysis results.</a:t>
            </a:r>
          </a:p>
          <a:p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  <a:p>
            <a:pPr>
              <a:lnSpc>
                <a:spcPct val="115000"/>
              </a:lnSpc>
            </a:pPr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25692" y="3309342"/>
            <a:ext cx="9124750" cy="13186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25691" y="5086917"/>
            <a:ext cx="9124750" cy="11152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9000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30395" y="408094"/>
            <a:ext cx="11549326" cy="3020906"/>
          </a:xfrm>
        </p:spPr>
        <p:txBody>
          <a:bodyPr/>
          <a:lstStyle/>
          <a:p>
            <a:pPr marL="457200" indent="-457200">
              <a:buFont typeface="Arial" pitchFamily="34" charset="0" panose="020B0604020202020204"/>
              <a:buChar char="•"/>
            </a:pPr>
            <a:r>
              <a:rPr lang="en-GB" sz="32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Now instead of analysing menu by Courses, we use Type of each dish if it has it assigned and analyse it by the same conditions.</a:t>
            </a:r>
          </a:p>
          <a:p>
            <a:pPr marL="457200" indent="-457200">
              <a:buFont typeface="Arial" pitchFamily="34" charset="0" panose="020B0604020202020204"/>
              <a:buChar char="•"/>
            </a:pPr>
            <a:r>
              <a:rPr lang="en-GB" sz="32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'non-veg' = non vegetarian, 'veg' = vegetarian, 'vegan' = vegan</a:t>
            </a:r>
          </a:p>
          <a:p>
            <a:pPr marL="457200" indent="-457200">
              <a:buFont typeface="Arial" pitchFamily="34" charset="0" panose="020B0604020202020204"/>
              <a:buChar char="•"/>
            </a:pPr>
            <a:r>
              <a:rPr lang="en-GB" sz="32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Drinks do not fall into any of the categories.</a:t>
            </a:r>
          </a:p>
          <a:p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  <a:p>
            <a:pPr>
              <a:lnSpc>
                <a:spcPct val="115000"/>
              </a:lnSpc>
            </a:pPr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3486" y="2936277"/>
            <a:ext cx="10663765" cy="14820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5363" y="5044085"/>
            <a:ext cx="10540010" cy="10540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9000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72644" y="613945"/>
            <a:ext cx="6135989" cy="4348154"/>
          </a:xfrm>
        </p:spPr>
        <p:txBody>
          <a:bodyPr/>
          <a:lstStyle/>
          <a:p>
            <a:pPr marL="457200" indent="-457200">
              <a:lnSpc>
                <a:spcPct val="115000"/>
              </a:lnSpc>
              <a:buFont typeface="Arial" pitchFamily="34" charset="0" panose="020B0604020202020204"/>
              <a:buChar char="•"/>
            </a:pPr>
            <a:r>
              <a:rPr lang="en-GB" sz="28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Analysis of dishes which use the same main ingredient</a:t>
            </a:r>
          </a:p>
          <a:p>
            <a:pPr marL="457200" indent="-457200">
              <a:lnSpc>
                <a:spcPct val="115000"/>
              </a:lnSpc>
              <a:buFont typeface="Arial" pitchFamily="34" charset="0" panose="020B0604020202020204"/>
              <a:buChar char="•"/>
            </a:pPr>
            <a:r>
              <a:rPr lang="en-GB" sz="28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We show the ingredient's name by using LEFT JOIN from 'Ingredients' table.</a:t>
            </a:r>
          </a:p>
          <a:p>
            <a:pPr marL="457200" indent="-457200">
              <a:lnSpc>
                <a:spcPct val="115000"/>
              </a:lnSpc>
              <a:buFont typeface="Arial" pitchFamily="34" charset="0" panose="020B0604020202020204"/>
              <a:buChar char="•"/>
            </a:pPr>
            <a:r>
              <a:rPr lang="en-GB" sz="28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We use HAVING clause to omit results of ingredients used in only 1 recipe and we order our results by ingredients used in highest amount of recipes.</a:t>
            </a:r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08632" y="1100869"/>
            <a:ext cx="5438626" cy="28149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54842" y="4962099"/>
            <a:ext cx="9092416" cy="15404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9000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30395" y="408094"/>
            <a:ext cx="11549326" cy="1318661"/>
          </a:xfrm>
        </p:spPr>
        <p:txBody>
          <a:bodyPr/>
          <a:lstStyle/>
          <a:p>
            <a:pPr marL="457200" indent="-457200">
              <a:buFont typeface="Arial" pitchFamily="34" charset="0" panose="020B0604020202020204"/>
              <a:buChar char="•"/>
            </a:pPr>
            <a:r>
              <a:rPr lang="en-GB" sz="32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QUERY WITH A SUBQUERY - in this example customer is only looking for vegan dishes which have olives or sweet potatoes as their main ingredients.</a:t>
            </a:r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98298" y="2069490"/>
            <a:ext cx="9584545" cy="27190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66048" y="5202768"/>
            <a:ext cx="5428648" cy="1106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9000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30396" y="262005"/>
            <a:ext cx="11549326" cy="3884184"/>
          </a:xfrm>
        </p:spPr>
        <p:txBody>
          <a:bodyPr/>
          <a:lstStyle/>
          <a:p>
            <a:pPr marL="457200" indent="-457200">
              <a:buFont typeface="Arial" pitchFamily="34" charset="0" panose="020B0604020202020204"/>
              <a:buChar char="•"/>
            </a:pPr>
            <a:r>
              <a:rPr lang="en-GB" sz="28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A VIEW that uses INNER JOIN which connects 'Branch' and 'Employees' tables.</a:t>
            </a:r>
          </a:p>
          <a:p>
            <a:pPr marL="457200" indent="-457200">
              <a:buFont typeface="Arial" pitchFamily="34" charset="0" panose="020B0604020202020204"/>
              <a:buChar char="•"/>
            </a:pPr>
            <a:r>
              <a:rPr lang="en-GB" sz="28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It shows first and last names of Managers in charge of each branch without showing any of their personal data.</a:t>
            </a:r>
          </a:p>
          <a:p>
            <a:pPr marL="457200" indent="-457200">
              <a:buFont typeface="Arial" pitchFamily="34" charset="0" panose="020B0604020202020204"/>
              <a:buChar char="•"/>
            </a:pPr>
            <a:r>
              <a:rPr lang="en-GB" sz="28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Then it uses a LEFT JOIN which connects each Branch and it's Manager and their work numbers while listing all of the delivery drivers working for each branch and their details.</a:t>
            </a:r>
          </a:p>
          <a:p>
            <a:pPr marL="457200" indent="-457200">
              <a:buFont typeface="Arial" pitchFamily="34" charset="0" panose="020B0604020202020204"/>
              <a:buChar char="•"/>
            </a:pPr>
            <a:r>
              <a:rPr lang="en-GB" sz="28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A view like this could be used by an outsourcing agency that employs drivers. For convenience it's ordered by driver's surname alphabetically.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2436" y="4146189"/>
            <a:ext cx="11085246" cy="24244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9000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87600" y="84290"/>
            <a:ext cx="8941869" cy="1318661"/>
          </a:xfrm>
        </p:spPr>
        <p:txBody>
          <a:bodyPr/>
          <a:lstStyle/>
          <a:p>
            <a:pPr marL="457200" indent="-457200">
              <a:buFont typeface="Arial" pitchFamily="34" charset="0" panose="020B0604020202020204"/>
              <a:buChar char="•"/>
            </a:pPr>
            <a:r>
              <a:rPr lang="en-GB" sz="32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VIEW delivery_drivers_agency_info RESULTS</a:t>
            </a:r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02733" y="1167797"/>
            <a:ext cx="10087637" cy="536414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9000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520811" y="316765"/>
            <a:ext cx="11349641" cy="1683978"/>
          </a:xfrm>
        </p:spPr>
        <p:txBody>
          <a:bodyPr/>
          <a:lstStyle/>
          <a:p>
            <a:pPr marL="457200" indent="-457200">
              <a:buFont typeface="Arial" pitchFamily="34" charset="0" panose="020B0604020202020204"/>
              <a:buChar char="•"/>
            </a:pPr>
            <a:r>
              <a:rPr lang="en-GB" sz="32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FUNCTION - Calculates the final price of each item ordered and gives customer a discount only if they present a loyalty card.</a:t>
            </a:r>
          </a:p>
          <a:p>
            <a:pPr marL="457200" indent="-457200">
              <a:buFont typeface="Arial" pitchFamily="34" charset="0" panose="020B0604020202020204"/>
              <a:buChar char="•"/>
            </a:pPr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8335" y="1917716"/>
            <a:ext cx="7917536" cy="43906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9000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RESTAURANT</a:t>
            </a:r>
            <a:r>
              <a:rPr lang="en-GB"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 </a:t>
            </a:r>
            <a:r>
              <a:rPr lang="en-GB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CHAIN EER DIAGRAM</a:t>
            </a:r>
            <a:endParaRPr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1690688"/>
            <a:ext cx="6633356" cy="492061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9000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520811" y="316765"/>
            <a:ext cx="11349641" cy="3709827"/>
          </a:xfrm>
        </p:spPr>
        <p:txBody>
          <a:bodyPr/>
          <a:lstStyle/>
          <a:p>
            <a:pPr marL="457200" indent="-457200">
              <a:buFont typeface="Arial" pitchFamily="34" charset="0" panose="020B0604020202020204"/>
              <a:buChar char="•"/>
            </a:pPr>
            <a:r>
              <a:rPr lang="en-GB" sz="32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INNER JOIN - allows us to specify a customer by using their ID in WHERE clause to filter only for that specific customer's orders.</a:t>
            </a:r>
          </a:p>
          <a:p>
            <a:pPr marL="457200" indent="-457200">
              <a:buFont typeface="Arial" pitchFamily="34" charset="0" panose="020B0604020202020204"/>
              <a:buChar char="•"/>
            </a:pPr>
            <a:r>
              <a:rPr lang="en-GB" sz="32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A user defined 'final_item_price' FUNCTION calculates each item's price with a 10% discount if that customer has presented a loyalty card and in-built SUM function calculates total amount this customer needs to pay.</a:t>
            </a:r>
          </a:p>
          <a:p>
            <a:pPr marL="457200" indent="-457200">
              <a:buFont typeface="Arial" pitchFamily="34" charset="0" panose="020B0604020202020204"/>
              <a:buChar char="•"/>
            </a:pPr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99167" y="5732107"/>
            <a:ext cx="4593666" cy="7656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7963" y="3843050"/>
            <a:ext cx="11015338" cy="164827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9000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520811" y="316765"/>
            <a:ext cx="11349641" cy="2381401"/>
          </a:xfrm>
        </p:spPr>
        <p:txBody>
          <a:bodyPr/>
          <a:lstStyle/>
          <a:p>
            <a:pPr marL="457200" indent="-457200">
              <a:buFont typeface="Arial" pitchFamily="34" charset="0" panose="020B0604020202020204"/>
              <a:buChar char="•"/>
            </a:pPr>
            <a:r>
              <a:rPr lang="en-GB" sz="32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EVENT - this event checks the ingredients table for items which are past their best before date at the start of every shift - every 8 hours.</a:t>
            </a:r>
          </a:p>
          <a:p>
            <a:pPr marL="457200" indent="-457200">
              <a:buFont typeface="Arial" pitchFamily="34" charset="0" panose="020B0604020202020204"/>
              <a:buChar char="•"/>
            </a:pPr>
            <a:r>
              <a:rPr lang="en-GB" sz="32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It notes which item it is with its ID and provides a timestamp when this event checked the database.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1731" y="2806300"/>
            <a:ext cx="3646444" cy="358800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22849" y="2806300"/>
            <a:ext cx="7863840" cy="23774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133392" y="5291874"/>
            <a:ext cx="7853297" cy="110243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9000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6646559" cy="54851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66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THANK YOU FOR YOUR ATTENTION!</a:t>
            </a:r>
            <a:endParaRPr sz="66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9000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30395" y="408094"/>
            <a:ext cx="4880366" cy="6325569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EMPLOYEES TABLE:</a:t>
            </a:r>
          </a:p>
          <a:p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CREATE TABLE IF NOT EXISTS Employees(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employee_id INT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employee_name VARCHAR(25)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employee_surname VARCHAR(25)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home_address VARCHAR(50),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telephone_number VARCHAR(25),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date_of_birth DATE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salary INT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start_of_employment DATE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branch_id CHAR(3)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CONSTRAINT PK_employee_id PRIMARY KEY (employee_id)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);</a:t>
            </a:r>
          </a:p>
          <a:p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70552" y="178939"/>
            <a:ext cx="6132810" cy="65547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9000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30395" y="408094"/>
            <a:ext cx="3735888" cy="6325569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BRANCH TABLE:</a:t>
            </a:r>
          </a:p>
          <a:p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CREATE TABLE IF NOT EXISTS BRANCH(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branch_id CHAR(3)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branch_name VARCHAR(25)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address VARCHAR(50)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telephone_number VARCHAR(25)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city VARCHAR(25)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manager_id INT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CONSTRAINT PK_branch_id PRIMARY KEY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(branch_id)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);</a:t>
            </a:r>
          </a:p>
          <a:p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16586" y="2184886"/>
            <a:ext cx="7258920" cy="23652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9000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30395" y="408094"/>
            <a:ext cx="4785781" cy="6449906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DELIVERY DRIVERS TABLE:</a:t>
            </a:r>
          </a:p>
          <a:p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CREATE TABLE IF NOT EXISTS Delivery_drivers(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driver_id CHAR(3)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driver_name VARCHAR(25)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driver_surname VARCHAR(25)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address VARCHAR(50),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telephone_number VARCHAR(25),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date_of_birth DATE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weekly_hours INT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start_of_employment DATE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branch_id CHAR(3)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CONSTRAINT PK_driver_id PRIMARY KEY (driver_id)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);</a:t>
            </a:r>
          </a:p>
          <a:p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85283" y="1345160"/>
            <a:ext cx="6890116" cy="4167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9000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30395" y="408094"/>
            <a:ext cx="4880366" cy="6325569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SUPPLIERS TABLE:</a:t>
            </a:r>
          </a:p>
          <a:p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CREATE TABLE IF NOT EXISTS Suppliers(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supplier_id CHAR(3)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supplier_name VARCHAR(25)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supplier_address VARCHAR(50)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telephone_number VARCHAR(25),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city VARCHAR(25)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country VARCHAR(25)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CONSTRAINT PK_supplier_id PRIMARY KEY (supplier_id)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);</a:t>
            </a:r>
          </a:p>
          <a:p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10762" y="2375708"/>
            <a:ext cx="6591019" cy="2028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9000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30395" y="408094"/>
            <a:ext cx="4880366" cy="6325569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MENU ITEMS TABLE:</a:t>
            </a:r>
          </a:p>
          <a:p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CREATE TABLE IF NOT EXISTS menu_items(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menu_id CHAR(3)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dish_name VARCHAR(50)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dish_type VARCHAR(25),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course VARCHAR(25)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price DECIMAL(4,2)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main_ingredient INT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secondary_ingredient INT,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tertiary_ingredient INT,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CONSTRAINT PK_menu_id PRIMARY KEY (menu_id)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);</a:t>
            </a:r>
          </a:p>
          <a:p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85622" y="0"/>
            <a:ext cx="448790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9000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30395" y="408094"/>
            <a:ext cx="5557700" cy="6325569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INGREDIENTS TABLE:</a:t>
            </a:r>
          </a:p>
          <a:p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CREATE TABLE IF NOT EXISTS Ingredients(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ingredient_id INT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ingredient_name VARCHAR(50)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quantity_kg DECIMAL(5,2)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price_kg DECIMAL(4,2)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last_ordered DATE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best_before DATE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supplier_id CHAR(3)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CONSTRAINT PK_ingredientr_id PRIMARY KEY (ingredient_id)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);</a:t>
            </a:r>
          </a:p>
          <a:p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65642" y="0"/>
            <a:ext cx="36330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9000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30395" y="408094"/>
            <a:ext cx="5557700" cy="6325569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LOYAL CUSTOMERS TABLE:</a:t>
            </a:r>
          </a:p>
          <a:p>
            <a:endParaRPr lang="en-GB" sz="2000">
              <a:solidFill>
                <a:schemeClr val="bg1"/>
              </a:solidFill>
              <a:latin typeface="Swis721 BlkCn BT" pitchFamily="34" charset="0"/>
              <a:ea typeface="Swis721 BlkCn BT" pitchFamily="34" charset="0"/>
              <a:cs typeface="Swis721 BlkCn BT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CREATE TABLE IF NOT EXISTS Loyal_customers(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customer_id INT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customer_name VARCHAR(25)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customer_surname VARCHAR(25)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date_signed_up DATE NOT NULL,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email VARCHAR(50) NOT NULL UNIQUE,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telephone_number VARCHAR(25) NOT NULL UNIQUE,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CONSTRAINT PK_customer_id PRIMARY KEY (customer_id)</a:t>
            </a:r>
          </a:p>
          <a:p>
            <a:pPr>
              <a:lnSpc>
                <a:spcPct val="115000"/>
              </a:lnSpc>
            </a:pPr>
            <a:r>
              <a:rPr lang="en-GB" sz="2000">
                <a:solidFill>
                  <a:schemeClr val="bg1"/>
                </a:solidFill>
                <a:latin typeface="Swis721 BlkCn BT" pitchFamily="34" charset="0"/>
                <a:ea typeface="Swis721 BlkCn BT" pitchFamily="34" charset="0"/>
                <a:cs typeface="Swis721 BlkCn BT" pitchFamily="34" charset="0"/>
              </a:rPr>
              <a:t>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93798" y="0"/>
            <a:ext cx="4645269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Būgaitė</dc:creator>
  <cp:lastModifiedBy>Kristina Būgaitė</cp:lastModifiedBy>
  <cp:revision>1</cp:revision>
  <dcterms:created xsi:type="dcterms:W3CDTF">2022-09-05T16:51:37Z</dcterms:created>
  <dcterms:modified xsi:type="dcterms:W3CDTF">2022-09-06T16:29:30Z</dcterms:modified>
</cp:coreProperties>
</file>