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8" r:id="rId10"/>
    <p:sldId id="263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6A51"/>
    <a:srgbClr val="263B3F"/>
    <a:srgbClr val="172425"/>
    <a:srgbClr val="DBDBDB"/>
    <a:srgbClr val="87AD85"/>
    <a:srgbClr val="546C53"/>
    <a:srgbClr val="57868F"/>
    <a:srgbClr val="4D757C"/>
    <a:srgbClr val="61959F"/>
    <a:srgbClr val="457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92"/>
    <p:restoredTop sz="78483"/>
  </p:normalViewPr>
  <p:slideViewPr>
    <p:cSldViewPr snapToGrid="0">
      <p:cViewPr>
        <p:scale>
          <a:sx n="70" d="100"/>
          <a:sy n="70" d="100"/>
        </p:scale>
        <p:origin x="360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10F5A-340B-8D43-8C49-E929F2B6A45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5B13A-4D34-9A46-BED3-E36BF888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2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kern="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CRISP-DM (</a:t>
            </a:r>
            <a:r>
              <a:rPr lang="en-US" sz="1800" b="1" kern="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</a:t>
            </a:r>
            <a:r>
              <a:rPr lang="en-US" sz="1800" kern="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oss</a:t>
            </a:r>
            <a:r>
              <a:rPr lang="en-US" sz="1800" b="1" kern="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</a:t>
            </a:r>
            <a:r>
              <a:rPr lang="en-US" sz="1800" kern="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ndustry</a:t>
            </a:r>
            <a:r>
              <a:rPr lang="en-US" sz="1800" b="1" kern="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</a:t>
            </a:r>
            <a:r>
              <a:rPr lang="en-US" sz="1800" kern="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tandard</a:t>
            </a:r>
            <a:r>
              <a:rPr lang="en-US" sz="1800" b="1" kern="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</a:t>
            </a:r>
            <a:r>
              <a:rPr lang="en-US" sz="1800" kern="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ocess for </a:t>
            </a:r>
            <a:r>
              <a:rPr lang="en-US" sz="1800" b="1" kern="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 kern="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</a:t>
            </a:r>
            <a:r>
              <a:rPr lang="en-US" sz="1800" b="1" kern="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</a:t>
            </a:r>
            <a:r>
              <a:rPr lang="en-US" sz="1800" kern="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ining</a:t>
            </a:r>
            <a:r>
              <a:rPr lang="en-US" sz="1800" b="1" kern="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– </a:t>
            </a:r>
            <a:r>
              <a:rPr lang="en-US" sz="1800" kern="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iterative framework</a:t>
            </a:r>
            <a:endParaRPr lang="en-PH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b="1" kern="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understanding</a:t>
            </a:r>
            <a:r>
              <a:rPr lang="en-US" sz="1800" kern="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What does the business need?</a:t>
            </a:r>
            <a:endParaRPr lang="en-PH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b="1" kern="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understanding</a:t>
            </a:r>
            <a:r>
              <a:rPr lang="en-US" sz="1800" kern="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What data do we have / need? Is it clean? Data types, Pre-process, verify data quality</a:t>
            </a:r>
            <a:endParaRPr lang="en-PH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b="1" kern="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preparation</a:t>
            </a:r>
            <a:r>
              <a:rPr lang="en-US" sz="1800" kern="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How do we organize the data for modeling? Data munging, cleaning; Select data, trends, patterns</a:t>
            </a:r>
            <a:endParaRPr lang="en-PH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b="1" kern="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Modeling </a:t>
            </a:r>
            <a:r>
              <a:rPr lang="en-US" sz="1800" kern="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What modeling techniques should we apply? Assess model; Iterate model building and assessment until you strongly believe that you found the best model; </a:t>
            </a:r>
            <a:endParaRPr lang="en-PH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b="1" kern="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</a:t>
            </a:r>
            <a:r>
              <a:rPr lang="en-US" sz="1800" kern="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Which model best meets the business objectives? Interpret results based on domain knowledge; evaluate, review, determine next steps</a:t>
            </a:r>
            <a:endParaRPr lang="en-PH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b="1" kern="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Deployment </a:t>
            </a:r>
            <a:r>
              <a:rPr lang="en-US" sz="1800" kern="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How do stakeholders access the results?</a:t>
            </a:r>
            <a:r>
              <a:rPr lang="en-US" sz="1800" b="1" kern="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Deploy, monitoring and maintenance, project final report; project </a:t>
            </a:r>
            <a:r>
              <a:rPr lang="en-US" sz="1800" kern="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restrospective</a:t>
            </a:r>
            <a:endParaRPr lang="en-PH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PH" dirty="0">
              <a:effectLst/>
            </a:endParaRPr>
          </a:p>
          <a:p>
            <a:r>
              <a:rPr lang="en-US" dirty="0"/>
              <a:t>Deployment is out of scope for this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5B13A-4D34-9A46-BED3-E36BF8884B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52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understanding</a:t>
            </a:r>
            <a:r>
              <a:rPr lang="en-US" sz="1200" kern="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What data do we have? Is it clean? Data types, Pre-process, verify data quality</a:t>
            </a:r>
            <a:endParaRPr lang="en-PH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n-US" dirty="0"/>
              <a:t>Data is recent and is valid for predicting customer behavior in the near future.</a:t>
            </a:r>
          </a:p>
          <a:p>
            <a:endParaRPr lang="en-US" dirty="0"/>
          </a:p>
          <a:p>
            <a:r>
              <a:rPr lang="en-US" dirty="0"/>
              <a:t>We need a tool that can handle 2 million rows.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5B13A-4D34-9A46-BED3-E36BF8884B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01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preparation</a:t>
            </a:r>
            <a:r>
              <a:rPr lang="en-US" sz="1200" kern="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How do we organize the data for modeling? Data munging, cleaning; Select data; trends, patterns</a:t>
            </a:r>
            <a:endParaRPr lang="en-PH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n-US" dirty="0"/>
              <a:t>Box plots show that data has no outliers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5B13A-4D34-9A46-BED3-E36BF8884B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44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5B13A-4D34-9A46-BED3-E36BF8884B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10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Engineering – Weight per Unit = Weight/Quantity</a:t>
            </a:r>
          </a:p>
          <a:p>
            <a:endParaRPr lang="en-US" dirty="0"/>
          </a:p>
          <a:p>
            <a:r>
              <a:rPr lang="en-PH" b="0" i="0" u="none" strike="noStrike" dirty="0">
                <a:effectLst/>
                <a:latin typeface="-apple-system"/>
              </a:rPr>
              <a:t>Bar plots - Metrics are nearly uniform across all product types</a:t>
            </a:r>
          </a:p>
          <a:p>
            <a:r>
              <a:rPr lang="en-PH" b="0" i="0" u="none" strike="noStrike" dirty="0">
                <a:effectLst/>
                <a:latin typeface="-apple-system"/>
              </a:rPr>
              <a:t>- including weight per unit - may suggest that certain products have bulkier packaging. </a:t>
            </a:r>
          </a:p>
          <a:p>
            <a:r>
              <a:rPr lang="en-PH" b="0" i="0" u="none" strike="noStrike" dirty="0">
                <a:effectLst/>
                <a:latin typeface="-apple-system"/>
              </a:rPr>
              <a:t>- explore potential packaging optimization opportunities for cost savings in production and inventory, ultimately boosting profits.</a:t>
            </a:r>
          </a:p>
          <a:p>
            <a:endParaRPr lang="en-US" dirty="0"/>
          </a:p>
          <a:p>
            <a:r>
              <a:rPr lang="en-US" dirty="0"/>
              <a:t>Line graph – Mean Daily Quantity sold is around 99 to 101 pcs for all product types. No products are performing better or no products are underperforming.</a:t>
            </a:r>
          </a:p>
          <a:p>
            <a:r>
              <a:rPr lang="en-US" dirty="0"/>
              <a:t>- No products are sold seasonally.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5B13A-4D34-9A46-BED3-E36BF8884B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08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Modeling </a:t>
            </a:r>
            <a:r>
              <a:rPr lang="en-US" sz="1200" kern="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What modeling techniques should we apply? Assess model; Iterate model building and assessment until you strongly believe that you found the best model</a:t>
            </a:r>
            <a:endParaRPr lang="en-US" dirty="0"/>
          </a:p>
          <a:p>
            <a:endParaRPr lang="en-US" dirty="0"/>
          </a:p>
          <a:p>
            <a:r>
              <a:rPr lang="en-US" dirty="0"/>
              <a:t>Recency - </a:t>
            </a:r>
            <a:r>
              <a:rPr lang="en-US" sz="1800" kern="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amount of time since a customer’s last purchase</a:t>
            </a:r>
            <a:r>
              <a:rPr lang="en-PH" dirty="0">
                <a:effectLst/>
              </a:rPr>
              <a:t> </a:t>
            </a:r>
            <a:endParaRPr lang="en-US" dirty="0"/>
          </a:p>
          <a:p>
            <a:r>
              <a:rPr lang="en-US" dirty="0"/>
              <a:t>Frequency - </a:t>
            </a:r>
            <a:r>
              <a:rPr lang="en-US" sz="1800" kern="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number of times a customer has made a purchase</a:t>
            </a:r>
            <a:r>
              <a:rPr lang="en-PH" dirty="0">
                <a:effectLst/>
              </a:rPr>
              <a:t> </a:t>
            </a:r>
            <a:endParaRPr lang="en-US" dirty="0"/>
          </a:p>
          <a:p>
            <a:r>
              <a:rPr lang="en-US" dirty="0"/>
              <a:t>Monetary - </a:t>
            </a:r>
            <a:r>
              <a:rPr lang="en-US" sz="1800" kern="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total amount a customer has spent purchasing products</a:t>
            </a:r>
          </a:p>
          <a:p>
            <a:endParaRPr lang="en-US" sz="1800" kern="0" dirty="0">
              <a:effectLst/>
              <a:latin typeface="Segoe UI" panose="020B0502040204020203" pitchFamily="34" charset="0"/>
            </a:endParaRPr>
          </a:p>
          <a:p>
            <a:r>
              <a:rPr lang="en-US" sz="1800" kern="0" dirty="0">
                <a:effectLst/>
                <a:latin typeface="Segoe UI" panose="020B0502040204020203" pitchFamily="34" charset="0"/>
              </a:rPr>
              <a:t>Principal Component Analysis - </a:t>
            </a:r>
            <a:r>
              <a:rPr lang="en-PH" b="0" i="0" u="none" strike="noStrike" dirty="0">
                <a:effectLst/>
                <a:latin typeface="-apple-system"/>
              </a:rPr>
              <a:t>simplify the RFM components and visually depict the distinctions among the segments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5B13A-4D34-9A46-BED3-E36BF8884B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92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5B13A-4D34-9A46-BED3-E36BF8884B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57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370F2-48C0-DECD-1AA6-FE565EAD1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043637-38DC-C44E-797E-79C819FDC4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FF2B08-F1D2-8220-CBD0-D631441D0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 Stage </a:t>
            </a:r>
            <a:r>
              <a:rPr lang="en-US" sz="1200" kern="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Interpret results based on domain knowledge; evaluate, review, determine next steps</a:t>
            </a:r>
            <a:endParaRPr lang="en-PH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C2BBE-CE32-D5EA-93A2-FBD049ECF4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5B13A-4D34-9A46-BED3-E36BF8884B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33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b="0" i="0" u="none" strike="noStrike" dirty="0">
                <a:effectLst/>
                <a:latin typeface="-apple-system"/>
              </a:rPr>
              <a:t>Incentives from the Loyalty Program might encompass discounts, exclusive access to products or services, or personalized offers tailored to individual preferences.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5B13A-4D34-9A46-BED3-E36BF8884B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5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1345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8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6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5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47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0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2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3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4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2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73996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D0FF1-CFE1-4274-8F0D-A3CB13223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3506879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800" dirty="0">
                <a:latin typeface="Helvetica" pitchFamily="2" charset="0"/>
              </a:rPr>
              <a:t>Electronics Store</a:t>
            </a:r>
            <a:br>
              <a:rPr lang="en-US" sz="4800" dirty="0">
                <a:latin typeface="Helvetica" pitchFamily="2" charset="0"/>
              </a:rPr>
            </a:br>
            <a:r>
              <a:rPr lang="en-US" sz="4800" dirty="0">
                <a:latin typeface="Helvetica" pitchFamily="2" charset="0"/>
              </a:rPr>
              <a:t>Sales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4E82E-313C-C217-22ED-B49089C1C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4204252"/>
            <a:ext cx="5068121" cy="1858618"/>
          </a:xfrm>
        </p:spPr>
        <p:txBody>
          <a:bodyPr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1500" dirty="0">
                <a:latin typeface="Helvetica" pitchFamily="2" charset="0"/>
              </a:rPr>
              <a:t>Presented by:</a:t>
            </a:r>
          </a:p>
          <a:p>
            <a:pPr algn="l">
              <a:lnSpc>
                <a:spcPct val="95000"/>
              </a:lnSpc>
            </a:pPr>
            <a:r>
              <a:rPr lang="en-US" sz="1500" b="1" dirty="0">
                <a:latin typeface="Helvetica" pitchFamily="2" charset="0"/>
              </a:rPr>
              <a:t>Keith Vincent </a:t>
            </a:r>
            <a:r>
              <a:rPr lang="en-US" sz="1500" b="1" dirty="0" err="1">
                <a:latin typeface="Helvetica" pitchFamily="2" charset="0"/>
              </a:rPr>
              <a:t>Burca</a:t>
            </a:r>
            <a:endParaRPr lang="en-US" sz="1500" b="1" dirty="0">
              <a:latin typeface="Helvetica" pitchFamily="2" charset="0"/>
            </a:endParaRPr>
          </a:p>
          <a:p>
            <a:pPr algn="l">
              <a:lnSpc>
                <a:spcPct val="95000"/>
              </a:lnSpc>
            </a:pPr>
            <a:endParaRPr lang="en-US" sz="1500" b="1" dirty="0">
              <a:latin typeface="Helvetica" pitchFamily="2" charset="0"/>
            </a:endParaRPr>
          </a:p>
          <a:p>
            <a:pPr algn="l">
              <a:lnSpc>
                <a:spcPct val="95000"/>
              </a:lnSpc>
            </a:pPr>
            <a:r>
              <a:rPr lang="en-US" sz="1500" dirty="0">
                <a:latin typeface="Helvetica" pitchFamily="2" charset="0"/>
              </a:rPr>
              <a:t>November 2023</a:t>
            </a:r>
          </a:p>
        </p:txBody>
      </p:sp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4BE3E4D9-EF9E-64CB-A397-FAF9EA2F50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62" r="3081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2BEC8-D360-53F3-F452-4CB4A3B3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3B3F"/>
                </a:solidFill>
                <a:latin typeface="Helvetica" pitchFamily="2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D4DAE-EFF3-50F3-0B43-8C52AF114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854" y="1300458"/>
            <a:ext cx="10515600" cy="1845078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rgbClr val="536A51"/>
                </a:solidFill>
                <a:latin typeface="Helvetica" pitchFamily="2" charset="0"/>
              </a:rPr>
              <a:t>The company should focus on gaining loyalty from its customers, this can be done by e</a:t>
            </a:r>
            <a:r>
              <a:rPr lang="en-PH" sz="2300" b="0" i="0" u="none" strike="noStrike" dirty="0">
                <a:solidFill>
                  <a:srgbClr val="536A51"/>
                </a:solidFill>
                <a:effectLst/>
                <a:latin typeface="Helvetica" pitchFamily="2" charset="0"/>
              </a:rPr>
              <a:t>stablishing a </a:t>
            </a:r>
            <a:r>
              <a:rPr lang="en-PH" sz="2300" b="1" i="0" u="none" strike="noStrike" dirty="0">
                <a:solidFill>
                  <a:srgbClr val="536A51"/>
                </a:solidFill>
                <a:effectLst/>
                <a:latin typeface="Helvetica" pitchFamily="2" charset="0"/>
              </a:rPr>
              <a:t>Loyalty Progra</a:t>
            </a:r>
            <a:r>
              <a:rPr lang="en-PH" sz="2300" b="1" dirty="0">
                <a:solidFill>
                  <a:srgbClr val="536A51"/>
                </a:solidFill>
                <a:latin typeface="Helvetica" pitchFamily="2" charset="0"/>
              </a:rPr>
              <a:t>m</a:t>
            </a:r>
          </a:p>
          <a:p>
            <a:r>
              <a:rPr lang="en-PH" sz="2300" dirty="0">
                <a:solidFill>
                  <a:srgbClr val="536A51"/>
                </a:solidFill>
                <a:latin typeface="Helvetica" pitchFamily="2" charset="0"/>
              </a:rPr>
              <a:t>Additionally, tailored marketing strategies are also recommended as follows:</a:t>
            </a:r>
            <a:endParaRPr lang="en-US" sz="2300" dirty="0">
              <a:solidFill>
                <a:srgbClr val="536A51"/>
              </a:solidFill>
              <a:latin typeface="Helvetica" pitchFamily="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2D8CAC-2073-3DEC-779A-9E5167B182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6838538"/>
              </p:ext>
            </p:extLst>
          </p:nvPr>
        </p:nvGraphicFramePr>
        <p:xfrm>
          <a:off x="161192" y="2518217"/>
          <a:ext cx="11869616" cy="418513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636872">
                  <a:extLst>
                    <a:ext uri="{9D8B030D-6E8A-4147-A177-3AD203B41FA5}">
                      <a16:colId xmlns:a16="http://schemas.microsoft.com/office/drawing/2014/main" val="47814646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1439805794"/>
                    </a:ext>
                  </a:extLst>
                </a:gridCol>
                <a:gridCol w="2889504">
                  <a:extLst>
                    <a:ext uri="{9D8B030D-6E8A-4147-A177-3AD203B41FA5}">
                      <a16:colId xmlns:a16="http://schemas.microsoft.com/office/drawing/2014/main" val="2583886085"/>
                    </a:ext>
                  </a:extLst>
                </a:gridCol>
                <a:gridCol w="3234280">
                  <a:extLst>
                    <a:ext uri="{9D8B030D-6E8A-4147-A177-3AD203B41FA5}">
                      <a16:colId xmlns:a16="http://schemas.microsoft.com/office/drawing/2014/main" val="3177818613"/>
                    </a:ext>
                  </a:extLst>
                </a:gridCol>
              </a:tblGrid>
              <a:tr h="430679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Helvetica" pitchFamily="2" charset="0"/>
                        </a:rPr>
                        <a:t>Explorers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6A5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Helvetica" pitchFamily="2" charset="0"/>
                        </a:rPr>
                        <a:t>Substantial Solo Spenders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6A5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Helvetica" pitchFamily="2" charset="0"/>
                        </a:rPr>
                        <a:t>Loyal Customers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6A5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Helvetica" pitchFamily="2" charset="0"/>
                        </a:rPr>
                        <a:t>Elite High-Spending Patrons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6A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451868"/>
                  </a:ext>
                </a:extLst>
              </a:tr>
              <a:tr h="1239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latin typeface="Helvetica" pitchFamily="2" charset="0"/>
                        </a:rPr>
                        <a:t>Offer introductory discounts to entice first-time buyers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Reward a Welcome Gift or make offers complementary to their past purchase to get them to buy again</a:t>
                      </a:r>
                      <a:endParaRPr lang="en-US" sz="1700" dirty="0">
                        <a:latin typeface="Helvetica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Big discounts may be unnecessary, instead promote cross-selling by offering bundles of products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Should be given utmost priority; suggest big-ticket items</a:t>
                      </a:r>
                      <a:endParaRPr lang="en-US" sz="1700" dirty="0">
                        <a:latin typeface="Helvetica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038888"/>
                  </a:ext>
                </a:extLst>
              </a:tr>
              <a:tr h="10619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latin typeface="Helvetica" pitchFamily="2" charset="0"/>
                        </a:rPr>
                        <a:t>Offer special bonuses when a certain spend threshold is reached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PH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Discounts may be necessary, promote cross-selling and upselling</a:t>
                      </a:r>
                      <a:endParaRPr lang="en-US" sz="1700" dirty="0">
                        <a:latin typeface="Helvetica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Helvetica" pitchFamily="2" charset="0"/>
                        </a:rPr>
                        <a:t>Upsell by offering premium products (e.g. the latest or most advanced model)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latin typeface="Helvetica" pitchFamily="2" charset="0"/>
                        </a:rPr>
                        <a:t>Special and exclusive care such as premium loyalty rewards and early access to new collection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7387729"/>
                  </a:ext>
                </a:extLst>
              </a:tr>
              <a:tr h="4306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latin typeface="Helvetica" pitchFamily="2" charset="0"/>
                        </a:rPr>
                        <a:t>Create specific customer journeys aimed at engaging and retaining these customers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Helvetica" pitchFamily="2" charset="0"/>
                        </a:rPr>
                        <a:t>Highlight personalized offers, emphasize quality, and showcase additional benefits for loyal customers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latin typeface="Helvetica" pitchFamily="2" charset="0"/>
                        </a:rPr>
                        <a:t>Promote premium loyalty rewards which are only enjoyed when a minimum total annual spend is reached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latin typeface="Helvetica" pitchFamily="2" charset="0"/>
                        </a:rPr>
                        <a:t>Send Thank-you letters and real-time alerts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7109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45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1CEEC-00BE-F86C-6D19-C137C8E2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263B3F"/>
                </a:solidFill>
                <a:latin typeface="Helvetica" pitchFamily="2" charset="0"/>
              </a:rPr>
              <a:t>Further Studies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C3AA4-6C29-8ACB-35D8-333F7C706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536A51"/>
                </a:solidFill>
                <a:latin typeface="Helvetica" pitchFamily="2" charset="0"/>
              </a:rPr>
              <a:t>Optimize the customer segments by:</a:t>
            </a:r>
          </a:p>
          <a:p>
            <a:pPr lvl="1"/>
            <a:r>
              <a:rPr lang="en-US" sz="2200" dirty="0">
                <a:solidFill>
                  <a:srgbClr val="536A51"/>
                </a:solidFill>
                <a:latin typeface="Helvetica" pitchFamily="2" charset="0"/>
              </a:rPr>
              <a:t>Trying different clustering models other than K-means, then choose a baseline model</a:t>
            </a:r>
          </a:p>
          <a:p>
            <a:pPr lvl="1"/>
            <a:r>
              <a:rPr lang="en-US" sz="2200" dirty="0">
                <a:solidFill>
                  <a:srgbClr val="536A51"/>
                </a:solidFill>
                <a:latin typeface="Helvetica" pitchFamily="2" charset="0"/>
              </a:rPr>
              <a:t>Tune baseline model by adjusting hyperparameters</a:t>
            </a:r>
          </a:p>
          <a:p>
            <a:pPr lvl="1"/>
            <a:r>
              <a:rPr lang="en-US" sz="2200" dirty="0">
                <a:solidFill>
                  <a:srgbClr val="536A51"/>
                </a:solidFill>
                <a:latin typeface="Helvetica" pitchFamily="2" charset="0"/>
              </a:rPr>
              <a:t>Along with domain knowledge and business understanding, determine the final model and refine the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50746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AAB5E-E7E9-B8DF-6BC5-2D12D564E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Helvetica" pitchFamily="2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959003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E06A8BC-13ED-919B-1ACE-6B6C80E67C8C}"/>
              </a:ext>
            </a:extLst>
          </p:cNvPr>
          <p:cNvSpPr txBox="1"/>
          <p:nvPr/>
        </p:nvSpPr>
        <p:spPr>
          <a:xfrm>
            <a:off x="5444774" y="637762"/>
            <a:ext cx="6256895" cy="5576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PH" sz="2400" b="1" i="0" u="none" strike="noStrike" dirty="0">
                <a:solidFill>
                  <a:srgbClr val="536A51"/>
                </a:solidFill>
                <a:effectLst/>
                <a:latin typeface="Helvetica" pitchFamily="2" charset="0"/>
              </a:rPr>
              <a:t>Business Task: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PH" sz="2400" dirty="0">
              <a:solidFill>
                <a:srgbClr val="536A51"/>
              </a:solidFill>
              <a:latin typeface="Helvetica" pitchFamily="2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PH" sz="2400" b="0" i="0" u="none" strike="noStrike" dirty="0">
                <a:solidFill>
                  <a:srgbClr val="536A51"/>
                </a:solidFill>
                <a:effectLst/>
                <a:latin typeface="Helvetica" pitchFamily="2" charset="0"/>
              </a:rPr>
              <a:t>Analyze sales data to gain valuable insights and provide recommendations for the company</a:t>
            </a:r>
            <a:endParaRPr lang="en-US" sz="2400" kern="1200" dirty="0">
              <a:solidFill>
                <a:srgbClr val="536A51"/>
              </a:solidFill>
              <a:latin typeface="Helvetic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756CE0-587B-C76A-35C2-142B0D792EAA}"/>
              </a:ext>
            </a:extLst>
          </p:cNvPr>
          <p:cNvSpPr txBox="1"/>
          <p:nvPr/>
        </p:nvSpPr>
        <p:spPr>
          <a:xfrm>
            <a:off x="265431" y="1348655"/>
            <a:ext cx="316641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63B3F"/>
                </a:solidFill>
                <a:latin typeface="Helvetica" pitchFamily="2" charset="0"/>
              </a:rPr>
              <a:t>Problem:</a:t>
            </a:r>
            <a:br>
              <a:rPr lang="en-US" sz="2400" b="1" dirty="0">
                <a:solidFill>
                  <a:srgbClr val="263B3F"/>
                </a:solidFill>
                <a:latin typeface="Helvetica" pitchFamily="2" charset="0"/>
              </a:rPr>
            </a:br>
            <a:br>
              <a:rPr lang="en-US" sz="2400" b="1" dirty="0">
                <a:solidFill>
                  <a:srgbClr val="263B3F"/>
                </a:solidFill>
                <a:latin typeface="Helvetica" pitchFamily="2" charset="0"/>
              </a:rPr>
            </a:br>
            <a:br>
              <a:rPr lang="en-US" sz="2400" b="1" dirty="0">
                <a:solidFill>
                  <a:srgbClr val="263B3F"/>
                </a:solidFill>
                <a:latin typeface="Helvetica" pitchFamily="2" charset="0"/>
              </a:rPr>
            </a:br>
            <a:r>
              <a:rPr lang="en-US" sz="2400" dirty="0">
                <a:solidFill>
                  <a:srgbClr val="263B3F"/>
                </a:solidFill>
                <a:latin typeface="Helvetica" pitchFamily="2" charset="0"/>
              </a:rPr>
              <a:t>What valuable insights can we get from the data?</a:t>
            </a:r>
            <a:br>
              <a:rPr lang="en-US" sz="2400" dirty="0">
                <a:solidFill>
                  <a:srgbClr val="263B3F"/>
                </a:solidFill>
                <a:latin typeface="Helvetica" pitchFamily="2" charset="0"/>
              </a:rPr>
            </a:br>
            <a:br>
              <a:rPr lang="en-US" sz="2400" dirty="0">
                <a:solidFill>
                  <a:srgbClr val="263B3F"/>
                </a:solidFill>
                <a:latin typeface="Helvetica" pitchFamily="2" charset="0"/>
              </a:rPr>
            </a:br>
            <a:br>
              <a:rPr lang="en-US" sz="2400" dirty="0">
                <a:solidFill>
                  <a:srgbClr val="263B3F"/>
                </a:solidFill>
                <a:latin typeface="Helvetica" pitchFamily="2" charset="0"/>
              </a:rPr>
            </a:br>
            <a:r>
              <a:rPr lang="en-US" sz="2400" b="1" dirty="0">
                <a:solidFill>
                  <a:srgbClr val="263B3F"/>
                </a:solidFill>
                <a:latin typeface="Helvetica" pitchFamily="2" charset="0"/>
              </a:rPr>
              <a:t>Time Given:</a:t>
            </a:r>
            <a:br>
              <a:rPr lang="en-US" sz="2400" b="1" dirty="0">
                <a:solidFill>
                  <a:srgbClr val="263B3F"/>
                </a:solidFill>
                <a:latin typeface="Helvetica" pitchFamily="2" charset="0"/>
              </a:rPr>
            </a:br>
            <a:br>
              <a:rPr lang="en-US" sz="2400" b="1" dirty="0">
                <a:solidFill>
                  <a:srgbClr val="263B3F"/>
                </a:solidFill>
                <a:latin typeface="Helvetica" pitchFamily="2" charset="0"/>
              </a:rPr>
            </a:br>
            <a:r>
              <a:rPr lang="en-US" sz="2400" dirty="0">
                <a:solidFill>
                  <a:srgbClr val="263B3F"/>
                </a:solidFill>
                <a:latin typeface="Helvetica" pitchFamily="2" charset="0"/>
              </a:rPr>
              <a:t>7 days</a:t>
            </a:r>
          </a:p>
        </p:txBody>
      </p:sp>
    </p:spTree>
    <p:extLst>
      <p:ext uri="{BB962C8B-B14F-4D97-AF65-F5344CB8AC3E}">
        <p14:creationId xmlns:p14="http://schemas.microsoft.com/office/powerpoint/2010/main" val="202754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EAD68-6AD9-888F-6586-C276B6D09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762001"/>
            <a:ext cx="4648397" cy="17082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Helvetica" pitchFamily="2" charset="0"/>
              </a:rPr>
              <a:t>About the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1C5769-5397-6822-AC16-EA21C8F37431}"/>
              </a:ext>
            </a:extLst>
          </p:cNvPr>
          <p:cNvSpPr txBox="1"/>
          <p:nvPr/>
        </p:nvSpPr>
        <p:spPr>
          <a:xfrm>
            <a:off x="664919" y="2323474"/>
            <a:ext cx="4080361" cy="264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14 columns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2,000,000 rows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Duration is from October 16, 2022 to October 15, 2023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799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77800" dist="215900" dir="8520000" sx="94000" sy="94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7200B7-52FE-4645-B98D-FBBC2CCE3F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089210"/>
              </p:ext>
            </p:extLst>
          </p:nvPr>
        </p:nvGraphicFramePr>
        <p:xfrm>
          <a:off x="6096000" y="1192486"/>
          <a:ext cx="5334198" cy="44730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03495">
                  <a:extLst>
                    <a:ext uri="{9D8B030D-6E8A-4147-A177-3AD203B41FA5}">
                      <a16:colId xmlns:a16="http://schemas.microsoft.com/office/drawing/2014/main" val="849191959"/>
                    </a:ext>
                  </a:extLst>
                </a:gridCol>
                <a:gridCol w="3730703">
                  <a:extLst>
                    <a:ext uri="{9D8B030D-6E8A-4147-A177-3AD203B41FA5}">
                      <a16:colId xmlns:a16="http://schemas.microsoft.com/office/drawing/2014/main" val="536034853"/>
                    </a:ext>
                  </a:extLst>
                </a:gridCol>
              </a:tblGrid>
              <a:tr h="298202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Helvetica" pitchFamily="2" charset="0"/>
                        </a:rPr>
                        <a:t>Column Name</a:t>
                      </a:r>
                    </a:p>
                  </a:txBody>
                  <a:tcPr marL="66666" marR="66666" marT="33333" marB="33333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6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Helvetica" pitchFamily="2" charset="0"/>
                        </a:rPr>
                        <a:t>Description</a:t>
                      </a:r>
                    </a:p>
                  </a:txBody>
                  <a:tcPr marL="66666" marR="66666" marT="33333" marB="33333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6A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982400"/>
                  </a:ext>
                </a:extLst>
              </a:tr>
              <a:tr h="298202">
                <a:tc>
                  <a:txBody>
                    <a:bodyPr/>
                    <a:lstStyle/>
                    <a:p>
                      <a:r>
                        <a:rPr lang="en-US" sz="1300">
                          <a:latin typeface="Helvetica" pitchFamily="2" charset="0"/>
                        </a:rPr>
                        <a:t>Product</a:t>
                      </a:r>
                    </a:p>
                  </a:txBody>
                  <a:tcPr marL="66666" marR="66666" marT="33333" marB="33333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latin typeface="Helvetica" pitchFamily="2" charset="0"/>
                        </a:rPr>
                        <a:t>Type of product sold</a:t>
                      </a:r>
                    </a:p>
                  </a:txBody>
                  <a:tcPr marL="66666" marR="66666" marT="33333" marB="33333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8222051"/>
                  </a:ext>
                </a:extLst>
              </a:tr>
              <a:tr h="298202">
                <a:tc>
                  <a:txBody>
                    <a:bodyPr/>
                    <a:lstStyle/>
                    <a:p>
                      <a:r>
                        <a:rPr lang="en-US" sz="1300">
                          <a:latin typeface="Helvetica" pitchFamily="2" charset="0"/>
                        </a:rPr>
                        <a:t>Quantity</a:t>
                      </a:r>
                    </a:p>
                  </a:txBody>
                  <a:tcPr marL="66666" marR="66666" marT="33333" marB="333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Helvetica" pitchFamily="2" charset="0"/>
                        </a:rPr>
                        <a:t>Quantity sold in a particular transaction</a:t>
                      </a:r>
                    </a:p>
                  </a:txBody>
                  <a:tcPr marL="66666" marR="66666" marT="33333" marB="333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763654"/>
                  </a:ext>
                </a:extLst>
              </a:tr>
              <a:tr h="298202">
                <a:tc>
                  <a:txBody>
                    <a:bodyPr/>
                    <a:lstStyle/>
                    <a:p>
                      <a:r>
                        <a:rPr lang="en-US" sz="1300">
                          <a:latin typeface="Helvetica" pitchFamily="2" charset="0"/>
                        </a:rPr>
                        <a:t>Price</a:t>
                      </a:r>
                    </a:p>
                  </a:txBody>
                  <a:tcPr marL="66666" marR="66666" marT="33333" marB="333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Helvetica" pitchFamily="2" charset="0"/>
                        </a:rPr>
                        <a:t>Total price of the products sold</a:t>
                      </a:r>
                    </a:p>
                  </a:txBody>
                  <a:tcPr marL="66666" marR="66666" marT="33333" marB="333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1822855"/>
                  </a:ext>
                </a:extLst>
              </a:tr>
              <a:tr h="298202">
                <a:tc>
                  <a:txBody>
                    <a:bodyPr/>
                    <a:lstStyle/>
                    <a:p>
                      <a:r>
                        <a:rPr lang="en-US" sz="1300">
                          <a:latin typeface="Helvetica" pitchFamily="2" charset="0"/>
                        </a:rPr>
                        <a:t>Rating</a:t>
                      </a:r>
                    </a:p>
                  </a:txBody>
                  <a:tcPr marL="66666" marR="66666" marT="33333" marB="333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latin typeface="Helvetica" pitchFamily="2" charset="0"/>
                        </a:rPr>
                        <a:t>Customer rating</a:t>
                      </a:r>
                    </a:p>
                  </a:txBody>
                  <a:tcPr marL="66666" marR="66666" marT="33333" marB="333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6562791"/>
                  </a:ext>
                </a:extLst>
              </a:tr>
              <a:tr h="298202">
                <a:tc>
                  <a:txBody>
                    <a:bodyPr/>
                    <a:lstStyle/>
                    <a:p>
                      <a:r>
                        <a:rPr lang="en-US" sz="1300">
                          <a:latin typeface="Helvetica" pitchFamily="2" charset="0"/>
                        </a:rPr>
                        <a:t>Date</a:t>
                      </a:r>
                    </a:p>
                  </a:txBody>
                  <a:tcPr marL="66666" marR="66666" marT="33333" marB="333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latin typeface="Helvetica" pitchFamily="2" charset="0"/>
                        </a:rPr>
                        <a:t>Date of transaction</a:t>
                      </a:r>
                    </a:p>
                  </a:txBody>
                  <a:tcPr marL="66666" marR="66666" marT="33333" marB="333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9550979"/>
                  </a:ext>
                </a:extLst>
              </a:tr>
              <a:tr h="298202">
                <a:tc>
                  <a:txBody>
                    <a:bodyPr/>
                    <a:lstStyle/>
                    <a:p>
                      <a:r>
                        <a:rPr lang="en-US" sz="1300">
                          <a:latin typeface="Helvetica" pitchFamily="2" charset="0"/>
                        </a:rPr>
                        <a:t>CustomerID</a:t>
                      </a:r>
                    </a:p>
                  </a:txBody>
                  <a:tcPr marL="66666" marR="66666" marT="33333" marB="333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latin typeface="Helvetica" pitchFamily="2" charset="0"/>
                        </a:rPr>
                        <a:t>Unique Identifier for each customer</a:t>
                      </a:r>
                    </a:p>
                  </a:txBody>
                  <a:tcPr marL="66666" marR="66666" marT="33333" marB="333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2806851"/>
                  </a:ext>
                </a:extLst>
              </a:tr>
              <a:tr h="298202">
                <a:tc>
                  <a:txBody>
                    <a:bodyPr/>
                    <a:lstStyle/>
                    <a:p>
                      <a:r>
                        <a:rPr lang="en-US" sz="1300">
                          <a:latin typeface="Helvetica" pitchFamily="2" charset="0"/>
                        </a:rPr>
                        <a:t>Region</a:t>
                      </a:r>
                    </a:p>
                  </a:txBody>
                  <a:tcPr marL="66666" marR="66666" marT="33333" marB="333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latin typeface="Helvetica" pitchFamily="2" charset="0"/>
                        </a:rPr>
                        <a:t>Region where sale occurred</a:t>
                      </a:r>
                    </a:p>
                  </a:txBody>
                  <a:tcPr marL="66666" marR="66666" marT="33333" marB="333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9035723"/>
                  </a:ext>
                </a:extLst>
              </a:tr>
              <a:tr h="298202">
                <a:tc>
                  <a:txBody>
                    <a:bodyPr/>
                    <a:lstStyle/>
                    <a:p>
                      <a:r>
                        <a:rPr lang="en-US" sz="1300">
                          <a:latin typeface="Helvetica" pitchFamily="2" charset="0"/>
                        </a:rPr>
                        <a:t>Discount</a:t>
                      </a:r>
                    </a:p>
                  </a:txBody>
                  <a:tcPr marL="66666" marR="66666" marT="33333" marB="333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latin typeface="Helvetica" pitchFamily="2" charset="0"/>
                        </a:rPr>
                        <a:t>Discount in percentage applied to the product</a:t>
                      </a:r>
                    </a:p>
                  </a:txBody>
                  <a:tcPr marL="66666" marR="66666" marT="33333" marB="333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3967731"/>
                  </a:ext>
                </a:extLst>
              </a:tr>
              <a:tr h="298202">
                <a:tc>
                  <a:txBody>
                    <a:bodyPr/>
                    <a:lstStyle/>
                    <a:p>
                      <a:r>
                        <a:rPr lang="en-US" sz="1300">
                          <a:latin typeface="Helvetica" pitchFamily="2" charset="0"/>
                        </a:rPr>
                        <a:t>Profit</a:t>
                      </a:r>
                    </a:p>
                  </a:txBody>
                  <a:tcPr marL="66666" marR="66666" marT="33333" marB="333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latin typeface="Helvetica" pitchFamily="2" charset="0"/>
                        </a:rPr>
                        <a:t>Difference between price and cost</a:t>
                      </a:r>
                    </a:p>
                  </a:txBody>
                  <a:tcPr marL="66666" marR="66666" marT="33333" marB="333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420663"/>
                  </a:ext>
                </a:extLst>
              </a:tr>
              <a:tr h="298202">
                <a:tc>
                  <a:txBody>
                    <a:bodyPr/>
                    <a:lstStyle/>
                    <a:p>
                      <a:r>
                        <a:rPr lang="en-US" sz="1300">
                          <a:latin typeface="Helvetica" pitchFamily="2" charset="0"/>
                        </a:rPr>
                        <a:t>ShippingCost</a:t>
                      </a:r>
                    </a:p>
                  </a:txBody>
                  <a:tcPr marL="66666" marR="66666" marT="33333" marB="333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latin typeface="Helvetica" pitchFamily="2" charset="0"/>
                        </a:rPr>
                        <a:t>Costs associated to shipping and logistics</a:t>
                      </a:r>
                    </a:p>
                  </a:txBody>
                  <a:tcPr marL="66666" marR="66666" marT="33333" marB="333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3495286"/>
                  </a:ext>
                </a:extLst>
              </a:tr>
              <a:tr h="298202">
                <a:tc>
                  <a:txBody>
                    <a:bodyPr/>
                    <a:lstStyle/>
                    <a:p>
                      <a:r>
                        <a:rPr lang="en-US" sz="1300">
                          <a:latin typeface="Helvetica" pitchFamily="2" charset="0"/>
                        </a:rPr>
                        <a:t>Color</a:t>
                      </a:r>
                    </a:p>
                  </a:txBody>
                  <a:tcPr marL="66666" marR="66666" marT="33333" marB="333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latin typeface="Helvetica" pitchFamily="2" charset="0"/>
                        </a:rPr>
                        <a:t>Color of the product</a:t>
                      </a:r>
                    </a:p>
                  </a:txBody>
                  <a:tcPr marL="66666" marR="66666" marT="33333" marB="333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7251649"/>
                  </a:ext>
                </a:extLst>
              </a:tr>
              <a:tr h="298202">
                <a:tc>
                  <a:txBody>
                    <a:bodyPr/>
                    <a:lstStyle/>
                    <a:p>
                      <a:r>
                        <a:rPr lang="en-US" sz="1300">
                          <a:latin typeface="Helvetica" pitchFamily="2" charset="0"/>
                        </a:rPr>
                        <a:t>Weight</a:t>
                      </a:r>
                    </a:p>
                  </a:txBody>
                  <a:tcPr marL="66666" marR="66666" marT="33333" marB="333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latin typeface="Helvetica" pitchFamily="2" charset="0"/>
                        </a:rPr>
                        <a:t>Weight of product</a:t>
                      </a:r>
                    </a:p>
                  </a:txBody>
                  <a:tcPr marL="66666" marR="66666" marT="33333" marB="333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3597916"/>
                  </a:ext>
                </a:extLst>
              </a:tr>
              <a:tr h="298202">
                <a:tc>
                  <a:txBody>
                    <a:bodyPr/>
                    <a:lstStyle/>
                    <a:p>
                      <a:r>
                        <a:rPr lang="en-US" sz="1300">
                          <a:latin typeface="Helvetica" pitchFamily="2" charset="0"/>
                        </a:rPr>
                        <a:t>Brand</a:t>
                      </a:r>
                    </a:p>
                  </a:txBody>
                  <a:tcPr marL="66666" marR="66666" marT="33333" marB="333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latin typeface="Helvetica" pitchFamily="2" charset="0"/>
                        </a:rPr>
                        <a:t>Brand of the product</a:t>
                      </a:r>
                    </a:p>
                  </a:txBody>
                  <a:tcPr marL="66666" marR="66666" marT="33333" marB="333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220653"/>
                  </a:ext>
                </a:extLst>
              </a:tr>
              <a:tr h="298202">
                <a:tc>
                  <a:txBody>
                    <a:bodyPr/>
                    <a:lstStyle/>
                    <a:p>
                      <a:r>
                        <a:rPr lang="en-US" sz="1300">
                          <a:latin typeface="Helvetica" pitchFamily="2" charset="0"/>
                        </a:rPr>
                        <a:t>Warranty</a:t>
                      </a:r>
                    </a:p>
                  </a:txBody>
                  <a:tcPr marL="66666" marR="66666" marT="33333" marB="333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Helvetica" pitchFamily="2" charset="0"/>
                        </a:rPr>
                        <a:t>Duration of product warranty in years</a:t>
                      </a:r>
                    </a:p>
                  </a:txBody>
                  <a:tcPr marL="66666" marR="66666" marT="33333" marB="333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9616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40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A3D93-27A5-99FD-B502-CC5F79D13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159" y="135199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3B3F"/>
                </a:solidFill>
                <a:latin typeface="Helvetica" pitchFamily="2" charset="0"/>
              </a:rPr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489A7-3675-9D36-B9FB-9AF696402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164" y="1541164"/>
            <a:ext cx="4958966" cy="300322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172425"/>
                </a:solidFill>
                <a:latin typeface="Helvetica" pitchFamily="2" charset="0"/>
              </a:rPr>
              <a:t>Tool used: Python</a:t>
            </a:r>
          </a:p>
          <a:p>
            <a:r>
              <a:rPr lang="en-US" sz="2000" dirty="0">
                <a:solidFill>
                  <a:srgbClr val="172425"/>
                </a:solidFill>
                <a:latin typeface="Helvetica" pitchFamily="2" charset="0"/>
              </a:rPr>
              <a:t>Packages: NumPy, Pandas, Matplotlib, Seaborn, </a:t>
            </a:r>
            <a:r>
              <a:rPr lang="en-US" sz="2000" dirty="0" err="1">
                <a:solidFill>
                  <a:srgbClr val="172425"/>
                </a:solidFill>
                <a:latin typeface="Helvetica" pitchFamily="2" charset="0"/>
              </a:rPr>
              <a:t>Kmeans</a:t>
            </a:r>
            <a:endParaRPr lang="en-US" sz="2000" dirty="0">
              <a:solidFill>
                <a:srgbClr val="172425"/>
              </a:solidFill>
              <a:latin typeface="Helvetica" pitchFamily="2" charset="0"/>
            </a:endParaRPr>
          </a:p>
          <a:p>
            <a:r>
              <a:rPr lang="en-US" sz="2000" dirty="0">
                <a:solidFill>
                  <a:srgbClr val="172425"/>
                </a:solidFill>
                <a:latin typeface="Helvetica" pitchFamily="2" charset="0"/>
              </a:rPr>
              <a:t>No duplicates were found</a:t>
            </a:r>
          </a:p>
          <a:p>
            <a:r>
              <a:rPr lang="en-US" sz="2000" dirty="0">
                <a:solidFill>
                  <a:srgbClr val="172425"/>
                </a:solidFill>
                <a:latin typeface="Helvetica" pitchFamily="2" charset="0"/>
              </a:rPr>
              <a:t>Removed 97,609 rows with at least one null value</a:t>
            </a:r>
          </a:p>
          <a:p>
            <a:r>
              <a:rPr lang="en-US" sz="2000" dirty="0">
                <a:solidFill>
                  <a:srgbClr val="172425"/>
                </a:solidFill>
                <a:latin typeface="Helvetica" pitchFamily="2" charset="0"/>
              </a:rPr>
              <a:t>Removed 79,881 rows with Profit value greater than the Price value</a:t>
            </a:r>
          </a:p>
        </p:txBody>
      </p:sp>
      <p:pic>
        <p:nvPicPr>
          <p:cNvPr id="4" name="Picture 3" descr="A diagram of a box plot&#10;&#10;Description automatically generated">
            <a:extLst>
              <a:ext uri="{FF2B5EF4-FFF2-40B4-BE49-F238E27FC236}">
                <a16:creationId xmlns:a16="http://schemas.microsoft.com/office/drawing/2014/main" id="{BF03730B-8538-5453-BCFB-393C024AD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12" y="4522579"/>
            <a:ext cx="5304529" cy="225442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0ACCC3-0287-498B-4924-425F5668B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3294" y="1653545"/>
            <a:ext cx="1371600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280D2A-04DD-7888-64E8-EBFB20E36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6278" y="5652326"/>
            <a:ext cx="1421576" cy="9321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211930-F677-422E-7007-011FF6E54E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8370" y="2411117"/>
            <a:ext cx="1183333" cy="2506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6B951C-101F-2C34-225B-F553938583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4951" y="5703567"/>
            <a:ext cx="1183333" cy="7473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65E03F-2E54-46B2-118C-15FE01A51B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1099" y="2176836"/>
            <a:ext cx="1101402" cy="28930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AF7D7BA-2981-D56F-9351-56BE06A999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2858" y="5692188"/>
            <a:ext cx="1101402" cy="8260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DEFBE2-6D9D-F55A-71D6-C9407F6566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98284" y="2671657"/>
            <a:ext cx="1294722" cy="21319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5952768-03CA-B32B-E469-7B668DDC57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98284" y="5806147"/>
            <a:ext cx="1294722" cy="605446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086D475-10C4-17DB-D69B-F15158C66F7D}"/>
              </a:ext>
            </a:extLst>
          </p:cNvPr>
          <p:cNvSpPr txBox="1">
            <a:spLocks/>
          </p:cNvSpPr>
          <p:nvPr/>
        </p:nvSpPr>
        <p:spPr>
          <a:xfrm>
            <a:off x="7379187" y="1424113"/>
            <a:ext cx="4118269" cy="71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172425"/>
                </a:solidFill>
                <a:latin typeface="Helvetica" pitchFamily="2" charset="0"/>
              </a:rPr>
              <a:t>Replaced invalid values</a:t>
            </a: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158F7396-86CE-4ED8-02D3-C10FDCAE537D}"/>
              </a:ext>
            </a:extLst>
          </p:cNvPr>
          <p:cNvSpPr/>
          <p:nvPr/>
        </p:nvSpPr>
        <p:spPr>
          <a:xfrm>
            <a:off x="6258050" y="5142411"/>
            <a:ext cx="231649" cy="423995"/>
          </a:xfrm>
          <a:prstGeom prst="downArrow">
            <a:avLst/>
          </a:prstGeom>
          <a:solidFill>
            <a:srgbClr val="536A5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C89DE848-2AC3-4DD0-F406-01EAE5B38839}"/>
              </a:ext>
            </a:extLst>
          </p:cNvPr>
          <p:cNvSpPr/>
          <p:nvPr/>
        </p:nvSpPr>
        <p:spPr>
          <a:xfrm>
            <a:off x="8004211" y="5153737"/>
            <a:ext cx="231649" cy="423995"/>
          </a:xfrm>
          <a:prstGeom prst="downArrow">
            <a:avLst/>
          </a:prstGeom>
          <a:solidFill>
            <a:srgbClr val="536A5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FD4649F7-08AA-BD64-22B8-63C76176FF51}"/>
              </a:ext>
            </a:extLst>
          </p:cNvPr>
          <p:cNvSpPr/>
          <p:nvPr/>
        </p:nvSpPr>
        <p:spPr>
          <a:xfrm>
            <a:off x="9516931" y="5153737"/>
            <a:ext cx="231649" cy="423995"/>
          </a:xfrm>
          <a:prstGeom prst="downArrow">
            <a:avLst/>
          </a:prstGeom>
          <a:solidFill>
            <a:srgbClr val="536A5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D561ED06-EF68-5D5A-60F7-D3DCA8F95962}"/>
              </a:ext>
            </a:extLst>
          </p:cNvPr>
          <p:cNvSpPr/>
          <p:nvPr/>
        </p:nvSpPr>
        <p:spPr>
          <a:xfrm>
            <a:off x="11227925" y="5139669"/>
            <a:ext cx="231649" cy="423995"/>
          </a:xfrm>
          <a:prstGeom prst="downArrow">
            <a:avLst/>
          </a:prstGeom>
          <a:solidFill>
            <a:srgbClr val="536A5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0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/>
      <p:bldP spid="23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9270BD-603A-4D93-1B6B-3063D45DB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rgbClr val="263B3F"/>
                </a:solidFill>
                <a:latin typeface="Helvetica" pitchFamily="2" charset="0"/>
              </a:rPr>
              <a:t>Exploratory Data Analysis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F811CE-EF28-B60A-9FBD-45FC15C84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536A51"/>
                </a:solidFill>
                <a:latin typeface="Helvetica" pitchFamily="2" charset="0"/>
              </a:rPr>
              <a:t>Questions to Answer:</a:t>
            </a:r>
          </a:p>
          <a:p>
            <a:pPr lvl="1"/>
            <a:r>
              <a:rPr lang="en-US" sz="2200" dirty="0">
                <a:solidFill>
                  <a:srgbClr val="536A51"/>
                </a:solidFill>
                <a:latin typeface="Helvetica" pitchFamily="2" charset="0"/>
              </a:rPr>
              <a:t>Are there products that are performing better than others?</a:t>
            </a:r>
          </a:p>
          <a:p>
            <a:pPr lvl="1"/>
            <a:r>
              <a:rPr lang="en-US" sz="2200" dirty="0">
                <a:solidFill>
                  <a:srgbClr val="536A51"/>
                </a:solidFill>
                <a:latin typeface="Helvetica" pitchFamily="2" charset="0"/>
              </a:rPr>
              <a:t>Are there underperforming products?</a:t>
            </a:r>
          </a:p>
          <a:p>
            <a:pPr lvl="1"/>
            <a:r>
              <a:rPr lang="en-US" sz="2200" dirty="0">
                <a:solidFill>
                  <a:srgbClr val="536A51"/>
                </a:solidFill>
                <a:latin typeface="Helvetica" pitchFamily="2" charset="0"/>
              </a:rPr>
              <a:t>Are there products that are rated better than other products?</a:t>
            </a:r>
          </a:p>
          <a:p>
            <a:pPr lvl="1"/>
            <a:r>
              <a:rPr lang="en-US" sz="2200" dirty="0">
                <a:solidFill>
                  <a:srgbClr val="536A51"/>
                </a:solidFill>
                <a:latin typeface="Helvetica" pitchFamily="2" charset="0"/>
              </a:rPr>
              <a:t>Are there products that are sold seasonally?</a:t>
            </a:r>
          </a:p>
          <a:p>
            <a:pPr lvl="1"/>
            <a:r>
              <a:rPr lang="en-US" sz="2200" dirty="0">
                <a:solidFill>
                  <a:srgbClr val="536A51"/>
                </a:solidFill>
                <a:latin typeface="Helvetica" pitchFamily="2" charset="0"/>
              </a:rPr>
              <a:t>Are there unusual patterns that can be seen from the data?</a:t>
            </a:r>
          </a:p>
          <a:p>
            <a:pPr marL="457200" lvl="1" indent="0">
              <a:buNone/>
            </a:pPr>
            <a:endParaRPr lang="en-US" sz="2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64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CACA5164-C4AD-3177-64F2-C1D1DBB8F9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65"/>
          <a:stretch/>
        </p:blipFill>
        <p:spPr>
          <a:xfrm>
            <a:off x="643467" y="821352"/>
            <a:ext cx="5294716" cy="517541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B5D0289-6B4C-7C84-9911-535AF4562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819" y="758283"/>
            <a:ext cx="5137117" cy="534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6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F055-6530-F733-DA3E-D558A6C3C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263B3F"/>
                </a:solidFill>
                <a:latin typeface="Helvetica" pitchFamily="2" charset="0"/>
              </a:rPr>
              <a:t>Customer Segmentation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268F2-B963-8469-5ED3-F0573048F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b="1" dirty="0">
                <a:solidFill>
                  <a:srgbClr val="536A51"/>
                </a:solidFill>
                <a:latin typeface="Helvetica" pitchFamily="2" charset="0"/>
              </a:rPr>
              <a:t>RFM Analysis</a:t>
            </a:r>
          </a:p>
          <a:p>
            <a:pPr lvl="1"/>
            <a:r>
              <a:rPr lang="en-US" sz="1700" kern="0" dirty="0">
                <a:solidFill>
                  <a:srgbClr val="536A5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tool to evaluate customers</a:t>
            </a:r>
          </a:p>
          <a:p>
            <a:pPr lvl="1"/>
            <a:r>
              <a:rPr lang="en-US" sz="1700" kern="0" dirty="0">
                <a:solidFill>
                  <a:srgbClr val="536A5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predict customer behavior</a:t>
            </a:r>
          </a:p>
          <a:p>
            <a:pPr lvl="1"/>
            <a:r>
              <a:rPr lang="en-US" sz="1700" kern="0" dirty="0">
                <a:solidFill>
                  <a:srgbClr val="536A5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tailor marketing efforts depending on which stage they are on the sales funnel</a:t>
            </a:r>
            <a:endParaRPr lang="en-PH" sz="1700" kern="100" dirty="0">
              <a:solidFill>
                <a:srgbClr val="536A51"/>
              </a:solidFill>
              <a:effectLst/>
              <a:latin typeface="Helvetic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1700" dirty="0">
              <a:solidFill>
                <a:srgbClr val="536A51"/>
              </a:solidFill>
              <a:latin typeface="Helvetica" pitchFamily="2" charset="0"/>
            </a:endParaRPr>
          </a:p>
          <a:p>
            <a:pPr lvl="1"/>
            <a:r>
              <a:rPr lang="en-US" sz="1700" dirty="0">
                <a:solidFill>
                  <a:srgbClr val="536A51"/>
                </a:solidFill>
                <a:latin typeface="Helvetica" pitchFamily="2" charset="0"/>
              </a:rPr>
              <a:t>K-means Clustering (k=4, obtained using Elbow Method)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CF8987-89D5-7E02-A3E1-063147632413}"/>
              </a:ext>
            </a:extLst>
          </p:cNvPr>
          <p:cNvSpPr txBox="1"/>
          <p:nvPr/>
        </p:nvSpPr>
        <p:spPr>
          <a:xfrm>
            <a:off x="3920836" y="6577933"/>
            <a:ext cx="8409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b="0" i="0" u="none" strike="noStrike" dirty="0">
                <a:solidFill>
                  <a:srgbClr val="536A51"/>
                </a:solidFill>
                <a:effectLst/>
                <a:latin typeface="Helvetica" pitchFamily="2" charset="0"/>
              </a:rPr>
              <a:t>The </a:t>
            </a:r>
            <a:r>
              <a:rPr lang="en-PH" sz="1400" dirty="0">
                <a:solidFill>
                  <a:srgbClr val="536A51"/>
                </a:solidFill>
                <a:latin typeface="Helvetica" pitchFamily="2" charset="0"/>
              </a:rPr>
              <a:t>four</a:t>
            </a:r>
            <a:r>
              <a:rPr lang="en-PH" sz="1400" b="0" i="0" u="none" strike="noStrike" dirty="0">
                <a:solidFill>
                  <a:srgbClr val="536A51"/>
                </a:solidFill>
                <a:effectLst/>
                <a:latin typeface="Helvetica" pitchFamily="2" charset="0"/>
              </a:rPr>
              <a:t> segments exhibit distinct characteristics that set them apart from each other</a:t>
            </a:r>
            <a:endParaRPr lang="en-US" sz="1400" dirty="0">
              <a:solidFill>
                <a:srgbClr val="536A51"/>
              </a:solidFill>
              <a:latin typeface="Helvetica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17CE07-55AC-7E3A-0493-CA570D1E0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004" y="13855"/>
            <a:ext cx="4583659" cy="31353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180228-8A29-70BB-B87C-CE90D207C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9154" y="3163059"/>
            <a:ext cx="4813071" cy="347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8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6CE95-B1E2-84F8-38FE-49CD9A561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263B3F"/>
                </a:solidFill>
                <a:latin typeface="Helvetica" pitchFamily="2" charset="0"/>
              </a:rPr>
              <a:t>Customer Segments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1D709B-1CFA-9851-0FEA-FF3546E0B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85" y="3198359"/>
            <a:ext cx="11159226" cy="35362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2AE650-6239-83F3-CE79-742AA5E2D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2274" y="1247782"/>
            <a:ext cx="4061988" cy="18271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A4BBF3-E01C-42E2-A688-FF8C4AC45B11}"/>
              </a:ext>
            </a:extLst>
          </p:cNvPr>
          <p:cNvSpPr txBox="1"/>
          <p:nvPr/>
        </p:nvSpPr>
        <p:spPr>
          <a:xfrm>
            <a:off x="6743037" y="1880928"/>
            <a:ext cx="862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536A51"/>
                </a:solidFill>
              </a:rPr>
              <a:t>Explorers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B6B213-70DE-49BF-CD8F-FA4FB42BA2CD}"/>
              </a:ext>
            </a:extLst>
          </p:cNvPr>
          <p:cNvSpPr txBox="1"/>
          <p:nvPr/>
        </p:nvSpPr>
        <p:spPr>
          <a:xfrm>
            <a:off x="6747009" y="2125378"/>
            <a:ext cx="1376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536A51"/>
                </a:solidFill>
              </a:rPr>
              <a:t>Loyal Customers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EDC605-C649-CE8F-8C2D-64CBE5392CA0}"/>
              </a:ext>
            </a:extLst>
          </p:cNvPr>
          <p:cNvSpPr txBox="1"/>
          <p:nvPr/>
        </p:nvSpPr>
        <p:spPr>
          <a:xfrm>
            <a:off x="6764262" y="2398981"/>
            <a:ext cx="2059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536A51"/>
                </a:solidFill>
              </a:rPr>
              <a:t>Substantial Solo Spenders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A98A87-9CAC-0195-FC81-A253C08AD80F}"/>
              </a:ext>
            </a:extLst>
          </p:cNvPr>
          <p:cNvSpPr txBox="1"/>
          <p:nvPr/>
        </p:nvSpPr>
        <p:spPr>
          <a:xfrm>
            <a:off x="7041517" y="1373287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263B3F"/>
                </a:solidFill>
              </a:rPr>
              <a:t>Label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3AE60B-22A8-4E0D-0101-DA4492127543}"/>
              </a:ext>
            </a:extLst>
          </p:cNvPr>
          <p:cNvSpPr txBox="1"/>
          <p:nvPr/>
        </p:nvSpPr>
        <p:spPr>
          <a:xfrm>
            <a:off x="6764262" y="2670788"/>
            <a:ext cx="2203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536A51"/>
                </a:solidFill>
              </a:rPr>
              <a:t>Elite High-Spending Patrons</a:t>
            </a:r>
          </a:p>
        </p:txBody>
      </p:sp>
    </p:spTree>
    <p:extLst>
      <p:ext uri="{BB962C8B-B14F-4D97-AF65-F5344CB8AC3E}">
        <p14:creationId xmlns:p14="http://schemas.microsoft.com/office/powerpoint/2010/main" val="126949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2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7D0542-F41C-5648-2EDE-51457874E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DC0DD51-C7EA-5B8F-B25F-9DD2C7F29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A9C0C96-0A4E-9158-8860-3C2BD16B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682E5-3959-A1FE-06E6-00892C78C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263B3F"/>
                </a:solidFill>
                <a:latin typeface="Helvetica" pitchFamily="2" charset="0"/>
              </a:rPr>
              <a:t>Insights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B6DC546-C98D-4634-20C6-A96DC91AE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3D64CC-3A64-AAE4-3F98-C3B13EC57EF3}"/>
              </a:ext>
            </a:extLst>
          </p:cNvPr>
          <p:cNvSpPr txBox="1"/>
          <p:nvPr/>
        </p:nvSpPr>
        <p:spPr>
          <a:xfrm>
            <a:off x="2424567" y="107396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36A51"/>
                </a:solidFill>
                <a:latin typeface="Helvetica" pitchFamily="2" charset="0"/>
              </a:rPr>
              <a:t>Customers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7CCC78-0BFA-09F6-A70B-50BBA189C093}"/>
              </a:ext>
            </a:extLst>
          </p:cNvPr>
          <p:cNvSpPr txBox="1"/>
          <p:nvPr/>
        </p:nvSpPr>
        <p:spPr>
          <a:xfrm>
            <a:off x="8704338" y="107396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36A51"/>
                </a:solidFill>
                <a:latin typeface="Helvetica" pitchFamily="2" charset="0"/>
              </a:rPr>
              <a:t>Sales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EE15C8-159D-0DFA-89EF-D06C64C244EB}"/>
              </a:ext>
            </a:extLst>
          </p:cNvPr>
          <p:cNvSpPr txBox="1"/>
          <p:nvPr/>
        </p:nvSpPr>
        <p:spPr>
          <a:xfrm>
            <a:off x="566682" y="5379048"/>
            <a:ext cx="11058636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700" dirty="0">
                <a:solidFill>
                  <a:srgbClr val="536A51"/>
                </a:solidFill>
                <a:latin typeface="Helvetica" pitchFamily="2" charset="0"/>
              </a:rPr>
              <a:t>Nearly all of the customers (99.3%) have purchased once only</a:t>
            </a:r>
            <a:endParaRPr lang="en-PH" sz="1700" b="0" i="0" u="none" strike="noStrike" dirty="0">
              <a:solidFill>
                <a:srgbClr val="536A51"/>
              </a:solidFill>
              <a:effectLst/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700" b="0" i="0" u="none" strike="noStrike" dirty="0">
                <a:solidFill>
                  <a:srgbClr val="536A51"/>
                </a:solidFill>
                <a:effectLst/>
                <a:latin typeface="Helvetica" pitchFamily="2" charset="0"/>
              </a:rPr>
              <a:t>Elite High-Spending Patrons and Loyal Customers</a:t>
            </a:r>
            <a:r>
              <a:rPr lang="en-PH" sz="1700" dirty="0">
                <a:solidFill>
                  <a:srgbClr val="536A51"/>
                </a:solidFill>
                <a:latin typeface="Helvetica" pitchFamily="2" charset="0"/>
              </a:rPr>
              <a:t> </a:t>
            </a:r>
            <a:r>
              <a:rPr lang="en-PH" sz="1700" b="0" i="0" u="none" strike="noStrike" dirty="0">
                <a:solidFill>
                  <a:srgbClr val="536A51"/>
                </a:solidFill>
                <a:effectLst/>
                <a:latin typeface="Helvetica" pitchFamily="2" charset="0"/>
              </a:rPr>
              <a:t>comprise only 0.7% of the total customer base but accounts for about 26.2% of the total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700" b="0" i="0" u="none" strike="noStrike" dirty="0">
                <a:solidFill>
                  <a:srgbClr val="536A51"/>
                </a:solidFill>
                <a:effectLst/>
                <a:latin typeface="Helvetica" pitchFamily="2" charset="0"/>
              </a:rPr>
              <a:t>One-time Small Spenders, representing </a:t>
            </a:r>
            <a:r>
              <a:rPr lang="en-PH" sz="1700" dirty="0">
                <a:solidFill>
                  <a:srgbClr val="536A51"/>
                </a:solidFill>
                <a:latin typeface="Helvetica" pitchFamily="2" charset="0"/>
              </a:rPr>
              <a:t>49.6</a:t>
            </a:r>
            <a:r>
              <a:rPr lang="en-PH" sz="1700" b="0" i="0" u="none" strike="noStrike" dirty="0">
                <a:solidFill>
                  <a:srgbClr val="536A51"/>
                </a:solidFill>
                <a:effectLst/>
                <a:latin typeface="Helvetica" pitchFamily="2" charset="0"/>
              </a:rPr>
              <a:t>% of the total customers, contributes to only 20.1% of the total sales</a:t>
            </a:r>
            <a:endParaRPr lang="en-US" sz="1700" dirty="0">
              <a:solidFill>
                <a:srgbClr val="536A51"/>
              </a:solidFill>
              <a:latin typeface="Helvetica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82EEFB-1D3B-39DE-4CBB-4346397584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2" t="9721"/>
          <a:stretch/>
        </p:blipFill>
        <p:spPr>
          <a:xfrm>
            <a:off x="274074" y="1448949"/>
            <a:ext cx="5430071" cy="38041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81E828-99BF-808E-5726-18B8317EBC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2" t="3062"/>
          <a:stretch/>
        </p:blipFill>
        <p:spPr>
          <a:xfrm>
            <a:off x="5803392" y="1443296"/>
            <a:ext cx="5971578" cy="380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8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4257</TotalTime>
  <Words>1050</Words>
  <Application>Microsoft Macintosh PowerPoint</Application>
  <PresentationFormat>Widescreen</PresentationFormat>
  <Paragraphs>145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Helvetica</vt:lpstr>
      <vt:lpstr>Segoe UI</vt:lpstr>
      <vt:lpstr>Office Theme</vt:lpstr>
      <vt:lpstr>Electronics Store Sales Analytics</vt:lpstr>
      <vt:lpstr>PowerPoint Presentation</vt:lpstr>
      <vt:lpstr>About the Dataset</vt:lpstr>
      <vt:lpstr>Data Pre-processing</vt:lpstr>
      <vt:lpstr>Exploratory Data Analysis</vt:lpstr>
      <vt:lpstr>PowerPoint Presentation</vt:lpstr>
      <vt:lpstr>Customer Segmentation</vt:lpstr>
      <vt:lpstr>Customer Segments</vt:lpstr>
      <vt:lpstr>Insights</vt:lpstr>
      <vt:lpstr>Recommendations</vt:lpstr>
      <vt:lpstr>Further Studies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Store Sales Analytics</dc:title>
  <dc:creator>Kburca</dc:creator>
  <cp:lastModifiedBy>Kburca</cp:lastModifiedBy>
  <cp:revision>50</cp:revision>
  <dcterms:created xsi:type="dcterms:W3CDTF">2023-12-01T04:20:46Z</dcterms:created>
  <dcterms:modified xsi:type="dcterms:W3CDTF">2024-01-25T05:44:42Z</dcterms:modified>
</cp:coreProperties>
</file>