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4"/>
  </p:normalViewPr>
  <p:slideViewPr>
    <p:cSldViewPr snapToGrid="0" snapToObjects="1">
      <p:cViewPr>
        <p:scale>
          <a:sx n="112" d="100"/>
          <a:sy n="112" d="100"/>
        </p:scale>
        <p:origin x="444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266685" marR="0" lvl="1" indent="-12685" algn="l" rtl="0">
              <a:spcBef>
                <a:spcPts val="0"/>
              </a:spcBef>
              <a:buNone/>
              <a:defRPr sz="1100" b="0" i="0" u="none" strike="noStrike" cap="none">
                <a:solidFill>
                  <a:schemeClr val="dk1"/>
                </a:solidFill>
                <a:latin typeface="Arial"/>
                <a:ea typeface="Arial"/>
                <a:cs typeface="Arial"/>
                <a:sym typeface="Arial"/>
              </a:defRPr>
            </a:lvl2pPr>
            <a:lvl3pPr marL="533370" marR="0" lvl="2" indent="-12670" algn="l" rtl="0">
              <a:spcBef>
                <a:spcPts val="0"/>
              </a:spcBef>
              <a:buNone/>
              <a:defRPr sz="1100" b="0" i="0" u="none" strike="noStrike" cap="none">
                <a:solidFill>
                  <a:schemeClr val="dk1"/>
                </a:solidFill>
                <a:latin typeface="Arial"/>
                <a:ea typeface="Arial"/>
                <a:cs typeface="Arial"/>
                <a:sym typeface="Arial"/>
              </a:defRPr>
            </a:lvl3pPr>
            <a:lvl4pPr marL="800054" marR="0" lvl="3" indent="-12654" algn="l" rtl="0">
              <a:spcBef>
                <a:spcPts val="0"/>
              </a:spcBef>
              <a:buNone/>
              <a:defRPr sz="1100" b="0" i="0" u="none" strike="noStrike" cap="none">
                <a:solidFill>
                  <a:schemeClr val="dk1"/>
                </a:solidFill>
                <a:latin typeface="Arial"/>
                <a:ea typeface="Arial"/>
                <a:cs typeface="Arial"/>
                <a:sym typeface="Arial"/>
              </a:defRPr>
            </a:lvl4pPr>
            <a:lvl5pPr marL="1066739" marR="0" lvl="4" indent="-12638" algn="l" rtl="0">
              <a:spcBef>
                <a:spcPts val="0"/>
              </a:spcBef>
              <a:buNone/>
              <a:defRPr sz="1100" b="0" i="0" u="none" strike="noStrike" cap="none">
                <a:solidFill>
                  <a:schemeClr val="dk1"/>
                </a:solidFill>
                <a:latin typeface="Arial"/>
                <a:ea typeface="Arial"/>
                <a:cs typeface="Arial"/>
                <a:sym typeface="Arial"/>
              </a:defRPr>
            </a:lvl5pPr>
            <a:lvl6pPr marL="1333424" marR="0" lvl="5" indent="-12624" algn="l" rtl="0">
              <a:spcBef>
                <a:spcPts val="0"/>
              </a:spcBef>
              <a:buNone/>
              <a:defRPr sz="1100" b="0" i="0" u="none" strike="noStrike" cap="none">
                <a:solidFill>
                  <a:schemeClr val="dk1"/>
                </a:solidFill>
                <a:latin typeface="Arial"/>
                <a:ea typeface="Arial"/>
                <a:cs typeface="Arial"/>
                <a:sym typeface="Arial"/>
              </a:defRPr>
            </a:lvl6pPr>
            <a:lvl7pPr marL="1600109" marR="0" lvl="6" indent="-12609" algn="l" rtl="0">
              <a:spcBef>
                <a:spcPts val="0"/>
              </a:spcBef>
              <a:buNone/>
              <a:defRPr sz="1100" b="0" i="0" u="none" strike="noStrike" cap="none">
                <a:solidFill>
                  <a:schemeClr val="dk1"/>
                </a:solidFill>
                <a:latin typeface="Arial"/>
                <a:ea typeface="Arial"/>
                <a:cs typeface="Arial"/>
                <a:sym typeface="Arial"/>
              </a:defRPr>
            </a:lvl7pPr>
            <a:lvl8pPr marL="1866793" marR="0" lvl="7" indent="-12593" algn="l" rtl="0">
              <a:spcBef>
                <a:spcPts val="0"/>
              </a:spcBef>
              <a:buNone/>
              <a:defRPr sz="1100" b="0" i="0" u="none" strike="noStrike" cap="none">
                <a:solidFill>
                  <a:schemeClr val="dk1"/>
                </a:solidFill>
                <a:latin typeface="Arial"/>
                <a:ea typeface="Arial"/>
                <a:cs typeface="Arial"/>
                <a:sym typeface="Arial"/>
              </a:defRPr>
            </a:lvl8pPr>
            <a:lvl9pPr marL="2133478" marR="0" lvl="8" indent="-12577"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040" cy="4114438"/>
          </a:xfrm>
          <a:prstGeom prst="rect">
            <a:avLst/>
          </a:prstGeom>
          <a:noFill/>
          <a:ln>
            <a:noFill/>
          </a:ln>
        </p:spPr>
        <p:txBody>
          <a:bodyPr lIns="0" tIns="0" rIns="0" bIns="0" anchor="t" anchorCtr="0">
            <a:noAutofit/>
          </a:bodyPr>
          <a:lstStyle/>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
        <p:nvSpPr>
          <p:cNvPr id="134" name="Shape 134"/>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r>
              <a:rPr lang="en-US" sz="817" b="0" i="0" u="none" strike="noStrike" cap="none">
                <a:solidFill>
                  <a:srgbClr val="000000"/>
                </a:solidFill>
                <a:latin typeface="Arial"/>
                <a:ea typeface="Arial"/>
                <a:cs typeface="Arial"/>
                <a:sym typeface="Arial"/>
              </a:rPr>
              <a:t> </a:t>
            </a: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0" name="Shape 120"/>
          <p:cNvSpPr txBox="1">
            <a:spLocks noGrp="1"/>
          </p:cNvSpPr>
          <p:nvPr>
            <p:ph type="body" idx="1"/>
          </p:nvPr>
        </p:nvSpPr>
        <p:spPr>
          <a:xfrm>
            <a:off x="527520" y="3502589"/>
            <a:ext cx="792812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21" name="Shape 121"/>
          <p:cNvSpPr txBox="1">
            <a:spLocks noGrp="1"/>
          </p:cNvSpPr>
          <p:nvPr>
            <p:ph type="body" idx="2"/>
          </p:nvPr>
        </p:nvSpPr>
        <p:spPr>
          <a:xfrm>
            <a:off x="527520" y="9458821"/>
            <a:ext cx="792812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body" idx="1"/>
          </p:nvPr>
        </p:nvSpPr>
        <p:spPr>
          <a:xfrm>
            <a:off x="52752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25" name="Shape 125"/>
          <p:cNvSpPr txBox="1">
            <a:spLocks noGrp="1"/>
          </p:cNvSpPr>
          <p:nvPr>
            <p:ph type="body" idx="2"/>
          </p:nvPr>
        </p:nvSpPr>
        <p:spPr>
          <a:xfrm>
            <a:off x="458976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body" idx="3"/>
          </p:nvPr>
        </p:nvSpPr>
        <p:spPr>
          <a:xfrm>
            <a:off x="4589760" y="9458821"/>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27" name="Shape 127"/>
          <p:cNvSpPr txBox="1">
            <a:spLocks noGrp="1"/>
          </p:cNvSpPr>
          <p:nvPr>
            <p:ph type="body" idx="4"/>
          </p:nvPr>
        </p:nvSpPr>
        <p:spPr>
          <a:xfrm>
            <a:off x="527520" y="9458821"/>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0" name="Shape 130"/>
          <p:cNvSpPr txBox="1">
            <a:spLocks noGrp="1"/>
          </p:cNvSpPr>
          <p:nvPr>
            <p:ph type="body" idx="1"/>
          </p:nvPr>
        </p:nvSpPr>
        <p:spPr>
          <a:xfrm>
            <a:off x="52752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31" name="Shape 131"/>
          <p:cNvSpPr txBox="1">
            <a:spLocks noGrp="1"/>
          </p:cNvSpPr>
          <p:nvPr>
            <p:ph type="body" idx="2"/>
          </p:nvPr>
        </p:nvSpPr>
        <p:spPr>
          <a:xfrm>
            <a:off x="458976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1" name="Shape 91"/>
          <p:cNvSpPr txBox="1">
            <a:spLocks noGrp="1"/>
          </p:cNvSpPr>
          <p:nvPr>
            <p:ph type="subTitle" idx="1"/>
          </p:nvPr>
        </p:nvSpPr>
        <p:spPr>
          <a:xfrm>
            <a:off x="527520" y="3502589"/>
            <a:ext cx="7928129" cy="114042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body" idx="1"/>
          </p:nvPr>
        </p:nvSpPr>
        <p:spPr>
          <a:xfrm>
            <a:off x="527520" y="3502589"/>
            <a:ext cx="792812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7" name="Shape 97"/>
          <p:cNvSpPr txBox="1">
            <a:spLocks noGrp="1"/>
          </p:cNvSpPr>
          <p:nvPr>
            <p:ph type="body" idx="1"/>
          </p:nvPr>
        </p:nvSpPr>
        <p:spPr>
          <a:xfrm>
            <a:off x="527520" y="3502589"/>
            <a:ext cx="386861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2"/>
          </p:nvPr>
        </p:nvSpPr>
        <p:spPr>
          <a:xfrm>
            <a:off x="4589760" y="3502589"/>
            <a:ext cx="386861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1"/>
        <p:cNvGrpSpPr/>
        <p:nvPr/>
      </p:nvGrpSpPr>
      <p:grpSpPr>
        <a:xfrm>
          <a:off x="0" y="0"/>
          <a:ext cx="0" cy="0"/>
          <a:chOff x="0" y="0"/>
          <a:chExt cx="0" cy="0"/>
        </a:xfrm>
      </p:grpSpPr>
      <p:sp>
        <p:nvSpPr>
          <p:cNvPr id="102" name="Shape 102"/>
          <p:cNvSpPr txBox="1">
            <a:spLocks noGrp="1"/>
          </p:cNvSpPr>
          <p:nvPr>
            <p:ph type="subTitle" idx="1"/>
          </p:nvPr>
        </p:nvSpPr>
        <p:spPr>
          <a:xfrm>
            <a:off x="1280158" y="766079"/>
            <a:ext cx="23042670" cy="1414056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5" name="Shape 105"/>
          <p:cNvSpPr txBox="1">
            <a:spLocks noGrp="1"/>
          </p:cNvSpPr>
          <p:nvPr>
            <p:ph type="body" idx="1"/>
          </p:nvPr>
        </p:nvSpPr>
        <p:spPr>
          <a:xfrm>
            <a:off x="52752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2"/>
          </p:nvPr>
        </p:nvSpPr>
        <p:spPr>
          <a:xfrm>
            <a:off x="527520" y="9458821"/>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3"/>
          </p:nvPr>
        </p:nvSpPr>
        <p:spPr>
          <a:xfrm>
            <a:off x="4589760" y="3502589"/>
            <a:ext cx="386861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0" name="Shape 110"/>
          <p:cNvSpPr txBox="1">
            <a:spLocks noGrp="1"/>
          </p:cNvSpPr>
          <p:nvPr>
            <p:ph type="body" idx="1"/>
          </p:nvPr>
        </p:nvSpPr>
        <p:spPr>
          <a:xfrm>
            <a:off x="527520" y="3502589"/>
            <a:ext cx="386861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8976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3"/>
          </p:nvPr>
        </p:nvSpPr>
        <p:spPr>
          <a:xfrm>
            <a:off x="4589760" y="9458821"/>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280158" y="766079"/>
            <a:ext cx="23042670" cy="32066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5" name="Shape 115"/>
          <p:cNvSpPr txBox="1">
            <a:spLocks noGrp="1"/>
          </p:cNvSpPr>
          <p:nvPr>
            <p:ph type="body" idx="1"/>
          </p:nvPr>
        </p:nvSpPr>
        <p:spPr>
          <a:xfrm>
            <a:off x="52752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16" name="Shape 116"/>
          <p:cNvSpPr txBox="1">
            <a:spLocks noGrp="1"/>
          </p:cNvSpPr>
          <p:nvPr>
            <p:ph type="body" idx="2"/>
          </p:nvPr>
        </p:nvSpPr>
        <p:spPr>
          <a:xfrm>
            <a:off x="4589760" y="3502589"/>
            <a:ext cx="386861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body" idx="3"/>
          </p:nvPr>
        </p:nvSpPr>
        <p:spPr>
          <a:xfrm>
            <a:off x="527520" y="9458821"/>
            <a:ext cx="7927709" cy="543941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0"/>
            <a:ext cx="25602988" cy="2800140"/>
          </a:xfrm>
          <a:prstGeom prst="rect">
            <a:avLst/>
          </a:prstGeom>
          <a:solidFill>
            <a:srgbClr val="435EAA"/>
          </a:solidFill>
          <a:ln w="9525" cap="flat" cmpd="sng">
            <a:solidFill>
              <a:srgbClr val="000000"/>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7" name="Shape 7"/>
          <p:cNvSpPr/>
          <p:nvPr/>
        </p:nvSpPr>
        <p:spPr>
          <a:xfrm>
            <a:off x="533400" y="3059700"/>
            <a:ext cx="7924559" cy="15601740"/>
          </a:xfrm>
          <a:prstGeom prst="roundRect">
            <a:avLst>
              <a:gd name="adj" fmla="val 3486"/>
            </a:avLst>
          </a:prstGeom>
          <a:gradFill>
            <a:gsLst>
              <a:gs pos="0">
                <a:srgbClr val="DCE1EC"/>
              </a:gs>
              <a:gs pos="100000">
                <a:srgbClr val="F3F5FA"/>
              </a:gs>
            </a:gsLst>
            <a:lin ang="16200000" scaled="0"/>
          </a:gradFill>
          <a:ln w="9525" cap="flat" cmpd="sng">
            <a:solidFill>
              <a:srgbClr val="4E5B6F"/>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8" name="Shape 8"/>
          <p:cNvSpPr/>
          <p:nvPr/>
        </p:nvSpPr>
        <p:spPr>
          <a:xfrm>
            <a:off x="0" y="2803081"/>
            <a:ext cx="25602988" cy="88619"/>
          </a:xfrm>
          <a:prstGeom prst="rect">
            <a:avLst/>
          </a:prstGeom>
          <a:solidFill>
            <a:srgbClr val="2C3F71"/>
          </a:solid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9" name="Shape 9"/>
          <p:cNvSpPr/>
          <p:nvPr/>
        </p:nvSpPr>
        <p:spPr>
          <a:xfrm>
            <a:off x="955709" y="18802350"/>
            <a:ext cx="1466639" cy="192360"/>
          </a:xfrm>
          <a:prstGeom prst="rect">
            <a:avLst/>
          </a:prstGeom>
          <a:noFill/>
          <a:ln>
            <a:noFill/>
          </a:ln>
        </p:spPr>
        <p:txBody>
          <a:bodyPr lIns="53125" tIns="26650" rIns="53125" bIns="26650" anchor="t" anchorCtr="0">
            <a:noAutofit/>
          </a:bodyPr>
          <a:lstStyle/>
          <a:p>
            <a:pPr marL="0" marR="0" lvl="0" indent="0" algn="l" rtl="0">
              <a:lnSpc>
                <a:spcPct val="75000"/>
              </a:lnSpc>
              <a:spcBef>
                <a:spcPts val="0"/>
              </a:spcBef>
              <a:spcAft>
                <a:spcPts val="0"/>
              </a:spcAft>
              <a:buClr>
                <a:srgbClr val="BFBFBF"/>
              </a:buClr>
              <a:buSzPct val="25000"/>
              <a:buFont typeface="Arial"/>
              <a:buNone/>
            </a:pPr>
            <a:r>
              <a:rPr lang="en-US" sz="350" b="1" i="0" u="none" strike="noStrike" cap="none">
                <a:solidFill>
                  <a:srgbClr val="BFBFBF"/>
                </a:solidFill>
                <a:latin typeface="Arial"/>
                <a:ea typeface="Arial"/>
                <a:cs typeface="Arial"/>
                <a:sym typeface="Arial"/>
              </a:rPr>
              <a:t>RESEARCH POSTER PRESENTATION DESIGN © 2012</a:t>
            </a:r>
          </a:p>
          <a:p>
            <a:pPr marL="0" marR="0" lvl="0" indent="0" algn="l" rtl="0">
              <a:lnSpc>
                <a:spcPct val="75000"/>
              </a:lnSpc>
              <a:spcBef>
                <a:spcPts val="0"/>
              </a:spcBef>
              <a:spcAft>
                <a:spcPts val="0"/>
              </a:spcAft>
              <a:buClr>
                <a:srgbClr val="BFBFBF"/>
              </a:buClr>
              <a:buSzPct val="25000"/>
              <a:buFont typeface="Arial"/>
              <a:buNone/>
            </a:pPr>
            <a:r>
              <a:rPr lang="en-US" sz="642" b="1" i="0" u="none" strike="noStrike" cap="none">
                <a:solidFill>
                  <a:srgbClr val="BFBFBF"/>
                </a:solidFill>
                <a:latin typeface="Arial"/>
                <a:ea typeface="Arial"/>
                <a:cs typeface="Arial"/>
                <a:sym typeface="Arial"/>
              </a:rPr>
              <a:t>www.PosterPresentations.com</a:t>
            </a:r>
          </a:p>
        </p:txBody>
      </p:sp>
      <p:sp>
        <p:nvSpPr>
          <p:cNvPr id="10" name="Shape 10"/>
          <p:cNvSpPr/>
          <p:nvPr/>
        </p:nvSpPr>
        <p:spPr>
          <a:xfrm>
            <a:off x="25796190" y="0"/>
            <a:ext cx="5862568" cy="19202190"/>
          </a:xfrm>
          <a:prstGeom prst="rect">
            <a:avLst/>
          </a:prstGeom>
          <a:solidFill>
            <a:srgbClr val="0D0D0D"/>
          </a:solidFill>
          <a:ln w="25550" cap="flat" cmpd="sng">
            <a:solidFill>
              <a:srgbClr val="5D9A2B"/>
            </a:solidFill>
            <a:prstDash val="solid"/>
            <a:round/>
            <a:headEnd type="none" w="med" len="med"/>
            <a:tailEnd type="none" w="med" len="med"/>
          </a:ln>
        </p:spPr>
        <p:txBody>
          <a:bodyPr lIns="106675" tIns="213350" rIns="106675" bIns="106675" anchor="t" anchorCtr="0">
            <a:noAutofit/>
          </a:bodyPr>
          <a:lstStyle/>
          <a:p>
            <a:pPr marL="0" marR="0" lvl="0" indent="0" algn="ctr" rtl="0">
              <a:lnSpc>
                <a:spcPct val="100000"/>
              </a:lnSpc>
              <a:spcBef>
                <a:spcPts val="0"/>
              </a:spcBef>
              <a:spcAft>
                <a:spcPts val="0"/>
              </a:spcAft>
              <a:buClr>
                <a:srgbClr val="FFFFFF"/>
              </a:buClr>
              <a:buSzPct val="25000"/>
              <a:buFont typeface="Trebuchet MS"/>
              <a:buNone/>
            </a:pPr>
            <a:r>
              <a:rPr lang="en-US" sz="2508" b="1" i="0" u="none" strike="noStrike" cap="none">
                <a:solidFill>
                  <a:srgbClr val="FFFFFF"/>
                </a:solidFill>
                <a:latin typeface="Trebuchet MS"/>
                <a:ea typeface="Trebuchet MS"/>
                <a:cs typeface="Trebuchet MS"/>
                <a:sym typeface="Trebuchet MS"/>
              </a:rPr>
              <a:t>QUICK TIPS</a:t>
            </a:r>
          </a:p>
          <a:p>
            <a:pPr marL="0" marR="0" lvl="0" indent="0" algn="ctr" rtl="0">
              <a:lnSpc>
                <a:spcPct val="100000"/>
              </a:lnSpc>
              <a:spcBef>
                <a:spcPts val="0"/>
              </a:spcBef>
              <a:spcAft>
                <a:spcPts val="0"/>
              </a:spcAft>
              <a:buClr>
                <a:srgbClr val="FFFF00"/>
              </a:buClr>
              <a:buSzPct val="25000"/>
              <a:buFont typeface="Trebuchet MS"/>
              <a:buNone/>
            </a:pPr>
            <a:r>
              <a:rPr lang="en-US" sz="2392" b="1" i="0" u="none" strike="noStrike" cap="none">
                <a:solidFill>
                  <a:srgbClr val="FFFF00"/>
                </a:solidFill>
                <a:latin typeface="Trebuchet MS"/>
                <a:ea typeface="Trebuchet MS"/>
                <a:cs typeface="Trebuchet MS"/>
                <a:sym typeface="Trebuchet MS"/>
              </a:rPr>
              <a:t>(--THIS SECTION DOES NOT PRINT--)</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FFFFF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FFFF"/>
              </a:buClr>
              <a:buSzPct val="25000"/>
              <a:buFont typeface="Trebuchet MS"/>
              <a:buNone/>
            </a:pPr>
            <a:r>
              <a:rPr lang="en-US" sz="2508" b="1" i="0" u="none" strike="noStrike" cap="none">
                <a:solidFill>
                  <a:srgbClr val="FFFFFF"/>
                </a:solidFill>
                <a:latin typeface="Trebuchet MS"/>
                <a:ea typeface="Trebuchet MS"/>
                <a:cs typeface="Trebuchet MS"/>
                <a:sym typeface="Trebuchet MS"/>
              </a:rPr>
              <a:t>Using the template</a:t>
            </a:r>
          </a:p>
          <a:p>
            <a:pPr marL="0" marR="0" lvl="0" indent="0" algn="l" rtl="0">
              <a:lnSpc>
                <a:spcPct val="100000"/>
              </a:lnSpc>
              <a:spcBef>
                <a:spcPts val="0"/>
              </a:spcBef>
              <a:spcAft>
                <a:spcPts val="0"/>
              </a:spcAft>
              <a:buClr>
                <a:srgbClr val="000000"/>
              </a:buClr>
              <a:buFont typeface="Arial"/>
              <a:buNone/>
            </a:pPr>
            <a:endParaRPr sz="2508" b="1"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867" b="1" i="0" u="none" strike="noStrike" cap="none">
                <a:solidFill>
                  <a:srgbClr val="FFFF00"/>
                </a:solidFill>
                <a:latin typeface="Trebuchet MS"/>
                <a:ea typeface="Trebuchet MS"/>
                <a:cs typeface="Trebuchet MS"/>
                <a:sym typeface="Trebuchet MS"/>
              </a:rPr>
              <a:t>Verifying the quality of your graphics</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spcBef>
                <a:spcPts val="0"/>
              </a:spcBef>
              <a:spcAft>
                <a:spcPts val="0"/>
              </a:spcAft>
              <a:buClr>
                <a:srgbClr val="FFFF00"/>
              </a:buClr>
              <a:buSzPct val="25000"/>
              <a:buFont typeface="Trebuchet MS"/>
              <a:buNone/>
            </a:pPr>
            <a:r>
              <a:rPr lang="en-US" sz="1867" b="1" i="0" u="none" strike="noStrike" cap="none">
                <a:solidFill>
                  <a:srgbClr val="FFFF00"/>
                </a:solidFill>
                <a:latin typeface="Trebuchet MS"/>
                <a:ea typeface="Trebuchet MS"/>
                <a:cs typeface="Trebuchet MS"/>
                <a:sym typeface="Trebuchet MS"/>
              </a:rPr>
              <a:t>Using the placeholders</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a:solidFill>
                  <a:srgbClr val="FFFFFF"/>
                </a:solidFill>
                <a:latin typeface="Trebuchet MS"/>
                <a:ea typeface="Trebuchet MS"/>
                <a:cs typeface="Trebuchet MS"/>
                <a:sym typeface="Trebuchet MS"/>
              </a:rPr>
              <a:t>once</a:t>
            </a:r>
            <a:r>
              <a:rPr lang="en-US" sz="1867" b="0" i="0" u="none" strike="noStrike" cap="none">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a:solidFill>
                  <a:srgbClr val="FFFFFF"/>
                </a:solidFill>
                <a:latin typeface="Trebuchet MS"/>
                <a:ea typeface="Trebuchet MS"/>
                <a:cs typeface="Trebuchet MS"/>
                <a:sym typeface="Trebuchet MS"/>
              </a:rPr>
              <a:t>once</a:t>
            </a:r>
            <a:r>
              <a:rPr lang="en-US" sz="1867" b="0" i="0" u="none" strike="noStrike" cap="none">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867" b="1" i="0" u="none" strike="noStrike" cap="none">
                <a:solidFill>
                  <a:srgbClr val="FFFF00"/>
                </a:solidFill>
                <a:latin typeface="Trebuchet MS"/>
                <a:ea typeface="Trebuchet MS"/>
                <a:cs typeface="Trebuchet MS"/>
                <a:sym typeface="Trebuchet MS"/>
              </a:rPr>
              <a:t>Modifying the layout</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This template has four</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different column layouts. </a:t>
            </a:r>
          </a:p>
          <a:p>
            <a:pPr marL="0" marR="0" lvl="0" indent="0" algn="l" rtl="0">
              <a:lnSpc>
                <a:spcPct val="100000"/>
              </a:lnSpc>
              <a:spcBef>
                <a:spcPts val="0"/>
              </a:spcBef>
              <a:spcAft>
                <a:spcPts val="0"/>
              </a:spcAft>
              <a:buClr>
                <a:srgbClr val="FFFFFF"/>
              </a:buClr>
              <a:buSzPct val="25000"/>
              <a:buFont typeface="Trebuchet MS"/>
              <a:buNone/>
            </a:pPr>
            <a:r>
              <a:rPr lang="en-US" sz="1867" b="0" i="0" u="sng" strike="noStrike" cap="none">
                <a:solidFill>
                  <a:srgbClr val="FFFFFF"/>
                </a:solidFill>
                <a:latin typeface="Trebuchet MS"/>
                <a:ea typeface="Trebuchet MS"/>
                <a:cs typeface="Trebuchet MS"/>
                <a:sym typeface="Trebuchet MS"/>
              </a:rPr>
              <a:t>Right-click</a:t>
            </a:r>
            <a:r>
              <a:rPr lang="en-US" sz="1867" b="0" i="0" u="none" strike="noStrike" cap="none">
                <a:solidFill>
                  <a:srgbClr val="FFFFFF"/>
                </a:solidFill>
                <a:latin typeface="Trebuchet MS"/>
                <a:ea typeface="Trebuchet MS"/>
                <a:cs typeface="Trebuchet MS"/>
                <a:sym typeface="Trebuchet MS"/>
              </a:rPr>
              <a:t> your mouse</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on the background and </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click on “Layout” to see </a:t>
            </a: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867" b="1" i="0" u="none" strike="noStrike" cap="none">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spcBef>
                <a:spcPts val="0"/>
              </a:spcBef>
              <a:spcAft>
                <a:spcPts val="0"/>
              </a:spcAft>
              <a:buClr>
                <a:srgbClr val="FFFFFF"/>
              </a:buClr>
              <a:buSzPct val="25000"/>
              <a:buFont typeface="Trebuchet MS"/>
              <a:buNone/>
            </a:pPr>
            <a:r>
              <a:rPr lang="en-US" sz="1867" b="1" i="0" u="sng" strike="noStrike" cap="none">
                <a:solidFill>
                  <a:srgbClr val="FFFFFF"/>
                </a:solidFill>
                <a:latin typeface="Trebuchet MS"/>
                <a:ea typeface="Trebuchet MS"/>
                <a:cs typeface="Trebuchet MS"/>
                <a:sym typeface="Trebuchet MS"/>
              </a:rPr>
              <a:t>TEXT: </a:t>
            </a:r>
            <a:r>
              <a:rPr lang="en-US" sz="1867" b="0" i="0" u="none" strike="noStrike" cap="non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spcBef>
                <a:spcPts val="0"/>
              </a:spcBef>
              <a:spcAft>
                <a:spcPts val="0"/>
              </a:spcAft>
              <a:buClr>
                <a:srgbClr val="FFFFFF"/>
              </a:buClr>
              <a:buSzPct val="25000"/>
              <a:buFont typeface="Trebuchet MS"/>
              <a:buNone/>
            </a:pPr>
            <a:r>
              <a:rPr lang="en-US" sz="1867" b="1" i="0" u="sng" strike="noStrike" cap="none">
                <a:solidFill>
                  <a:srgbClr val="FFFFFF"/>
                </a:solidFill>
                <a:latin typeface="Trebuchet MS"/>
                <a:ea typeface="Trebuchet MS"/>
                <a:cs typeface="Trebuchet MS"/>
                <a:sym typeface="Trebuchet MS"/>
              </a:rPr>
              <a:t>PHOTOS: </a:t>
            </a:r>
            <a:r>
              <a:rPr lang="en-US" sz="1867" b="0" i="0" u="none" strike="noStrike" cap="none">
                <a:solidFill>
                  <a:srgbClr val="FFFFFF"/>
                </a:solidFill>
                <a:latin typeface="Trebuchet MS"/>
                <a:ea typeface="Trebuchet MS"/>
                <a:cs typeface="Trebuchet MS"/>
                <a:sym typeface="Trebuchet MS"/>
              </a:rPr>
              <a:t>Drag in a picture placeholder, size it </a:t>
            </a:r>
            <a:r>
              <a:rPr lang="en-US" sz="1867" b="0" i="0" u="sng" strike="noStrike" cap="none">
                <a:solidFill>
                  <a:srgbClr val="FFFFFF"/>
                </a:solidFill>
                <a:latin typeface="Trebuchet MS"/>
                <a:ea typeface="Trebuchet MS"/>
                <a:cs typeface="Trebuchet MS"/>
                <a:sym typeface="Trebuchet MS"/>
              </a:rPr>
              <a:t>first</a:t>
            </a:r>
            <a:r>
              <a:rPr lang="en-US" sz="1867" b="0" i="0" u="none" strike="noStrike" cap="none">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spcBef>
                <a:spcPts val="0"/>
              </a:spcBef>
              <a:spcAft>
                <a:spcPts val="0"/>
              </a:spcAft>
              <a:buClr>
                <a:srgbClr val="FFFFFF"/>
              </a:buClr>
              <a:buSzPct val="25000"/>
              <a:buFont typeface="Trebuchet MS"/>
              <a:buNone/>
            </a:pPr>
            <a:r>
              <a:rPr lang="en-US" sz="1867" b="1" i="0" u="sng" strike="noStrike" cap="none">
                <a:solidFill>
                  <a:srgbClr val="FFFFFF"/>
                </a:solidFill>
                <a:latin typeface="Trebuchet MS"/>
                <a:ea typeface="Trebuchet MS"/>
                <a:cs typeface="Trebuchet MS"/>
                <a:sym typeface="Trebuchet MS"/>
              </a:rPr>
              <a:t>TABLES: </a:t>
            </a:r>
            <a:r>
              <a:rPr lang="en-US" sz="1867" b="0" i="0" u="none" strike="noStrike" cap="none">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a:solidFill>
                  <a:srgbClr val="FFFFFF"/>
                </a:solidFill>
                <a:latin typeface="Trebuchet MS"/>
                <a:ea typeface="Trebuchet MS"/>
                <a:cs typeface="Trebuchet MS"/>
                <a:sym typeface="Trebuchet MS"/>
              </a:rPr>
              <a:t>right-click</a:t>
            </a:r>
            <a:r>
              <a:rPr lang="en-US" sz="1867" b="0" i="0" u="none" strike="noStrike" cap="none">
                <a:solidFill>
                  <a:srgbClr val="FFFFFF"/>
                </a:solidFill>
                <a:latin typeface="Trebuchet MS"/>
                <a:ea typeface="Trebuchet MS"/>
                <a:cs typeface="Trebuchet MS"/>
                <a:sym typeface="Trebuchet MS"/>
              </a:rPr>
              <a:t> on the table, click FORMAT SHAPE  then click on TEXT BOX and change the INTERNAL MARGIN values to 0.25</a:t>
            </a:r>
          </a:p>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Modifying the color scheme</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p:txBody>
      </p:sp>
      <p:sp>
        <p:nvSpPr>
          <p:cNvPr id="11" name="Shape 11"/>
          <p:cNvSpPr/>
          <p:nvPr/>
        </p:nvSpPr>
        <p:spPr>
          <a:xfrm>
            <a:off x="28951231" y="9063600"/>
            <a:ext cx="2313569" cy="149226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2" name="Shape 12"/>
          <p:cNvSpPr/>
          <p:nvPr/>
        </p:nvSpPr>
        <p:spPr>
          <a:xfrm>
            <a:off x="30987181" y="7361971"/>
            <a:ext cx="344188" cy="255358"/>
          </a:xfrm>
          <a:prstGeom prst="rect">
            <a:avLst/>
          </a:prstGeom>
          <a:noFill/>
          <a:ln w="9525" cap="flat" cmpd="sng">
            <a:solidFill>
              <a:srgbClr val="000000"/>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3" name="Shape 13"/>
          <p:cNvSpPr/>
          <p:nvPr/>
        </p:nvSpPr>
        <p:spPr>
          <a:xfrm>
            <a:off x="25862340" y="17992381"/>
            <a:ext cx="5343240" cy="1131688"/>
          </a:xfrm>
          <a:prstGeom prst="rect">
            <a:avLst/>
          </a:prstGeom>
          <a:noFill/>
          <a:ln>
            <a:noFill/>
          </a:ln>
        </p:spPr>
        <p:txBody>
          <a:bodyPr lIns="53325" tIns="26650" rIns="53325" bIns="26650" anchor="t" anchorCtr="0">
            <a:noAutofit/>
          </a:bodyPr>
          <a:lstStyle/>
          <a:p>
            <a:pPr marL="0" marR="0" lvl="0" indent="0" algn="l" rtl="0">
              <a:lnSpc>
                <a:spcPct val="75000"/>
              </a:lnSpc>
              <a:spcBef>
                <a:spcPts val="0"/>
              </a:spcBef>
              <a:spcAft>
                <a:spcPts val="0"/>
              </a:spcAft>
              <a:buClr>
                <a:srgbClr val="FFFFFF"/>
              </a:buClr>
              <a:buSzPct val="25000"/>
              <a:buFont typeface="Calibri"/>
              <a:buNone/>
            </a:pPr>
            <a:r>
              <a:rPr lang="en-US" sz="1633" b="0" i="0" u="none" strike="noStrike" cap="none">
                <a:solidFill>
                  <a:srgbClr val="FFFFFF"/>
                </a:solidFill>
                <a:latin typeface="Calibri"/>
                <a:ea typeface="Calibri"/>
                <a:cs typeface="Calibri"/>
                <a:sym typeface="Calibri"/>
              </a:rPr>
              <a:t>© 2013 PosterPresentations.com     </a:t>
            </a:r>
            <a:r>
              <a:rPr lang="en-US" sz="1458" b="0" i="0" u="none" strike="noStrike" cap="none">
                <a:solidFill>
                  <a:srgbClr val="FFFFFF"/>
                </a:solidFill>
                <a:latin typeface="Calibri"/>
                <a:ea typeface="Calibri"/>
                <a:cs typeface="Calibri"/>
                <a:sym typeface="Calibri"/>
              </a:rPr>
              <a:t>2117 Fourth Street , Unit C        </a:t>
            </a:r>
          </a:p>
          <a:p>
            <a:pPr marL="0" marR="0" lvl="0" indent="0" algn="l" rtl="0">
              <a:lnSpc>
                <a:spcPct val="75000"/>
              </a:lnSpc>
              <a:spcBef>
                <a:spcPts val="0"/>
              </a:spcBef>
              <a:spcAft>
                <a:spcPts val="0"/>
              </a:spcAft>
              <a:buClr>
                <a:srgbClr val="FFFFFF"/>
              </a:buClr>
              <a:buSzPct val="25000"/>
              <a:buFont typeface="Calibri"/>
              <a:buNone/>
            </a:pPr>
            <a:r>
              <a:rPr lang="en-US" sz="1458" b="0" i="0" u="none" strike="noStrike" cap="none">
                <a:solidFill>
                  <a:srgbClr val="FFFFFF"/>
                </a:solidFill>
                <a:latin typeface="Calibri"/>
                <a:ea typeface="Calibri"/>
                <a:cs typeface="Calibri"/>
                <a:sym typeface="Calibri"/>
              </a:rPr>
              <a:t>     Berkeley CA </a:t>
            </a:r>
            <a:r>
              <a:rPr lang="en-US" sz="1283" b="0" i="0" u="none" strike="noStrike" cap="none">
                <a:solidFill>
                  <a:srgbClr val="FFFFFF"/>
                </a:solidFill>
                <a:latin typeface="Calibri"/>
                <a:ea typeface="Calibri"/>
                <a:cs typeface="Calibri"/>
                <a:sym typeface="Calibri"/>
              </a:rPr>
              <a:t>94710</a:t>
            </a:r>
            <a:r>
              <a:rPr lang="en-US" sz="1458" b="0" i="0" u="none" strike="noStrike" cap="none">
                <a:solidFill>
                  <a:srgbClr val="FFFFFF"/>
                </a:solidFill>
                <a:latin typeface="Calibri"/>
                <a:ea typeface="Calibri"/>
                <a:cs typeface="Calibri"/>
                <a:sym typeface="Calibri"/>
              </a:rPr>
              <a:t>     </a:t>
            </a:r>
            <a:r>
              <a:rPr lang="en-US" sz="1458" b="1" i="0" u="none" strike="noStrike" cap="none">
                <a:solidFill>
                  <a:srgbClr val="FFFF00"/>
                </a:solidFill>
                <a:latin typeface="Calibri"/>
                <a:ea typeface="Calibri"/>
                <a:cs typeface="Calibri"/>
                <a:sym typeface="Calibri"/>
              </a:rPr>
              <a:t>posterpresenter@gmail.com</a:t>
            </a:r>
          </a:p>
        </p:txBody>
      </p:sp>
      <p:cxnSp>
        <p:nvCxnSpPr>
          <p:cNvPr id="14" name="Shape 14"/>
          <p:cNvCxnSpPr/>
          <p:nvPr/>
        </p:nvCxnSpPr>
        <p:spPr>
          <a:xfrm>
            <a:off x="25780859" y="17992381"/>
            <a:ext cx="5862778" cy="1468"/>
          </a:xfrm>
          <a:prstGeom prst="straightConnector1">
            <a:avLst/>
          </a:prstGeom>
          <a:noFill/>
          <a:ln w="9525" cap="flat" cmpd="sng">
            <a:solidFill>
              <a:srgbClr val="D9D9D9"/>
            </a:solidFill>
            <a:prstDash val="solid"/>
            <a:round/>
            <a:headEnd type="none" w="med" len="med"/>
            <a:tailEnd type="none" w="med" len="med"/>
          </a:ln>
        </p:spPr>
      </p:cxnSp>
      <p:cxnSp>
        <p:nvCxnSpPr>
          <p:cNvPr id="15" name="Shape 15"/>
          <p:cNvCxnSpPr/>
          <p:nvPr/>
        </p:nvCxnSpPr>
        <p:spPr>
          <a:xfrm>
            <a:off x="25796190" y="2639069"/>
            <a:ext cx="5862778" cy="1468"/>
          </a:xfrm>
          <a:prstGeom prst="straightConnector1">
            <a:avLst/>
          </a:prstGeom>
          <a:noFill/>
          <a:ln w="9525" cap="flat" cmpd="sng">
            <a:solidFill>
              <a:srgbClr val="D9D9D9"/>
            </a:solidFill>
            <a:prstDash val="solid"/>
            <a:round/>
            <a:headEnd type="none" w="med" len="med"/>
            <a:tailEnd type="none" w="med" len="med"/>
          </a:ln>
        </p:spPr>
      </p:cxnSp>
      <p:sp>
        <p:nvSpPr>
          <p:cNvPr id="16" name="Shape 16"/>
          <p:cNvSpPr/>
          <p:nvPr/>
        </p:nvSpPr>
        <p:spPr>
          <a:xfrm>
            <a:off x="17142509" y="3059700"/>
            <a:ext cx="7924559" cy="15601740"/>
          </a:xfrm>
          <a:prstGeom prst="roundRect">
            <a:avLst>
              <a:gd name="adj" fmla="val 3486"/>
            </a:avLst>
          </a:prstGeom>
          <a:gradFill>
            <a:gsLst>
              <a:gs pos="0">
                <a:srgbClr val="DCE1EC"/>
              </a:gs>
              <a:gs pos="100000">
                <a:srgbClr val="F3F5FA"/>
              </a:gs>
            </a:gsLst>
            <a:lin ang="16200000" scaled="0"/>
          </a:gradFill>
          <a:ln w="9525" cap="flat" cmpd="sng">
            <a:solidFill>
              <a:srgbClr val="4E5B6F"/>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7" name="Shape 17"/>
          <p:cNvSpPr/>
          <p:nvPr/>
        </p:nvSpPr>
        <p:spPr>
          <a:xfrm>
            <a:off x="8838060" y="3059700"/>
            <a:ext cx="7924559" cy="15601740"/>
          </a:xfrm>
          <a:prstGeom prst="roundRect">
            <a:avLst>
              <a:gd name="adj" fmla="val 3486"/>
            </a:avLst>
          </a:prstGeom>
          <a:gradFill>
            <a:gsLst>
              <a:gs pos="0">
                <a:srgbClr val="DCE1EC"/>
              </a:gs>
              <a:gs pos="100000">
                <a:srgbClr val="F3F5FA"/>
              </a:gs>
            </a:gsLst>
            <a:lin ang="16200000" scaled="0"/>
          </a:gradFill>
          <a:ln w="9525" cap="flat" cmpd="sng">
            <a:solidFill>
              <a:srgbClr val="4E5B6F"/>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8" name="Shape 18"/>
          <p:cNvSpPr/>
          <p:nvPr/>
        </p:nvSpPr>
        <p:spPr>
          <a:xfrm>
            <a:off x="-6068160" y="-11338"/>
            <a:ext cx="5862568" cy="19202190"/>
          </a:xfrm>
          <a:prstGeom prst="rect">
            <a:avLst/>
          </a:prstGeom>
          <a:solidFill>
            <a:srgbClr val="0D0D0D"/>
          </a:solidFill>
          <a:ln w="25550" cap="flat" cmpd="sng">
            <a:solidFill>
              <a:srgbClr val="5D9A2B"/>
            </a:solidFill>
            <a:prstDash val="solid"/>
            <a:round/>
            <a:headEnd type="none" w="med" len="med"/>
            <a:tailEnd type="none" w="med" len="med"/>
          </a:ln>
        </p:spPr>
        <p:txBody>
          <a:bodyPr lIns="106675" tIns="213350" rIns="106675" bIns="106675" anchor="t" anchorCtr="0">
            <a:noAutofit/>
          </a:bodyPr>
          <a:lstStyle/>
          <a:p>
            <a:pPr marL="0" marR="0" lvl="0" indent="0" algn="ctr" rtl="0">
              <a:lnSpc>
                <a:spcPct val="100000"/>
              </a:lnSpc>
              <a:spcBef>
                <a:spcPts val="0"/>
              </a:spcBef>
              <a:spcAft>
                <a:spcPts val="0"/>
              </a:spcAft>
              <a:buClr>
                <a:srgbClr val="FFFFFF"/>
              </a:buClr>
              <a:buSzPct val="25000"/>
              <a:buFont typeface="Trebuchet MS"/>
              <a:buNone/>
            </a:pPr>
            <a:r>
              <a:rPr lang="en-US" sz="2508" b="1" i="0" u="none" strike="noStrike" cap="none">
                <a:solidFill>
                  <a:srgbClr val="FFFFFF"/>
                </a:solidFill>
                <a:latin typeface="Trebuchet MS"/>
                <a:ea typeface="Trebuchet MS"/>
                <a:cs typeface="Trebuchet MS"/>
                <a:sym typeface="Trebuchet MS"/>
              </a:rPr>
              <a:t>QUICK DESIGN GUIDE</a:t>
            </a:r>
          </a:p>
          <a:p>
            <a:pPr marL="0" marR="0" lvl="0" indent="0" algn="ctr" rtl="0">
              <a:lnSpc>
                <a:spcPct val="100000"/>
              </a:lnSpc>
              <a:spcBef>
                <a:spcPts val="0"/>
              </a:spcBef>
              <a:spcAft>
                <a:spcPts val="0"/>
              </a:spcAft>
              <a:buClr>
                <a:srgbClr val="FFFF00"/>
              </a:buClr>
              <a:buSzPct val="25000"/>
              <a:buFont typeface="Trebuchet MS"/>
              <a:buNone/>
            </a:pPr>
            <a:r>
              <a:rPr lang="en-US" sz="2392" b="1" i="0" u="none" strike="noStrike" cap="none">
                <a:solidFill>
                  <a:srgbClr val="FFFF00"/>
                </a:solidFill>
                <a:latin typeface="Trebuchet MS"/>
                <a:ea typeface="Trebuchet MS"/>
                <a:cs typeface="Trebuchet MS"/>
                <a:sym typeface="Trebuchet MS"/>
              </a:rPr>
              <a:t>(--THIS SECTION DOES NOT PRINT--)</a:t>
            </a:r>
          </a:p>
          <a:p>
            <a:pPr marL="0" marR="0" lvl="0" indent="0" algn="l" rtl="0">
              <a:lnSpc>
                <a:spcPct val="100000"/>
              </a:lnSpc>
              <a:spcBef>
                <a:spcPts val="0"/>
              </a:spcBef>
              <a:spcAft>
                <a:spcPts val="0"/>
              </a:spcAft>
              <a:buClr>
                <a:srgbClr val="000000"/>
              </a:buClr>
              <a:buFont typeface="Arial"/>
              <a:buNone/>
            </a:pPr>
            <a:endParaRPr sz="2392"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867" b="0" i="0" u="none" strike="noStrike" cap="none">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a:solidFill>
                  <a:srgbClr val="FFFFFF"/>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To view our template tutorials, go online to </a:t>
            </a:r>
            <a:r>
              <a:rPr lang="en-US" sz="1983" b="1" i="0" u="none" strike="noStrike" cap="none">
                <a:solidFill>
                  <a:srgbClr val="FFFF00"/>
                </a:solidFill>
                <a:latin typeface="Trebuchet MS"/>
                <a:ea typeface="Trebuchet MS"/>
                <a:cs typeface="Trebuchet MS"/>
                <a:sym typeface="Trebuchet MS"/>
              </a:rPr>
              <a:t>PosterPresentations.com </a:t>
            </a:r>
            <a:r>
              <a:rPr lang="en-US" sz="1983" b="0" i="0" u="none" strike="noStrike" cap="none">
                <a:solidFill>
                  <a:srgbClr val="FFFFFF"/>
                </a:solidFill>
                <a:latin typeface="Trebuchet MS"/>
                <a:ea typeface="Trebuchet MS"/>
                <a:cs typeface="Trebuchet MS"/>
                <a:sym typeface="Trebuchet MS"/>
              </a:rPr>
              <a:t>and click on </a:t>
            </a:r>
            <a:r>
              <a:rPr lang="en-US" sz="1983" b="0" i="0" u="none" strike="noStrike" cap="none">
                <a:solidFill>
                  <a:srgbClr val="FFFF00"/>
                </a:solidFill>
                <a:latin typeface="Trebuchet MS"/>
                <a:ea typeface="Trebuchet MS"/>
                <a:cs typeface="Trebuchet MS"/>
                <a:sym typeface="Trebuchet MS"/>
              </a:rPr>
              <a:t>HELP DESK.</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When you are ready to  print your poster, go online to</a:t>
            </a:r>
            <a:r>
              <a:rPr lang="en-US" sz="2275" b="0" i="0" u="none" strike="noStrike" cap="none">
                <a:solidFill>
                  <a:srgbClr val="FFFFFF"/>
                </a:solidFill>
                <a:latin typeface="Trebuchet MS"/>
                <a:ea typeface="Trebuchet MS"/>
                <a:cs typeface="Trebuchet MS"/>
                <a:sym typeface="Trebuchet MS"/>
              </a:rPr>
              <a:t> </a:t>
            </a:r>
            <a:r>
              <a:rPr lang="en-US" sz="2450" b="1" i="0" u="none" strike="noStrike" cap="none">
                <a:solidFill>
                  <a:srgbClr val="FFFF00"/>
                </a:solidFill>
                <a:latin typeface="Trebuchet MS"/>
                <a:ea typeface="Trebuchet MS"/>
                <a:cs typeface="Trebuchet MS"/>
                <a:sym typeface="Trebuchet MS"/>
              </a:rPr>
              <a:t>PosterPresentations.com</a:t>
            </a:r>
            <a:r>
              <a:rPr lang="en-US" sz="2625" b="1" i="0" u="none" strike="noStrike" cap="none">
                <a:solidFill>
                  <a:srgbClr val="FFFFFF"/>
                </a:solidFill>
                <a:latin typeface="Trebuchet MS"/>
                <a:ea typeface="Trebuchet MS"/>
                <a:cs typeface="Trebuchet MS"/>
                <a:sym typeface="Trebuchet MS"/>
              </a:rPr>
              <a:t>.</a:t>
            </a:r>
            <a:r>
              <a:rPr lang="en-US" sz="1983" b="0" i="0" u="none" strike="noStrike" cap="none">
                <a:solidFill>
                  <a:srgbClr val="FFFFFF"/>
                </a:solidFill>
                <a:latin typeface="Trebuchet MS"/>
                <a:ea typeface="Trebuchet MS"/>
                <a:cs typeface="Trebuchet MS"/>
                <a:sym typeface="Trebuchet MS"/>
              </a:rPr>
              <a:t> </a:t>
            </a:r>
          </a:p>
          <a:p>
            <a:pPr marL="0" marR="0" lvl="0" indent="0" algn="l" rtl="0">
              <a:lnSpc>
                <a:spcPct val="100000"/>
              </a:lnSpc>
              <a:spcBef>
                <a:spcPts val="0"/>
              </a:spcBef>
              <a:spcAft>
                <a:spcPts val="0"/>
              </a:spcAft>
              <a:buClr>
                <a:srgbClr val="FFFFFF"/>
              </a:buClr>
              <a:buSzPct val="25000"/>
              <a:buFont typeface="Trebuchet MS"/>
              <a:buNone/>
            </a:pPr>
            <a:r>
              <a:rPr lang="en-US" sz="1983" b="1" i="0" u="none" strike="noStrike" cap="none">
                <a:solidFill>
                  <a:srgbClr val="FFFFFF"/>
                </a:solidFill>
                <a:latin typeface="Trebuchet MS"/>
                <a:ea typeface="Trebuchet MS"/>
                <a:cs typeface="Trebuchet MS"/>
                <a:sym typeface="Trebuchet MS"/>
              </a:rPr>
              <a:t>Need Assistance?  </a:t>
            </a:r>
            <a:r>
              <a:rPr lang="en-US" sz="2275" b="1" i="0" u="none" strike="noStrike" cap="none">
                <a:solidFill>
                  <a:srgbClr val="FFFF00"/>
                </a:solidFill>
                <a:latin typeface="Trebuchet MS"/>
                <a:ea typeface="Trebuchet MS"/>
                <a:cs typeface="Trebuchet MS"/>
                <a:sym typeface="Trebuchet MS"/>
              </a:rPr>
              <a:t>Call  us at 1.866.649.3004</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 </a:t>
            </a:r>
          </a:p>
          <a:p>
            <a:pPr marL="0" marR="0" lvl="0" indent="0" algn="ctr" rtl="0">
              <a:lnSpc>
                <a:spcPct val="100000"/>
              </a:lnSpc>
              <a:spcBef>
                <a:spcPts val="0"/>
              </a:spcBef>
              <a:spcAft>
                <a:spcPts val="0"/>
              </a:spcAft>
              <a:buClr>
                <a:srgbClr val="FFFFFF"/>
              </a:buClr>
              <a:buSzPct val="25000"/>
              <a:buFont typeface="Trebuchet MS"/>
              <a:buNone/>
            </a:pPr>
            <a:r>
              <a:rPr lang="en-US" sz="2450" b="1" i="0" u="none" strike="noStrike" cap="none">
                <a:solidFill>
                  <a:srgbClr val="FFFFFF"/>
                </a:solidFill>
                <a:latin typeface="Trebuchet MS"/>
                <a:ea typeface="Trebuchet MS"/>
                <a:cs typeface="Trebuchet MS"/>
                <a:sym typeface="Trebuchet MS"/>
              </a:rPr>
              <a:t>Object Placeholders</a:t>
            </a:r>
          </a:p>
          <a:p>
            <a:pPr marL="0" marR="0" lvl="0" indent="0" algn="l" rtl="0">
              <a:lnSpc>
                <a:spcPct val="100000"/>
              </a:lnSpc>
              <a:spcBef>
                <a:spcPts val="0"/>
              </a:spcBef>
              <a:spcAft>
                <a:spcPts val="0"/>
              </a:spcAft>
              <a:buClr>
                <a:srgbClr val="000000"/>
              </a:buClr>
              <a:buFont typeface="Arial"/>
              <a:buNone/>
            </a:pPr>
            <a:endParaRPr sz="2450" b="1"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0" i="0" u="none" strike="noStrike" cap="none">
                <a:solidFill>
                  <a:srgbClr val="FFFF00"/>
                </a:solidFill>
                <a:latin typeface="Trebuchet MS"/>
                <a:ea typeface="Trebuchet MS"/>
                <a:cs typeface="Trebuchet MS"/>
                <a:sym typeface="Trebuchet MS"/>
              </a:rPr>
              <a:t>Using the placeholders</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a:solidFill>
                  <a:srgbClr val="FFFFFF"/>
                </a:solidFill>
                <a:latin typeface="Trebuchet MS"/>
                <a:ea typeface="Trebuchet MS"/>
                <a:cs typeface="Trebuchet MS"/>
                <a:sym typeface="Trebuchet MS"/>
              </a:rPr>
              <a:t>once</a:t>
            </a:r>
            <a:r>
              <a:rPr lang="en-US" sz="1983" b="0" i="0" u="none" strike="noStrike" cap="none">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a:solidFill>
                  <a:srgbClr val="FFFFFF"/>
                </a:solidFill>
                <a:latin typeface="Trebuchet MS"/>
                <a:ea typeface="Trebuchet MS"/>
                <a:cs typeface="Trebuchet MS"/>
                <a:sym typeface="Trebuchet MS"/>
              </a:rPr>
              <a:t>once</a:t>
            </a:r>
            <a:r>
              <a:rPr lang="en-US" sz="1983" b="0" i="0" u="none" strike="noStrike" cap="none">
                <a:solidFill>
                  <a:srgbClr val="FFFFFF"/>
                </a:solidFill>
                <a:latin typeface="Trebuchet MS"/>
                <a:ea typeface="Trebuchet MS"/>
                <a:cs typeface="Trebuchet MS"/>
                <a:sym typeface="Trebuchet MS"/>
              </a:rPr>
              <a:t> and drag it to a new location where you can resize it. </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Section Header placeholder</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Text placeholder</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Move this preformatted text placeholder to the poster to add a new body of text.</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Picture placeholder</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Move this graphic placeholder onto your poster, size it first, and then click it to add a picture to the poster.</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p:txBody>
      </p:sp>
      <p:sp>
        <p:nvSpPr>
          <p:cNvPr id="19" name="Shape 19"/>
          <p:cNvSpPr/>
          <p:nvPr/>
        </p:nvSpPr>
        <p:spPr>
          <a:xfrm>
            <a:off x="-6049469" y="13756679"/>
            <a:ext cx="5843878" cy="453180"/>
          </a:xfrm>
          <a:prstGeom prst="rect">
            <a:avLst/>
          </a:prstGeom>
          <a:solidFill>
            <a:srgbClr val="D9D9D9"/>
          </a:solid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0" name="Shape 20"/>
          <p:cNvSpPr/>
          <p:nvPr/>
        </p:nvSpPr>
        <p:spPr>
          <a:xfrm>
            <a:off x="-641970" y="8922479"/>
            <a:ext cx="344188" cy="255358"/>
          </a:xfrm>
          <a:prstGeom prst="rect">
            <a:avLst/>
          </a:prstGeom>
          <a:noFill/>
          <a:ln w="9525" cap="flat" cmpd="sng">
            <a:solidFill>
              <a:srgbClr val="000000"/>
            </a:solidFill>
            <a:prstDash val="solid"/>
            <a:miter/>
            <a:headEnd type="none" w="med" len="med"/>
            <a:tailEnd type="none" w="med" len="med"/>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1" name="Shape 21"/>
          <p:cNvSpPr/>
          <p:nvPr/>
        </p:nvSpPr>
        <p:spPr>
          <a:xfrm>
            <a:off x="-5814060" y="18343500"/>
            <a:ext cx="5430390" cy="636089"/>
          </a:xfrm>
          <a:prstGeom prst="roundRect">
            <a:avLst>
              <a:gd name="adj" fmla="val 16667"/>
            </a:avLst>
          </a:prstGeom>
          <a:solidFill>
            <a:srgbClr val="FFFFFF"/>
          </a:solid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2" name="Shape 22"/>
          <p:cNvSpPr/>
          <p:nvPr/>
        </p:nvSpPr>
        <p:spPr>
          <a:xfrm>
            <a:off x="-5742660" y="18412590"/>
            <a:ext cx="507990" cy="533188"/>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3" name="Shape 23"/>
          <p:cNvSpPr/>
          <p:nvPr/>
        </p:nvSpPr>
        <p:spPr>
          <a:xfrm>
            <a:off x="-5202750" y="18401881"/>
            <a:ext cx="4818868"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spcAft>
                <a:spcPts val="0"/>
              </a:spcAft>
              <a:buClr>
                <a:srgbClr val="4E5B6F"/>
              </a:buClr>
              <a:buSzPct val="25000"/>
              <a:buFont typeface="Trebuchet MS"/>
              <a:buNone/>
            </a:pPr>
            <a:r>
              <a:rPr lang="en-US" sz="1458" b="0" i="0" u="none" strike="noStrike" cap="none">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spcBef>
                <a:spcPts val="0"/>
              </a:spcBef>
              <a:spcAft>
                <a:spcPts val="0"/>
              </a:spcAft>
              <a:buClr>
                <a:srgbClr val="4E5B6F"/>
              </a:buClr>
              <a:buSzPct val="25000"/>
              <a:buFont typeface="Trebuchet MS"/>
              <a:buNone/>
            </a:pPr>
            <a:r>
              <a:rPr lang="en-US" sz="1458" b="0" i="0" u="none" strike="noStrike" cap="none">
                <a:solidFill>
                  <a:srgbClr val="4E5B6F"/>
                </a:solidFill>
                <a:latin typeface="Trebuchet MS"/>
                <a:ea typeface="Trebuchet MS"/>
                <a:cs typeface="Trebuchet MS"/>
                <a:sym typeface="Trebuchet MS"/>
              </a:rPr>
              <a:t>Go to </a:t>
            </a:r>
            <a:r>
              <a:rPr lang="en-US" sz="1458" b="0" i="0" u="sng" strike="noStrike" cap="none">
                <a:solidFill>
                  <a:srgbClr val="4E5B6F"/>
                </a:solidFill>
                <a:latin typeface="Trebuchet MS"/>
                <a:ea typeface="Trebuchet MS"/>
                <a:cs typeface="Trebuchet MS"/>
                <a:sym typeface="Trebuchet MS"/>
              </a:rPr>
              <a:t>PosterPresentations.com</a:t>
            </a:r>
            <a:r>
              <a:rPr lang="en-US" sz="1458" b="0" i="0" u="none" strike="noStrike" cap="none">
                <a:solidFill>
                  <a:srgbClr val="4E5B6F"/>
                </a:solidFill>
                <a:latin typeface="Trebuchet MS"/>
                <a:ea typeface="Trebuchet MS"/>
                <a:cs typeface="Trebuchet MS"/>
                <a:sym typeface="Trebuchet MS"/>
              </a:rPr>
              <a:t> and click on the FB icon.</a:t>
            </a:r>
          </a:p>
        </p:txBody>
      </p:sp>
      <p:cxnSp>
        <p:nvCxnSpPr>
          <p:cNvPr id="24" name="Shape 24"/>
          <p:cNvCxnSpPr/>
          <p:nvPr/>
        </p:nvCxnSpPr>
        <p:spPr>
          <a:xfrm>
            <a:off x="-6067950" y="6718950"/>
            <a:ext cx="5862778" cy="1259"/>
          </a:xfrm>
          <a:prstGeom prst="straightConnector1">
            <a:avLst/>
          </a:prstGeom>
          <a:noFill/>
          <a:ln w="9525" cap="flat" cmpd="sng">
            <a:solidFill>
              <a:srgbClr val="D9D9D9"/>
            </a:solidFill>
            <a:prstDash val="solid"/>
            <a:round/>
            <a:headEnd type="none" w="med" len="med"/>
            <a:tailEnd type="none" w="med" len="med"/>
          </a:ln>
        </p:spPr>
      </p:cxnSp>
      <p:sp>
        <p:nvSpPr>
          <p:cNvPr id="25" name="Shape 25"/>
          <p:cNvSpPr/>
          <p:nvPr/>
        </p:nvSpPr>
        <p:spPr>
          <a:xfrm>
            <a:off x="-6049469" y="11889150"/>
            <a:ext cx="5843878" cy="453180"/>
          </a:xfrm>
          <a:prstGeom prst="rect">
            <a:avLst/>
          </a:prstGeom>
          <a:solidFill>
            <a:srgbClr val="D9D9D9"/>
          </a:solid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6" name="Shape 26"/>
          <p:cNvSpPr/>
          <p:nvPr/>
        </p:nvSpPr>
        <p:spPr>
          <a:xfrm>
            <a:off x="25796190" y="0"/>
            <a:ext cx="5862568" cy="19202190"/>
          </a:xfrm>
          <a:prstGeom prst="rect">
            <a:avLst/>
          </a:prstGeom>
          <a:solidFill>
            <a:srgbClr val="0D0D0D"/>
          </a:solidFill>
          <a:ln w="25550" cap="flat" cmpd="sng">
            <a:solidFill>
              <a:srgbClr val="5D9A2B"/>
            </a:solidFill>
            <a:prstDash val="solid"/>
            <a:round/>
            <a:headEnd type="none" w="med" len="med"/>
            <a:tailEnd type="none" w="med" len="med"/>
          </a:ln>
        </p:spPr>
        <p:txBody>
          <a:bodyPr lIns="106675" tIns="213350" rIns="106675" bIns="106675" anchor="t" anchorCtr="0">
            <a:noAutofit/>
          </a:bodyPr>
          <a:lstStyle/>
          <a:p>
            <a:pPr marL="0" marR="0" lvl="0" indent="0" algn="ctr" rtl="0">
              <a:lnSpc>
                <a:spcPct val="100000"/>
              </a:lnSpc>
              <a:spcBef>
                <a:spcPts val="0"/>
              </a:spcBef>
              <a:spcAft>
                <a:spcPts val="0"/>
              </a:spcAft>
              <a:buClr>
                <a:srgbClr val="FFFFFF"/>
              </a:buClr>
              <a:buSzPct val="25000"/>
              <a:buFont typeface="Trebuchet MS"/>
              <a:buNone/>
            </a:pPr>
            <a:r>
              <a:rPr lang="en-US" sz="2508" b="1" i="0" u="none" strike="noStrike" cap="none">
                <a:solidFill>
                  <a:srgbClr val="FFFFFF"/>
                </a:solidFill>
                <a:latin typeface="Trebuchet MS"/>
                <a:ea typeface="Trebuchet MS"/>
                <a:cs typeface="Trebuchet MS"/>
                <a:sym typeface="Trebuchet MS"/>
              </a:rPr>
              <a:t>QUICK TIPS</a:t>
            </a:r>
          </a:p>
          <a:p>
            <a:pPr marL="0" marR="0" lvl="0" indent="0" algn="ctr" rtl="0">
              <a:lnSpc>
                <a:spcPct val="100000"/>
              </a:lnSpc>
              <a:spcBef>
                <a:spcPts val="0"/>
              </a:spcBef>
              <a:spcAft>
                <a:spcPts val="0"/>
              </a:spcAft>
              <a:buClr>
                <a:srgbClr val="FFFF00"/>
              </a:buClr>
              <a:buSzPct val="25000"/>
              <a:buFont typeface="Trebuchet MS"/>
              <a:buNone/>
            </a:pPr>
            <a:r>
              <a:rPr lang="en-US" sz="2392" b="1" i="0" u="none" strike="noStrike" cap="none">
                <a:solidFill>
                  <a:srgbClr val="FFFF00"/>
                </a:solidFill>
                <a:latin typeface="Trebuchet MS"/>
                <a:ea typeface="Trebuchet MS"/>
                <a:cs typeface="Trebuchet MS"/>
                <a:sym typeface="Trebuchet MS"/>
              </a:rPr>
              <a:t>(--THIS SECTION DOES NOT PRINT--)</a:t>
            </a:r>
          </a:p>
          <a:p>
            <a:pPr marL="0" marR="0" lvl="0" indent="0" algn="l" rtl="0">
              <a:lnSpc>
                <a:spcPct val="100000"/>
              </a:lnSpc>
              <a:spcBef>
                <a:spcPts val="0"/>
              </a:spcBef>
              <a:spcAft>
                <a:spcPts val="0"/>
              </a:spcAft>
              <a:buClr>
                <a:srgbClr val="000000"/>
              </a:buClr>
              <a:buFont typeface="Arial"/>
              <a:buNone/>
            </a:pPr>
            <a:endParaRPr sz="2392" b="1" i="0" u="none" strike="noStrike" cap="none">
              <a:solidFill>
                <a:srgbClr val="FFFF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FFFF"/>
              </a:buClr>
              <a:buSzPct val="25000"/>
              <a:buFont typeface="Trebuchet MS"/>
              <a:buNone/>
            </a:pPr>
            <a:r>
              <a:rPr lang="en-US" sz="2625" b="1" i="0" u="none" strike="noStrike" cap="none">
                <a:solidFill>
                  <a:srgbClr val="FFFFFF"/>
                </a:solidFill>
                <a:latin typeface="Trebuchet MS"/>
                <a:ea typeface="Trebuchet MS"/>
                <a:cs typeface="Trebuchet MS"/>
                <a:sym typeface="Trebuchet MS"/>
              </a:rPr>
              <a:t>Template FAQs</a:t>
            </a:r>
          </a:p>
          <a:p>
            <a:pPr marL="0" marR="0" lvl="0" indent="0" algn="l" rtl="0">
              <a:lnSpc>
                <a:spcPct val="100000"/>
              </a:lnSpc>
              <a:spcBef>
                <a:spcPts val="0"/>
              </a:spcBef>
              <a:spcAft>
                <a:spcPts val="0"/>
              </a:spcAft>
              <a:buClr>
                <a:srgbClr val="000000"/>
              </a:buClr>
              <a:buFont typeface="Arial"/>
              <a:buNone/>
            </a:pPr>
            <a:endParaRPr sz="2625" b="1"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Verifying the quality of your graphics</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Modifying the layout</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This template has four </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different column layouts.   </a:t>
            </a:r>
          </a:p>
          <a:p>
            <a:pPr marL="0" marR="0" lvl="0" indent="0" algn="l" rtl="0">
              <a:lnSpc>
                <a:spcPct val="100000"/>
              </a:lnSpc>
              <a:spcBef>
                <a:spcPts val="0"/>
              </a:spcBef>
              <a:spcAft>
                <a:spcPts val="0"/>
              </a:spcAft>
              <a:buClr>
                <a:srgbClr val="FFFFFF"/>
              </a:buClr>
              <a:buSzPct val="25000"/>
              <a:buFont typeface="Trebuchet MS"/>
              <a:buNone/>
            </a:pPr>
            <a:r>
              <a:rPr lang="en-US" sz="1983" b="0" i="0" u="sng" strike="noStrike" cap="none">
                <a:solidFill>
                  <a:srgbClr val="FFFFFF"/>
                </a:solidFill>
                <a:latin typeface="Trebuchet MS"/>
                <a:ea typeface="Trebuchet MS"/>
                <a:cs typeface="Trebuchet MS"/>
                <a:sym typeface="Trebuchet MS"/>
              </a:rPr>
              <a:t>Right-click</a:t>
            </a:r>
            <a:r>
              <a:rPr lang="en-US" sz="1983" b="0" i="0" u="none" strike="noStrike" cap="none">
                <a:solidFill>
                  <a:srgbClr val="FFFFFF"/>
                </a:solidFill>
                <a:latin typeface="Trebuchet MS"/>
                <a:ea typeface="Trebuchet MS"/>
                <a:cs typeface="Trebuchet MS"/>
                <a:sym typeface="Trebuchet MS"/>
              </a:rPr>
              <a:t> your mouse on the </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background  and click on </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spcBef>
                <a:spcPts val="0"/>
              </a:spcBef>
              <a:spcAft>
                <a:spcPts val="0"/>
              </a:spcAft>
              <a:buClr>
                <a:srgbClr val="FFFFFF"/>
              </a:buClr>
              <a:buSzPct val="25000"/>
              <a:buFont typeface="Trebuchet MS"/>
              <a:buNone/>
            </a:pPr>
            <a:r>
              <a:rPr lang="en-US" sz="1983" b="1" i="0" u="sng" strike="noStrike" cap="none">
                <a:solidFill>
                  <a:srgbClr val="FFFFFF"/>
                </a:solidFill>
                <a:latin typeface="Trebuchet MS"/>
                <a:ea typeface="Trebuchet MS"/>
                <a:cs typeface="Trebuchet MS"/>
                <a:sym typeface="Trebuchet MS"/>
              </a:rPr>
              <a:t>TEXT</a:t>
            </a:r>
            <a:r>
              <a:rPr lang="en-US" sz="1983" b="1" i="0" u="none" strike="noStrike" cap="none">
                <a:solidFill>
                  <a:srgbClr val="FFFFFF"/>
                </a:solidFill>
                <a:latin typeface="Trebuchet MS"/>
                <a:ea typeface="Trebuchet MS"/>
                <a:cs typeface="Trebuchet MS"/>
                <a:sym typeface="Trebuchet MS"/>
              </a:rPr>
              <a:t>: </a:t>
            </a:r>
            <a:r>
              <a:rPr lang="en-US" sz="1983" b="0" i="0" u="none" strike="noStrike" cap="none">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1" i="0" u="sng" strike="noStrike" cap="none">
                <a:solidFill>
                  <a:srgbClr val="FFFFFF"/>
                </a:solidFill>
                <a:latin typeface="Trebuchet MS"/>
                <a:ea typeface="Trebuchet MS"/>
                <a:cs typeface="Trebuchet MS"/>
                <a:sym typeface="Trebuchet MS"/>
              </a:rPr>
              <a:t>PHOTOS</a:t>
            </a:r>
            <a:r>
              <a:rPr lang="en-US" sz="1983" b="1" i="0" u="none" strike="noStrike" cap="none">
                <a:solidFill>
                  <a:srgbClr val="FFFFFF"/>
                </a:solidFill>
                <a:latin typeface="Trebuchet MS"/>
                <a:ea typeface="Trebuchet MS"/>
                <a:cs typeface="Trebuchet MS"/>
                <a:sym typeface="Trebuchet MS"/>
              </a:rPr>
              <a:t>: </a:t>
            </a:r>
            <a:r>
              <a:rPr lang="en-US" sz="1983" b="0" i="0" u="none" strike="noStrike" cap="none">
                <a:solidFill>
                  <a:srgbClr val="FFFFFF"/>
                </a:solidFill>
                <a:latin typeface="Trebuchet MS"/>
                <a:ea typeface="Trebuchet MS"/>
                <a:cs typeface="Trebuchet MS"/>
                <a:sym typeface="Trebuchet MS"/>
              </a:rPr>
              <a:t>Drag in a picture placeholder, size it </a:t>
            </a:r>
            <a:r>
              <a:rPr lang="en-US" sz="1983" b="0" i="0" u="sng" strike="noStrike" cap="none">
                <a:solidFill>
                  <a:srgbClr val="FFFFFF"/>
                </a:solidFill>
                <a:latin typeface="Trebuchet MS"/>
                <a:ea typeface="Trebuchet MS"/>
                <a:cs typeface="Trebuchet MS"/>
                <a:sym typeface="Trebuchet MS"/>
              </a:rPr>
              <a:t>first</a:t>
            </a:r>
            <a:r>
              <a:rPr lang="en-US" sz="1983" b="0" i="0" u="none" strike="noStrike" cap="none">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FF"/>
              </a:buClr>
              <a:buSzPct val="25000"/>
              <a:buFont typeface="Trebuchet MS"/>
              <a:buNone/>
            </a:pPr>
            <a:r>
              <a:rPr lang="en-US" sz="1983" b="1" i="0" u="sng" strike="noStrike" cap="none">
                <a:solidFill>
                  <a:srgbClr val="FFFFFF"/>
                </a:solidFill>
                <a:latin typeface="Trebuchet MS"/>
                <a:ea typeface="Trebuchet MS"/>
                <a:cs typeface="Trebuchet MS"/>
                <a:sym typeface="Trebuchet MS"/>
              </a:rPr>
              <a:t>TABLES</a:t>
            </a:r>
            <a:r>
              <a:rPr lang="en-US" sz="1983" b="1" i="0" u="none" strike="noStrike" cap="none">
                <a:solidFill>
                  <a:srgbClr val="FFFFFF"/>
                </a:solidFill>
                <a:latin typeface="Trebuchet MS"/>
                <a:ea typeface="Trebuchet MS"/>
                <a:cs typeface="Trebuchet MS"/>
                <a:sym typeface="Trebuchet MS"/>
              </a:rPr>
              <a:t>: </a:t>
            </a:r>
            <a:r>
              <a:rPr lang="en-US" sz="1983" b="0" i="0" u="none" strike="noStrike" cap="none">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a:solidFill>
                  <a:srgbClr val="FFFFFF"/>
                </a:solidFill>
                <a:latin typeface="Trebuchet MS"/>
                <a:ea typeface="Trebuchet MS"/>
                <a:cs typeface="Trebuchet MS"/>
                <a:sym typeface="Trebuchet MS"/>
              </a:rPr>
              <a:t>right-click</a:t>
            </a:r>
            <a:r>
              <a:rPr lang="en-US" sz="1983" b="0" i="0" u="none" strike="noStrike" cap="none">
                <a:solidFill>
                  <a:srgbClr val="FFFFFF"/>
                </a:solidFill>
                <a:latin typeface="Trebuchet MS"/>
                <a:ea typeface="Trebuchet MS"/>
                <a:cs typeface="Trebuchet MS"/>
                <a:sym typeface="Trebuchet MS"/>
              </a:rPr>
              <a:t> on the table, click FORMAT SHAPE  then click on TEXT BOX and change the INTERNAL MARGIN values to 0.25.</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FFFF00"/>
              </a:buClr>
              <a:buSzPct val="25000"/>
              <a:buFont typeface="Trebuchet MS"/>
              <a:buNone/>
            </a:pPr>
            <a:r>
              <a:rPr lang="en-US" sz="1983" b="1" i="0" u="none" strike="noStrike" cap="none">
                <a:solidFill>
                  <a:srgbClr val="FFFF00"/>
                </a:solidFill>
                <a:latin typeface="Trebuchet MS"/>
                <a:ea typeface="Trebuchet MS"/>
                <a:cs typeface="Trebuchet MS"/>
                <a:sym typeface="Trebuchet MS"/>
              </a:rPr>
              <a:t>Modifying the color scheme</a:t>
            </a:r>
          </a:p>
          <a:p>
            <a:pPr marL="0" marR="0" lvl="0" indent="0" algn="l" rtl="0">
              <a:lnSpc>
                <a:spcPct val="100000"/>
              </a:lnSpc>
              <a:spcBef>
                <a:spcPts val="0"/>
              </a:spcBef>
              <a:spcAft>
                <a:spcPts val="0"/>
              </a:spcAft>
              <a:buClr>
                <a:srgbClr val="FFFFFF"/>
              </a:buClr>
              <a:buSzPct val="25000"/>
              <a:buFont typeface="Trebuchet MS"/>
              <a:buNone/>
            </a:pPr>
            <a:r>
              <a:rPr lang="en-US" sz="1983" b="0" i="0" u="none" strike="noStrike" cap="none">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Font typeface="Arial"/>
              <a:buNone/>
            </a:pPr>
            <a:endParaRPr sz="1983" b="0" i="0" u="none" strike="noStrike" cap="none">
              <a:solidFill>
                <a:srgbClr val="FFFFFF"/>
              </a:solidFill>
              <a:latin typeface="Trebuchet MS"/>
              <a:ea typeface="Trebuchet MS"/>
              <a:cs typeface="Trebuchet MS"/>
              <a:sym typeface="Trebuchet MS"/>
            </a:endParaRPr>
          </a:p>
        </p:txBody>
      </p:sp>
      <p:sp>
        <p:nvSpPr>
          <p:cNvPr id="27" name="Shape 27"/>
          <p:cNvSpPr/>
          <p:nvPr/>
        </p:nvSpPr>
        <p:spPr>
          <a:xfrm>
            <a:off x="29222131" y="7212028"/>
            <a:ext cx="2313569" cy="149226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28" name="Shape 28"/>
          <p:cNvSpPr/>
          <p:nvPr/>
        </p:nvSpPr>
        <p:spPr>
          <a:xfrm>
            <a:off x="25862340" y="17992381"/>
            <a:ext cx="5343240" cy="1131688"/>
          </a:xfrm>
          <a:prstGeom prst="rect">
            <a:avLst/>
          </a:prstGeom>
          <a:noFill/>
          <a:ln>
            <a:noFill/>
          </a:ln>
        </p:spPr>
        <p:txBody>
          <a:bodyPr lIns="53325" tIns="26650" rIns="53325" bIns="26650" anchor="t" anchorCtr="0">
            <a:noAutofit/>
          </a:bodyPr>
          <a:lstStyle/>
          <a:p>
            <a:pPr marL="0" marR="0" lvl="0" indent="0" algn="l" rtl="0">
              <a:lnSpc>
                <a:spcPct val="75000"/>
              </a:lnSpc>
              <a:spcBef>
                <a:spcPts val="0"/>
              </a:spcBef>
              <a:spcAft>
                <a:spcPts val="0"/>
              </a:spcAft>
              <a:buClr>
                <a:srgbClr val="FFFFFF"/>
              </a:buClr>
              <a:buSzPct val="25000"/>
              <a:buFont typeface="Calibri"/>
              <a:buNone/>
            </a:pPr>
            <a:r>
              <a:rPr lang="en-US" sz="1633" b="0" i="0" u="none" strike="noStrike" cap="none">
                <a:solidFill>
                  <a:srgbClr val="FFFFFF"/>
                </a:solidFill>
                <a:latin typeface="Calibri"/>
                <a:ea typeface="Calibri"/>
                <a:cs typeface="Calibri"/>
                <a:sym typeface="Calibri"/>
              </a:rPr>
              <a:t>© 2013 PosterPresentations.com     </a:t>
            </a:r>
            <a:r>
              <a:rPr lang="en-US" sz="1458" b="0" i="0" u="none" strike="noStrike" cap="none">
                <a:solidFill>
                  <a:srgbClr val="FFFFFF"/>
                </a:solidFill>
                <a:latin typeface="Calibri"/>
                <a:ea typeface="Calibri"/>
                <a:cs typeface="Calibri"/>
                <a:sym typeface="Calibri"/>
              </a:rPr>
              <a:t>2117 Fourth Street , Unit C        </a:t>
            </a:r>
          </a:p>
          <a:p>
            <a:pPr marL="0" marR="0" lvl="0" indent="0" algn="l" rtl="0">
              <a:lnSpc>
                <a:spcPct val="75000"/>
              </a:lnSpc>
              <a:spcBef>
                <a:spcPts val="0"/>
              </a:spcBef>
              <a:spcAft>
                <a:spcPts val="0"/>
              </a:spcAft>
              <a:buClr>
                <a:srgbClr val="FFFFFF"/>
              </a:buClr>
              <a:buSzPct val="25000"/>
              <a:buFont typeface="Calibri"/>
              <a:buNone/>
            </a:pPr>
            <a:r>
              <a:rPr lang="en-US" sz="1458" b="0" i="0" u="none" strike="noStrike" cap="none">
                <a:solidFill>
                  <a:srgbClr val="FFFFFF"/>
                </a:solidFill>
                <a:latin typeface="Calibri"/>
                <a:ea typeface="Calibri"/>
                <a:cs typeface="Calibri"/>
                <a:sym typeface="Calibri"/>
              </a:rPr>
              <a:t>     Berkeley CA </a:t>
            </a:r>
            <a:r>
              <a:rPr lang="en-US" sz="1283" b="0" i="0" u="none" strike="noStrike" cap="none">
                <a:solidFill>
                  <a:srgbClr val="FFFFFF"/>
                </a:solidFill>
                <a:latin typeface="Calibri"/>
                <a:ea typeface="Calibri"/>
                <a:cs typeface="Calibri"/>
                <a:sym typeface="Calibri"/>
              </a:rPr>
              <a:t>94710</a:t>
            </a:r>
            <a:r>
              <a:rPr lang="en-US" sz="1458" b="0" i="0" u="none" strike="noStrike" cap="none">
                <a:solidFill>
                  <a:srgbClr val="FFFFFF"/>
                </a:solidFill>
                <a:latin typeface="Calibri"/>
                <a:ea typeface="Calibri"/>
                <a:cs typeface="Calibri"/>
                <a:sym typeface="Calibri"/>
              </a:rPr>
              <a:t>     </a:t>
            </a:r>
            <a:r>
              <a:rPr lang="en-US" sz="1458" b="1" i="0" u="none" strike="noStrike" cap="none">
                <a:solidFill>
                  <a:srgbClr val="FFFF00"/>
                </a:solidFill>
                <a:latin typeface="Calibri"/>
                <a:ea typeface="Calibri"/>
                <a:cs typeface="Calibri"/>
                <a:sym typeface="Calibri"/>
              </a:rPr>
              <a:t>posterpresenter@gmail.com</a:t>
            </a:r>
          </a:p>
        </p:txBody>
      </p:sp>
      <p:cxnSp>
        <p:nvCxnSpPr>
          <p:cNvPr id="29" name="Shape 29"/>
          <p:cNvCxnSpPr/>
          <p:nvPr/>
        </p:nvCxnSpPr>
        <p:spPr>
          <a:xfrm>
            <a:off x="25780859" y="17992381"/>
            <a:ext cx="5862778" cy="1468"/>
          </a:xfrm>
          <a:prstGeom prst="straightConnector1">
            <a:avLst/>
          </a:prstGeom>
          <a:noFill/>
          <a:ln w="9525" cap="flat" cmpd="sng">
            <a:solidFill>
              <a:srgbClr val="D9D9D9"/>
            </a:solidFill>
            <a:prstDash val="solid"/>
            <a:round/>
            <a:headEnd type="none" w="med" len="med"/>
            <a:tailEnd type="none" w="med" len="med"/>
          </a:ln>
        </p:spPr>
      </p:cxnSp>
      <p:cxnSp>
        <p:nvCxnSpPr>
          <p:cNvPr id="30" name="Shape 30"/>
          <p:cNvCxnSpPr/>
          <p:nvPr/>
        </p:nvCxnSpPr>
        <p:spPr>
          <a:xfrm>
            <a:off x="25796190" y="3051300"/>
            <a:ext cx="5862778" cy="1468"/>
          </a:xfrm>
          <a:prstGeom prst="straightConnector1">
            <a:avLst/>
          </a:prstGeom>
          <a:noFill/>
          <a:ln w="9525" cap="flat" cmpd="sng">
            <a:solidFill>
              <a:srgbClr val="D9D9D9"/>
            </a:solidFill>
            <a:prstDash val="solid"/>
            <a:round/>
            <a:headEnd type="none" w="med" len="med"/>
            <a:tailEnd type="none" w="med" len="med"/>
          </a:ln>
        </p:spPr>
      </p:cxnSp>
      <p:sp>
        <p:nvSpPr>
          <p:cNvPr id="31" name="Shape 31"/>
          <p:cNvSpPr txBox="1">
            <a:spLocks noGrp="1"/>
          </p:cNvSpPr>
          <p:nvPr>
            <p:ph type="body" idx="1"/>
          </p:nvPr>
        </p:nvSpPr>
        <p:spPr>
          <a:xfrm>
            <a:off x="527520" y="3502589"/>
            <a:ext cx="792812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body" idx="2"/>
          </p:nvPr>
        </p:nvSpPr>
        <p:spPr>
          <a:xfrm>
            <a:off x="538020" y="-2317768"/>
            <a:ext cx="791741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3"/>
          </p:nvPr>
        </p:nvSpPr>
        <p:spPr>
          <a:xfrm>
            <a:off x="538020" y="10520578"/>
            <a:ext cx="7928968"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4"/>
          </p:nvPr>
        </p:nvSpPr>
        <p:spPr>
          <a:xfrm>
            <a:off x="549570" y="4669139"/>
            <a:ext cx="791741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body" idx="5"/>
          </p:nvPr>
        </p:nvSpPr>
        <p:spPr>
          <a:xfrm>
            <a:off x="8839950" y="12477359"/>
            <a:ext cx="791657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6"/>
          </p:nvPr>
        </p:nvSpPr>
        <p:spPr>
          <a:xfrm>
            <a:off x="8839950" y="6611850"/>
            <a:ext cx="791657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body" idx="8"/>
          </p:nvPr>
        </p:nvSpPr>
        <p:spPr>
          <a:xfrm>
            <a:off x="8841000" y="-2317768"/>
            <a:ext cx="792119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9"/>
          </p:nvPr>
        </p:nvSpPr>
        <p:spPr>
          <a:xfrm>
            <a:off x="17147551" y="-2317768"/>
            <a:ext cx="791909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body" idx="14"/>
          </p:nvPr>
        </p:nvSpPr>
        <p:spPr>
          <a:xfrm>
            <a:off x="17147551" y="4650239"/>
            <a:ext cx="791909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body" idx="15"/>
          </p:nvPr>
        </p:nvSpPr>
        <p:spPr>
          <a:xfrm>
            <a:off x="17144609" y="10470600"/>
            <a:ext cx="7922038"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body" idx="16"/>
          </p:nvPr>
        </p:nvSpPr>
        <p:spPr>
          <a:xfrm>
            <a:off x="17147551" y="9540300"/>
            <a:ext cx="7919099"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4" name="Shape 44"/>
          <p:cNvSpPr txBox="1">
            <a:spLocks noGrp="1"/>
          </p:cNvSpPr>
          <p:nvPr>
            <p:ph type="body" idx="17"/>
          </p:nvPr>
        </p:nvSpPr>
        <p:spPr>
          <a:xfrm>
            <a:off x="17147551" y="15410640"/>
            <a:ext cx="7922038"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body" idx="18"/>
          </p:nvPr>
        </p:nvSpPr>
        <p:spPr>
          <a:xfrm>
            <a:off x="533400" y="666750"/>
            <a:ext cx="2577959" cy="14666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19"/>
          </p:nvPr>
        </p:nvSpPr>
        <p:spPr>
          <a:xfrm>
            <a:off x="22491631" y="666750"/>
            <a:ext cx="2577959" cy="14666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20"/>
          </p:nvPr>
        </p:nvSpPr>
        <p:spPr>
          <a:xfrm>
            <a:off x="3405151" y="1332029"/>
            <a:ext cx="18792689" cy="70433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body" idx="21"/>
          </p:nvPr>
        </p:nvSpPr>
        <p:spPr>
          <a:xfrm>
            <a:off x="3405151" y="2017259"/>
            <a:ext cx="18792689" cy="5550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body" idx="23"/>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body" idx="24"/>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2" name="Shape 52"/>
          <p:cNvSpPr txBox="1">
            <a:spLocks noGrp="1"/>
          </p:cNvSpPr>
          <p:nvPr>
            <p:ph type="body" idx="25"/>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body" idx="26"/>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body" idx="27"/>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body" idx="28"/>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9"/>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body" idx="30"/>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body" idx="31"/>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body" idx="32"/>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33"/>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body" idx="34"/>
          </p:nvPr>
        </p:nvSpPr>
        <p:spPr>
          <a:xfrm>
            <a:off x="-6071519" y="13750170"/>
            <a:ext cx="5866350" cy="1140405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body" idx="35"/>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body" idx="36"/>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4" name="Shape 64"/>
          <p:cNvSpPr txBox="1">
            <a:spLocks noGrp="1"/>
          </p:cNvSpPr>
          <p:nvPr>
            <p:ph type="body" idx="37"/>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5" name="Shape 65"/>
          <p:cNvSpPr txBox="1">
            <a:spLocks noGrp="1"/>
          </p:cNvSpPr>
          <p:nvPr>
            <p:ph type="body" idx="38"/>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6" name="Shape 66"/>
          <p:cNvSpPr txBox="1">
            <a:spLocks noGrp="1"/>
          </p:cNvSpPr>
          <p:nvPr>
            <p:ph type="body" idx="39"/>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body" idx="40"/>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8" name="Shape 68"/>
          <p:cNvSpPr txBox="1">
            <a:spLocks noGrp="1"/>
          </p:cNvSpPr>
          <p:nvPr>
            <p:ph type="body" idx="41"/>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body" idx="42"/>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body" idx="43"/>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1" name="Shape 71"/>
          <p:cNvSpPr txBox="1">
            <a:spLocks noGrp="1"/>
          </p:cNvSpPr>
          <p:nvPr>
            <p:ph type="body" idx="44"/>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2" name="Shape 72"/>
          <p:cNvSpPr txBox="1">
            <a:spLocks noGrp="1"/>
          </p:cNvSpPr>
          <p:nvPr>
            <p:ph type="body" idx="45"/>
          </p:nvPr>
        </p:nvSpPr>
        <p:spPr>
          <a:xfrm>
            <a:off x="-4996110" y="16037281"/>
            <a:ext cx="3615359" cy="21293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body" idx="46"/>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47"/>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5" name="Shape 75"/>
          <p:cNvSpPr txBox="1">
            <a:spLocks noGrp="1"/>
          </p:cNvSpPr>
          <p:nvPr>
            <p:ph type="body" idx="48"/>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body" idx="49"/>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body" idx="50"/>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8" name="Shape 78"/>
          <p:cNvSpPr txBox="1">
            <a:spLocks noGrp="1"/>
          </p:cNvSpPr>
          <p:nvPr>
            <p:ph type="body" idx="51"/>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body" idx="52"/>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53"/>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1" name="Shape 81"/>
          <p:cNvSpPr txBox="1">
            <a:spLocks noGrp="1"/>
          </p:cNvSpPr>
          <p:nvPr>
            <p:ph type="body" idx="54"/>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2" name="Shape 82"/>
          <p:cNvSpPr txBox="1">
            <a:spLocks noGrp="1"/>
          </p:cNvSpPr>
          <p:nvPr>
            <p:ph type="body" idx="55"/>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body" idx="56"/>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body" idx="57"/>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5" name="Shape 85"/>
          <p:cNvSpPr txBox="1">
            <a:spLocks noGrp="1"/>
          </p:cNvSpPr>
          <p:nvPr>
            <p:ph type="body" idx="58"/>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6" name="Shape 86"/>
          <p:cNvSpPr txBox="1">
            <a:spLocks noGrp="1"/>
          </p:cNvSpPr>
          <p:nvPr>
            <p:ph type="body" idx="59"/>
          </p:nvPr>
        </p:nvSpPr>
        <p:spPr>
          <a:xfrm>
            <a:off x="-6071519" y="6480180"/>
            <a:ext cx="5862568" cy="1124402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title"/>
          </p:nvPr>
        </p:nvSpPr>
        <p:spPr>
          <a:xfrm>
            <a:off x="1280158" y="766079"/>
            <a:ext cx="23042670" cy="320649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817" b="0" i="0" u="none" strike="noStrike" cap="none">
                <a:solidFill>
                  <a:srgbClr val="000000"/>
                </a:solidFill>
                <a:latin typeface="Arial"/>
                <a:ea typeface="Arial"/>
                <a:cs typeface="Arial"/>
                <a:sym typeface="Arial"/>
              </a:defRPr>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gif"/><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527447" y="3581394"/>
            <a:ext cx="7928100" cy="1973700"/>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pPr>
            <a:r>
              <a:rPr lang="en-US" sz="1800" dirty="0"/>
              <a:t>Renewable energy generation in residential areas is becoming more widespread, but much of that energy is often lost because of an inefficient balance between energy storage and energy generation.  This loss can be minimized or even removed entirely while retaining cost effectiveness if the right balance is struck.  A similar improvement can be made in regards to drawing power from the grid</a:t>
            </a:r>
            <a:r>
              <a:rPr lang="en-US" sz="1800" dirty="0" smtClean="0"/>
              <a:t>.</a:t>
            </a:r>
            <a:endParaRPr lang="en-US" sz="1800" dirty="0"/>
          </a:p>
        </p:txBody>
      </p:sp>
      <p:sp>
        <p:nvSpPr>
          <p:cNvPr id="138" name="Shape 138"/>
          <p:cNvSpPr txBox="1"/>
          <p:nvPr/>
        </p:nvSpPr>
        <p:spPr>
          <a:xfrm>
            <a:off x="691599" y="3329475"/>
            <a:ext cx="77640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Abstract</a:t>
            </a:r>
          </a:p>
        </p:txBody>
      </p:sp>
      <p:sp>
        <p:nvSpPr>
          <p:cNvPr id="139" name="Shape 139"/>
          <p:cNvSpPr txBox="1"/>
          <p:nvPr/>
        </p:nvSpPr>
        <p:spPr>
          <a:xfrm>
            <a:off x="3191761" y="1162009"/>
            <a:ext cx="18792600" cy="555000"/>
          </a:xfrm>
          <a:prstGeom prst="rect">
            <a:avLst/>
          </a:prstGeom>
          <a:noFill/>
          <a:ln>
            <a:noFill/>
          </a:ln>
        </p:spPr>
        <p:txBody>
          <a:bodyPr lIns="74750" tIns="37375" rIns="74750" bIns="3737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850">
                <a:solidFill>
                  <a:schemeClr val="lt1"/>
                </a:solidFill>
              </a:rPr>
              <a:t>Kevin Burgon and Nelson Miller</a:t>
            </a:r>
          </a:p>
          <a:p>
            <a:pPr marL="0" marR="0" lvl="0" indent="0" algn="ctr" rtl="0">
              <a:lnSpc>
                <a:spcPct val="100000"/>
              </a:lnSpc>
              <a:spcBef>
                <a:spcPts val="0"/>
              </a:spcBef>
              <a:spcAft>
                <a:spcPts val="0"/>
              </a:spcAft>
              <a:buClr>
                <a:srgbClr val="000000"/>
              </a:buClr>
              <a:buSzPct val="25000"/>
              <a:buFont typeface="Arial"/>
              <a:buNone/>
            </a:pPr>
            <a:r>
              <a:rPr lang="en-US" sz="3850" b="0" i="0" u="none" strike="noStrike" cap="none">
                <a:solidFill>
                  <a:schemeClr val="lt1"/>
                </a:solidFill>
                <a:latin typeface="Arial"/>
                <a:ea typeface="Arial"/>
                <a:cs typeface="Arial"/>
                <a:sym typeface="Arial"/>
              </a:rPr>
              <a:t>CS  5890  ------   Machine Intelligence in Clean Energy ----- Spring 2017</a:t>
            </a:r>
          </a:p>
        </p:txBody>
      </p:sp>
      <p:sp>
        <p:nvSpPr>
          <p:cNvPr id="140" name="Shape 140"/>
          <p:cNvSpPr txBox="1"/>
          <p:nvPr/>
        </p:nvSpPr>
        <p:spPr>
          <a:xfrm>
            <a:off x="2957526" y="216525"/>
            <a:ext cx="18792600" cy="1052400"/>
          </a:xfrm>
          <a:prstGeom prst="rect">
            <a:avLst/>
          </a:prstGeom>
          <a:noFill/>
          <a:ln>
            <a:noFill/>
          </a:ln>
        </p:spPr>
        <p:txBody>
          <a:bodyPr lIns="74750" tIns="37375" rIns="74750" bIns="37375" anchor="t" anchorCtr="0">
            <a:noAutofit/>
          </a:bodyPr>
          <a:lstStyle/>
          <a:p>
            <a:pPr marR="0" lvl="0" algn="ctr" rtl="0">
              <a:lnSpc>
                <a:spcPct val="100000"/>
              </a:lnSpc>
              <a:spcBef>
                <a:spcPts val="0"/>
              </a:spcBef>
              <a:spcAft>
                <a:spcPts val="0"/>
              </a:spcAft>
              <a:buNone/>
            </a:pPr>
            <a:r>
              <a:rPr lang="en-US" sz="5400">
                <a:solidFill>
                  <a:schemeClr val="lt1"/>
                </a:solidFill>
              </a:rPr>
              <a:t>Balancing Energy Storage and Power Generation in Homes</a:t>
            </a:r>
          </a:p>
        </p:txBody>
      </p:sp>
      <p:sp>
        <p:nvSpPr>
          <p:cNvPr id="141" name="Shape 141"/>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2" name="Shape 142"/>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3" name="Shape 143"/>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4" name="Shape 144"/>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5" name="Shape 145"/>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6" name="Shape 146"/>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7" name="Shape 147"/>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8" name="Shape 148"/>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49" name="Shape 149"/>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0" name="Shape 150"/>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1" name="Shape 151"/>
          <p:cNvSpPr txBox="1"/>
          <p:nvPr/>
        </p:nvSpPr>
        <p:spPr>
          <a:xfrm>
            <a:off x="1227044" y="6134096"/>
            <a:ext cx="5866500" cy="493500"/>
          </a:xfrm>
          <a:prstGeom prst="rect">
            <a:avLst/>
          </a:prstGeom>
          <a:noFill/>
          <a:ln>
            <a:noFill/>
          </a:ln>
        </p:spPr>
        <p:txBody>
          <a:bodyPr lIns="133350" tIns="133350" rIns="133350" bIns="133350" anchor="t"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2" name="Shape 152"/>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3" name="Shape 153"/>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4" name="Shape 154"/>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5" name="Shape 155"/>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6" name="Shape 156"/>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7" name="Shape 157"/>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8" name="Shape 158"/>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59" name="Shape 159"/>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0" name="Shape 160"/>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1" name="Shape 161"/>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2" name="Shape 162"/>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3" name="Shape 163"/>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4" name="Shape 164"/>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5" name="Shape 165"/>
          <p:cNvSpPr txBox="1"/>
          <p:nvPr/>
        </p:nvSpPr>
        <p:spPr>
          <a:xfrm>
            <a:off x="-6071519" y="11886839"/>
            <a:ext cx="58626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6" name="Shape 166"/>
          <p:cNvSpPr/>
          <p:nvPr/>
        </p:nvSpPr>
        <p:spPr>
          <a:xfrm>
            <a:off x="20162518" y="465989"/>
            <a:ext cx="3680400" cy="20676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Font typeface="Arial"/>
              <a:buNone/>
            </a:pPr>
            <a:endParaRPr sz="477" b="0" i="0" u="none" strike="noStrike" cap="none">
              <a:solidFill>
                <a:srgbClr val="000000"/>
              </a:solidFill>
              <a:latin typeface="Arial"/>
              <a:ea typeface="Arial"/>
              <a:cs typeface="Arial"/>
              <a:sym typeface="Arial"/>
            </a:endParaRPr>
          </a:p>
        </p:txBody>
      </p:sp>
      <p:sp>
        <p:nvSpPr>
          <p:cNvPr id="167" name="Shape 167"/>
          <p:cNvSpPr txBox="1"/>
          <p:nvPr/>
        </p:nvSpPr>
        <p:spPr>
          <a:xfrm>
            <a:off x="556125" y="5801044"/>
            <a:ext cx="7928100" cy="4359900"/>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pPr>
            <a:r>
              <a:rPr lang="en-US" sz="1800" dirty="0"/>
              <a:t>With renewable power sources in residential areas, there is an inherent mismatch with when renewables generate power and when power is needed.  A solution to this is storing energy.  With a renewables and energy storage system, there is an inherent problem: balancing the two.  Too much energy storage is not cost effective, and too little means that there will be times when extra power is generated and not stored.  Similarly, there is a theoretical limit to how much of both one </a:t>
            </a:r>
            <a:br>
              <a:rPr lang="en-US" sz="1800" dirty="0"/>
            </a:br>
            <a:r>
              <a:rPr lang="en-US" sz="1800" dirty="0"/>
              <a:t>would need, as eventually the system </a:t>
            </a:r>
            <a:br>
              <a:rPr lang="en-US" sz="1800" dirty="0"/>
            </a:br>
            <a:r>
              <a:rPr lang="en-US" sz="1800" dirty="0"/>
              <a:t>would generate more power than was </a:t>
            </a:r>
            <a:br>
              <a:rPr lang="en-US" sz="1800" dirty="0"/>
            </a:br>
            <a:r>
              <a:rPr lang="en-US" sz="1800" dirty="0"/>
              <a:t>ever required.</a:t>
            </a:r>
          </a:p>
          <a:p>
            <a:pPr marR="0" lvl="0" algn="l" rtl="0">
              <a:lnSpc>
                <a:spcPct val="100000"/>
              </a:lnSpc>
              <a:spcBef>
                <a:spcPts val="0"/>
              </a:spcBef>
              <a:spcAft>
                <a:spcPts val="0"/>
              </a:spcAft>
              <a:buClr>
                <a:srgbClr val="000000"/>
              </a:buClr>
            </a:pPr>
            <a:endParaRPr sz="1800" dirty="0"/>
          </a:p>
          <a:p>
            <a:pPr marR="0" lvl="0" algn="l" rtl="0">
              <a:lnSpc>
                <a:spcPct val="100000"/>
              </a:lnSpc>
              <a:spcBef>
                <a:spcPts val="0"/>
              </a:spcBef>
              <a:spcAft>
                <a:spcPts val="0"/>
              </a:spcAft>
            </a:pPr>
            <a:r>
              <a:rPr lang="en-US" sz="1800" dirty="0"/>
              <a:t/>
            </a:r>
            <a:br>
              <a:rPr lang="en-US" sz="1800" dirty="0"/>
            </a:br>
            <a:endParaRPr lang="en-US" sz="1800" dirty="0"/>
          </a:p>
          <a:p>
            <a:pPr marR="0" lvl="0" algn="l" rtl="0">
              <a:lnSpc>
                <a:spcPct val="100000"/>
              </a:lnSpc>
              <a:spcBef>
                <a:spcPts val="0"/>
              </a:spcBef>
              <a:spcAft>
                <a:spcPts val="0"/>
              </a:spcAft>
              <a:buClr>
                <a:srgbClr val="000000"/>
              </a:buClr>
              <a:buSzPct val="100000"/>
            </a:pPr>
            <a:r>
              <a:rPr lang="en-US" sz="1800" dirty="0"/>
              <a:t/>
            </a:r>
            <a:br>
              <a:rPr lang="en-US" sz="1800" dirty="0"/>
            </a:br>
            <a:r>
              <a:rPr lang="en-US" sz="1800" dirty="0"/>
              <a:t>For this study, the following network was considered:</a:t>
            </a:r>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a:p>
            <a:pPr marR="0" lvl="0" algn="l" rtl="0">
              <a:lnSpc>
                <a:spcPct val="100000"/>
              </a:lnSpc>
              <a:spcBef>
                <a:spcPts val="0"/>
              </a:spcBef>
              <a:spcAft>
                <a:spcPts val="0"/>
              </a:spcAft>
            </a:pPr>
            <a:endParaRPr sz="1800" dirty="0"/>
          </a:p>
        </p:txBody>
      </p:sp>
      <p:sp>
        <p:nvSpPr>
          <p:cNvPr id="168" name="Shape 168"/>
          <p:cNvSpPr txBox="1"/>
          <p:nvPr/>
        </p:nvSpPr>
        <p:spPr>
          <a:xfrm>
            <a:off x="650920" y="5480048"/>
            <a:ext cx="7917300" cy="430800"/>
          </a:xfrm>
          <a:prstGeom prst="rect">
            <a:avLst/>
          </a:prstGeom>
          <a:noFill/>
          <a:ln>
            <a:noFill/>
          </a:ln>
        </p:spPr>
        <p:txBody>
          <a:bodyPr lIns="53325" tIns="53325" rIns="53325" bIns="53325" anchor="ctr" anchorCtr="0">
            <a:noAutofit/>
          </a:bodyPr>
          <a:lstStyle/>
          <a:p>
            <a:pPr marR="0" lvl="0" algn="l" rtl="0">
              <a:lnSpc>
                <a:spcPct val="100000"/>
              </a:lnSpc>
              <a:spcBef>
                <a:spcPts val="0"/>
              </a:spcBef>
              <a:spcAft>
                <a:spcPts val="0"/>
              </a:spcAft>
              <a:buClr>
                <a:srgbClr val="000000"/>
              </a:buClr>
              <a:buSzPct val="25000"/>
            </a:pPr>
            <a:r>
              <a:rPr lang="en-US" sz="2800" b="1" i="0" u="none" strike="noStrike" cap="none" dirty="0">
                <a:solidFill>
                  <a:srgbClr val="000000"/>
                </a:solidFill>
                <a:latin typeface="Arial"/>
                <a:ea typeface="Arial"/>
                <a:cs typeface="Arial"/>
                <a:sym typeface="Arial"/>
              </a:rPr>
              <a:t>Problem Description</a:t>
            </a:r>
          </a:p>
        </p:txBody>
      </p:sp>
      <p:sp>
        <p:nvSpPr>
          <p:cNvPr id="169" name="Shape 169"/>
          <p:cNvSpPr txBox="1"/>
          <p:nvPr/>
        </p:nvSpPr>
        <p:spPr>
          <a:xfrm>
            <a:off x="556127" y="12670288"/>
            <a:ext cx="7928100" cy="2951399"/>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buNone/>
            </a:pPr>
            <a:r>
              <a:rPr lang="en-US" sz="1800"/>
              <a:t>This study uses beam search, which is a best first search method, similar to a hill climbing method that keeps a population of the best solutions from each generation.  The implementation in this study has elements of a genetic algorithm in the creation of each subsequent generation regarding the randomness that is introduced into each new member of the population.  In short, the system generates a set of random initial solutions and then ranks them on how well they did using the evaluation function, which utilizes a Newton-Raphson linear optimization algorithm.  A selection of the best performing algorithms is kept as the seeds for a new population, which then goes through the same process until it converges on an optimal solution.</a:t>
            </a:r>
          </a:p>
        </p:txBody>
      </p:sp>
      <p:sp>
        <p:nvSpPr>
          <p:cNvPr id="170" name="Shape 170"/>
          <p:cNvSpPr txBox="1"/>
          <p:nvPr/>
        </p:nvSpPr>
        <p:spPr>
          <a:xfrm>
            <a:off x="689150" y="12329088"/>
            <a:ext cx="79173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Method</a:t>
            </a:r>
          </a:p>
        </p:txBody>
      </p:sp>
      <p:sp>
        <p:nvSpPr>
          <p:cNvPr id="171" name="Shape 171"/>
          <p:cNvSpPr txBox="1"/>
          <p:nvPr/>
        </p:nvSpPr>
        <p:spPr>
          <a:xfrm>
            <a:off x="8847150" y="3628050"/>
            <a:ext cx="7917300" cy="2951400"/>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buNone/>
            </a:pPr>
            <a:r>
              <a:rPr lang="en-US" sz="1800"/>
              <a:t>The best configuration found by the algorithm varied quite a bit each time the algorithm was run due to variations in solar data but in each case it converged on an optimal solution.  Utilizing the simulator that is used as the evaluation function to the beam search algorithm, the following graphs can be generated using 2.0 square meters of PV panel and a battery with unlimited capacity.</a:t>
            </a:r>
          </a:p>
        </p:txBody>
      </p:sp>
      <p:sp>
        <p:nvSpPr>
          <p:cNvPr id="172" name="Shape 172"/>
          <p:cNvSpPr txBox="1"/>
          <p:nvPr/>
        </p:nvSpPr>
        <p:spPr>
          <a:xfrm>
            <a:off x="8922062" y="3282250"/>
            <a:ext cx="77640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Results</a:t>
            </a:r>
          </a:p>
        </p:txBody>
      </p:sp>
      <p:sp>
        <p:nvSpPr>
          <p:cNvPr id="173" name="Shape 173"/>
          <p:cNvSpPr txBox="1"/>
          <p:nvPr/>
        </p:nvSpPr>
        <p:spPr>
          <a:xfrm>
            <a:off x="17152550" y="3563200"/>
            <a:ext cx="7928100" cy="1673100"/>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buNone/>
            </a:pPr>
            <a:r>
              <a:rPr lang="en-US" sz="1800"/>
              <a:t>In this study, we have explored the viability of the system for identifying an ideal combination of renewable power generation and energy storage for a given power curve and solar radiation.  The system successfully found an optimal mix of the two, resulting in a lower cost, less wasted power, and less power drawn from the grid.</a:t>
            </a:r>
          </a:p>
        </p:txBody>
      </p:sp>
      <p:sp>
        <p:nvSpPr>
          <p:cNvPr id="174" name="Shape 174"/>
          <p:cNvSpPr txBox="1"/>
          <p:nvPr/>
        </p:nvSpPr>
        <p:spPr>
          <a:xfrm>
            <a:off x="17291575" y="3282250"/>
            <a:ext cx="77640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Summary</a:t>
            </a:r>
          </a:p>
        </p:txBody>
      </p:sp>
      <p:sp>
        <p:nvSpPr>
          <p:cNvPr id="175" name="Shape 175"/>
          <p:cNvSpPr txBox="1"/>
          <p:nvPr/>
        </p:nvSpPr>
        <p:spPr>
          <a:xfrm>
            <a:off x="17138275" y="5586875"/>
            <a:ext cx="7917300" cy="1793700"/>
          </a:xfrm>
          <a:prstGeom prst="rect">
            <a:avLst/>
          </a:prstGeom>
          <a:noFill/>
          <a:ln>
            <a:noFill/>
          </a:ln>
        </p:spPr>
        <p:txBody>
          <a:bodyPr lIns="133350" tIns="133350" rIns="133350" bIns="133350" anchor="t" anchorCtr="0">
            <a:noAutofit/>
          </a:bodyPr>
          <a:lstStyle/>
          <a:p>
            <a:pPr marL="0" marR="0" lvl="0" indent="-29638" algn="l" rtl="0">
              <a:lnSpc>
                <a:spcPct val="100000"/>
              </a:lnSpc>
              <a:spcBef>
                <a:spcPts val="0"/>
              </a:spcBef>
              <a:spcAft>
                <a:spcPts val="0"/>
              </a:spcAft>
              <a:buClr>
                <a:srgbClr val="000000"/>
              </a:buClr>
              <a:buSzPct val="25930"/>
              <a:buFont typeface="Arial"/>
              <a:buNone/>
            </a:pPr>
            <a:r>
              <a:rPr lang="en-US" sz="1800"/>
              <a:t>This study provides support to the viable usage of this system to identify ideal combinations of renewable power generation and energy storage, as it successfully found an optimal combination.  This success, while useful in and of itself, has the potential for applicability in other scenarios as well.  The network shown in the Problem Description could easily be expanded to include more renewables, more energy stores, and more loads.  Conceivably, this could be expanded to the point that it reaches grid scale.  Such a grid scale system could be adapted to let end consumers and residents own the power generation, with the grid providing energy storage and backup power generation.</a:t>
            </a:r>
          </a:p>
        </p:txBody>
      </p:sp>
      <p:sp>
        <p:nvSpPr>
          <p:cNvPr id="176" name="Shape 176"/>
          <p:cNvSpPr txBox="1"/>
          <p:nvPr/>
        </p:nvSpPr>
        <p:spPr>
          <a:xfrm>
            <a:off x="17291575" y="5282425"/>
            <a:ext cx="79281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Conclusion</a:t>
            </a:r>
          </a:p>
        </p:txBody>
      </p:sp>
      <p:sp>
        <p:nvSpPr>
          <p:cNvPr id="177" name="Shape 177"/>
          <p:cNvSpPr txBox="1"/>
          <p:nvPr/>
        </p:nvSpPr>
        <p:spPr>
          <a:xfrm>
            <a:off x="17259793" y="15713320"/>
            <a:ext cx="7928100" cy="1853100"/>
          </a:xfrm>
          <a:prstGeom prst="rect">
            <a:avLst/>
          </a:prstGeom>
          <a:noFill/>
          <a:ln>
            <a:noFill/>
          </a:ln>
        </p:spPr>
        <p:txBody>
          <a:bodyPr lIns="133350" tIns="133350" rIns="133350" bIns="133350" anchor="t" anchorCtr="0">
            <a:noAutofit/>
          </a:bodyPr>
          <a:lstStyle/>
          <a:p>
            <a:pPr lvl="0" rtl="0">
              <a:spcBef>
                <a:spcPts val="0"/>
              </a:spcBef>
              <a:buNone/>
            </a:pPr>
            <a:r>
              <a:rPr lang="en-US" sz="1800"/>
              <a:t>F.I. for Advanced Studies, 2015. PyPSA: Python for Power System</a:t>
            </a:r>
          </a:p>
          <a:p>
            <a:pPr lvl="0" indent="457200" rtl="0">
              <a:spcBef>
                <a:spcPts val="0"/>
              </a:spcBef>
              <a:buNone/>
            </a:pPr>
            <a:r>
              <a:rPr lang="en-US" sz="1800"/>
              <a:t>Analysis, available at: http://http://pypsa.org/.</a:t>
            </a:r>
          </a:p>
          <a:p>
            <a:pPr marL="0" lvl="0" indent="0" rtl="0">
              <a:spcBef>
                <a:spcPts val="0"/>
              </a:spcBef>
              <a:buNone/>
            </a:pPr>
            <a:r>
              <a:rPr lang="en-US" sz="1800"/>
              <a:t>Weather Forecast Data Loaded Live From the National Weather Service, a</a:t>
            </a:r>
          </a:p>
          <a:p>
            <a:pPr marL="0" lvl="0" indent="457200" rtl="0">
              <a:spcBef>
                <a:spcPts val="0"/>
              </a:spcBef>
              <a:buNone/>
            </a:pPr>
            <a:r>
              <a:rPr lang="en-US" sz="1800"/>
              <a:t>Part of the National Oceanic and Atmospheric Administration.</a:t>
            </a:r>
            <a:br>
              <a:rPr lang="en-US" sz="1800"/>
            </a:br>
            <a:r>
              <a:rPr lang="en-US" sz="1800"/>
              <a:t>J. Kelly and W. Knottenbelt, “The UK-DALE dataset, domestic</a:t>
            </a:r>
          </a:p>
          <a:p>
            <a:pPr marR="0" lvl="0" indent="457200" algn="l" rtl="0">
              <a:lnSpc>
                <a:spcPct val="100000"/>
              </a:lnSpc>
              <a:spcBef>
                <a:spcPts val="0"/>
              </a:spcBef>
              <a:spcAft>
                <a:spcPts val="0"/>
              </a:spcAft>
              <a:buNone/>
            </a:pPr>
            <a:r>
              <a:rPr lang="en-US" sz="1800"/>
              <a:t>appliance-level electricity demand and whole-house demand from five</a:t>
            </a:r>
          </a:p>
          <a:p>
            <a:pPr marR="0" lvl="0" indent="457200" algn="l" rtl="0">
              <a:lnSpc>
                <a:spcPct val="100000"/>
              </a:lnSpc>
              <a:spcBef>
                <a:spcPts val="0"/>
              </a:spcBef>
              <a:spcAft>
                <a:spcPts val="0"/>
              </a:spcAft>
              <a:buNone/>
            </a:pPr>
            <a:r>
              <a:rPr lang="en-US" sz="1800"/>
              <a:t>UK homes,” Scientific Data, vol. 2, p. 150007, 2015.</a:t>
            </a:r>
          </a:p>
          <a:p>
            <a:pPr marR="0" lvl="0" algn="l" rtl="0">
              <a:lnSpc>
                <a:spcPct val="100000"/>
              </a:lnSpc>
              <a:spcBef>
                <a:spcPts val="0"/>
              </a:spcBef>
              <a:spcAft>
                <a:spcPts val="0"/>
              </a:spcAft>
              <a:buNone/>
            </a:pPr>
            <a:endParaRPr sz="1867"/>
          </a:p>
          <a:p>
            <a:pPr marL="0" marR="0" lvl="0" indent="0" algn="l" rtl="0">
              <a:lnSpc>
                <a:spcPct val="100000"/>
              </a:lnSpc>
              <a:spcBef>
                <a:spcPts val="0"/>
              </a:spcBef>
              <a:spcAft>
                <a:spcPts val="0"/>
              </a:spcAft>
              <a:buClr>
                <a:srgbClr val="000000"/>
              </a:buClr>
              <a:buSzPct val="25000"/>
              <a:buFont typeface="Arial"/>
              <a:buChar char=""/>
            </a:pPr>
            <a:r>
              <a:rPr lang="en-US" sz="1867" b="0" i="0" u="none" strike="noStrike" cap="none">
                <a:solidFill>
                  <a:srgbClr val="000000"/>
                </a:solidFill>
                <a:latin typeface="Arial"/>
                <a:ea typeface="Arial"/>
                <a:cs typeface="Arial"/>
                <a:sym typeface="Arial"/>
              </a:rPr>
              <a:t> </a:t>
            </a:r>
          </a:p>
        </p:txBody>
      </p:sp>
      <p:sp>
        <p:nvSpPr>
          <p:cNvPr id="178" name="Shape 178"/>
          <p:cNvSpPr txBox="1"/>
          <p:nvPr/>
        </p:nvSpPr>
        <p:spPr>
          <a:xfrm>
            <a:off x="17259793" y="15277301"/>
            <a:ext cx="79173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References</a:t>
            </a:r>
          </a:p>
        </p:txBody>
      </p:sp>
      <p:pic>
        <p:nvPicPr>
          <p:cNvPr id="179" name="Shape 179"/>
          <p:cNvPicPr preferRelativeResize="0"/>
          <p:nvPr/>
        </p:nvPicPr>
        <p:blipFill rotWithShape="1">
          <a:blip r:embed="rId3">
            <a:alphaModFix/>
          </a:blip>
          <a:srcRect/>
          <a:stretch/>
        </p:blipFill>
        <p:spPr>
          <a:xfrm>
            <a:off x="22039389" y="279300"/>
            <a:ext cx="3148500" cy="804000"/>
          </a:xfrm>
          <a:prstGeom prst="rect">
            <a:avLst/>
          </a:prstGeom>
          <a:noFill/>
          <a:ln>
            <a:noFill/>
          </a:ln>
        </p:spPr>
      </p:pic>
      <p:pic>
        <p:nvPicPr>
          <p:cNvPr id="180" name="Shape 180"/>
          <p:cNvPicPr preferRelativeResize="0"/>
          <p:nvPr/>
        </p:nvPicPr>
        <p:blipFill rotWithShape="1">
          <a:blip r:embed="rId4">
            <a:alphaModFix/>
          </a:blip>
          <a:srcRect/>
          <a:stretch/>
        </p:blipFill>
        <p:spPr>
          <a:xfrm>
            <a:off x="272592" y="294760"/>
            <a:ext cx="2548200" cy="2306100"/>
          </a:xfrm>
          <a:prstGeom prst="rect">
            <a:avLst/>
          </a:prstGeom>
          <a:noFill/>
          <a:ln w="38100" cap="flat" cmpd="sng">
            <a:solidFill>
              <a:srgbClr val="FFFFFF"/>
            </a:solidFill>
            <a:prstDash val="solid"/>
            <a:round/>
            <a:headEnd type="none" w="med" len="med"/>
            <a:tailEnd type="none" w="med" len="med"/>
          </a:ln>
        </p:spPr>
      </p:pic>
      <p:sp>
        <p:nvSpPr>
          <p:cNvPr id="181" name="Shape 181"/>
          <p:cNvSpPr txBox="1"/>
          <p:nvPr/>
        </p:nvSpPr>
        <p:spPr>
          <a:xfrm>
            <a:off x="17327599" y="8675950"/>
            <a:ext cx="7928100" cy="430800"/>
          </a:xfrm>
          <a:prstGeom prst="rect">
            <a:avLst/>
          </a:prstGeom>
          <a:noFill/>
          <a:ln>
            <a:noFill/>
          </a:ln>
        </p:spPr>
        <p:txBody>
          <a:bodyPr lIns="53325" tIns="53325" rIns="53325" bIns="533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800" b="1" i="0" u="none" strike="noStrike" cap="none">
                <a:solidFill>
                  <a:srgbClr val="000000"/>
                </a:solidFill>
                <a:latin typeface="Arial"/>
                <a:ea typeface="Arial"/>
                <a:cs typeface="Arial"/>
                <a:sym typeface="Arial"/>
              </a:rPr>
              <a:t>Computational Study</a:t>
            </a:r>
          </a:p>
        </p:txBody>
      </p:sp>
      <p:sp>
        <p:nvSpPr>
          <p:cNvPr id="182" name="Shape 182"/>
          <p:cNvSpPr txBox="1"/>
          <p:nvPr/>
        </p:nvSpPr>
        <p:spPr>
          <a:xfrm>
            <a:off x="17127375" y="9015875"/>
            <a:ext cx="7928100" cy="1793700"/>
          </a:xfrm>
          <a:prstGeom prst="rect">
            <a:avLst/>
          </a:prstGeom>
          <a:noFill/>
          <a:ln>
            <a:noFill/>
          </a:ln>
        </p:spPr>
        <p:txBody>
          <a:bodyPr lIns="133350" tIns="133350" rIns="133350" bIns="133350" anchor="t" anchorCtr="0">
            <a:noAutofit/>
          </a:bodyPr>
          <a:lstStyle/>
          <a:p>
            <a:pPr marL="0" marR="0" lvl="0" indent="-29638" algn="l" rtl="0">
              <a:lnSpc>
                <a:spcPct val="100000"/>
              </a:lnSpc>
              <a:spcBef>
                <a:spcPts val="0"/>
              </a:spcBef>
              <a:spcAft>
                <a:spcPts val="0"/>
              </a:spcAft>
              <a:buClr>
                <a:srgbClr val="000000"/>
              </a:buClr>
              <a:buSzPct val="25930"/>
              <a:buFont typeface="Arial"/>
              <a:buNone/>
            </a:pPr>
            <a:r>
              <a:rPr lang="en-US" sz="1800"/>
              <a:t>In this study, a base network was set up with the structure as shown in the Problem Description.  The configurations for the beam search algorithm consisted of the various potential combinations that can be had with a set of photovoltaic panels and a battery; this combinations were formed by a particular amount of maximum power generation through said PV panels and the capacity of the battery.  When the resulting networks were evaluated, the resulting outputs consist of the power drawn from the grid, energy wasted (generated by the PV panels, but not used or stored), and excess capacity in the battery.  The study utilized a preset of home loads and a PV power curve defined by solar radiation data scraped from NOAA.</a:t>
            </a:r>
          </a:p>
        </p:txBody>
      </p:sp>
      <p:sp>
        <p:nvSpPr>
          <p:cNvPr id="183" name="Shape 183"/>
          <p:cNvSpPr txBox="1"/>
          <p:nvPr/>
        </p:nvSpPr>
        <p:spPr>
          <a:xfrm>
            <a:off x="8847150" y="11287450"/>
            <a:ext cx="7917300" cy="2951400"/>
          </a:xfrm>
          <a:prstGeom prst="rect">
            <a:avLst/>
          </a:prstGeom>
          <a:noFill/>
          <a:ln>
            <a:noFill/>
          </a:ln>
        </p:spPr>
        <p:txBody>
          <a:bodyPr lIns="133350" tIns="133350" rIns="133350" bIns="133350" anchor="t" anchorCtr="0">
            <a:noAutofit/>
          </a:bodyPr>
          <a:lstStyle/>
          <a:p>
            <a:pPr marR="0" lvl="0" algn="l" rtl="0">
              <a:lnSpc>
                <a:spcPct val="100000"/>
              </a:lnSpc>
              <a:spcBef>
                <a:spcPts val="0"/>
              </a:spcBef>
              <a:spcAft>
                <a:spcPts val="0"/>
              </a:spcAft>
              <a:buNone/>
            </a:pPr>
            <a:r>
              <a:rPr lang="en-US" sz="1800"/>
              <a:t>Looking at various configurations, general trends can be seen.  In the following heatmap, a cooler color can be construed to result in less waste of energy and less excess battery capacity.</a:t>
            </a:r>
          </a:p>
        </p:txBody>
      </p:sp>
      <p:pic>
        <p:nvPicPr>
          <p:cNvPr id="184" name="Shape 184"/>
          <p:cNvPicPr preferRelativeResize="0"/>
          <p:nvPr/>
        </p:nvPicPr>
        <p:blipFill>
          <a:blip r:embed="rId5">
            <a:alphaModFix/>
          </a:blip>
          <a:stretch>
            <a:fillRect/>
          </a:stretch>
        </p:blipFill>
        <p:spPr>
          <a:xfrm>
            <a:off x="886725" y="10160846"/>
            <a:ext cx="3148499" cy="1957551"/>
          </a:xfrm>
          <a:prstGeom prst="rect">
            <a:avLst/>
          </a:prstGeom>
          <a:noFill/>
          <a:ln>
            <a:noFill/>
          </a:ln>
        </p:spPr>
      </p:pic>
      <p:sp>
        <p:nvSpPr>
          <p:cNvPr id="185" name="Shape 185"/>
          <p:cNvSpPr txBox="1"/>
          <p:nvPr/>
        </p:nvSpPr>
        <p:spPr>
          <a:xfrm>
            <a:off x="4172775" y="10160850"/>
            <a:ext cx="4282800" cy="4078500"/>
          </a:xfrm>
          <a:prstGeom prst="rect">
            <a:avLst/>
          </a:prstGeom>
          <a:noFill/>
          <a:ln>
            <a:noFill/>
          </a:ln>
        </p:spPr>
        <p:txBody>
          <a:bodyPr lIns="133350" tIns="133350" rIns="133350" bIns="133350" anchor="t" anchorCtr="0">
            <a:noAutofit/>
          </a:bodyPr>
          <a:lstStyle/>
          <a:p>
            <a:pPr lvl="0" rtl="0">
              <a:spcBef>
                <a:spcPts val="0"/>
              </a:spcBef>
              <a:buClr>
                <a:schemeClr val="dk1"/>
              </a:buClr>
              <a:buSzPct val="61111"/>
              <a:buFont typeface="Arial"/>
              <a:buNone/>
            </a:pPr>
            <a:r>
              <a:rPr lang="en-US" sz="1800">
                <a:solidFill>
                  <a:schemeClr val="dk1"/>
                </a:solidFill>
              </a:rPr>
              <a:t>This network was constructed with PyPSA (Python for Power System Analysis), which is a Python package designed to simulate and optimize power systems with a variety of different variables, many of which are not used in this study.</a:t>
            </a:r>
          </a:p>
        </p:txBody>
      </p:sp>
      <p:pic>
        <p:nvPicPr>
          <p:cNvPr id="186" name="Shape 186" descr="img023.JPG"/>
          <p:cNvPicPr preferRelativeResize="0"/>
          <p:nvPr/>
        </p:nvPicPr>
        <p:blipFill>
          <a:blip r:embed="rId6">
            <a:alphaModFix/>
          </a:blip>
          <a:stretch>
            <a:fillRect/>
          </a:stretch>
        </p:blipFill>
        <p:spPr>
          <a:xfrm>
            <a:off x="3393825" y="15611650"/>
            <a:ext cx="3436574" cy="2577425"/>
          </a:xfrm>
          <a:prstGeom prst="rect">
            <a:avLst/>
          </a:prstGeom>
          <a:noFill/>
          <a:ln>
            <a:noFill/>
          </a:ln>
        </p:spPr>
      </p:pic>
      <p:pic>
        <p:nvPicPr>
          <p:cNvPr id="187" name="Shape 187"/>
          <p:cNvPicPr preferRelativeResize="0"/>
          <p:nvPr/>
        </p:nvPicPr>
        <p:blipFill>
          <a:blip r:embed="rId7">
            <a:alphaModFix/>
          </a:blip>
          <a:stretch>
            <a:fillRect/>
          </a:stretch>
        </p:blipFill>
        <p:spPr>
          <a:xfrm>
            <a:off x="17327600" y="12061262"/>
            <a:ext cx="4143124" cy="3107349"/>
          </a:xfrm>
          <a:prstGeom prst="rect">
            <a:avLst/>
          </a:prstGeom>
          <a:noFill/>
          <a:ln>
            <a:noFill/>
          </a:ln>
        </p:spPr>
      </p:pic>
      <p:pic>
        <p:nvPicPr>
          <p:cNvPr id="188" name="Shape 188"/>
          <p:cNvPicPr preferRelativeResize="0"/>
          <p:nvPr/>
        </p:nvPicPr>
        <p:blipFill>
          <a:blip r:embed="rId8">
            <a:alphaModFix/>
          </a:blip>
          <a:stretch>
            <a:fillRect/>
          </a:stretch>
        </p:blipFill>
        <p:spPr>
          <a:xfrm>
            <a:off x="9420325" y="5537200"/>
            <a:ext cx="2756800" cy="2067600"/>
          </a:xfrm>
          <a:prstGeom prst="rect">
            <a:avLst/>
          </a:prstGeom>
          <a:noFill/>
          <a:ln>
            <a:noFill/>
          </a:ln>
        </p:spPr>
      </p:pic>
      <p:pic>
        <p:nvPicPr>
          <p:cNvPr id="189" name="Shape 189"/>
          <p:cNvPicPr preferRelativeResize="0"/>
          <p:nvPr/>
        </p:nvPicPr>
        <p:blipFill>
          <a:blip r:embed="rId9">
            <a:alphaModFix/>
          </a:blip>
          <a:stretch>
            <a:fillRect/>
          </a:stretch>
        </p:blipFill>
        <p:spPr>
          <a:xfrm>
            <a:off x="13411649" y="5537200"/>
            <a:ext cx="2756800" cy="2067594"/>
          </a:xfrm>
          <a:prstGeom prst="rect">
            <a:avLst/>
          </a:prstGeom>
          <a:noFill/>
          <a:ln>
            <a:noFill/>
          </a:ln>
        </p:spPr>
      </p:pic>
      <p:pic>
        <p:nvPicPr>
          <p:cNvPr id="190" name="Shape 190"/>
          <p:cNvPicPr preferRelativeResize="0"/>
          <p:nvPr/>
        </p:nvPicPr>
        <p:blipFill>
          <a:blip r:embed="rId10">
            <a:alphaModFix/>
          </a:blip>
          <a:stretch>
            <a:fillRect/>
          </a:stretch>
        </p:blipFill>
        <p:spPr>
          <a:xfrm>
            <a:off x="11312925" y="8480675"/>
            <a:ext cx="2883488" cy="2162616"/>
          </a:xfrm>
          <a:prstGeom prst="rect">
            <a:avLst/>
          </a:prstGeom>
          <a:noFill/>
          <a:ln>
            <a:noFill/>
          </a:ln>
        </p:spPr>
      </p:pic>
      <p:pic>
        <p:nvPicPr>
          <p:cNvPr id="191" name="Shape 191"/>
          <p:cNvPicPr preferRelativeResize="0"/>
          <p:nvPr/>
        </p:nvPicPr>
        <p:blipFill>
          <a:blip r:embed="rId11">
            <a:alphaModFix/>
          </a:blip>
          <a:stretch>
            <a:fillRect/>
          </a:stretch>
        </p:blipFill>
        <p:spPr>
          <a:xfrm>
            <a:off x="5033249" y="7657411"/>
            <a:ext cx="3148500" cy="1819937"/>
          </a:xfrm>
          <a:prstGeom prst="rect">
            <a:avLst/>
          </a:prstGeom>
          <a:noFill/>
          <a:ln>
            <a:noFill/>
          </a:ln>
        </p:spPr>
      </p:pic>
      <p:sp>
        <p:nvSpPr>
          <p:cNvPr id="192" name="Shape 192"/>
          <p:cNvSpPr txBox="1"/>
          <p:nvPr/>
        </p:nvSpPr>
        <p:spPr>
          <a:xfrm>
            <a:off x="5200650" y="9402200"/>
            <a:ext cx="2813700" cy="493500"/>
          </a:xfrm>
          <a:prstGeom prst="rect">
            <a:avLst/>
          </a:prstGeom>
          <a:noFill/>
          <a:ln>
            <a:noFill/>
          </a:ln>
        </p:spPr>
        <p:txBody>
          <a:bodyPr lIns="91425" tIns="91425" rIns="91425" bIns="91425" anchor="t" anchorCtr="0">
            <a:noAutofit/>
          </a:bodyPr>
          <a:lstStyle/>
          <a:p>
            <a:pPr lvl="0">
              <a:spcBef>
                <a:spcPts val="0"/>
              </a:spcBef>
              <a:buNone/>
            </a:pPr>
            <a:r>
              <a:rPr lang="en-US" sz="900"/>
              <a:t>Power use in California on March 27th, 2016 (Source: California ISO. (Teodros Hailye/KQED))</a:t>
            </a:r>
          </a:p>
        </p:txBody>
      </p:sp>
      <p:sp>
        <p:nvSpPr>
          <p:cNvPr id="193" name="Shape 193"/>
          <p:cNvSpPr txBox="1"/>
          <p:nvPr/>
        </p:nvSpPr>
        <p:spPr>
          <a:xfrm>
            <a:off x="9420375" y="7576600"/>
            <a:ext cx="2756700" cy="656400"/>
          </a:xfrm>
          <a:prstGeom prst="rect">
            <a:avLst/>
          </a:prstGeom>
          <a:noFill/>
          <a:ln>
            <a:noFill/>
          </a:ln>
        </p:spPr>
        <p:txBody>
          <a:bodyPr lIns="91425" tIns="91425" rIns="91425" bIns="91425" anchor="t" anchorCtr="0">
            <a:noAutofit/>
          </a:bodyPr>
          <a:lstStyle/>
          <a:p>
            <a:pPr lvl="0" algn="just">
              <a:spcBef>
                <a:spcPts val="0"/>
              </a:spcBef>
              <a:buNone/>
            </a:pPr>
            <a:r>
              <a:rPr lang="en-US" sz="900"/>
              <a:t>Over time, the battery is charged by the pv panel, but the loads draw more than the capacity of the battery before the end of each day.  Power is then drawn from the grid.</a:t>
            </a:r>
          </a:p>
        </p:txBody>
      </p:sp>
      <p:sp>
        <p:nvSpPr>
          <p:cNvPr id="194" name="Shape 194"/>
          <p:cNvSpPr txBox="1"/>
          <p:nvPr/>
        </p:nvSpPr>
        <p:spPr>
          <a:xfrm>
            <a:off x="13415700" y="7569887"/>
            <a:ext cx="2756700" cy="656400"/>
          </a:xfrm>
          <a:prstGeom prst="rect">
            <a:avLst/>
          </a:prstGeom>
          <a:noFill/>
          <a:ln>
            <a:noFill/>
          </a:ln>
        </p:spPr>
        <p:txBody>
          <a:bodyPr lIns="91425" tIns="91425" rIns="91425" bIns="91425" anchor="t" anchorCtr="0">
            <a:noAutofit/>
          </a:bodyPr>
          <a:lstStyle/>
          <a:p>
            <a:pPr lvl="0">
              <a:spcBef>
                <a:spcPts val="0"/>
              </a:spcBef>
              <a:buNone/>
            </a:pPr>
            <a:r>
              <a:rPr lang="en-US" sz="900"/>
              <a:t>During the day, power is drawn from the pv panels.  At night, the battery is used and residual power is drawn from the  grid.  The areas where the power draw is zero is where power is pulled from the battery.</a:t>
            </a:r>
          </a:p>
        </p:txBody>
      </p:sp>
      <p:sp>
        <p:nvSpPr>
          <p:cNvPr id="195" name="Shape 195"/>
          <p:cNvSpPr txBox="1"/>
          <p:nvPr/>
        </p:nvSpPr>
        <p:spPr>
          <a:xfrm>
            <a:off x="11312925" y="10586175"/>
            <a:ext cx="2883600" cy="656400"/>
          </a:xfrm>
          <a:prstGeom prst="rect">
            <a:avLst/>
          </a:prstGeom>
          <a:noFill/>
          <a:ln>
            <a:noFill/>
          </a:ln>
        </p:spPr>
        <p:txBody>
          <a:bodyPr lIns="91425" tIns="91425" rIns="91425" bIns="91425" anchor="t" anchorCtr="0">
            <a:noAutofit/>
          </a:bodyPr>
          <a:lstStyle/>
          <a:p>
            <a:pPr lvl="0">
              <a:spcBef>
                <a:spcPts val="0"/>
              </a:spcBef>
              <a:buNone/>
            </a:pPr>
            <a:r>
              <a:rPr lang="en-US" sz="900"/>
              <a:t>This graph shows that the pv panel can only charge a battery so much before solar radiation decreases and the battery is left alone.  The grid is used for about 4-6 hours each day.</a:t>
            </a:r>
          </a:p>
        </p:txBody>
      </p:sp>
      <p:sp>
        <p:nvSpPr>
          <p:cNvPr id="196" name="Shape 196"/>
          <p:cNvSpPr txBox="1"/>
          <p:nvPr/>
        </p:nvSpPr>
        <p:spPr>
          <a:xfrm>
            <a:off x="13528300" y="12616550"/>
            <a:ext cx="3000000" cy="656400"/>
          </a:xfrm>
          <a:prstGeom prst="rect">
            <a:avLst/>
          </a:prstGeom>
          <a:noFill/>
          <a:ln>
            <a:noFill/>
          </a:ln>
        </p:spPr>
        <p:txBody>
          <a:bodyPr lIns="91425" tIns="91425" rIns="91425" bIns="91425" anchor="t" anchorCtr="0">
            <a:noAutofit/>
          </a:bodyPr>
          <a:lstStyle/>
          <a:p>
            <a:pPr lvl="0" rtl="0">
              <a:spcBef>
                <a:spcPts val="0"/>
              </a:spcBef>
              <a:buNone/>
            </a:pPr>
            <a:r>
              <a:rPr lang="en-US" sz="900"/>
              <a:t>This heatmap shows that there is a point where the system converges to a minimum.  This point, (13 kWh of battery and 13 m</a:t>
            </a:r>
            <a:r>
              <a:rPr lang="en-US" sz="900">
                <a:solidFill>
                  <a:srgbClr val="333333"/>
                </a:solidFill>
              </a:rPr>
              <a:t>² of photovoltaic panels) results in the lowest score.  At this point, the system has minimized the amount of power being pulled from the grid, excess capacity, and excess power generation.</a:t>
            </a:r>
          </a:p>
        </p:txBody>
      </p:sp>
      <p:pic>
        <p:nvPicPr>
          <p:cNvPr id="197" name="Shape 197"/>
          <p:cNvPicPr preferRelativeResize="0"/>
          <p:nvPr/>
        </p:nvPicPr>
        <p:blipFill>
          <a:blip r:embed="rId12">
            <a:alphaModFix/>
          </a:blip>
          <a:stretch>
            <a:fillRect/>
          </a:stretch>
        </p:blipFill>
        <p:spPr>
          <a:xfrm>
            <a:off x="9085298" y="12476715"/>
            <a:ext cx="4366796" cy="2453383"/>
          </a:xfrm>
          <a:prstGeom prst="rect">
            <a:avLst/>
          </a:prstGeom>
          <a:noFill/>
          <a:ln>
            <a:noFill/>
          </a:ln>
        </p:spPr>
      </p:pic>
      <p:pic>
        <p:nvPicPr>
          <p:cNvPr id="198" name="Shape 198"/>
          <p:cNvPicPr preferRelativeResize="0"/>
          <p:nvPr/>
        </p:nvPicPr>
        <p:blipFill>
          <a:blip r:embed="rId13">
            <a:alphaModFix/>
          </a:blip>
          <a:stretch>
            <a:fillRect/>
          </a:stretch>
        </p:blipFill>
        <p:spPr>
          <a:xfrm>
            <a:off x="9085300" y="15572375"/>
            <a:ext cx="4366800" cy="2449544"/>
          </a:xfrm>
          <a:prstGeom prst="rect">
            <a:avLst/>
          </a:prstGeom>
          <a:noFill/>
          <a:ln>
            <a:noFill/>
          </a:ln>
        </p:spPr>
      </p:pic>
      <p:sp>
        <p:nvSpPr>
          <p:cNvPr id="199" name="Shape 199"/>
          <p:cNvSpPr txBox="1"/>
          <p:nvPr/>
        </p:nvSpPr>
        <p:spPr>
          <a:xfrm>
            <a:off x="13532200" y="15740750"/>
            <a:ext cx="3148500" cy="656400"/>
          </a:xfrm>
          <a:prstGeom prst="rect">
            <a:avLst/>
          </a:prstGeom>
          <a:noFill/>
          <a:ln>
            <a:noFill/>
          </a:ln>
        </p:spPr>
        <p:txBody>
          <a:bodyPr lIns="91425" tIns="91425" rIns="91425" bIns="91425" anchor="t" anchorCtr="0">
            <a:noAutofit/>
          </a:bodyPr>
          <a:lstStyle/>
          <a:p>
            <a:pPr lvl="0" rtl="0">
              <a:spcBef>
                <a:spcPts val="0"/>
              </a:spcBef>
              <a:buNone/>
            </a:pPr>
            <a:r>
              <a:rPr lang="en-US" sz="900"/>
              <a:t>In this annotated version of the heatmap, we can see that there are general areas that can be associated with various criteria, such as the bottom left having an excess battery capacity, which would be an extraneous cost.</a:t>
            </a:r>
          </a:p>
        </p:txBody>
      </p:sp>
      <p:sp>
        <p:nvSpPr>
          <p:cNvPr id="200" name="Shape 200"/>
          <p:cNvSpPr txBox="1"/>
          <p:nvPr/>
        </p:nvSpPr>
        <p:spPr>
          <a:xfrm>
            <a:off x="2940000" y="18166075"/>
            <a:ext cx="4763100" cy="309300"/>
          </a:xfrm>
          <a:prstGeom prst="rect">
            <a:avLst/>
          </a:prstGeom>
          <a:noFill/>
          <a:ln>
            <a:noFill/>
          </a:ln>
        </p:spPr>
        <p:txBody>
          <a:bodyPr lIns="91425" tIns="91425" rIns="91425" bIns="91425" anchor="t" anchorCtr="0">
            <a:noAutofit/>
          </a:bodyPr>
          <a:lstStyle/>
          <a:p>
            <a:pPr lvl="0">
              <a:spcBef>
                <a:spcPts val="0"/>
              </a:spcBef>
              <a:buNone/>
            </a:pPr>
            <a:r>
              <a:rPr lang="en-US" sz="900"/>
              <a:t>(Source: J. Lehman, Intro to Computation and AI.  available at: http://www.cs.cmu.edu/afs/cs.cmu.edu/academic/class/46927-f97/slides/Lec3/sld023.htm)</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1093</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Nelson Miller</cp:lastModifiedBy>
  <cp:revision>1</cp:revision>
  <dcterms:modified xsi:type="dcterms:W3CDTF">2017-05-08T17:43:29Z</dcterms:modified>
</cp:coreProperties>
</file>