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64050" autoAdjust="0"/>
  </p:normalViewPr>
  <p:slideViewPr>
    <p:cSldViewPr snapToGrid="0">
      <p:cViewPr varScale="1">
        <p:scale>
          <a:sx n="70" d="100"/>
          <a:sy n="70" d="100"/>
        </p:scale>
        <p:origin x="245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8/9/2012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 character it will load the view remotely using AJAX</a:t>
            </a:r>
          </a:p>
          <a:p>
            <a:pPr lvl="1"/>
            <a:r>
              <a:rPr lang="en-US" sz="1200" kern="1200" dirty="0" smtClean="0">
                <a:solidFill>
                  <a:schemeClr val="tx1"/>
                </a:solidFill>
                <a:effectLst/>
                <a:latin typeface="+mn-lt"/>
                <a:ea typeface="+mn-ea"/>
                <a:cs typeface="+mn-cs"/>
              </a:rPr>
              <a:t>Save and pull it up </a:t>
            </a:r>
            <a:r>
              <a:rPr lang="en-US" sz="1200" b="1" kern="1200" dirty="0" smtClean="0">
                <a:solidFill>
                  <a:schemeClr val="tx1"/>
                </a:solidFill>
                <a:effectLst/>
                <a:latin typeface="+mn-lt"/>
                <a:ea typeface="+mn-ea"/>
                <a:cs typeface="+mn-cs"/>
              </a:rPr>
              <a:t>(have to fake this)</a:t>
            </a:r>
            <a:endParaRPr lang="en-US" sz="1200" kern="1200" dirty="0" smtClean="0">
              <a:solidFill>
                <a:schemeClr val="tx1"/>
              </a:solidFill>
              <a:effectLst/>
              <a:latin typeface="+mn-lt"/>
              <a:ea typeface="+mn-ea"/>
              <a:cs typeface="+mn-cs"/>
            </a:endParaRP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“data-template” to “</a:t>
            </a:r>
            <a:r>
              <a:rPr lang="en-US" sz="1200" kern="1200" dirty="0" err="1" smtClean="0">
                <a:solidFill>
                  <a:schemeClr val="tx1"/>
                </a:solidFill>
                <a:effectLst/>
                <a:latin typeface="+mn-lt"/>
                <a:ea typeface="+mn-ea"/>
                <a:cs typeface="+mn-cs"/>
              </a:rPr>
              <a:t>headersTemplate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main panel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I’ll implement the pictures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(k555) </a:t>
            </a:r>
            <a:r>
              <a:rPr lang="en-US" sz="1200" kern="1200" dirty="0" smtClean="0">
                <a:solidFill>
                  <a:schemeClr val="tx1"/>
                </a:solidFill>
                <a:effectLst/>
                <a:latin typeface="+mn-lt"/>
                <a:ea typeface="+mn-ea"/>
                <a:cs typeface="+mn-cs"/>
              </a:rPr>
              <a:t>I’ll start by creating the view, which is just a div with a role of view and I’m setting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if we look down at the implementation of our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in the footer we can make sure that our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is pointing to the new view which it is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now we can pull this up and we can now navigate between our Main view and the pictures view</a:t>
            </a: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406083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05" y="2129731"/>
            <a:ext cx="7771190" cy="147042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298" y="3885903"/>
            <a:ext cx="6401405" cy="1753195"/>
          </a:xfrm>
        </p:spPr>
        <p:txBody>
          <a:bodyPr/>
          <a:lstStyle>
            <a:lvl1pPr marL="0" indent="0" algn="ctr">
              <a:buNone/>
              <a:defRPr/>
            </a:lvl1pPr>
            <a:lvl2pPr marL="428625" indent="0" algn="ctr">
              <a:buNone/>
              <a:defRPr/>
            </a:lvl2pPr>
            <a:lvl3pPr marL="857250" indent="0" algn="ctr">
              <a:buNone/>
              <a:defRPr/>
            </a:lvl3pPr>
            <a:lvl4pPr marL="1285875" indent="0" algn="ctr">
              <a:buNone/>
              <a:defRPr/>
            </a:lvl4pPr>
            <a:lvl5pPr marL="1714500" indent="0" algn="ctr">
              <a:buNone/>
              <a:defRPr/>
            </a:lvl5pPr>
            <a:lvl6pPr marL="2143125" indent="0" algn="ctr">
              <a:buNone/>
              <a:defRPr/>
            </a:lvl6pPr>
            <a:lvl7pPr marL="2571750" indent="0" algn="ctr">
              <a:buNone/>
              <a:defRPr/>
            </a:lvl7pPr>
            <a:lvl8pPr marL="3000375" indent="0" algn="ctr">
              <a:buNone/>
              <a:defRPr/>
            </a:lvl8pPr>
            <a:lvl9pPr marL="34290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8940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394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7393" y="558106"/>
            <a:ext cx="2084916" cy="5383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108" y="558106"/>
            <a:ext cx="6114143" cy="5383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252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317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90" y="4406801"/>
            <a:ext cx="7772703" cy="1361777"/>
          </a:xfrm>
        </p:spPr>
        <p:txBody>
          <a:bodyPr anchor="t"/>
          <a:lstStyle>
            <a:lvl1pPr algn="l">
              <a:defRPr sz="3750" b="1" cap="all"/>
            </a:lvl1pPr>
          </a:lstStyle>
          <a:p>
            <a:r>
              <a:rPr lang="en-US" smtClean="0"/>
              <a:t>Click to edit Master title style</a:t>
            </a:r>
            <a:endParaRPr lang="en-US"/>
          </a:p>
        </p:txBody>
      </p:sp>
      <p:sp>
        <p:nvSpPr>
          <p:cNvPr id="3" name="Text Placeholder 2"/>
          <p:cNvSpPr>
            <a:spLocks noGrp="1"/>
          </p:cNvSpPr>
          <p:nvPr>
            <p:ph type="body" idx="1"/>
          </p:nvPr>
        </p:nvSpPr>
        <p:spPr>
          <a:xfrm>
            <a:off x="722690" y="2906613"/>
            <a:ext cx="7772703" cy="1500188"/>
          </a:xfrm>
        </p:spPr>
        <p:txBody>
          <a:bodyPr anchor="b"/>
          <a:lstStyle>
            <a:lvl1pPr marL="0" indent="0">
              <a:buNone/>
              <a:defRPr sz="1875"/>
            </a:lvl1pPr>
            <a:lvl2pPr marL="428625" indent="0">
              <a:buNone/>
              <a:defRPr sz="1688"/>
            </a:lvl2pPr>
            <a:lvl3pPr marL="857250" indent="0">
              <a:buNone/>
              <a:defRPr sz="1500"/>
            </a:lvl3pPr>
            <a:lvl4pPr marL="1285875" indent="0">
              <a:buNone/>
              <a:defRPr sz="1313"/>
            </a:lvl4pPr>
            <a:lvl5pPr marL="1714500" indent="0">
              <a:buNone/>
              <a:defRPr sz="1313"/>
            </a:lvl5pPr>
            <a:lvl6pPr marL="2143125" indent="0">
              <a:buNone/>
              <a:defRPr sz="1313"/>
            </a:lvl6pPr>
            <a:lvl7pPr marL="2571750" indent="0">
              <a:buNone/>
              <a:defRPr sz="1313"/>
            </a:lvl7pPr>
            <a:lvl8pPr marL="3000375" indent="0">
              <a:buNone/>
              <a:defRPr sz="1313"/>
            </a:lvl8pPr>
            <a:lvl9pPr marL="3429000" indent="0">
              <a:buNone/>
              <a:defRPr sz="1313"/>
            </a:lvl9pPr>
          </a:lstStyle>
          <a:p>
            <a:pPr lvl="0"/>
            <a:r>
              <a:rPr lang="en-US" smtClean="0"/>
              <a:t>Click to edit Master text styles</a:t>
            </a:r>
          </a:p>
        </p:txBody>
      </p:sp>
    </p:spTree>
    <p:extLst>
      <p:ext uri="{BB962C8B-B14F-4D97-AF65-F5344CB8AC3E}">
        <p14:creationId xmlns:p14="http://schemas.microsoft.com/office/powerpoint/2010/main" val="291733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108" y="1343919"/>
            <a:ext cx="4098773" cy="459730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024" y="1343919"/>
            <a:ext cx="4100286" cy="4597300"/>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811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95" y="275333"/>
            <a:ext cx="823081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595" y="1534419"/>
            <a:ext cx="4041322" cy="639961"/>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6595" y="2174380"/>
            <a:ext cx="4041322" cy="3951386"/>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72" y="1534419"/>
            <a:ext cx="4042833" cy="639961"/>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4572" y="2174380"/>
            <a:ext cx="4042833" cy="3951386"/>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091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559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34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96" y="272357"/>
            <a:ext cx="3008690" cy="1162347"/>
          </a:xfrm>
        </p:spPr>
        <p:txBody>
          <a:bodyPr anchor="b"/>
          <a:lstStyle>
            <a:lvl1pPr algn="l">
              <a:defRPr sz="1875" b="1"/>
            </a:lvl1pPr>
          </a:lstStyle>
          <a:p>
            <a:r>
              <a:rPr lang="en-US" smtClean="0"/>
              <a:t>Click to edit Master title style</a:t>
            </a:r>
            <a:endParaRPr lang="en-US"/>
          </a:p>
        </p:txBody>
      </p:sp>
      <p:sp>
        <p:nvSpPr>
          <p:cNvPr id="3" name="Content Placeholder 2"/>
          <p:cNvSpPr>
            <a:spLocks noGrp="1"/>
          </p:cNvSpPr>
          <p:nvPr>
            <p:ph idx="1"/>
          </p:nvPr>
        </p:nvSpPr>
        <p:spPr>
          <a:xfrm>
            <a:off x="3575655" y="272356"/>
            <a:ext cx="5111750" cy="5853410"/>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596" y="1434703"/>
            <a:ext cx="3008690" cy="4691063"/>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smtClean="0"/>
              <a:t>Click to edit Master text styles</a:t>
            </a:r>
          </a:p>
        </p:txBody>
      </p:sp>
    </p:spTree>
    <p:extLst>
      <p:ext uri="{BB962C8B-B14F-4D97-AF65-F5344CB8AC3E}">
        <p14:creationId xmlns:p14="http://schemas.microsoft.com/office/powerpoint/2010/main" val="3417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08" y="4801195"/>
            <a:ext cx="5486702" cy="565547"/>
          </a:xfrm>
        </p:spPr>
        <p:txBody>
          <a:bodyPr anchor="b"/>
          <a:lstStyle>
            <a:lvl1pPr algn="l">
              <a:defRPr sz="1875" b="1"/>
            </a:lvl1pPr>
          </a:lstStyle>
          <a:p>
            <a:r>
              <a:rPr lang="en-US" smtClean="0"/>
              <a:t>Click to edit Master title style</a:t>
            </a:r>
            <a:endParaRPr lang="en-US"/>
          </a:p>
        </p:txBody>
      </p:sp>
      <p:sp>
        <p:nvSpPr>
          <p:cNvPr id="3" name="Picture Placeholder 2"/>
          <p:cNvSpPr>
            <a:spLocks noGrp="1"/>
          </p:cNvSpPr>
          <p:nvPr>
            <p:ph type="pic" idx="1"/>
          </p:nvPr>
        </p:nvSpPr>
        <p:spPr>
          <a:xfrm>
            <a:off x="1791608" y="613172"/>
            <a:ext cx="5486702" cy="4115098"/>
          </a:xfrm>
        </p:spPr>
        <p:txBody>
          <a:bodyPr/>
          <a:lstStyle>
            <a:lvl1pPr marL="0" indent="0">
              <a:buNone/>
              <a:defRPr sz="3000"/>
            </a:lvl1pPr>
            <a:lvl2pPr marL="428625" indent="0">
              <a:buNone/>
              <a:defRPr sz="2625"/>
            </a:lvl2pPr>
            <a:lvl3pPr marL="857250" indent="0">
              <a:buNone/>
              <a:defRPr sz="2250"/>
            </a:lvl3pPr>
            <a:lvl4pPr marL="1285875" indent="0">
              <a:buNone/>
              <a:defRPr sz="1875"/>
            </a:lvl4pPr>
            <a:lvl5pPr marL="1714500" indent="0">
              <a:buNone/>
              <a:defRPr sz="1875"/>
            </a:lvl5pPr>
            <a:lvl6pPr marL="2143125" indent="0">
              <a:buNone/>
              <a:defRPr sz="1875"/>
            </a:lvl6pPr>
            <a:lvl7pPr marL="2571750" indent="0">
              <a:buNone/>
              <a:defRPr sz="1875"/>
            </a:lvl7pPr>
            <a:lvl8pPr marL="3000375" indent="0">
              <a:buNone/>
              <a:defRPr sz="1875"/>
            </a:lvl8pPr>
            <a:lvl9pPr marL="3429000" indent="0">
              <a:buNone/>
              <a:defRPr sz="1875"/>
            </a:lvl9pPr>
          </a:lstStyle>
          <a:p>
            <a:pPr lvl="0"/>
            <a:r>
              <a:rPr lang="en-US" noProof="0" smtClean="0"/>
              <a:t>Click icon to add picture</a:t>
            </a:r>
          </a:p>
        </p:txBody>
      </p:sp>
      <p:sp>
        <p:nvSpPr>
          <p:cNvPr id="4" name="Text Placeholder 3"/>
          <p:cNvSpPr>
            <a:spLocks noGrp="1"/>
          </p:cNvSpPr>
          <p:nvPr>
            <p:ph type="body" sz="half" idx="2"/>
          </p:nvPr>
        </p:nvSpPr>
        <p:spPr>
          <a:xfrm>
            <a:off x="1791608" y="5366742"/>
            <a:ext cx="5486702" cy="805161"/>
          </a:xfrm>
        </p:spPr>
        <p:txBody>
          <a:bodyPr/>
          <a:lstStyle>
            <a:lvl1pPr marL="0" indent="0">
              <a:buNone/>
              <a:defRPr sz="1313"/>
            </a:lvl1pPr>
            <a:lvl2pPr marL="428625" indent="0">
              <a:buNone/>
              <a:defRPr sz="1125"/>
            </a:lvl2pPr>
            <a:lvl3pPr marL="857250" indent="0">
              <a:buNone/>
              <a:defRPr sz="938"/>
            </a:lvl3pPr>
            <a:lvl4pPr marL="1285875" indent="0">
              <a:buNone/>
              <a:defRPr sz="844"/>
            </a:lvl4pPr>
            <a:lvl5pPr marL="1714500" indent="0">
              <a:buNone/>
              <a:defRPr sz="844"/>
            </a:lvl5pPr>
            <a:lvl6pPr marL="2143125" indent="0">
              <a:buNone/>
              <a:defRPr sz="844"/>
            </a:lvl6pPr>
            <a:lvl7pPr marL="2571750" indent="0">
              <a:buNone/>
              <a:defRPr sz="844"/>
            </a:lvl7pPr>
            <a:lvl8pPr marL="3000375" indent="0">
              <a:buNone/>
              <a:defRPr sz="844"/>
            </a:lvl8pPr>
            <a:lvl9pPr marL="3429000" indent="0">
              <a:buNone/>
              <a:defRPr sz="844"/>
            </a:lvl9pPr>
          </a:lstStyle>
          <a:p>
            <a:pPr lvl="0"/>
            <a:r>
              <a:rPr lang="en-US" smtClean="0"/>
              <a:t>Click to edit Master text styles</a:t>
            </a:r>
          </a:p>
        </p:txBody>
      </p:sp>
    </p:spTree>
    <p:extLst>
      <p:ext uri="{BB962C8B-B14F-4D97-AF65-F5344CB8AC3E}">
        <p14:creationId xmlns:p14="http://schemas.microsoft.com/office/powerpoint/2010/main" val="294024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0" y="-8447"/>
            <a:ext cx="9144000" cy="6815084"/>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8108" y="558106"/>
            <a:ext cx="8344202" cy="785813"/>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8108" y="1343919"/>
            <a:ext cx="8344202" cy="45973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91818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06364" rtl="0" eaLnBrk="1" fontAlgn="base" hangingPunct="1">
        <a:spcBef>
          <a:spcPct val="0"/>
        </a:spcBef>
        <a:spcAft>
          <a:spcPct val="0"/>
        </a:spcAft>
        <a:defRPr sz="3188">
          <a:solidFill>
            <a:srgbClr val="0066CC"/>
          </a:solidFill>
          <a:latin typeface="+mj-lt"/>
          <a:ea typeface="+mj-ea"/>
          <a:cs typeface="+mj-cs"/>
        </a:defRPr>
      </a:lvl1pPr>
      <a:lvl2pPr algn="l" defTabSz="906364" rtl="0" eaLnBrk="1" fontAlgn="base" hangingPunct="1">
        <a:spcBef>
          <a:spcPct val="0"/>
        </a:spcBef>
        <a:spcAft>
          <a:spcPct val="0"/>
        </a:spcAft>
        <a:defRPr sz="3188">
          <a:solidFill>
            <a:srgbClr val="0066CC"/>
          </a:solidFill>
          <a:latin typeface="Arial" charset="0"/>
        </a:defRPr>
      </a:lvl2pPr>
      <a:lvl3pPr algn="l" defTabSz="906364" rtl="0" eaLnBrk="1" fontAlgn="base" hangingPunct="1">
        <a:spcBef>
          <a:spcPct val="0"/>
        </a:spcBef>
        <a:spcAft>
          <a:spcPct val="0"/>
        </a:spcAft>
        <a:defRPr sz="3188">
          <a:solidFill>
            <a:srgbClr val="0066CC"/>
          </a:solidFill>
          <a:latin typeface="Arial" charset="0"/>
        </a:defRPr>
      </a:lvl3pPr>
      <a:lvl4pPr algn="l" defTabSz="906364" rtl="0" eaLnBrk="1" fontAlgn="base" hangingPunct="1">
        <a:spcBef>
          <a:spcPct val="0"/>
        </a:spcBef>
        <a:spcAft>
          <a:spcPct val="0"/>
        </a:spcAft>
        <a:defRPr sz="3188">
          <a:solidFill>
            <a:srgbClr val="0066CC"/>
          </a:solidFill>
          <a:latin typeface="Arial" charset="0"/>
        </a:defRPr>
      </a:lvl4pPr>
      <a:lvl5pPr algn="l" defTabSz="906364" rtl="0" eaLnBrk="1" fontAlgn="base" hangingPunct="1">
        <a:spcBef>
          <a:spcPct val="0"/>
        </a:spcBef>
        <a:spcAft>
          <a:spcPct val="0"/>
        </a:spcAft>
        <a:defRPr sz="3188">
          <a:solidFill>
            <a:srgbClr val="0066CC"/>
          </a:solidFill>
          <a:latin typeface="Arial" charset="0"/>
        </a:defRPr>
      </a:lvl5pPr>
      <a:lvl6pPr marL="428625" algn="l" defTabSz="906364" rtl="0" eaLnBrk="1" fontAlgn="base" hangingPunct="1">
        <a:spcBef>
          <a:spcPct val="0"/>
        </a:spcBef>
        <a:spcAft>
          <a:spcPct val="0"/>
        </a:spcAft>
        <a:defRPr sz="3188">
          <a:solidFill>
            <a:srgbClr val="0066CC"/>
          </a:solidFill>
          <a:latin typeface="Arial" charset="0"/>
        </a:defRPr>
      </a:lvl6pPr>
      <a:lvl7pPr marL="857250" algn="l" defTabSz="906364" rtl="0" eaLnBrk="1" fontAlgn="base" hangingPunct="1">
        <a:spcBef>
          <a:spcPct val="0"/>
        </a:spcBef>
        <a:spcAft>
          <a:spcPct val="0"/>
        </a:spcAft>
        <a:defRPr sz="3188">
          <a:solidFill>
            <a:srgbClr val="0066CC"/>
          </a:solidFill>
          <a:latin typeface="Arial" charset="0"/>
        </a:defRPr>
      </a:lvl7pPr>
      <a:lvl8pPr marL="1285875" algn="l" defTabSz="906364" rtl="0" eaLnBrk="1" fontAlgn="base" hangingPunct="1">
        <a:spcBef>
          <a:spcPct val="0"/>
        </a:spcBef>
        <a:spcAft>
          <a:spcPct val="0"/>
        </a:spcAft>
        <a:defRPr sz="3188">
          <a:solidFill>
            <a:srgbClr val="0066CC"/>
          </a:solidFill>
          <a:latin typeface="Arial" charset="0"/>
        </a:defRPr>
      </a:lvl8pPr>
      <a:lvl9pPr marL="1714500" algn="l" defTabSz="906364" rtl="0" eaLnBrk="1" fontAlgn="base" hangingPunct="1">
        <a:spcBef>
          <a:spcPct val="0"/>
        </a:spcBef>
        <a:spcAft>
          <a:spcPct val="0"/>
        </a:spcAft>
        <a:defRPr sz="3188">
          <a:solidFill>
            <a:srgbClr val="0066CC"/>
          </a:solidFill>
          <a:latin typeface="Arial" charset="0"/>
        </a:defRPr>
      </a:lvl9pPr>
    </p:titleStyle>
    <p:body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p:bodyStyle>
    <p:otherStyle>
      <a:defPPr>
        <a:defRPr lang="en-US"/>
      </a:defPPr>
      <a:lvl1pPr marL="0" algn="l" defTabSz="857250" rtl="0" eaLnBrk="1" latinLnBrk="0" hangingPunct="1">
        <a:defRPr sz="1688" kern="1200">
          <a:solidFill>
            <a:schemeClr val="tx1"/>
          </a:solidFill>
          <a:latin typeface="+mn-lt"/>
          <a:ea typeface="+mn-ea"/>
          <a:cs typeface="+mn-cs"/>
        </a:defRPr>
      </a:lvl1pPr>
      <a:lvl2pPr marL="428625" algn="l" defTabSz="857250" rtl="0" eaLnBrk="1" latinLnBrk="0" hangingPunct="1">
        <a:defRPr sz="1688" kern="1200">
          <a:solidFill>
            <a:schemeClr val="tx1"/>
          </a:solidFill>
          <a:latin typeface="+mn-lt"/>
          <a:ea typeface="+mn-ea"/>
          <a:cs typeface="+mn-cs"/>
        </a:defRPr>
      </a:lvl2pPr>
      <a:lvl3pPr marL="857250" algn="l" defTabSz="857250" rtl="0" eaLnBrk="1" latinLnBrk="0" hangingPunct="1">
        <a:defRPr sz="1688" kern="1200">
          <a:solidFill>
            <a:schemeClr val="tx1"/>
          </a:solidFill>
          <a:latin typeface="+mn-lt"/>
          <a:ea typeface="+mn-ea"/>
          <a:cs typeface="+mn-cs"/>
        </a:defRPr>
      </a:lvl3pPr>
      <a:lvl4pPr marL="1285875" algn="l" defTabSz="857250" rtl="0" eaLnBrk="1" latinLnBrk="0" hangingPunct="1">
        <a:defRPr sz="1688" kern="1200">
          <a:solidFill>
            <a:schemeClr val="tx1"/>
          </a:solidFill>
          <a:latin typeface="+mn-lt"/>
          <a:ea typeface="+mn-ea"/>
          <a:cs typeface="+mn-cs"/>
        </a:defRPr>
      </a:lvl4pPr>
      <a:lvl5pPr marL="1714500" algn="l" defTabSz="857250" rtl="0" eaLnBrk="1" latinLnBrk="0" hangingPunct="1">
        <a:defRPr sz="1688" kern="1200">
          <a:solidFill>
            <a:schemeClr val="tx1"/>
          </a:solidFill>
          <a:latin typeface="+mn-lt"/>
          <a:ea typeface="+mn-ea"/>
          <a:cs typeface="+mn-cs"/>
        </a:defRPr>
      </a:lvl5pPr>
      <a:lvl6pPr marL="2143125" algn="l" defTabSz="857250" rtl="0" eaLnBrk="1" latinLnBrk="0" hangingPunct="1">
        <a:defRPr sz="1688" kern="1200">
          <a:solidFill>
            <a:schemeClr val="tx1"/>
          </a:solidFill>
          <a:latin typeface="+mn-lt"/>
          <a:ea typeface="+mn-ea"/>
          <a:cs typeface="+mn-cs"/>
        </a:defRPr>
      </a:lvl6pPr>
      <a:lvl7pPr marL="2571750" algn="l" defTabSz="857250" rtl="0" eaLnBrk="1" latinLnBrk="0" hangingPunct="1">
        <a:defRPr sz="1688" kern="1200">
          <a:solidFill>
            <a:schemeClr val="tx1"/>
          </a:solidFill>
          <a:latin typeface="+mn-lt"/>
          <a:ea typeface="+mn-ea"/>
          <a:cs typeface="+mn-cs"/>
        </a:defRPr>
      </a:lvl7pPr>
      <a:lvl8pPr marL="3000375" algn="l" defTabSz="857250" rtl="0" eaLnBrk="1" latinLnBrk="0" hangingPunct="1">
        <a:defRPr sz="1688" kern="1200">
          <a:solidFill>
            <a:schemeClr val="tx1"/>
          </a:solidFill>
          <a:latin typeface="+mn-lt"/>
          <a:ea typeface="+mn-ea"/>
          <a:cs typeface="+mn-cs"/>
        </a:defRPr>
      </a:lvl8pPr>
      <a:lvl9pPr marL="3429000" algn="l" defTabSz="857250" rtl="0" eaLnBrk="1" latinLnBrk="0" hangingPunct="1">
        <a:defRPr sz="16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it.ly/N9xAj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371298" y="4650699"/>
            <a:ext cx="6401405" cy="1753195"/>
          </a:xfrm>
        </p:spPr>
        <p:txBody>
          <a:bodyPr/>
          <a:lstStyle/>
          <a:p>
            <a:r>
              <a:rPr lang="en-US" sz="1800" dirty="0" smtClean="0"/>
              <a:t>Keith Burnell</a:t>
            </a:r>
          </a:p>
          <a:p>
            <a:r>
              <a:rPr lang="en-US" sz="1800" dirty="0" smtClean="0"/>
              <a:t/>
            </a:r>
            <a:br>
              <a:rPr lang="en-US" sz="1800" dirty="0" smtClean="0"/>
            </a:br>
            <a:r>
              <a:rPr lang="en-US" sz="1400" dirty="0" smtClean="0"/>
              <a:t>Senior </a:t>
            </a:r>
            <a:r>
              <a:rPr lang="en-US" sz="1400" dirty="0" err="1" smtClean="0"/>
              <a:t>Sofware</a:t>
            </a:r>
            <a:r>
              <a:rPr lang="en-US" sz="1400" dirty="0" smtClean="0"/>
              <a:t> Engineer</a:t>
            </a:r>
            <a:br>
              <a:rPr lang="en-US" sz="1400" dirty="0" smtClean="0"/>
            </a:br>
            <a:r>
              <a:rPr lang="en-US" sz="1400" dirty="0" smtClean="0"/>
              <a:t>Skyline Technologies, </a:t>
            </a:r>
            <a:r>
              <a:rPr lang="en-US" sz="1400" dirty="0" smtClean="0"/>
              <a:t>Inc.</a:t>
            </a:r>
            <a:endParaRPr lang="en-US" sz="1400" dirty="0" smtClean="0"/>
          </a:p>
          <a:p>
            <a:r>
              <a:rPr lang="en-US" sz="1400" dirty="0" smtClean="0"/>
              <a:t>@keburnell · DotNetDevDude.com</a:t>
            </a:r>
          </a:p>
        </p:txBody>
      </p:sp>
      <p:sp>
        <p:nvSpPr>
          <p:cNvPr id="6" name="Title 5"/>
          <p:cNvSpPr>
            <a:spLocks noGrp="1"/>
          </p:cNvSpPr>
          <p:nvPr>
            <p:ph type="ctrTitle"/>
          </p:nvPr>
        </p:nvSpPr>
        <p:spPr>
          <a:xfrm>
            <a:off x="686405" y="1730707"/>
            <a:ext cx="7771190" cy="1470422"/>
          </a:xfrm>
        </p:spPr>
        <p:txBody>
          <a:bodyPr/>
          <a:lstStyle/>
          <a:p>
            <a:pPr algn="ctr"/>
            <a:r>
              <a:rPr lang="en-US" sz="5400" dirty="0" smtClean="0"/>
              <a:t>HTML5</a:t>
            </a:r>
            <a:br>
              <a:rPr lang="en-US" sz="5400" dirty="0" smtClean="0"/>
            </a:br>
            <a:r>
              <a:rPr lang="en-US" sz="2800" dirty="0" smtClean="0"/>
              <a:t>it’s not just for hipsters</a:t>
            </a:r>
            <a:endParaRPr lang="en-US" sz="2800" dirty="0"/>
          </a:p>
        </p:txBody>
      </p:sp>
      <p:pic>
        <p:nvPicPr>
          <p:cNvPr id="10"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3186" y="4958269"/>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Application</a:t>
            </a:r>
            <a:endParaRPr lang="en-US" sz="2400" dirty="0">
              <a:latin typeface="+mn-lt"/>
            </a:endParaRPr>
          </a:p>
          <a:p>
            <a:pPr marL="457200" indent="-457200">
              <a:buFont typeface="Arial" pitchFamily="34" charset="0"/>
              <a:buChar char="•"/>
            </a:pPr>
            <a:r>
              <a:rPr lang="en-US" sz="2400" dirty="0" smtClean="0">
                <a:latin typeface="+mn-lt"/>
              </a:rPr>
              <a:t>Form</a:t>
            </a:r>
            <a:endParaRPr lang="en-US" sz="2400" dirty="0">
              <a:latin typeface="+mn-lt"/>
            </a:endParaRPr>
          </a:p>
          <a:p>
            <a:pPr marL="457200" indent="-457200">
              <a:buFont typeface="Arial" pitchFamily="34" charset="0"/>
              <a:buChar char="•"/>
            </a:pPr>
            <a:r>
              <a:rPr lang="en-US" sz="2400" dirty="0" smtClean="0">
                <a:latin typeface="+mn-lt"/>
              </a:rPr>
              <a:t>View</a:t>
            </a:r>
            <a:endParaRPr lang="en-US" sz="2400" dirty="0">
              <a:latin typeface="+mn-lt"/>
            </a:endParaRPr>
          </a:p>
          <a:p>
            <a:pPr marL="457200" indent="-457200">
              <a:buFont typeface="Arial" pitchFamily="34" charset="0"/>
              <a:buChar char="•"/>
            </a:pPr>
            <a:r>
              <a:rPr lang="en-US" sz="2400" dirty="0" err="1" smtClean="0">
                <a:solidFill>
                  <a:schemeClr val="tx1"/>
                </a:solidFill>
                <a:latin typeface="+mn-lt"/>
              </a:rPr>
              <a:t>SplitView</a:t>
            </a:r>
            <a:endParaRPr lang="en-US" sz="2400" dirty="0" smtClean="0">
              <a:solidFill>
                <a:schemeClr val="tx1"/>
              </a:solidFill>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Top of the stack</a:t>
            </a:r>
          </a:p>
          <a:p>
            <a:pPr marL="457200" indent="-457200">
              <a:buFont typeface="Arial" pitchFamily="34" charset="0"/>
              <a:buChar char="•"/>
            </a:pPr>
            <a:r>
              <a:rPr lang="en-US" sz="2400" dirty="0" smtClean="0">
                <a:latin typeface="+mn-lt"/>
              </a:rPr>
              <a:t>Initialization</a:t>
            </a:r>
            <a:endParaRPr lang="en-US" sz="2400" dirty="0">
              <a:latin typeface="+mn-lt"/>
            </a:endParaRPr>
          </a:p>
          <a:p>
            <a:pPr marL="457200" indent="-457200">
              <a:buFont typeface="Arial" pitchFamily="34" charset="0"/>
              <a:buChar char="•"/>
            </a:pPr>
            <a:endParaRPr lang="en-US" sz="2400" dirty="0" smtClean="0">
              <a:latin typeface="+mn-lt"/>
            </a:endParaRPr>
          </a:p>
          <a:p>
            <a:pPr marL="457200" indent="-457200">
              <a:buFont typeface="Arial" pitchFamily="34" charset="0"/>
              <a:buChar char="•"/>
            </a:pPr>
            <a:r>
              <a:rPr lang="en-US" sz="2400" dirty="0" smtClean="0">
                <a:latin typeface="+mn-lt"/>
              </a:rPr>
              <a:t>App wide configuration</a:t>
            </a:r>
          </a:p>
          <a:p>
            <a:pPr marL="457200" indent="-457200">
              <a:buFont typeface="Arial" pitchFamily="34" charset="0"/>
              <a:buChar char="•"/>
            </a:pPr>
            <a:r>
              <a:rPr lang="en-US" sz="2400" dirty="0" smtClean="0">
                <a:latin typeface="+mn-lt"/>
              </a:rPr>
              <a:t>Layout</a:t>
            </a:r>
          </a:p>
          <a:p>
            <a:pPr marL="457200" indent="-457200">
              <a:buFont typeface="Arial" pitchFamily="34" charset="0"/>
              <a:buChar char="•"/>
            </a:pPr>
            <a:r>
              <a:rPr lang="en-US" sz="2400" dirty="0" smtClean="0">
                <a:latin typeface="+mn-lt"/>
              </a:rPr>
              <a:t>Navigation</a:t>
            </a:r>
          </a:p>
          <a:p>
            <a:pPr marL="457200" indent="-457200">
              <a:buFont typeface="Arial" pitchFamily="34" charset="0"/>
              <a:buChar char="•"/>
            </a:pPr>
            <a:r>
              <a:rPr lang="en-US" sz="2400" dirty="0" smtClean="0">
                <a:latin typeface="+mn-lt"/>
              </a:rPr>
              <a:t>View transitions</a:t>
            </a:r>
          </a:p>
          <a:p>
            <a:pPr marL="457200" indent="-457200">
              <a:buFont typeface="Arial" pitchFamily="34" charset="0"/>
              <a:buChar char="•"/>
            </a:pPr>
            <a:r>
              <a:rPr lang="en-US" sz="2400" dirty="0" smtClean="0">
                <a:latin typeface="+mn-lt"/>
              </a:rPr>
              <a:t>Status</a:t>
            </a:r>
          </a:p>
        </p:txBody>
      </p:sp>
      <p:sp>
        <p:nvSpPr>
          <p:cNvPr id="27" name="Rectangle 7170"/>
          <p:cNvSpPr>
            <a:spLocks noChangeArrowheads="1"/>
          </p:cNvSpPr>
          <p:nvPr/>
        </p:nvSpPr>
        <p:spPr bwMode="auto">
          <a:xfrm>
            <a:off x="1246632" y="2226952"/>
            <a:ext cx="7440168" cy="44494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FF"/>
                </a:solidFill>
                <a:latin typeface="Consolas" panose="020B0609020204030204" pitchFamily="49" charset="0"/>
                <a:ea typeface="Calibri" panose="020F0502020204030204" pitchFamily="34" charset="0"/>
              </a:rPr>
              <a:t>var</a:t>
            </a:r>
            <a:r>
              <a:rPr lang="en-US" sz="1400" dirty="0">
                <a:solidFill>
                  <a:srgbClr val="000000"/>
                </a:solidFill>
                <a:latin typeface="Consolas" panose="020B0609020204030204" pitchFamily="49" charset="0"/>
                <a:ea typeface="Calibri" panose="020F0502020204030204" pitchFamily="34" charset="0"/>
              </a:rPr>
              <a:t> app = </a:t>
            </a:r>
            <a:r>
              <a:rPr lang="en-US" sz="1400" dirty="0">
                <a:solidFill>
                  <a:srgbClr val="0000FF"/>
                </a:solidFill>
                <a:latin typeface="Consolas" panose="020B0609020204030204" pitchFamily="49" charset="0"/>
                <a:ea typeface="Calibri" panose="020F0502020204030204" pitchFamily="34" charset="0"/>
              </a:rPr>
              <a:t>new</a:t>
            </a:r>
            <a:r>
              <a:rPr lang="en-US" sz="1400" dirty="0">
                <a:solidFill>
                  <a:srgbClr val="000000"/>
                </a:solidFill>
                <a:latin typeface="Consolas" panose="020B0609020204030204" pitchFamily="49" charset="0"/>
                <a:ea typeface="Calibri" panose="020F0502020204030204" pitchFamily="34" charset="0"/>
              </a:rPr>
              <a:t> </a:t>
            </a:r>
            <a:r>
              <a:rPr lang="en-US" sz="1400" dirty="0" err="1">
                <a:solidFill>
                  <a:srgbClr val="000000"/>
                </a:solidFill>
                <a:latin typeface="Consolas" panose="020B0609020204030204" pitchFamily="49" charset="0"/>
                <a:ea typeface="Calibri" panose="020F0502020204030204" pitchFamily="34" charset="0"/>
              </a:rPr>
              <a:t>kendo.mobile.Application</a:t>
            </a:r>
            <a:r>
              <a:rPr lang="en-US" sz="1400" dirty="0">
                <a:solidFill>
                  <a:srgbClr val="000000"/>
                </a:solidFill>
                <a:latin typeface="Consolas" panose="020B0609020204030204" pitchFamily="49" charset="0"/>
                <a:ea typeface="Calibri" panose="020F0502020204030204" pitchFamily="34" charset="0"/>
              </a:rPr>
              <a:t>($(</a:t>
            </a:r>
            <a:r>
              <a:rPr lang="en-US" sz="1400" dirty="0" err="1">
                <a:solidFill>
                  <a:srgbClr val="000000"/>
                </a:solidFill>
                <a:latin typeface="Consolas" panose="020B0609020204030204" pitchFamily="49" charset="0"/>
                <a:ea typeface="Calibri" panose="020F0502020204030204" pitchFamily="34" charset="0"/>
              </a:rPr>
              <a:t>document.body</a:t>
            </a:r>
            <a:r>
              <a:rPr lang="en-US" sz="1400" dirty="0">
                <a:solidFill>
                  <a:srgbClr val="000000"/>
                </a:solidFill>
                <a:latin typeface="Consolas" panose="020B0609020204030204" pitchFamily="49" charset="0"/>
                <a:ea typeface="Calibri" panose="020F0502020204030204" pitchFamily="34" charset="0"/>
              </a:rPr>
              <a:t>), {configuration});</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5147904" y="2336703"/>
            <a:ext cx="160001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9" name="Rounded Rectangle 28"/>
          <p:cNvSpPr/>
          <p:nvPr/>
        </p:nvSpPr>
        <p:spPr bwMode="auto">
          <a:xfrm>
            <a:off x="6923907" y="2328077"/>
            <a:ext cx="1510487"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Single HTML page</a:t>
            </a:r>
            <a:endParaRPr lang="en-US" sz="2400" dirty="0">
              <a:latin typeface="+mn-lt"/>
            </a:endParaRPr>
          </a:p>
          <a:p>
            <a:pPr marL="457200" indent="-457200">
              <a:buFont typeface="Arial" pitchFamily="34" charset="0"/>
              <a:buChar char="•"/>
            </a:pPr>
            <a:r>
              <a:rPr lang="en-US" sz="2400" dirty="0" smtClean="0">
                <a:latin typeface="+mn-lt"/>
              </a:rPr>
              <a:t>One or more Kendo UI mobile views</a:t>
            </a:r>
            <a:endParaRPr lang="en-US" sz="2400" dirty="0">
              <a:latin typeface="+mn-lt"/>
            </a:endParaRPr>
          </a:p>
          <a:p>
            <a:pPr marL="457200" indent="-457200">
              <a:buFont typeface="Arial" pitchFamily="34" charset="0"/>
              <a:buChar char="•"/>
            </a:pPr>
            <a:r>
              <a:rPr lang="en-US" sz="2400" dirty="0" smtClean="0">
                <a:latin typeface="+mn-lt"/>
              </a:rPr>
              <a:t>Linked with Kendo UI navigational widgets</a:t>
            </a:r>
            <a:endParaRPr lang="en-US" sz="2400" dirty="0" smtClean="0">
              <a:solidFill>
                <a:schemeClr val="tx1"/>
              </a:solidFill>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Application wide configuration</a:t>
            </a:r>
          </a:p>
          <a:p>
            <a:pPr marL="457200" indent="-457200">
              <a:buFont typeface="Arial" pitchFamily="34" charset="0"/>
              <a:buChar char="•"/>
            </a:pPr>
            <a:r>
              <a:rPr lang="en-US" sz="2400" dirty="0" err="1" smtClean="0">
                <a:latin typeface="+mn-lt"/>
              </a:rPr>
              <a:t>hideAddressBar</a:t>
            </a:r>
            <a:endParaRPr lang="en-US" sz="2400" dirty="0">
              <a:latin typeface="+mn-lt"/>
            </a:endParaRPr>
          </a:p>
          <a:p>
            <a:pPr marL="457200" indent="-457200">
              <a:buFont typeface="Arial" pitchFamily="34" charset="0"/>
              <a:buChar char="•"/>
            </a:pPr>
            <a:r>
              <a:rPr lang="en-US" sz="2400" dirty="0" smtClean="0">
                <a:latin typeface="+mn-lt"/>
              </a:rPr>
              <a:t>initial</a:t>
            </a:r>
          </a:p>
          <a:p>
            <a:pPr marL="457200" indent="-457200">
              <a:buFont typeface="Arial" pitchFamily="34" charset="0"/>
              <a:buChar char="•"/>
            </a:pPr>
            <a:r>
              <a:rPr lang="en-US" sz="2400" dirty="0" smtClean="0">
                <a:latin typeface="+mn-lt"/>
              </a:rPr>
              <a:t>layout</a:t>
            </a:r>
          </a:p>
          <a:p>
            <a:pPr marL="457200" indent="-457200">
              <a:buFont typeface="Arial" pitchFamily="34" charset="0"/>
              <a:buChar char="•"/>
            </a:pPr>
            <a:r>
              <a:rPr lang="en-US" sz="2400" dirty="0" smtClean="0">
                <a:latin typeface="+mn-lt"/>
              </a:rPr>
              <a:t>loading</a:t>
            </a:r>
          </a:p>
          <a:p>
            <a:pPr marL="457200" indent="-457200">
              <a:buFont typeface="Arial" pitchFamily="34" charset="0"/>
              <a:buChar char="•"/>
            </a:pPr>
            <a:r>
              <a:rPr lang="en-US" sz="2400" dirty="0" smtClean="0">
                <a:latin typeface="+mn-lt"/>
              </a:rPr>
              <a:t>platform</a:t>
            </a:r>
          </a:p>
          <a:p>
            <a:pPr marL="457200" indent="-457200">
              <a:buFont typeface="Arial" pitchFamily="34" charset="0"/>
              <a:buChar char="•"/>
            </a:pPr>
            <a:r>
              <a:rPr lang="en-US" sz="2400" dirty="0" smtClean="0">
                <a:latin typeface="+mn-lt"/>
              </a:rPr>
              <a:t>transition</a:t>
            </a:r>
          </a:p>
        </p:txBody>
      </p:sp>
      <p:sp>
        <p:nvSpPr>
          <p:cNvPr id="8" name="Rectangle 7170"/>
          <p:cNvSpPr>
            <a:spLocks noChangeArrowheads="1"/>
          </p:cNvSpPr>
          <p:nvPr/>
        </p:nvSpPr>
        <p:spPr bwMode="auto">
          <a:xfrm>
            <a:off x="2656954" y="2549770"/>
            <a:ext cx="6145356" cy="2209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pPr>
            <a:r>
              <a:rPr lang="en-US" sz="1400" dirty="0" err="1">
                <a:solidFill>
                  <a:srgbClr val="0000FF"/>
                </a:solidFill>
                <a:latin typeface="Consolas"/>
              </a:rPr>
              <a:t>var</a:t>
            </a:r>
            <a:r>
              <a:rPr lang="en-US" sz="1400" dirty="0">
                <a:solidFill>
                  <a:srgbClr val="000000"/>
                </a:solidFill>
                <a:latin typeface="Consolas"/>
              </a:rPr>
              <a:t> app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 </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hideAddressBar</a:t>
            </a:r>
            <a:r>
              <a:rPr lang="en-US" sz="1400" dirty="0">
                <a:solidFill>
                  <a:srgbClr val="000000"/>
                </a:solidFill>
                <a:latin typeface="Consolas"/>
              </a:rPr>
              <a:t>: </a:t>
            </a:r>
            <a:r>
              <a:rPr lang="en-US" sz="1400" dirty="0">
                <a:solidFill>
                  <a:srgbClr val="0000FF"/>
                </a:solidFill>
                <a:latin typeface="Consolas"/>
              </a:rPr>
              <a:t>true</a:t>
            </a:r>
            <a:r>
              <a:rPr lang="en-US" sz="1400" dirty="0" smtClean="0">
                <a:solidFill>
                  <a:srgbClr val="000000"/>
                </a:solidFill>
                <a:latin typeface="Consolas"/>
              </a:rPr>
              <a:t>,</a:t>
            </a:r>
          </a:p>
          <a:p>
            <a:pPr marL="0" marR="0">
              <a:lnSpc>
                <a:spcPct val="107000"/>
              </a:lnSpc>
              <a:spcBef>
                <a:spcPts val="0"/>
              </a:spcBef>
              <a:spcAft>
                <a:spcPts val="0"/>
              </a:spcAft>
            </a:pPr>
            <a:r>
              <a:rPr lang="en-US" sz="1400" dirty="0" smtClean="0">
                <a:solidFill>
                  <a:srgbClr val="000000"/>
                </a:solidFill>
                <a:latin typeface="Consolas"/>
              </a:rPr>
              <a:t>        initial</a:t>
            </a:r>
            <a:r>
              <a:rPr lang="en-US" sz="1400" dirty="0">
                <a:solidFill>
                  <a:srgbClr val="000000"/>
                </a:solidFill>
                <a:latin typeface="Consolas"/>
              </a:rPr>
              <a:t>: </a:t>
            </a:r>
            <a:r>
              <a:rPr lang="en-US" sz="1400" dirty="0">
                <a:solidFill>
                  <a:srgbClr val="800000"/>
                </a:solidFill>
                <a:latin typeface="Consolas"/>
              </a:rPr>
              <a:t>"</a:t>
            </a:r>
            <a:r>
              <a:rPr lang="en-US" sz="1400" dirty="0" err="1">
                <a:solidFill>
                  <a:srgbClr val="800000"/>
                </a:solidFill>
                <a:latin typeface="Consolas"/>
              </a:rPr>
              <a:t>startView</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layout: </a:t>
            </a:r>
            <a:r>
              <a:rPr lang="en-US" sz="1400" dirty="0">
                <a:solidFill>
                  <a:srgbClr val="800000"/>
                </a:solidFill>
                <a:latin typeface="Consolas"/>
              </a:rPr>
              <a:t>"</a:t>
            </a:r>
            <a:r>
              <a:rPr lang="en-US" sz="1400" dirty="0" err="1">
                <a:solidFill>
                  <a:srgbClr val="800000"/>
                </a:solidFill>
                <a:latin typeface="Consolas"/>
              </a:rPr>
              <a:t>myCustomLayout</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loading: </a:t>
            </a:r>
            <a:r>
              <a:rPr lang="en-US" sz="1400" dirty="0">
                <a:solidFill>
                  <a:srgbClr val="800000"/>
                </a:solidFill>
                <a:latin typeface="Consolas"/>
              </a:rPr>
              <a:t>"I think I can. I think I can</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platform: </a:t>
            </a:r>
            <a:r>
              <a:rPr lang="en-US" sz="1400" dirty="0">
                <a:solidFill>
                  <a:srgbClr val="800000"/>
                </a:solidFill>
                <a:latin typeface="Consolas"/>
              </a:rPr>
              <a:t>"blackberry</a:t>
            </a:r>
            <a:r>
              <a:rPr lang="en-US" sz="1400" dirty="0" smtClean="0">
                <a:solidFill>
                  <a:srgbClr val="800000"/>
                </a:solidFill>
                <a:latin typeface="Consolas"/>
              </a:rPr>
              <a:t>"</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transition: </a:t>
            </a:r>
            <a:r>
              <a:rPr lang="en-US" sz="1400" dirty="0">
                <a:solidFill>
                  <a:srgbClr val="800000"/>
                </a:solidFill>
                <a:latin typeface="Consolas"/>
              </a:rPr>
              <a:t>"slide"</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p>
          <a:p>
            <a:pPr marL="0" marR="0">
              <a:lnSpc>
                <a:spcPct val="107000"/>
              </a:lnSpc>
              <a:spcBef>
                <a:spcPts val="0"/>
              </a:spcBef>
              <a:spcAft>
                <a:spcPts val="0"/>
              </a:spcAft>
            </a:pPr>
            <a:r>
              <a:rPr lang="en-US" sz="1400" dirty="0" smtClean="0">
                <a:solidFill>
                  <a:srgbClr val="000000"/>
                </a:solidFill>
                <a:latin typeface="Consolas"/>
              </a:rPr>
              <a:t>);</a:t>
            </a:r>
            <a:r>
              <a:rPr lang="en-US" sz="1400" dirty="0" smtClean="0"/>
              <a:t> </a:t>
            </a:r>
            <a:r>
              <a:rPr lang="en-US" sz="1000" kern="100" dirty="0">
                <a:latin typeface="Calibri"/>
                <a:ea typeface="Calibri"/>
                <a:cs typeface="Times New Roman"/>
              </a:rPr>
              <a:t> </a:t>
            </a:r>
            <a:endParaRPr lang="en-US" sz="1000" kern="100" dirty="0">
              <a:effectLst/>
              <a:latin typeface="Calibri"/>
              <a:ea typeface="Calibri"/>
              <a:cs typeface="Times New Roman"/>
            </a:endParaRPr>
          </a:p>
        </p:txBody>
      </p:sp>
      <p:sp>
        <p:nvSpPr>
          <p:cNvPr id="9" name="Rounded Rectangle 8"/>
          <p:cNvSpPr/>
          <p:nvPr/>
        </p:nvSpPr>
        <p:spPr bwMode="auto">
          <a:xfrm>
            <a:off x="3468310" y="284130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468310" y="308399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3468310" y="3311770"/>
            <a:ext cx="2590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3463997" y="3540947"/>
            <a:ext cx="415594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ounded Rectangle 12"/>
          <p:cNvSpPr/>
          <p:nvPr/>
        </p:nvSpPr>
        <p:spPr bwMode="auto">
          <a:xfrm>
            <a:off x="3458246" y="3773863"/>
            <a:ext cx="2600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3458246" y="3994345"/>
            <a:ext cx="2219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2" presetClass="entr" presetSubtype="4" fill="hold"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2" presetClass="entr" presetSubtype="4"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 calcmode="lin" valueType="num">
                                      <p:cBhvr additive="base">
                                        <p:cTn id="5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2" presetClass="entr" presetSubtype="4" fill="hold" nodeType="with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6" end="6"/>
                                            </p:txEl>
                                          </p:spTgt>
                                        </p:tgtEl>
                                        <p:attrNameLst>
                                          <p:attrName>style.visibility</p:attrName>
                                        </p:attrNameLst>
                                      </p:cBhvr>
                                      <p:to>
                                        <p:strVal val="visible"/>
                                      </p:to>
                                    </p:set>
                                    <p:anim calcmode="lin" valueType="num">
                                      <p:cBhvr additive="base">
                                        <p:cTn id="7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6" end="6"/>
                                            </p:txEl>
                                          </p:spTgt>
                                        </p:tgtEl>
                                        <p:attrNameLst>
                                          <p:attrName>ppt_y</p:attrName>
                                        </p:attrNameLst>
                                      </p:cBhvr>
                                      <p:tavLst>
                                        <p:tav tm="0">
                                          <p:val>
                                            <p:strVal val="1+#ppt_h/2"/>
                                          </p:val>
                                        </p:tav>
                                        <p:tav tm="100000">
                                          <p:val>
                                            <p:strVal val="#ppt_y"/>
                                          </p:val>
                                        </p:tav>
                                      </p:tavLst>
                                    </p:anim>
                                  </p:childTnLst>
                                </p:cTn>
                              </p:par>
                              <p:par>
                                <p:cTn id="72" presetID="1" presetClass="exit" presetSubtype="0" fill="hold" grpId="1" nodeType="withEffect">
                                  <p:stCondLst>
                                    <p:cond delay="0"/>
                                  </p:stCondLst>
                                  <p:childTnLst>
                                    <p:set>
                                      <p:cBhvr>
                                        <p:cTn id="73" dur="1" fill="hold">
                                          <p:stCondLst>
                                            <p:cond delay="0"/>
                                          </p:stCondLst>
                                        </p:cTn>
                                        <p:tgtEl>
                                          <p:spTgt spid="1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457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Share common header and footer</a:t>
            </a:r>
          </a:p>
          <a:p>
            <a:r>
              <a:rPr lang="en-US" sz="2400" kern="0" dirty="0" smtClean="0"/>
              <a:t>Define</a:t>
            </a:r>
          </a:p>
          <a:p>
            <a:endParaRPr lang="en-US" sz="2400" kern="0" dirty="0" smtClean="0"/>
          </a:p>
          <a:p>
            <a:pPr marL="0" indent="0">
              <a:buNone/>
            </a:pPr>
            <a:endParaRPr lang="en-US" sz="2400" kern="0" dirty="0"/>
          </a:p>
          <a:p>
            <a:pPr marL="0" indent="0">
              <a:buNone/>
            </a:pPr>
            <a:endParaRPr lang="en-US" sz="2400" kern="0" dirty="0" smtClean="0"/>
          </a:p>
          <a:p>
            <a:endParaRPr lang="en-US" sz="2400" kern="0" dirty="0" smtClean="0"/>
          </a:p>
          <a:p>
            <a:r>
              <a:rPr lang="en-US" sz="2400" kern="0" dirty="0" smtClean="0"/>
              <a:t>Assign</a:t>
            </a:r>
          </a:p>
          <a:p>
            <a:pPr marL="400050" lvl="1" indent="0">
              <a:buFontTx/>
              <a:buNone/>
            </a:pPr>
            <a:endParaRPr lang="en-US" sz="2400" kern="0" dirty="0"/>
          </a:p>
        </p:txBody>
      </p:sp>
      <p:sp>
        <p:nvSpPr>
          <p:cNvPr id="16" name="Rectangle 7170"/>
          <p:cNvSpPr>
            <a:spLocks noChangeArrowheads="1"/>
          </p:cNvSpPr>
          <p:nvPr/>
        </p:nvSpPr>
        <p:spPr bwMode="auto">
          <a:xfrm>
            <a:off x="1136506" y="2235813"/>
            <a:ext cx="6450156" cy="1743774"/>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6400"/>
                </a:solidFill>
                <a:latin typeface="Consolas"/>
              </a:rPr>
              <a:t>&lt;!-- Layout </a:t>
            </a:r>
            <a:r>
              <a:rPr lang="en-US" sz="1400" dirty="0" smtClean="0">
                <a:solidFill>
                  <a:srgbClr val="006400"/>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="layout"</a:t>
            </a:r>
            <a:r>
              <a:rPr lang="en-US" sz="1400" dirty="0">
                <a:solidFill>
                  <a:srgbClr val="000000"/>
                </a:solidFill>
                <a:latin typeface="Consolas"/>
              </a:rPr>
              <a:t> </a:t>
            </a:r>
            <a:r>
              <a:rPr lang="en-US" sz="1400" dirty="0">
                <a:solidFill>
                  <a:srgbClr val="FF0000"/>
                </a:solidFill>
                <a:latin typeface="Consolas"/>
              </a:rPr>
              <a:t>data-id</a:t>
            </a:r>
            <a:r>
              <a:rPr lang="en-US" sz="1400" dirty="0">
                <a:solidFill>
                  <a:srgbClr val="0000FF"/>
                </a:solidFill>
                <a:latin typeface="Consolas"/>
              </a:rPr>
              <a:t>="</a:t>
            </a:r>
            <a:r>
              <a:rPr lang="en-US" sz="1400" dirty="0" err="1">
                <a:solidFill>
                  <a:srgbClr val="0000FF"/>
                </a:solidFill>
                <a:latin typeface="Consolas"/>
              </a:rPr>
              <a:t>myLayout</a:t>
            </a:r>
            <a:r>
              <a:rPr lang="en-US" sz="1400" dirty="0" smtClean="0">
                <a:solidFill>
                  <a:srgbClr val="0000FF"/>
                </a:solidFill>
                <a:latin typeface="Consolas"/>
              </a:rPr>
              <a:t>"&gt;</a:t>
            </a:r>
          </a:p>
          <a:p>
            <a:pPr>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FF"/>
                </a:solidFill>
                <a:latin typeface="Consolas"/>
              </a:rPr>
              <a:t>&lt;</a:t>
            </a:r>
            <a:r>
              <a:rPr lang="en-US" sz="1400" dirty="0" smtClean="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="header</a:t>
            </a:r>
            <a:r>
              <a:rPr lang="en-US" sz="1400" dirty="0" smtClean="0">
                <a:solidFill>
                  <a:srgbClr val="0000FF"/>
                </a:solidFill>
                <a:latin typeface="Consolas"/>
              </a:rPr>
              <a:t>"&gt;</a:t>
            </a:r>
          </a:p>
          <a:p>
            <a:pPr>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FF"/>
                </a:solidFill>
                <a:latin typeface="Consolas"/>
              </a:rPr>
              <a:t>&lt;/</a:t>
            </a:r>
            <a:r>
              <a:rPr lang="en-US" sz="1400" dirty="0" smtClean="0">
                <a:solidFill>
                  <a:srgbClr val="800000"/>
                </a:solidFill>
                <a:latin typeface="Consolas"/>
              </a:rPr>
              <a:t>div</a:t>
            </a:r>
            <a:r>
              <a:rPr lang="en-US" sz="1400" dirty="0" smtClean="0">
                <a:solidFill>
                  <a:srgbClr val="0000FF"/>
                </a:solidFill>
                <a:latin typeface="Consolas"/>
              </a:rPr>
              <a:t>&gt;</a:t>
            </a:r>
          </a:p>
          <a:p>
            <a:pPr>
              <a:lnSpc>
                <a:spcPct val="115000"/>
              </a:lnSpc>
              <a:spcBef>
                <a:spcPts val="0"/>
              </a:spcBef>
              <a:spcAft>
                <a:spcPts val="0"/>
              </a:spcAft>
              <a:defRPr/>
            </a:pPr>
            <a:r>
              <a:rPr lang="en-US" sz="1400" dirty="0">
                <a:solidFill>
                  <a:srgbClr val="000000"/>
                </a:solidFill>
                <a:latin typeface="Consolas"/>
              </a:rPr>
              <a:t>    </a:t>
            </a:r>
            <a:r>
              <a:rPr lang="en-US" sz="1400" dirty="0" smtClean="0">
                <a:solidFill>
                  <a:srgbClr val="0000FF"/>
                </a:solidFill>
                <a:latin typeface="Consolas"/>
              </a:rPr>
              <a:t>&lt;</a:t>
            </a:r>
            <a:r>
              <a:rPr lang="en-US" sz="1400" dirty="0" smtClean="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="footer</a:t>
            </a:r>
            <a:r>
              <a:rPr lang="en-US" sz="1400" dirty="0" smtClean="0">
                <a:solidFill>
                  <a:srgbClr val="0000FF"/>
                </a:solidFill>
                <a:latin typeface="Consolas"/>
              </a:rPr>
              <a:t>"&gt;</a:t>
            </a:r>
            <a:r>
              <a:rPr lang="en-US" sz="1400" dirty="0" smtClean="0">
                <a:solidFill>
                  <a:srgbClr val="000000"/>
                </a:solidFill>
                <a:latin typeface="Consolas"/>
              </a:rPr>
              <a:t>   </a:t>
            </a:r>
          </a:p>
          <a:p>
            <a:pPr>
              <a:lnSpc>
                <a:spcPct val="115000"/>
              </a:lnSpc>
              <a:spcBef>
                <a:spcPts val="0"/>
              </a:spcBef>
              <a:spcAft>
                <a:spcPts val="0"/>
              </a:spcAft>
              <a:defRPr/>
            </a:pPr>
            <a:r>
              <a:rPr lang="en-US" sz="1400" dirty="0" smtClean="0">
                <a:solidFill>
                  <a:srgbClr val="0000FF"/>
                </a:solidFill>
                <a:latin typeface="Consolas"/>
              </a:rPr>
              <a:t>    &lt;/</a:t>
            </a:r>
            <a:r>
              <a:rPr lang="en-US" sz="1400" dirty="0" smtClean="0">
                <a:solidFill>
                  <a:srgbClr val="800000"/>
                </a:solidFill>
                <a:latin typeface="Consolas"/>
              </a:rPr>
              <a:t>div</a:t>
            </a:r>
            <a:r>
              <a:rPr lang="en-US" sz="1400" dirty="0" smtClean="0">
                <a:solidFill>
                  <a:srgbClr val="0000FF"/>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smtClean="0">
                <a:solidFill>
                  <a:srgbClr val="0000FF"/>
                </a:solidFill>
                <a:latin typeface="Consolas"/>
              </a:rPr>
              <a:t>&gt;</a:t>
            </a:r>
            <a:endParaRPr lang="en-US" sz="1400" dirty="0" smtClean="0">
              <a:solidFill>
                <a:srgbClr val="0000FF"/>
              </a:solidFill>
              <a:latin typeface="Consolas"/>
              <a:ea typeface="Calibri"/>
            </a:endParaRPr>
          </a:p>
        </p:txBody>
      </p:sp>
      <p:sp>
        <p:nvSpPr>
          <p:cNvPr id="17" name="Rectangle 7170"/>
          <p:cNvSpPr>
            <a:spLocks noChangeArrowheads="1"/>
          </p:cNvSpPr>
          <p:nvPr/>
        </p:nvSpPr>
        <p:spPr bwMode="auto">
          <a:xfrm>
            <a:off x="1136506" y="4515354"/>
            <a:ext cx="6450156" cy="9906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6400"/>
                </a:solidFill>
                <a:latin typeface="Consolas"/>
              </a:rPr>
              <a:t>&lt;!-- View </a:t>
            </a:r>
            <a:r>
              <a:rPr lang="en-US" sz="1400" dirty="0" smtClean="0">
                <a:solidFill>
                  <a:srgbClr val="006400"/>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data-title</a:t>
            </a:r>
            <a:r>
              <a:rPr lang="en-US" sz="1400" dirty="0">
                <a:solidFill>
                  <a:srgbClr val="0000FF"/>
                </a:solidFill>
                <a:latin typeface="Consolas"/>
              </a:rPr>
              <a:t>="Home"</a:t>
            </a:r>
            <a:r>
              <a:rPr lang="en-US" sz="1400" dirty="0">
                <a:solidFill>
                  <a:srgbClr val="000000"/>
                </a:solidFill>
                <a:latin typeface="Consolas"/>
              </a:rPr>
              <a:t> </a:t>
            </a:r>
            <a:r>
              <a:rPr lang="en-US" sz="1400" dirty="0">
                <a:solidFill>
                  <a:srgbClr val="FF0000"/>
                </a:solidFill>
                <a:latin typeface="Consolas"/>
              </a:rPr>
              <a:t>data-layout</a:t>
            </a:r>
            <a:r>
              <a:rPr lang="en-US" sz="1400" dirty="0">
                <a:solidFill>
                  <a:srgbClr val="0000FF"/>
                </a:solidFill>
                <a:latin typeface="Consolas"/>
              </a:rPr>
              <a:t>="</a:t>
            </a:r>
            <a:r>
              <a:rPr lang="en-US" sz="1400" dirty="0" err="1">
                <a:solidFill>
                  <a:srgbClr val="0000FF"/>
                </a:solidFill>
                <a:latin typeface="Consolas"/>
              </a:rPr>
              <a:t>myLayout</a:t>
            </a:r>
            <a:r>
              <a:rPr lang="en-US" sz="1400" dirty="0" smtClean="0">
                <a:solidFill>
                  <a:srgbClr val="0000FF"/>
                </a:solidFill>
                <a:latin typeface="Consolas"/>
              </a:rPr>
              <a:t>"&gt;</a:t>
            </a:r>
          </a:p>
          <a:p>
            <a:pPr>
              <a:lnSpc>
                <a:spcPct val="115000"/>
              </a:lnSpc>
              <a:spcBef>
                <a:spcPts val="0"/>
              </a:spcBef>
              <a:spcAft>
                <a:spcPts val="0"/>
              </a:spcAft>
              <a:defRPr/>
            </a:pPr>
            <a:r>
              <a:rPr lang="en-US" sz="1400" dirty="0" smtClean="0">
                <a:solidFill>
                  <a:srgbClr val="006400"/>
                </a:solidFill>
                <a:latin typeface="Consolas"/>
              </a:rPr>
              <a:t>    &lt;!--</a:t>
            </a:r>
            <a:r>
              <a:rPr lang="en-US" sz="1400" dirty="0">
                <a:solidFill>
                  <a:srgbClr val="006400"/>
                </a:solidFill>
                <a:latin typeface="Consolas"/>
              </a:rPr>
              <a:t> View Content </a:t>
            </a:r>
            <a:r>
              <a:rPr lang="en-US" sz="1400" dirty="0" smtClean="0">
                <a:solidFill>
                  <a:srgbClr val="006400"/>
                </a:solidFill>
                <a:latin typeface="Consolas"/>
              </a:rPr>
              <a:t>--&gt;</a:t>
            </a: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8" name="Rounded Rectangle 17"/>
          <p:cNvSpPr/>
          <p:nvPr/>
        </p:nvSpPr>
        <p:spPr bwMode="auto">
          <a:xfrm>
            <a:off x="1185862" y="2479213"/>
            <a:ext cx="43434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9" name="Rounded Rectangle 18"/>
          <p:cNvSpPr/>
          <p:nvPr/>
        </p:nvSpPr>
        <p:spPr bwMode="auto">
          <a:xfrm>
            <a:off x="1566862" y="2721903"/>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0" name="Rounded Rectangle 19"/>
          <p:cNvSpPr/>
          <p:nvPr/>
        </p:nvSpPr>
        <p:spPr bwMode="auto">
          <a:xfrm>
            <a:off x="1559317" y="3232300"/>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1199284" y="4779687"/>
            <a:ext cx="632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457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Local</a:t>
            </a:r>
          </a:p>
          <a:p>
            <a:pPr marL="685800" lvl="1"/>
            <a:endParaRPr lang="en-US" sz="2400" kern="0" dirty="0" smtClean="0"/>
          </a:p>
          <a:p>
            <a:pPr marL="403027" lvl="1" indent="0">
              <a:buNone/>
            </a:pPr>
            <a:endParaRPr lang="en-US" sz="2400" kern="0" dirty="0" smtClean="0"/>
          </a:p>
          <a:p>
            <a:r>
              <a:rPr lang="en-US" sz="2400" kern="0" dirty="0" smtClean="0"/>
              <a:t>External</a:t>
            </a:r>
          </a:p>
          <a:p>
            <a:pPr marL="400050" lvl="1" indent="0">
              <a:buFontTx/>
              <a:buNone/>
            </a:pPr>
            <a:endParaRPr lang="en-US" sz="2400" kern="0" dirty="0"/>
          </a:p>
        </p:txBody>
      </p:sp>
      <p:sp>
        <p:nvSpPr>
          <p:cNvPr id="11" name="Rectangle 7170"/>
          <p:cNvSpPr>
            <a:spLocks noChangeArrowheads="1"/>
          </p:cNvSpPr>
          <p:nvPr/>
        </p:nvSpPr>
        <p:spPr bwMode="auto">
          <a:xfrm>
            <a:off x="1169844" y="1822267"/>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="#page2"</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a:t>
            </a:r>
            <a:r>
              <a:rPr lang="en-US" sz="1400" dirty="0" smtClean="0">
                <a:solidFill>
                  <a:srgbClr val="0000FF"/>
                </a:solidFill>
                <a:latin typeface="Consolas"/>
              </a:rPr>
              <a:t>button" &gt;</a:t>
            </a:r>
            <a:r>
              <a:rPr lang="en-US" sz="1400" dirty="0" smtClean="0">
                <a:solidFill>
                  <a:srgbClr val="000000"/>
                </a:solidFill>
                <a:latin typeface="Consolas"/>
              </a:rPr>
              <a:t>Next Page</a:t>
            </a:r>
            <a:r>
              <a:rPr lang="en-US" sz="1400" dirty="0" smtClean="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endParaRPr lang="en-US" sz="1400" dirty="0" smtClean="0">
              <a:solidFill>
                <a:srgbClr val="0000FF"/>
              </a:solidFill>
              <a:latin typeface="Consolas"/>
              <a:ea typeface="Calibri"/>
            </a:endParaRPr>
          </a:p>
        </p:txBody>
      </p:sp>
      <p:sp>
        <p:nvSpPr>
          <p:cNvPr id="12" name="Rectangle 7170"/>
          <p:cNvSpPr>
            <a:spLocks noChangeArrowheads="1"/>
          </p:cNvSpPr>
          <p:nvPr/>
        </p:nvSpPr>
        <p:spPr bwMode="auto">
          <a:xfrm>
            <a:off x="1169844" y="3262312"/>
            <a:ext cx="69835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href</a:t>
            </a:r>
            <a:r>
              <a:rPr lang="en-US" sz="1400" dirty="0">
                <a:solidFill>
                  <a:srgbClr val="0000FF"/>
                </a:solidFill>
                <a:latin typeface="Consolas" panose="020B0609020204030204" pitchFamily="49" charset="0"/>
                <a:cs typeface="Consolas" panose="020B0609020204030204" pitchFamily="49" charset="0"/>
              </a:rPr>
              <a:t>="http://kendoui.com/"</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data-</a:t>
            </a:r>
            <a:r>
              <a:rPr lang="en-US" sz="1400" dirty="0" err="1">
                <a:solidFill>
                  <a:srgbClr val="FF0000"/>
                </a:solidFill>
                <a:latin typeface="Consolas" panose="020B0609020204030204" pitchFamily="49" charset="0"/>
                <a:cs typeface="Consolas" panose="020B0609020204030204" pitchFamily="49" charset="0"/>
              </a:rPr>
              <a:t>rel</a:t>
            </a:r>
            <a:r>
              <a:rPr lang="en-US" sz="1400" dirty="0">
                <a:solidFill>
                  <a:srgbClr val="0000FF"/>
                </a:solidFill>
                <a:latin typeface="Consolas" panose="020B0609020204030204" pitchFamily="49" charset="0"/>
                <a:cs typeface="Consolas" panose="020B0609020204030204" pitchFamily="49" charset="0"/>
              </a:rPr>
              <a:t>="</a:t>
            </a:r>
            <a:r>
              <a:rPr lang="en-US" sz="1400" dirty="0" smtClean="0">
                <a:solidFill>
                  <a:srgbClr val="0000FF"/>
                </a:solidFill>
                <a:latin typeface="Consolas" panose="020B0609020204030204" pitchFamily="49" charset="0"/>
                <a:cs typeface="Consolas" panose="020B0609020204030204" pitchFamily="49" charset="0"/>
              </a:rPr>
              <a:t>external" &gt;</a:t>
            </a:r>
            <a:r>
              <a:rPr lang="en-US" sz="1400" dirty="0">
                <a:latin typeface="Consolas" panose="020B0609020204030204" pitchFamily="49" charset="0"/>
                <a:cs typeface="Consolas" panose="020B0609020204030204" pitchFamily="49" charset="0"/>
              </a:rPr>
              <a:t>Visit KendoUI</a:t>
            </a: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solidFill>
                  <a:srgbClr val="0000FF"/>
                </a:solidFill>
                <a:latin typeface="Consolas" panose="020B0609020204030204" pitchFamily="49" charset="0"/>
                <a:cs typeface="Consolas" panose="020B0609020204030204" pitchFamily="49" charset="0"/>
              </a:rPr>
              <a:t>&gt;</a:t>
            </a:r>
            <a:r>
              <a:rPr lang="en-US" sz="1400" dirty="0">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1525073" y="1929522"/>
            <a:ext cx="1337019"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2907357" y="1930423"/>
            <a:ext cx="1817043"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2" name="Rounded Rectangle 21"/>
          <p:cNvSpPr/>
          <p:nvPr/>
        </p:nvSpPr>
        <p:spPr bwMode="auto">
          <a:xfrm>
            <a:off x="4170094" y="3369567"/>
            <a:ext cx="192590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457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Animation when moving from one view to another</a:t>
            </a:r>
          </a:p>
          <a:p>
            <a:r>
              <a:rPr lang="en-US" sz="2400" kern="0" dirty="0" smtClean="0"/>
              <a:t>Defined on View, navigational widget…or at the app level</a:t>
            </a:r>
          </a:p>
          <a:p>
            <a:endParaRPr lang="en-US" sz="2400" kern="0" dirty="0" smtClean="0"/>
          </a:p>
          <a:p>
            <a:endParaRPr lang="en-US" sz="2400" kern="0" dirty="0" smtClean="0"/>
          </a:p>
          <a:p>
            <a:pPr marL="0" indent="0">
              <a:buFontTx/>
              <a:buNone/>
            </a:pPr>
            <a:endParaRPr lang="en-US" sz="2400" kern="0" dirty="0" smtClean="0"/>
          </a:p>
          <a:p>
            <a:r>
              <a:rPr lang="en-US" sz="2400" kern="0" dirty="0" smtClean="0"/>
              <a:t>Slide, Zoom, Fade, and Overlay</a:t>
            </a:r>
          </a:p>
          <a:p>
            <a:r>
              <a:rPr lang="en-US" sz="2400" kern="0" dirty="0" smtClean="0"/>
              <a:t>Configure direction (slide, overlay), and reversible (all)</a:t>
            </a:r>
            <a:endParaRPr lang="en-US" sz="2400" kern="0" dirty="0" smtClean="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1028704" y="2266540"/>
            <a:ext cx="7620000" cy="10815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spcBef>
                <a:spcPts val="0"/>
              </a:spcBef>
              <a:spcAft>
                <a:spcPts val="0"/>
              </a:spcAft>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="slide" &gt;</a:t>
            </a:r>
          </a:p>
          <a:p>
            <a:pPr>
              <a:lnSpc>
                <a:spcPct val="115000"/>
              </a:lnSpc>
              <a:spcBef>
                <a:spcPts val="0"/>
              </a:spcBef>
              <a:spcAft>
                <a:spcPts val="0"/>
              </a:spcAft>
              <a:defRPr/>
            </a:pPr>
            <a:r>
              <a:rPr lang="en-US" sz="1400" dirty="0">
                <a:solidFill>
                  <a:srgbClr val="0000FF"/>
                </a:solidFill>
                <a:latin typeface="Consolas"/>
                <a:ea typeface="Calibri"/>
              </a:rPr>
              <a:t>&lt;/</a:t>
            </a:r>
            <a:r>
              <a:rPr lang="en-US" sz="1400" dirty="0">
                <a:solidFill>
                  <a:srgbClr val="800000"/>
                </a:solidFill>
                <a:latin typeface="Consolas"/>
                <a:ea typeface="Calibri"/>
              </a:rPr>
              <a:t>div</a:t>
            </a:r>
            <a:r>
              <a:rPr lang="en-US" sz="1400" dirty="0">
                <a:solidFill>
                  <a:srgbClr val="0000FF"/>
                </a:solidFill>
                <a:latin typeface="Consolas"/>
                <a:ea typeface="Calibri"/>
              </a:rPr>
              <a:t>&gt;</a:t>
            </a:r>
          </a:p>
          <a:p>
            <a:pPr>
              <a:lnSpc>
                <a:spcPct val="115000"/>
              </a:lnSpc>
              <a:spcBef>
                <a:spcPts val="0"/>
              </a:spcBef>
              <a:spcAft>
                <a:spcPts val="0"/>
              </a:spcAft>
              <a:defRPr/>
            </a:pPr>
            <a:endParaRPr lang="en-US" sz="1400" dirty="0" smtClean="0">
              <a:solidFill>
                <a:srgbClr val="0000FF"/>
              </a:solidFill>
              <a:latin typeface="Consolas"/>
            </a:endParaRPr>
          </a:p>
          <a:p>
            <a:pPr>
              <a:lnSpc>
                <a:spcPct val="115000"/>
              </a:lnSpc>
              <a:spcBef>
                <a:spcPts val="0"/>
              </a:spcBef>
              <a:spcAft>
                <a:spcPts val="0"/>
              </a:spcAft>
              <a:defRPr/>
            </a:pPr>
            <a:r>
              <a:rPr lang="en-US" sz="1400" dirty="0" smtClean="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a:t>
            </a:r>
            <a:r>
              <a:rPr lang="en-US" sz="1400" dirty="0" smtClean="0">
                <a:solidFill>
                  <a:srgbClr val="0000FF"/>
                </a:solidFill>
                <a:latin typeface="Consolas"/>
              </a:rPr>
              <a:t>fade" &gt;</a:t>
            </a:r>
            <a:r>
              <a:rPr lang="en-US" sz="1400" dirty="0">
                <a:solidFill>
                  <a:srgbClr val="000000"/>
                </a:solidFill>
                <a:latin typeface="Consolas"/>
              </a:rPr>
              <a:t>Search</a:t>
            </a:r>
            <a:r>
              <a:rPr lang="en-US" sz="1400" dirty="0">
                <a:solidFill>
                  <a:srgbClr val="0000FF"/>
                </a:solidFill>
                <a:latin typeface="Consolas"/>
              </a:rPr>
              <a:t>&lt;/</a:t>
            </a:r>
            <a:r>
              <a:rPr lang="en-US" sz="1400" dirty="0">
                <a:solidFill>
                  <a:srgbClr val="800000"/>
                </a:solidFill>
                <a:latin typeface="Consolas"/>
              </a:rPr>
              <a:t>a</a:t>
            </a:r>
            <a:r>
              <a:rPr lang="en-US" sz="1400" dirty="0" smtClean="0">
                <a:solidFill>
                  <a:srgbClr val="0000FF"/>
                </a:solidFill>
                <a:latin typeface="Consolas"/>
              </a:rPr>
              <a:t>&gt;</a:t>
            </a:r>
          </a:p>
        </p:txBody>
      </p:sp>
      <p:sp>
        <p:nvSpPr>
          <p:cNvPr id="20" name="Rounded Rectangle 19"/>
          <p:cNvSpPr/>
          <p:nvPr/>
        </p:nvSpPr>
        <p:spPr bwMode="auto">
          <a:xfrm>
            <a:off x="4407085" y="2314665"/>
            <a:ext cx="235503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4716314" y="3045193"/>
            <a:ext cx="2245912"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457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Built-in loading indicator</a:t>
            </a:r>
          </a:p>
          <a:p>
            <a:r>
              <a:rPr lang="en-US" sz="2400" kern="0" dirty="0" smtClean="0"/>
              <a:t>Styled per platform</a:t>
            </a:r>
          </a:p>
        </p:txBody>
      </p:sp>
      <p:sp>
        <p:nvSpPr>
          <p:cNvPr id="8" name="Rectangle 7170"/>
          <p:cNvSpPr>
            <a:spLocks noChangeArrowheads="1"/>
          </p:cNvSpPr>
          <p:nvPr/>
        </p:nvSpPr>
        <p:spPr bwMode="auto">
          <a:xfrm>
            <a:off x="914400" y="2286000"/>
            <a:ext cx="6705600" cy="3048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pPr>
            <a:r>
              <a:rPr lang="en-US" sz="1400" dirty="0">
                <a:solidFill>
                  <a:srgbClr val="0000FF"/>
                </a:solidFill>
                <a:latin typeface="Consolas"/>
              </a:rPr>
              <a:t>&lt;</a:t>
            </a:r>
            <a:r>
              <a:rPr lang="en-US" sz="1400" dirty="0">
                <a:solidFill>
                  <a:srgbClr val="800000"/>
                </a:solidFill>
                <a:latin typeface="Consolas"/>
              </a:rPr>
              <a:t>script</a:t>
            </a:r>
            <a:r>
              <a:rPr lang="en-US" sz="1400" dirty="0" smtClean="0">
                <a:solidFill>
                  <a:srgbClr val="0000FF"/>
                </a:solidFill>
                <a:latin typeface="Consolas"/>
              </a:rPr>
              <a:t>&gt;</a:t>
            </a:r>
          </a:p>
          <a:p>
            <a:pPr marL="0" marR="0">
              <a:lnSpc>
                <a:spcPct val="107000"/>
              </a:lnSpc>
              <a:spcBef>
                <a:spcPts val="0"/>
              </a:spcBef>
              <a:spcAft>
                <a:spcPts val="0"/>
              </a:spcAft>
            </a:pPr>
            <a:r>
              <a:rPr lang="en-US" sz="1400" dirty="0" smtClean="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800000"/>
                </a:solidFill>
                <a:latin typeface="Consolas"/>
              </a:rPr>
              <a:t>"#</a:t>
            </a:r>
            <a:r>
              <a:rPr lang="en-US" sz="1400" dirty="0" err="1">
                <a:solidFill>
                  <a:srgbClr val="800000"/>
                </a:solidFill>
                <a:latin typeface="Consolas"/>
              </a:rPr>
              <a:t>longProcess</a:t>
            </a:r>
            <a:r>
              <a:rPr lang="en-US" sz="1400" dirty="0">
                <a:solidFill>
                  <a:srgbClr val="800000"/>
                </a:solidFill>
                <a:latin typeface="Consolas"/>
              </a:rPr>
              <a:t>"</a:t>
            </a:r>
            <a:r>
              <a:rPr lang="en-US" sz="1400" dirty="0">
                <a:solidFill>
                  <a:srgbClr val="000000"/>
                </a:solidFill>
                <a:latin typeface="Consolas"/>
              </a:rPr>
              <a:t>).</a:t>
            </a:r>
            <a:r>
              <a:rPr lang="en-US" sz="1400" dirty="0" smtClean="0">
                <a:solidFill>
                  <a:srgbClr val="000000"/>
                </a:solidFill>
                <a:latin typeface="Consolas"/>
              </a:rPr>
              <a:t>bind(</a:t>
            </a:r>
            <a:r>
              <a:rPr lang="en-US" sz="1400" dirty="0">
                <a:solidFill>
                  <a:srgbClr val="800000"/>
                </a:solidFill>
                <a:latin typeface="Consolas"/>
                <a:ea typeface="Calibri"/>
              </a:rPr>
              <a:t>'click'</a:t>
            </a:r>
            <a:r>
              <a:rPr lang="en-US" sz="1400" dirty="0" smtClean="0">
                <a:solidFill>
                  <a:srgbClr val="000000"/>
                </a:solidFill>
                <a:latin typeface="Consolas"/>
              </a:rPr>
              <a:t>,</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            </a:t>
            </a:r>
            <a:endParaRPr lang="en-US" sz="1400" dirty="0" smtClean="0">
              <a:solidFill>
                <a:srgbClr val="000000"/>
              </a:solidFill>
              <a:latin typeface="Consolas"/>
            </a:endParaRP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app.showLoading</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err="1" smtClean="0">
                <a:solidFill>
                  <a:srgbClr val="000000"/>
                </a:solidFill>
                <a:latin typeface="Consolas"/>
              </a:rPr>
              <a:t>longRunningProcess</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err="1">
                <a:solidFill>
                  <a:srgbClr val="000000"/>
                </a:solidFill>
                <a:latin typeface="Consolas"/>
              </a:rPr>
              <a:t>app.hideLoading</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a:t>
            </a:r>
          </a:p>
          <a:p>
            <a:pPr marL="0" marR="0">
              <a:lnSpc>
                <a:spcPct val="107000"/>
              </a:lnSpc>
              <a:spcBef>
                <a:spcPts val="0"/>
              </a:spcBef>
              <a:spcAft>
                <a:spcPts val="0"/>
              </a:spcAft>
            </a:pPr>
            <a:r>
              <a:rPr lang="en-US" sz="1400" dirty="0">
                <a:solidFill>
                  <a:srgbClr val="000000"/>
                </a:solidFill>
                <a:latin typeface="Consolas"/>
              </a:rPr>
              <a:t>    }); </a:t>
            </a:r>
            <a:endParaRPr lang="en-US" sz="1400" dirty="0" smtClean="0">
              <a:solidFill>
                <a:srgbClr val="000000"/>
              </a:solidFill>
              <a:latin typeface="Consolas"/>
            </a:endParaRPr>
          </a:p>
          <a:p>
            <a:pPr marL="0" marR="0">
              <a:lnSpc>
                <a:spcPct val="107000"/>
              </a:lnSpc>
              <a:spcBef>
                <a:spcPts val="0"/>
              </a:spcBef>
              <a:spcAft>
                <a:spcPts val="0"/>
              </a:spcAft>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smtClean="0">
                <a:solidFill>
                  <a:srgbClr val="0000FF"/>
                </a:solidFill>
                <a:latin typeface="Consolas"/>
                <a:ea typeface="Calibri"/>
              </a:rPr>
              <a:t>&gt;</a:t>
            </a:r>
          </a:p>
          <a:p>
            <a:pPr marL="0" marR="0">
              <a:lnSpc>
                <a:spcPct val="107000"/>
              </a:lnSpc>
              <a:spcBef>
                <a:spcPts val="0"/>
              </a:spcBef>
              <a:spcAft>
                <a:spcPts val="0"/>
              </a:spcAft>
            </a:pPr>
            <a:endParaRPr lang="en-US" sz="1400" dirty="0" smtClean="0">
              <a:solidFill>
                <a:srgbClr val="0000FF"/>
              </a:solidFill>
              <a:latin typeface="Consolas"/>
              <a:ea typeface="Calibri"/>
            </a:endParaRPr>
          </a:p>
          <a:p>
            <a:pPr marL="0" marR="0">
              <a:lnSpc>
                <a:spcPct val="107000"/>
              </a:lnSpc>
              <a:spcBef>
                <a:spcPts val="0"/>
              </a:spcBef>
              <a:spcAft>
                <a:spcPts val="0"/>
              </a:spcAft>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pPr>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window.app</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smtClean="0">
                <a:solidFill>
                  <a:srgbClr val="000000"/>
                </a:solidFill>
                <a:latin typeface="Consolas"/>
              </a:rPr>
              <a:t>);</a:t>
            </a:r>
          </a:p>
          <a:p>
            <a:pPr marL="0" marR="0">
              <a:lnSpc>
                <a:spcPct val="107000"/>
              </a:lnSpc>
              <a:spcBef>
                <a:spcPts val="0"/>
              </a:spcBef>
              <a:spcAft>
                <a:spcPts val="0"/>
              </a:spcAft>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effectLst/>
              <a:latin typeface="Calibri"/>
              <a:ea typeface="Calibri"/>
              <a:cs typeface="Times New Roman"/>
            </a:endParaRPr>
          </a:p>
        </p:txBody>
      </p:sp>
      <p:sp>
        <p:nvSpPr>
          <p:cNvPr id="9" name="Rounded Rectangle 8"/>
          <p:cNvSpPr/>
          <p:nvPr/>
        </p:nvSpPr>
        <p:spPr bwMode="auto">
          <a:xfrm>
            <a:off x="2133601" y="3006751"/>
            <a:ext cx="19050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2142654" y="3235351"/>
            <a:ext cx="220074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2156235" y="3464462"/>
            <a:ext cx="188236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457200" y="1371600"/>
            <a:ext cx="8382000" cy="49530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Automatic platform specific styling of form elements</a:t>
            </a:r>
          </a:p>
          <a:p>
            <a:r>
              <a:rPr lang="en-US" sz="2400" kern="0" dirty="0" smtClean="0"/>
              <a:t>Uses new HTML5 input types</a:t>
            </a:r>
          </a:p>
          <a:p>
            <a:r>
              <a:rPr lang="en-US" sz="2400" kern="0" dirty="0" smtClean="0"/>
              <a:t>Supported inputs</a:t>
            </a:r>
          </a:p>
          <a:p>
            <a:pPr marL="452438" lvl="1" indent="0">
              <a:buNone/>
            </a:pPr>
            <a:r>
              <a:rPr lang="en-US" kern="0" dirty="0" smtClean="0"/>
              <a:t>-  </a:t>
            </a:r>
            <a:r>
              <a:rPr lang="en-US" sz="2000" kern="0" dirty="0" smtClean="0"/>
              <a:t>text</a:t>
            </a:r>
          </a:p>
          <a:p>
            <a:pPr lvl="1">
              <a:buFontTx/>
              <a:buChar char="-"/>
            </a:pPr>
            <a:r>
              <a:rPr lang="en-US" sz="2000" kern="0" dirty="0" smtClean="0"/>
              <a:t>password</a:t>
            </a:r>
          </a:p>
          <a:p>
            <a:pPr lvl="1">
              <a:buFontTx/>
              <a:buChar char="-"/>
            </a:pPr>
            <a:r>
              <a:rPr lang="en-US" sz="2000" kern="0" dirty="0" smtClean="0"/>
              <a:t>search</a:t>
            </a:r>
          </a:p>
          <a:p>
            <a:pPr lvl="1">
              <a:buFontTx/>
              <a:buChar char="-"/>
            </a:pPr>
            <a:r>
              <a:rPr lang="en-US" sz="2000" kern="0" dirty="0" smtClean="0"/>
              <a:t>url</a:t>
            </a:r>
          </a:p>
          <a:p>
            <a:pPr lvl="1">
              <a:buFontTx/>
              <a:buChar char="-"/>
            </a:pPr>
            <a:r>
              <a:rPr lang="en-US" sz="2000" kern="0" dirty="0" smtClean="0"/>
              <a:t>email</a:t>
            </a:r>
          </a:p>
          <a:p>
            <a:pPr lvl="1">
              <a:buFontTx/>
              <a:buChar char="-"/>
            </a:pPr>
            <a:r>
              <a:rPr lang="en-US" sz="2000" kern="0" dirty="0" smtClean="0"/>
              <a:t>number</a:t>
            </a:r>
          </a:p>
        </p:txBody>
      </p:sp>
      <p:sp>
        <p:nvSpPr>
          <p:cNvPr id="15" name="Rectangle 14"/>
          <p:cNvSpPr/>
          <p:nvPr/>
        </p:nvSpPr>
        <p:spPr>
          <a:xfrm>
            <a:off x="2957600" y="2722989"/>
            <a:ext cx="4572000" cy="1631216"/>
          </a:xfrm>
          <a:prstGeom prst="rect">
            <a:avLst/>
          </a:prstGeom>
        </p:spPr>
        <p:txBody>
          <a:bodyPr>
            <a:spAutoFit/>
          </a:bodyPr>
          <a:lstStyle/>
          <a:p>
            <a:pPr marL="742950" lvl="1" indent="-285750">
              <a:buFontTx/>
              <a:buChar char="-"/>
            </a:pPr>
            <a:r>
              <a:rPr lang="en-US" sz="2000" kern="0" dirty="0" err="1" smtClean="0"/>
              <a:t>tel</a:t>
            </a:r>
            <a:endParaRPr lang="en-US" sz="2000" kern="0" dirty="0" smtClean="0"/>
          </a:p>
          <a:p>
            <a:pPr marL="742950" lvl="1" indent="-285750">
              <a:buFontTx/>
              <a:buChar char="-"/>
            </a:pPr>
            <a:r>
              <a:rPr lang="en-US" sz="2000" kern="0" dirty="0" smtClean="0"/>
              <a:t>file</a:t>
            </a:r>
          </a:p>
          <a:p>
            <a:pPr marL="742950" lvl="1" indent="-285750">
              <a:buFontTx/>
              <a:buChar char="-"/>
            </a:pPr>
            <a:r>
              <a:rPr lang="en-US" sz="2000" kern="0" dirty="0" smtClean="0"/>
              <a:t>date</a:t>
            </a:r>
          </a:p>
          <a:p>
            <a:pPr marL="742950" lvl="1" indent="-285750">
              <a:buFontTx/>
              <a:buChar char="-"/>
            </a:pPr>
            <a:r>
              <a:rPr lang="en-US" sz="2000" kern="0" dirty="0" smtClean="0"/>
              <a:t>time</a:t>
            </a:r>
          </a:p>
          <a:p>
            <a:pPr marL="742950" lvl="1" indent="-285750">
              <a:buFontTx/>
              <a:buChar char="-"/>
            </a:pPr>
            <a:r>
              <a:rPr lang="en-US" sz="2000" kern="0" dirty="0" smtClean="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t>
            </a:r>
            <a:r>
              <a:rPr lang="en-US" sz="2400" dirty="0" smtClean="0"/>
              <a:t>ASP.NET/IIS</a:t>
            </a:r>
            <a:endParaRPr lang="en-US" sz="2400" dirty="0"/>
          </a:p>
          <a:p>
            <a:r>
              <a:rPr lang="en-US" sz="2400" dirty="0"/>
              <a:t>Senior Software Engineer </a:t>
            </a:r>
            <a:r>
              <a:rPr lang="en-US" sz="2400" dirty="0" smtClean="0"/>
              <a:t>at </a:t>
            </a:r>
            <a:r>
              <a:rPr lang="en-US" sz="2400" dirty="0"/>
              <a:t>Skyline Technologies</a:t>
            </a:r>
          </a:p>
          <a:p>
            <a:r>
              <a:rPr lang="en-US" sz="2400" dirty="0"/>
              <a:t>Been developing software for </a:t>
            </a:r>
            <a:r>
              <a:rPr lang="en-US" sz="2400" dirty="0" smtClean="0"/>
              <a:t>~13 </a:t>
            </a:r>
            <a:r>
              <a:rPr lang="en-US" sz="2400" dirty="0"/>
              <a:t>years</a:t>
            </a:r>
          </a:p>
          <a:p>
            <a:r>
              <a:rPr lang="en-US" sz="2400" dirty="0"/>
              <a:t>Primary focus on the Microsoft Web </a:t>
            </a:r>
            <a:r>
              <a:rPr lang="en-US" sz="2400" dirty="0" smtClean="0"/>
              <a:t>stack</a:t>
            </a:r>
            <a:endParaRPr lang="en-US" sz="2400" dirty="0"/>
          </a:p>
          <a:p>
            <a:r>
              <a:rPr lang="en-US" sz="2400" dirty="0"/>
              <a:t>Speaker (Local, Regional, National)</a:t>
            </a:r>
          </a:p>
          <a:p>
            <a:r>
              <a:rPr lang="en-US" sz="2400" dirty="0"/>
              <a:t>Author (MSDN, Pluralsight</a:t>
            </a:r>
            <a:r>
              <a:rPr lang="en-US" sz="2400" dirty="0" smtClean="0"/>
              <a:t>)</a:t>
            </a:r>
            <a:endParaRPr lang="en-US" sz="2400" dirty="0"/>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457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Represents a screen</a:t>
            </a:r>
          </a:p>
          <a:p>
            <a:r>
              <a:rPr lang="en-US" sz="2400" kern="0" dirty="0" smtClean="0"/>
              <a:t>HTML element attributed with data role of view</a:t>
            </a: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sp>
        <p:nvSpPr>
          <p:cNvPr id="6" name="Rectangle 7170"/>
          <p:cNvSpPr>
            <a:spLocks noChangeArrowheads="1"/>
          </p:cNvSpPr>
          <p:nvPr/>
        </p:nvSpPr>
        <p:spPr bwMode="auto">
          <a:xfrm>
            <a:off x="1170432" y="2286000"/>
            <a:ext cx="6145356" cy="9143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a:t>
            </a:r>
            <a:r>
              <a:rPr lang="en-US" sz="1400" kern="0" dirty="0" smtClean="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content</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 --&gt;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r>
              <a:rPr lang="en-US" sz="1400" kern="0" dirty="0">
                <a:solidFill>
                  <a:srgbClr val="0000FF"/>
                </a:solidFill>
                <a:latin typeface="Consolas" panose="020B0609020204030204" pitchFamily="49" charset="0"/>
                <a:ea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rPr>
              <a:t>div</a:t>
            </a:r>
            <a:r>
              <a:rPr lang="en-US" sz="1400" kern="0" dirty="0">
                <a:solidFill>
                  <a:srgbClr val="0000FF"/>
                </a:solidFill>
                <a:latin typeface="Consolas" panose="020B0609020204030204" pitchFamily="49" charset="0"/>
                <a:ea typeface="Times New Roman" panose="02020603050405020304" pitchFamily="18" charset="0"/>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457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Load view remotely via AJAX</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smtClean="0"/>
              <a:t>Only content within the first View element is rendered</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sp>
        <p:nvSpPr>
          <p:cNvPr id="11" name="Rectangle 7170"/>
          <p:cNvSpPr>
            <a:spLocks noChangeArrowheads="1"/>
          </p:cNvSpPr>
          <p:nvPr/>
        </p:nvSpPr>
        <p:spPr bwMode="auto">
          <a:xfrm>
            <a:off x="1093644" y="1825244"/>
            <a:ext cx="6526356" cy="69465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"view</a:t>
            </a:r>
            <a:r>
              <a:rPr lang="en-US" sz="1400" dirty="0" smtClean="0">
                <a:solidFill>
                  <a:srgbClr val="E25000"/>
                </a:solidFill>
                <a:latin typeface="Consolas" pitchFamily="49" charset="0"/>
                <a:cs typeface="Consolas" pitchFamily="49" charset="0"/>
              </a:rPr>
              <a:t>"</a:t>
            </a:r>
            <a:r>
              <a:rPr lang="en-US" sz="1400" dirty="0" smtClean="0">
                <a:solidFill>
                  <a:srgbClr val="0066CC"/>
                </a:solidFill>
                <a:latin typeface="Consolas" pitchFamily="49" charset="0"/>
                <a:cs typeface="Consolas" pitchFamily="49" charset="0"/>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 </a:t>
            </a:r>
            <a:r>
              <a:rPr lang="en-US" sz="1400" dirty="0" smtClean="0">
                <a:solidFill>
                  <a:srgbClr val="0066CC"/>
                </a:solidFill>
                <a:latin typeface="Consolas" pitchFamily="49" charset="0"/>
                <a:cs typeface="Consolas" pitchFamily="49" charset="0"/>
              </a:rPr>
              <a:t>   &lt;</a:t>
            </a:r>
            <a:r>
              <a:rPr lang="en-US" sz="1400" dirty="0">
                <a:solidFill>
                  <a:srgbClr val="0066CC"/>
                </a:solidFill>
                <a:latin typeface="Consolas" pitchFamily="49" charset="0"/>
                <a:cs typeface="Consolas" pitchFamily="49" charset="0"/>
              </a:rPr>
              <a:t>a</a:t>
            </a:r>
            <a:r>
              <a:rPr lang="en-US" sz="1400" dirty="0">
                <a:solidFill>
                  <a:srgbClr val="42545A"/>
                </a:solidFill>
                <a:latin typeface="Consolas" pitchFamily="49" charset="0"/>
                <a:cs typeface="Consolas" pitchFamily="49" charset="0"/>
              </a:rPr>
              <a:t> </a:t>
            </a:r>
            <a:r>
              <a:rPr lang="en-US" sz="1400" dirty="0" err="1">
                <a:solidFill>
                  <a:srgbClr val="6666FF"/>
                </a:solidFill>
                <a:latin typeface="Consolas" pitchFamily="49" charset="0"/>
                <a:cs typeface="Consolas" pitchFamily="49" charset="0"/>
              </a:rPr>
              <a:t>href</a:t>
            </a:r>
            <a:r>
              <a:rPr lang="en-US" sz="1400" dirty="0" smtClean="0">
                <a:solidFill>
                  <a:srgbClr val="333333"/>
                </a:solidFill>
                <a:latin typeface="Consolas" pitchFamily="49" charset="0"/>
                <a:cs typeface="Consolas" pitchFamily="49" charset="0"/>
              </a:rPr>
              <a:t>=</a:t>
            </a:r>
            <a:r>
              <a:rPr lang="en-US" sz="1400" dirty="0" smtClean="0">
                <a:solidFill>
                  <a:srgbClr val="E25000"/>
                </a:solidFill>
                <a:latin typeface="Consolas" pitchFamily="49" charset="0"/>
                <a:cs typeface="Consolas" pitchFamily="49" charset="0"/>
              </a:rPr>
              <a:t>"remoteView.html</a:t>
            </a:r>
            <a:r>
              <a:rPr lang="en-US" sz="1400" dirty="0">
                <a:solidFill>
                  <a:srgbClr val="E25000"/>
                </a:solidFill>
                <a:latin typeface="Consolas" pitchFamily="49" charset="0"/>
                <a:cs typeface="Consolas" pitchFamily="49" charset="0"/>
              </a:rPr>
              <a:t>"</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"button</a:t>
            </a:r>
            <a:r>
              <a:rPr lang="en-US" sz="1400" dirty="0" smtClean="0">
                <a:solidFill>
                  <a:srgbClr val="E25000"/>
                </a:solidFill>
                <a:latin typeface="Consolas" pitchFamily="49" charset="0"/>
                <a:cs typeface="Consolas" pitchFamily="49" charset="0"/>
              </a:rPr>
              <a:t>"</a:t>
            </a:r>
            <a:r>
              <a:rPr lang="en-US" sz="1400" dirty="0" smtClean="0">
                <a:solidFill>
                  <a:srgbClr val="0066CC"/>
                </a:solidFill>
                <a:latin typeface="Consolas" pitchFamily="49" charset="0"/>
                <a:cs typeface="Consolas" pitchFamily="49" charset="0"/>
              </a:rPr>
              <a:t>&gt;</a:t>
            </a:r>
            <a:r>
              <a:rPr lang="en-US" sz="1400" dirty="0" smtClean="0">
                <a:solidFill>
                  <a:srgbClr val="42545A"/>
                </a:solidFill>
                <a:latin typeface="Consolas" pitchFamily="49" charset="0"/>
                <a:cs typeface="Consolas" pitchFamily="49" charset="0"/>
              </a:rPr>
              <a:t>Remote View</a:t>
            </a:r>
            <a:r>
              <a:rPr lang="en-US" sz="1400" dirty="0" smtClean="0">
                <a:solidFill>
                  <a:srgbClr val="0066CC"/>
                </a:solidFill>
                <a:latin typeface="Consolas" pitchFamily="49" charset="0"/>
                <a:cs typeface="Consolas" pitchFamily="49" charset="0"/>
              </a:rPr>
              <a:t>&lt;/</a:t>
            </a:r>
            <a:r>
              <a:rPr lang="en-US" sz="1400" dirty="0">
                <a:solidFill>
                  <a:srgbClr val="0066CC"/>
                </a:solidFill>
                <a:latin typeface="Consolas" pitchFamily="49" charset="0"/>
                <a:cs typeface="Consolas" pitchFamily="49" charset="0"/>
              </a:rPr>
              <a:t>a</a:t>
            </a:r>
            <a:r>
              <a:rPr lang="en-US" sz="1400" dirty="0" smtClean="0">
                <a:solidFill>
                  <a:srgbClr val="0066CC"/>
                </a:solidFill>
                <a:latin typeface="Consolas" pitchFamily="49" charset="0"/>
                <a:cs typeface="Consolas" pitchFamily="49" charset="0"/>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66CC"/>
                </a:solidFill>
                <a:latin typeface="Consolas" pitchFamily="49" charset="0"/>
                <a:cs typeface="Consolas" pitchFamily="49" charset="0"/>
              </a:rPr>
              <a:t>&lt;/</a:t>
            </a:r>
            <a:r>
              <a:rPr lang="en-US" sz="1400" dirty="0">
                <a:solidFill>
                  <a:srgbClr val="0066CC"/>
                </a:solidFill>
                <a:latin typeface="Consolas" pitchFamily="49" charset="0"/>
                <a:cs typeface="Consolas" pitchFamily="49" charset="0"/>
              </a:rPr>
              <a:t>div&gt;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1824698" y="2076033"/>
            <a:ext cx="2254217" cy="18436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ectangle 7170"/>
          <p:cNvSpPr>
            <a:spLocks noChangeArrowheads="1"/>
          </p:cNvSpPr>
          <p:nvPr/>
        </p:nvSpPr>
        <p:spPr bwMode="auto">
          <a:xfrm>
            <a:off x="1093644" y="3184403"/>
            <a:ext cx="6526356" cy="2301998"/>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remoteView.html </a:t>
            </a:r>
            <a:r>
              <a:rPr lang="en-US" sz="1400" dirty="0" smtClean="0">
                <a:solidFill>
                  <a:srgbClr val="006400"/>
                </a:solidFill>
                <a:latin typeface="Consolas"/>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a:t>
            </a:r>
            <a:r>
              <a:rPr lang="en-US" sz="1400" dirty="0" err="1">
                <a:solidFill>
                  <a:srgbClr val="FF0000"/>
                </a:solidFill>
                <a:latin typeface="Consolas"/>
              </a:rPr>
              <a:t>init</a:t>
            </a:r>
            <a:r>
              <a:rPr lang="en-US" sz="1400" dirty="0">
                <a:solidFill>
                  <a:srgbClr val="0000FF"/>
                </a:solidFill>
                <a:latin typeface="Consolas"/>
              </a:rPr>
              <a:t>="</a:t>
            </a:r>
            <a:r>
              <a:rPr lang="en-US" sz="1400" dirty="0" err="1" smtClean="0">
                <a:solidFill>
                  <a:srgbClr val="0000FF"/>
                </a:solidFill>
                <a:latin typeface="Consolas"/>
              </a:rPr>
              <a:t>initRemoteView</a:t>
            </a:r>
            <a:r>
              <a:rPr lang="en-US" sz="1400" dirty="0" smtClean="0">
                <a:solidFill>
                  <a:srgbClr val="0000FF"/>
                </a:solidFill>
                <a:latin typeface="Consolas"/>
              </a:rPr>
              <a:t>" &gt;</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a:t>
            </a:r>
            <a:r>
              <a:rPr lang="en-US" sz="1400" dirty="0" err="1">
                <a:solidFill>
                  <a:srgbClr val="0000FF"/>
                </a:solidFill>
                <a:latin typeface="Consolas"/>
              </a:rPr>
              <a:t>someLocalView</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="link"&gt;</a:t>
            </a:r>
            <a:r>
              <a:rPr lang="en-US" sz="1400" dirty="0">
                <a:solidFill>
                  <a:srgbClr val="000000"/>
                </a:solidFill>
                <a:latin typeface="Consolas"/>
              </a:rPr>
              <a:t>Link</a:t>
            </a:r>
            <a:r>
              <a:rPr lang="en-US" sz="1400" dirty="0">
                <a:solidFill>
                  <a:srgbClr val="0000FF"/>
                </a:solidFill>
                <a:latin typeface="Consolas"/>
              </a:rPr>
              <a:t>&lt;/</a:t>
            </a:r>
            <a:r>
              <a:rPr lang="en-US" sz="1400" dirty="0">
                <a:solidFill>
                  <a:srgbClr val="800000"/>
                </a:solidFill>
                <a:latin typeface="Consolas"/>
              </a:rPr>
              <a:t>a</a:t>
            </a:r>
            <a:r>
              <a:rPr lang="en-US" sz="1400" dirty="0" smtClean="0">
                <a:solidFill>
                  <a:srgbClr val="0000FF"/>
                </a:solidFill>
                <a:latin typeface="Consolas"/>
              </a:rPr>
              <a:t>&gt;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 </a:t>
            </a:r>
            <a:endParaRPr lang="en-US" sz="1400" dirty="0" smtClean="0">
              <a:solidFill>
                <a:srgbClr val="0000FF"/>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a:t>
            </a:r>
            <a:r>
              <a:rPr lang="en-US" sz="1400" dirty="0" smtClean="0">
                <a:solidFill>
                  <a:srgbClr val="006400"/>
                </a:solidFill>
                <a:latin typeface="Consolas"/>
              </a:rPr>
              <a:t>script in consuming view</a:t>
            </a:r>
            <a:r>
              <a:rPr lang="en-US" sz="1400" dirty="0">
                <a:solidFill>
                  <a:srgbClr val="006400"/>
                </a:solidFill>
                <a:latin typeface="Consolas"/>
              </a:rPr>
              <a:t> --&gt;</a:t>
            </a:r>
            <a:endParaRPr lang="en-US" sz="1400" dirty="0">
              <a:solidFill>
                <a:srgbClr val="0000FF"/>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endParaRPr lang="en-US" sz="1400" dirty="0" smtClean="0">
              <a:solidFill>
                <a:srgbClr val="000000"/>
              </a:solidFill>
              <a:latin typeface="Consolas"/>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smtClean="0">
                <a:solidFill>
                  <a:srgbClr val="000000"/>
                </a:solidFill>
                <a:latin typeface="Consolas"/>
              </a:rPr>
              <a:t>   </a:t>
            </a:r>
            <a:r>
              <a:rPr lang="en-US" sz="1400" dirty="0" smtClean="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initRemoveView</a:t>
            </a:r>
            <a:r>
              <a:rPr lang="en-US" sz="1400" dirty="0">
                <a:solidFill>
                  <a:srgbClr val="000000"/>
                </a:solidFill>
                <a:latin typeface="Consolas"/>
              </a:rPr>
              <a:t>(e) </a:t>
            </a:r>
            <a:r>
              <a:rPr lang="en-US" sz="1400" dirty="0" smtClean="0">
                <a:solidFill>
                  <a:srgbClr val="000000"/>
                </a:solidFill>
                <a:latin typeface="Consolas"/>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err="1">
                <a:solidFill>
                  <a:srgbClr val="000000"/>
                </a:solidFill>
                <a:latin typeface="Consolas"/>
              </a:rPr>
              <a:t>e.view.element.find</a:t>
            </a:r>
            <a:r>
              <a:rPr lang="en-US" sz="1400" dirty="0">
                <a:solidFill>
                  <a:srgbClr val="000000"/>
                </a:solidFill>
                <a:latin typeface="Consolas"/>
              </a:rPr>
              <a:t>(</a:t>
            </a:r>
            <a:r>
              <a:rPr lang="en-US" sz="1400" dirty="0">
                <a:solidFill>
                  <a:srgbClr val="800000"/>
                </a:solidFill>
                <a:latin typeface="Consolas"/>
              </a:rPr>
              <a:t>"#link"</a:t>
            </a:r>
            <a:r>
              <a:rPr lang="en-US" sz="1400" dirty="0">
                <a:solidFill>
                  <a:srgbClr val="000000"/>
                </a:solidFill>
                <a:latin typeface="Consolas"/>
              </a:rPr>
              <a:t>).</a:t>
            </a:r>
            <a:r>
              <a:rPr lang="en-US" sz="1400" dirty="0" err="1">
                <a:solidFill>
                  <a:srgbClr val="000000"/>
                </a:solidFill>
                <a:latin typeface="Consolas"/>
              </a:rPr>
              <a:t>kendoMobileButton</a:t>
            </a:r>
            <a:r>
              <a:rPr lang="en-US" sz="1400" dirty="0" smtClean="0">
                <a:solidFill>
                  <a:srgbClr val="000000"/>
                </a:solidFill>
                <a:latin typeface="Consolas"/>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00"/>
                </a:solidFill>
                <a:latin typeface="Consolas"/>
              </a:rPr>
              <a:t>  </a:t>
            </a:r>
            <a:r>
              <a:rPr lang="en-US" sz="1400" dirty="0">
                <a:solidFill>
                  <a:srgbClr val="000000"/>
                </a:solidFill>
                <a:latin typeface="Consolas"/>
              </a:rPr>
              <a:t>  </a:t>
            </a:r>
            <a:r>
              <a:rPr lang="en-US" sz="1400" dirty="0" smtClean="0">
                <a:solidFill>
                  <a:srgbClr val="000000"/>
                </a:solidFill>
                <a:latin typeface="Consolas"/>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3316705" y="3443029"/>
            <a:ext cx="2626895" cy="236505"/>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457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Tablet specific view</a:t>
            </a:r>
          </a:p>
          <a:p>
            <a:r>
              <a:rPr lang="en-US" sz="2400" kern="0" dirty="0" smtClean="0"/>
              <a:t>Consists of two or more pane widgets</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smtClean="0"/>
              <a:t>Should not be nested in a view</a:t>
            </a: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457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Controls that mimic native UI/UX</a:t>
            </a:r>
          </a:p>
          <a:p>
            <a:r>
              <a:rPr lang="en-US" sz="2400" kern="0" dirty="0" smtClean="0"/>
              <a:t>HTML5</a:t>
            </a: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smtClean="0"/>
              <a:t>Platform specific look and feel</a:t>
            </a:r>
          </a:p>
          <a:p>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FontTx/>
              <a:buNone/>
            </a:pPr>
            <a:endParaRPr lang="en-US" sz="2400" kern="0" dirty="0" smtClean="0"/>
          </a:p>
        </p:txBody>
      </p:sp>
      <p:pic>
        <p:nvPicPr>
          <p:cNvPr id="5" name="Picture 4"/>
          <p:cNvPicPr>
            <a:picLocks noChangeAspect="1"/>
          </p:cNvPicPr>
          <p:nvPr/>
        </p:nvPicPr>
        <p:blipFill>
          <a:blip r:embed="rId3"/>
          <a:stretch>
            <a:fillRect/>
          </a:stretch>
        </p:blipFill>
        <p:spPr>
          <a:xfrm>
            <a:off x="1856196" y="2667000"/>
            <a:ext cx="1587864" cy="2947416"/>
          </a:xfrm>
          <a:prstGeom prst="rect">
            <a:avLst/>
          </a:prstGeom>
        </p:spPr>
      </p:pic>
      <p:pic>
        <p:nvPicPr>
          <p:cNvPr id="6" name="Picture 5"/>
          <p:cNvPicPr>
            <a:picLocks noChangeAspect="1"/>
          </p:cNvPicPr>
          <p:nvPr/>
        </p:nvPicPr>
        <p:blipFill>
          <a:blip r:embed="rId4"/>
          <a:stretch>
            <a:fillRect/>
          </a:stretch>
        </p:blipFill>
        <p:spPr>
          <a:xfrm>
            <a:off x="3679429" y="2667000"/>
            <a:ext cx="1704724" cy="2947416"/>
          </a:xfrm>
          <a:prstGeom prst="rect">
            <a:avLst/>
          </a:prstGeom>
        </p:spPr>
      </p:pic>
      <p:pic>
        <p:nvPicPr>
          <p:cNvPr id="7" name="Picture 6"/>
          <p:cNvPicPr>
            <a:picLocks noChangeAspect="1"/>
          </p:cNvPicPr>
          <p:nvPr/>
        </p:nvPicPr>
        <p:blipFill>
          <a:blip r:embed="rId5"/>
          <a:stretch>
            <a:fillRect/>
          </a:stretch>
        </p:blipFill>
        <p:spPr>
          <a:xfrm>
            <a:off x="5650374" y="2667001"/>
            <a:ext cx="1704922" cy="2947416"/>
          </a:xfrm>
          <a:prstGeom prst="rect">
            <a:avLst/>
          </a:prstGeom>
        </p:spPr>
      </p:pic>
      <p:sp>
        <p:nvSpPr>
          <p:cNvPr id="9" name="Rounded Rectangle 8"/>
          <p:cNvSpPr/>
          <p:nvPr/>
        </p:nvSpPr>
        <p:spPr bwMode="auto">
          <a:xfrm>
            <a:off x="1827782" y="4906529"/>
            <a:ext cx="1648028" cy="20232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639502" y="3100199"/>
            <a:ext cx="1784578" cy="214772"/>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5606822" y="4893829"/>
            <a:ext cx="1784578" cy="19637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457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000" kern="0" smtClean="0"/>
              <a:t>Action Sheet</a:t>
            </a:r>
          </a:p>
          <a:p>
            <a:r>
              <a:rPr lang="en-US" sz="2000" kern="0" smtClean="0"/>
              <a:t>Button</a:t>
            </a:r>
          </a:p>
          <a:p>
            <a:r>
              <a:rPr lang="en-US" sz="2000" kern="0" smtClean="0"/>
              <a:t>ButtonGroup</a:t>
            </a:r>
          </a:p>
          <a:p>
            <a:r>
              <a:rPr lang="en-US" sz="2000" kern="0" smtClean="0"/>
              <a:t>ListView</a:t>
            </a:r>
          </a:p>
          <a:p>
            <a:r>
              <a:rPr lang="en-US" sz="2000" kern="0" smtClean="0">
                <a:cs typeface="Consolas" panose="020B0609020204030204" pitchFamily="49" charset="0"/>
              </a:rPr>
              <a:t>ModalView</a:t>
            </a:r>
          </a:p>
          <a:p>
            <a:r>
              <a:rPr lang="en-US" sz="2000" kern="0" smtClean="0">
                <a:cs typeface="Consolas" panose="020B0609020204030204" pitchFamily="49" charset="0"/>
              </a:rPr>
              <a:t>Navbar</a:t>
            </a:r>
          </a:p>
          <a:p>
            <a:r>
              <a:rPr lang="en-US" sz="2000" kern="0" smtClean="0">
                <a:cs typeface="Consolas" panose="020B0609020204030204" pitchFamily="49" charset="0"/>
              </a:rPr>
              <a:t>PopOver (tablet only)</a:t>
            </a:r>
          </a:p>
          <a:p>
            <a:r>
              <a:rPr lang="en-US" sz="2000" kern="0" smtClean="0">
                <a:cs typeface="Consolas" panose="020B0609020204030204" pitchFamily="49" charset="0"/>
              </a:rPr>
              <a:t>Scroller</a:t>
            </a:r>
          </a:p>
          <a:p>
            <a:r>
              <a:rPr lang="en-US" sz="2000" kern="0" smtClean="0">
                <a:cs typeface="Consolas" panose="020B0609020204030204" pitchFamily="49" charset="0"/>
              </a:rPr>
              <a:t>ScrollView</a:t>
            </a:r>
          </a:p>
          <a:p>
            <a:r>
              <a:rPr lang="en-US" sz="2000" kern="0" smtClean="0">
                <a:cs typeface="Consolas" panose="020B0609020204030204" pitchFamily="49" charset="0"/>
              </a:rPr>
              <a:t>Switch</a:t>
            </a:r>
          </a:p>
          <a:p>
            <a:r>
              <a:rPr lang="en-US" sz="2000" kern="0" smtClean="0">
                <a:cs typeface="Consolas" panose="020B0609020204030204" pitchFamily="49" charset="0"/>
              </a:rPr>
              <a:t>TabStrip</a:t>
            </a:r>
          </a:p>
          <a:p>
            <a:endParaRPr lang="en-US" sz="2000" kern="0" smtClean="0">
              <a:latin typeface="Consolas" panose="020B0609020204030204" pitchFamily="49" charset="0"/>
              <a:cs typeface="Consolas" panose="020B0609020204030204" pitchFamily="49" charset="0"/>
            </a:endParaRPr>
          </a:p>
          <a:p>
            <a:endParaRPr lang="en-US" sz="2000" kern="0" dirty="0" smtClean="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457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smtClean="0"/>
              <a:t>Application</a:t>
            </a:r>
          </a:p>
          <a:p>
            <a:r>
              <a:rPr lang="en-US" sz="2400" kern="0" smtClean="0"/>
              <a:t>Views</a:t>
            </a:r>
          </a:p>
          <a:p>
            <a:r>
              <a:rPr lang="en-US" sz="2400" kern="0" smtClean="0"/>
              <a:t>Form</a:t>
            </a:r>
          </a:p>
          <a:p>
            <a:r>
              <a:rPr lang="en-US" sz="2400" kern="0" smtClean="0"/>
              <a:t>SplitView</a:t>
            </a:r>
          </a:p>
          <a:p>
            <a:r>
              <a:rPr lang="en-US" sz="2400" kern="0" smtClean="0"/>
              <a:t>Widgets</a:t>
            </a:r>
          </a:p>
          <a:p>
            <a:endParaRPr lang="en-US" sz="2400" kern="0" dirty="0" smtClean="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smtClean="0"/>
              <a:t>What is Kendo UI?</a:t>
            </a:r>
            <a:endParaRPr lang="en-US" sz="2400" dirty="0"/>
          </a:p>
          <a:p>
            <a:r>
              <a:rPr lang="en-US" sz="2400" dirty="0" smtClean="0"/>
              <a:t>Kendo UI Overview</a:t>
            </a:r>
            <a:endParaRPr lang="en-US" sz="2400" dirty="0"/>
          </a:p>
          <a:p>
            <a:r>
              <a:rPr lang="en-US" sz="2400" dirty="0" smtClean="0"/>
              <a:t>Kendo UI Mobile</a:t>
            </a:r>
            <a:endParaRPr lang="en-US" sz="24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4"/>
          <p:cNvSpPr txBox="1">
            <a:spLocks/>
          </p:cNvSpPr>
          <p:nvPr/>
        </p:nvSpPr>
        <p:spPr bwMode="auto">
          <a:xfrm>
            <a:off x="457200" y="1371600"/>
            <a:ext cx="8229600" cy="1562669"/>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a:t>
            </a:r>
            <a:r>
              <a:rPr lang="en-US" sz="2400" kern="0" dirty="0" err="1" smtClean="0"/>
              <a:t>GoingNativeWithKendoUIMobile</a:t>
            </a:r>
            <a:endParaRPr lang="en-US" sz="2400" kern="0" dirty="0" smtClean="0"/>
          </a:p>
          <a:p>
            <a:endParaRPr lang="en-US" sz="2400" kern="0" dirty="0"/>
          </a:p>
          <a:p>
            <a:r>
              <a:rPr lang="en-US" sz="2400" kern="0" dirty="0" smtClean="0"/>
              <a:t>Rate </a:t>
            </a:r>
            <a:r>
              <a:rPr lang="en-US" sz="2400" kern="0" dirty="0"/>
              <a:t>the session: </a:t>
            </a:r>
            <a:r>
              <a:rPr lang="en-US" sz="2400" kern="0" dirty="0">
                <a:hlinkClick r:id="rId3"/>
              </a:rPr>
              <a:t>http://</a:t>
            </a:r>
            <a:r>
              <a:rPr lang="en-US" sz="2400" kern="0" dirty="0" smtClean="0">
                <a:hlinkClick r:id="rId3"/>
              </a:rPr>
              <a:t>bit.ly/N9xAjU</a:t>
            </a:r>
            <a:endParaRPr lang="en-US" sz="2400" kern="0" dirty="0" smtClean="0"/>
          </a:p>
          <a:p>
            <a:endParaRPr lang="en-US" sz="2400" kern="0" dirty="0"/>
          </a:p>
          <a:p>
            <a:r>
              <a:rPr lang="en-US" sz="2400" kern="0" dirty="0" smtClean="0"/>
              <a:t>Questions?</a:t>
            </a:r>
          </a:p>
          <a:p>
            <a:endParaRPr lang="en-US" sz="2400" kern="0" dirty="0" smtClean="0"/>
          </a:p>
        </p:txBody>
      </p:sp>
      <p:sp>
        <p:nvSpPr>
          <p:cNvPr id="5" name="Subtitle 6"/>
          <p:cNvSpPr txBox="1">
            <a:spLocks/>
          </p:cNvSpPr>
          <p:nvPr/>
        </p:nvSpPr>
        <p:spPr bwMode="auto">
          <a:xfrm>
            <a:off x="1371298" y="4650699"/>
            <a:ext cx="6401405" cy="1753195"/>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pPr marL="0" indent="0" algn="ctr">
              <a:buNone/>
            </a:pPr>
            <a:r>
              <a:rPr lang="en-US" sz="1800" kern="0" dirty="0" smtClean="0"/>
              <a:t>Keith Burnell</a:t>
            </a:r>
          </a:p>
          <a:p>
            <a:pPr marL="0" indent="0" algn="ctr">
              <a:buNone/>
            </a:pPr>
            <a:endParaRPr lang="en-US" sz="1800" kern="0" dirty="0"/>
          </a:p>
          <a:p>
            <a:pPr marL="0" indent="0" algn="ctr">
              <a:buNone/>
            </a:pPr>
            <a:r>
              <a:rPr lang="en-US" sz="1400" kern="0" dirty="0" smtClean="0"/>
              <a:t>Senior </a:t>
            </a:r>
            <a:r>
              <a:rPr lang="en-US" sz="1400" kern="0" dirty="0" err="1" smtClean="0"/>
              <a:t>Sofware</a:t>
            </a:r>
            <a:r>
              <a:rPr lang="en-US" sz="1400" kern="0" dirty="0" smtClean="0"/>
              <a:t> Engineer</a:t>
            </a:r>
          </a:p>
          <a:p>
            <a:pPr marL="0" indent="0" algn="ctr">
              <a:buNone/>
            </a:pPr>
            <a:r>
              <a:rPr lang="en-US" sz="1400" kern="0" dirty="0" smtClean="0"/>
              <a:t>Skyline Technologies</a:t>
            </a:r>
          </a:p>
          <a:p>
            <a:pPr marL="0" indent="0" algn="ctr">
              <a:buNone/>
            </a:pPr>
            <a:r>
              <a:rPr lang="en-US" sz="1400" kern="0" dirty="0" smtClean="0"/>
              <a:t>@keburnell · DotNetDevDude.com</a:t>
            </a:r>
            <a:endParaRPr lang="en-US" sz="1400" kern="0" dirty="0" smtClean="0"/>
          </a:p>
        </p:txBody>
      </p:sp>
    </p:spTree>
    <p:extLst>
      <p:ext uri="{BB962C8B-B14F-4D97-AF65-F5344CB8AC3E}">
        <p14:creationId xmlns:p14="http://schemas.microsoft.com/office/powerpoint/2010/main" val="18749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cs typeface="Arial" pitchFamily="34" charset="0"/>
              </a:rPr>
              <a:t>JavaScript framework for building modern interactive web applications</a:t>
            </a:r>
          </a:p>
          <a:p>
            <a:pPr marL="457200" indent="-457200">
              <a:buFont typeface="Arial" pitchFamily="34" charset="0"/>
              <a:buChar char="•"/>
            </a:pPr>
            <a:r>
              <a:rPr lang="en-US" sz="2400" dirty="0" smtClean="0">
                <a:latin typeface="+mn-lt"/>
                <a:cs typeface="Arial" pitchFamily="34" charset="0"/>
              </a:rPr>
              <a:t>Collection of script files and resources (styles, images, etc.)</a:t>
            </a:r>
          </a:p>
          <a:p>
            <a:pPr marL="457200" indent="-457200">
              <a:buFont typeface="Arial" pitchFamily="34" charset="0"/>
              <a:buChar char="•"/>
            </a:pPr>
            <a:r>
              <a:rPr lang="en-US" sz="2400" dirty="0" smtClean="0">
                <a:latin typeface="+mn-lt"/>
                <a:cs typeface="Arial" pitchFamily="34" charset="0"/>
              </a:rPr>
              <a:t>Leverages</a:t>
            </a:r>
          </a:p>
          <a:p>
            <a:pPr marL="940506" lvl="1" indent="-457200" algn="l">
              <a:buFont typeface="Arial" pitchFamily="34" charset="0"/>
              <a:buChar char="•"/>
            </a:pPr>
            <a:r>
              <a:rPr lang="en-US" sz="2000" dirty="0" smtClean="0">
                <a:solidFill>
                  <a:schemeClr val="tx1"/>
                </a:solidFill>
                <a:latin typeface="+mn-lt"/>
                <a:cs typeface="Arial" pitchFamily="34" charset="0"/>
              </a:rPr>
              <a:t>JavaScript</a:t>
            </a:r>
          </a:p>
          <a:p>
            <a:pPr marL="940506" lvl="1" indent="-457200" algn="l">
              <a:buFont typeface="Arial" pitchFamily="34" charset="0"/>
              <a:buChar char="•"/>
            </a:pPr>
            <a:r>
              <a:rPr lang="en-US" sz="2000" dirty="0" smtClean="0">
                <a:solidFill>
                  <a:schemeClr val="tx1"/>
                </a:solidFill>
                <a:latin typeface="+mn-lt"/>
                <a:cs typeface="Arial" pitchFamily="34" charset="0"/>
              </a:rPr>
              <a:t>HTML5</a:t>
            </a:r>
          </a:p>
          <a:p>
            <a:pPr marL="940506" lvl="1" indent="-457200" algn="l">
              <a:buFont typeface="Arial" pitchFamily="34" charset="0"/>
              <a:buChar char="•"/>
            </a:pPr>
            <a:r>
              <a:rPr lang="en-US" sz="2000" dirty="0" smtClean="0">
                <a:solidFill>
                  <a:schemeClr val="tx1"/>
                </a:solidFill>
                <a:latin typeface="+mn-lt"/>
                <a:cs typeface="Arial" pitchFamily="34" charset="0"/>
              </a:rPr>
              <a:t>CSS3</a:t>
            </a:r>
          </a:p>
          <a:p>
            <a:pPr marL="940506" lvl="1" indent="-457200" algn="l">
              <a:buFont typeface="Arial" pitchFamily="34" charset="0"/>
              <a:buChar char="•"/>
            </a:pPr>
            <a:r>
              <a:rPr lang="en-US" sz="2000" dirty="0" smtClean="0">
                <a:solidFill>
                  <a:schemeClr val="tx1"/>
                </a:solidFill>
                <a:latin typeface="+mn-lt"/>
                <a:cs typeface="Arial" pitchFamily="34" charset="0"/>
              </a:rPr>
              <a:t>jQuery</a:t>
            </a:r>
          </a:p>
          <a:p>
            <a:pPr lvl="2"/>
            <a:endParaRPr lang="en-US" dirty="0" smtClean="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050" y="3643482"/>
            <a:ext cx="1857036" cy="1457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705" y="3567282"/>
            <a:ext cx="1711726" cy="171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090" y="3724444"/>
            <a:ext cx="1872956" cy="1397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450" y="3619500"/>
            <a:ext cx="1547982" cy="154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Rich UI </a:t>
            </a:r>
            <a:r>
              <a:rPr lang="en-US" sz="2400" dirty="0" smtClean="0">
                <a:latin typeface="+mn-lt"/>
              </a:rPr>
              <a:t>Widgets</a:t>
            </a:r>
          </a:p>
          <a:p>
            <a:pPr marL="342900" indent="-342900">
              <a:buFont typeface="Arial" pitchFamily="34" charset="0"/>
              <a:buChar char="•"/>
            </a:pPr>
            <a:r>
              <a:rPr lang="en-US" sz="2400" dirty="0" smtClean="0">
                <a:latin typeface="+mn-lt"/>
              </a:rPr>
              <a:t>Mobile Application Framework</a:t>
            </a:r>
            <a:endParaRPr lang="en-US" sz="2400" dirty="0">
              <a:latin typeface="+mn-lt"/>
            </a:endParaRPr>
          </a:p>
          <a:p>
            <a:pPr marL="342900" indent="-342900">
              <a:buFont typeface="Arial" pitchFamily="34" charset="0"/>
              <a:buChar char="•"/>
            </a:pPr>
            <a:r>
              <a:rPr lang="en-US" sz="2400" dirty="0">
                <a:latin typeface="+mn-lt"/>
              </a:rPr>
              <a:t>Client-side </a:t>
            </a:r>
            <a:r>
              <a:rPr lang="en-US" sz="2400" dirty="0" err="1">
                <a:latin typeface="+mn-lt"/>
              </a:rPr>
              <a:t>DataSource</a:t>
            </a:r>
            <a:endParaRPr lang="en-US" sz="2400" dirty="0">
              <a:latin typeface="+mn-lt"/>
            </a:endParaRPr>
          </a:p>
          <a:p>
            <a:pPr marL="342900" indent="-342900">
              <a:buFont typeface="Arial" pitchFamily="34" charset="0"/>
              <a:buChar char="•"/>
            </a:pPr>
            <a:r>
              <a:rPr lang="en-US" sz="2400" dirty="0">
                <a:latin typeface="+mn-lt"/>
              </a:rPr>
              <a:t>MVVM Framework</a:t>
            </a:r>
          </a:p>
          <a:p>
            <a:pPr marL="342900" indent="-342900">
              <a:buFont typeface="Arial" pitchFamily="34" charset="0"/>
              <a:buChar char="•"/>
            </a:pPr>
            <a:r>
              <a:rPr lang="en-US" sz="2400" dirty="0" err="1">
                <a:latin typeface="+mn-lt"/>
              </a:rPr>
              <a:t>Templating</a:t>
            </a:r>
            <a:endParaRPr lang="en-US" sz="2400" dirty="0">
              <a:latin typeface="+mn-lt"/>
            </a:endParaRPr>
          </a:p>
          <a:p>
            <a:pPr marL="342900" indent="-342900">
              <a:buFont typeface="Arial" pitchFamily="34" charset="0"/>
              <a:buChar char="•"/>
            </a:pPr>
            <a:r>
              <a:rPr lang="en-US" sz="2400" dirty="0">
                <a:latin typeface="+mn-lt"/>
              </a:rPr>
              <a:t>Validation </a:t>
            </a:r>
            <a:r>
              <a:rPr lang="en-US" sz="2400" dirty="0" smtClean="0">
                <a:latin typeface="+mn-lt"/>
              </a:rPr>
              <a:t>Framework</a:t>
            </a:r>
          </a:p>
          <a:p>
            <a:pPr marL="342900" indent="-342900">
              <a:buFont typeface="Arial" pitchFamily="34" charset="0"/>
              <a:buChar char="•"/>
            </a:pPr>
            <a:r>
              <a:rPr lang="en-US" sz="2400" dirty="0" smtClean="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smtClean="0">
                <a:latin typeface="+mn-lt"/>
              </a:rPr>
              <a:t>All the tools in one package</a:t>
            </a:r>
          </a:p>
          <a:p>
            <a:pPr marL="342900" indent="-342900">
              <a:buFont typeface="Arial" pitchFamily="34" charset="0"/>
              <a:buChar char="•"/>
            </a:pPr>
            <a:r>
              <a:rPr lang="en-US" sz="2400" dirty="0" smtClean="0">
                <a:latin typeface="+mn-lt"/>
              </a:rPr>
              <a:t>Fast</a:t>
            </a:r>
          </a:p>
          <a:p>
            <a:pPr marL="342900" indent="-342900">
              <a:buFont typeface="Arial" pitchFamily="34" charset="0"/>
              <a:buChar char="•"/>
            </a:pPr>
            <a:r>
              <a:rPr lang="en-US" sz="2400" dirty="0" smtClean="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266700" y="137160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smtClean="0">
              <a:latin typeface="+mn-lt"/>
            </a:endParaRPr>
          </a:p>
        </p:txBody>
      </p:sp>
      <p:sp>
        <p:nvSpPr>
          <p:cNvPr id="4" name="Text Placeholder 4"/>
          <p:cNvSpPr txBox="1">
            <a:spLocks/>
          </p:cNvSpPr>
          <p:nvPr/>
        </p:nvSpPr>
        <p:spPr>
          <a:xfrm>
            <a:off x="457200" y="1489524"/>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600200" algn="l"/>
              </a:tabLst>
            </a:pPr>
            <a:r>
              <a:rPr lang="en-US" sz="2400" dirty="0" smtClean="0">
                <a:latin typeface="+mn-lt"/>
              </a:rPr>
              <a:t>             7.0 +</a:t>
            </a:r>
          </a:p>
          <a:p>
            <a:endParaRPr lang="en-US" sz="2400" dirty="0" smtClean="0">
              <a:latin typeface="+mn-lt"/>
            </a:endParaRPr>
          </a:p>
          <a:p>
            <a:r>
              <a:rPr lang="en-US" sz="2400" dirty="0" smtClean="0">
                <a:latin typeface="+mn-lt"/>
              </a:rPr>
              <a:t>             10.0 +</a:t>
            </a:r>
          </a:p>
          <a:p>
            <a:pPr marL="57150"/>
            <a:endParaRPr lang="en-US" sz="2400" dirty="0" smtClean="0">
              <a:latin typeface="+mn-lt"/>
            </a:endParaRPr>
          </a:p>
          <a:p>
            <a:r>
              <a:rPr lang="en-US" sz="2400" dirty="0" smtClean="0">
                <a:latin typeface="+mn-lt"/>
              </a:rPr>
              <a:t>              All versions</a:t>
            </a:r>
          </a:p>
          <a:p>
            <a:pPr marL="57150"/>
            <a:endParaRPr lang="en-US" sz="2400" dirty="0" smtClean="0">
              <a:latin typeface="+mn-lt"/>
            </a:endParaRPr>
          </a:p>
          <a:p>
            <a:r>
              <a:rPr lang="en-US" sz="2400" dirty="0" smtClean="0">
                <a:latin typeface="+mn-lt"/>
              </a:rPr>
              <a:t>              10.0 +</a:t>
            </a:r>
          </a:p>
          <a:p>
            <a:pPr marL="57150"/>
            <a:endParaRPr lang="en-US" sz="2400" dirty="0" smtClean="0">
              <a:latin typeface="+mn-lt"/>
            </a:endParaRPr>
          </a:p>
          <a:p>
            <a:pPr defTabSz="60325"/>
            <a:r>
              <a:rPr lang="en-US" sz="2400" dirty="0" smtClean="0">
                <a:latin typeface="+mn-lt"/>
              </a:rPr>
              <a:t>             			4.0 +</a:t>
            </a:r>
          </a:p>
          <a:p>
            <a:endParaRPr lang="en-US" sz="2400" dirty="0" smtClean="0">
              <a:latin typeface="+mn-lt"/>
            </a:endParaRPr>
          </a:p>
          <a:p>
            <a:endParaRPr lang="en-US" sz="2400" dirty="0" smtClean="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69" y="1337124"/>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552" y="228997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829" y="3175344"/>
            <a:ext cx="707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0" y="401146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4829" y="491450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Download: </a:t>
            </a:r>
            <a:r>
              <a:rPr lang="en-US" sz="2400" dirty="0">
                <a:latin typeface="+mn-lt"/>
                <a:hlinkClick r:id="rId3"/>
              </a:rPr>
              <a:t>http://www.kendoui.com</a:t>
            </a:r>
            <a:endParaRPr lang="en-US" sz="2400" dirty="0">
              <a:latin typeface="+mn-lt"/>
            </a:endParaRPr>
          </a:p>
          <a:p>
            <a:pPr marL="457200" indent="-457200">
              <a:buFont typeface="Arial" pitchFamily="34" charset="0"/>
              <a:buChar char="•"/>
            </a:pPr>
            <a:r>
              <a:rPr lang="en-US" sz="2400" dirty="0">
                <a:latin typeface="+mn-lt"/>
              </a:rPr>
              <a:t>Unzip it </a:t>
            </a:r>
          </a:p>
          <a:p>
            <a:pPr marL="457200" indent="-457200">
              <a:buFont typeface="Arial" pitchFamily="34" charset="0"/>
              <a:buChar char="•"/>
            </a:pPr>
            <a:r>
              <a:rPr lang="en-US" sz="2400" dirty="0">
                <a:latin typeface="+mn-lt"/>
              </a:rPr>
              <a:t>…/examples</a:t>
            </a:r>
          </a:p>
          <a:p>
            <a:pPr marL="940506" lvl="1" indent="-457200" algn="l">
              <a:buFont typeface="Arial" pitchFamily="34" charset="0"/>
              <a:buChar char="•"/>
            </a:pPr>
            <a:r>
              <a:rPr lang="en-US" sz="2400" dirty="0">
                <a:solidFill>
                  <a:schemeClr val="tx1"/>
                </a:solidFill>
                <a:latin typeface="+mn-lt"/>
              </a:rPr>
              <a:t>Full source</a:t>
            </a:r>
          </a:p>
          <a:p>
            <a:pPr marL="940506" lvl="1" indent="-457200" algn="l">
              <a:buFont typeface="Arial" pitchFamily="34" charset="0"/>
              <a:buChar char="•"/>
            </a:pPr>
            <a:r>
              <a:rPr lang="en-US" sz="2400" dirty="0">
                <a:solidFill>
                  <a:schemeClr val="tx1"/>
                </a:solidFill>
                <a:latin typeface="+mn-lt"/>
              </a:rPr>
              <a:t>Web interface</a:t>
            </a:r>
          </a:p>
          <a:p>
            <a:pPr marL="940506" lvl="1" indent="-457200" algn="l">
              <a:buFont typeface="Arial" pitchFamily="34" charset="0"/>
              <a:buChar char="•"/>
            </a:pPr>
            <a:r>
              <a:rPr lang="en-US" sz="2400" dirty="0">
                <a:solidFill>
                  <a:schemeClr val="tx1"/>
                </a:solidFill>
                <a:latin typeface="+mn-lt"/>
              </a:rPr>
              <a:t>Widgets and framework components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457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smtClean="0">
                <a:latin typeface="+mn-lt"/>
              </a:rPr>
              <a:t>Mobile development toolset</a:t>
            </a:r>
            <a:endParaRPr lang="en-US" sz="2400" dirty="0">
              <a:latin typeface="+mn-lt"/>
            </a:endParaRPr>
          </a:p>
          <a:p>
            <a:pPr marL="457200" indent="-457200">
              <a:buFont typeface="Arial" pitchFamily="34" charset="0"/>
              <a:buChar char="•"/>
            </a:pPr>
            <a:r>
              <a:rPr lang="en-US" sz="2400" dirty="0" smtClean="0">
                <a:latin typeface="+mn-lt"/>
              </a:rPr>
              <a:t>HTML5 powered (data-”dash”)</a:t>
            </a:r>
            <a:endParaRPr lang="en-US" sz="2400" dirty="0">
              <a:latin typeface="+mn-lt"/>
            </a:endParaRPr>
          </a:p>
          <a:p>
            <a:pPr marL="457200" indent="-457200">
              <a:buFont typeface="Arial" pitchFamily="34" charset="0"/>
              <a:buChar char="•"/>
            </a:pPr>
            <a:r>
              <a:rPr lang="en-US" sz="2400" dirty="0" smtClean="0">
                <a:latin typeface="+mn-lt"/>
              </a:rPr>
              <a:t>Native look, feel, and user experience</a:t>
            </a:r>
            <a:endParaRPr lang="en-US" sz="2400" dirty="0">
              <a:latin typeface="+mn-lt"/>
            </a:endParaRPr>
          </a:p>
          <a:p>
            <a:pPr marL="457200" indent="-457200">
              <a:buFont typeface="Arial" pitchFamily="34" charset="0"/>
              <a:buChar char="•"/>
            </a:pPr>
            <a:r>
              <a:rPr lang="en-US" sz="2400" dirty="0" smtClean="0">
                <a:solidFill>
                  <a:schemeClr val="tx1"/>
                </a:solidFill>
                <a:latin typeface="+mn-lt"/>
              </a:rPr>
              <a:t>Kinetic scrolling</a:t>
            </a:r>
          </a:p>
          <a:p>
            <a:pPr marL="457200" indent="-457200">
              <a:buFont typeface="Arial" pitchFamily="34" charset="0"/>
              <a:buChar char="•"/>
            </a:pPr>
            <a:r>
              <a:rPr lang="en-US" sz="2400" dirty="0" smtClean="0">
                <a:solidFill>
                  <a:schemeClr val="tx1"/>
                </a:solidFill>
                <a:latin typeface="+mn-lt"/>
              </a:rPr>
              <a:t>Automatic layout system</a:t>
            </a:r>
            <a:endParaRPr lang="en-US" sz="2400" dirty="0">
              <a:solidFill>
                <a:schemeClr val="tx1"/>
              </a:solidFill>
              <a:latin typeface="+mn-lt"/>
            </a:endParaRPr>
          </a:p>
          <a:p>
            <a:pPr marL="457200" indent="-457200">
              <a:buFont typeface="Arial" pitchFamily="34" charset="0"/>
              <a:buChar char="•"/>
            </a:pPr>
            <a:r>
              <a:rPr lang="en-US" sz="2400" dirty="0" smtClean="0">
                <a:solidFill>
                  <a:schemeClr val="tx1"/>
                </a:solidFill>
                <a:latin typeface="+mn-lt"/>
              </a:rPr>
              <a:t>Application framework</a:t>
            </a:r>
          </a:p>
          <a:p>
            <a:pPr marL="457200" indent="-457200">
              <a:buFont typeface="Arial" pitchFamily="34" charset="0"/>
              <a:buChar char="•"/>
            </a:pPr>
            <a:r>
              <a:rPr lang="en-US" sz="2400" dirty="0" smtClean="0">
                <a:latin typeface="+mn-lt"/>
              </a:rPr>
              <a:t>Phone and tablet widgets</a:t>
            </a:r>
            <a:endParaRPr lang="en-US" sz="2400" dirty="0">
              <a:solidFill>
                <a:schemeClr val="tx1"/>
              </a:solidFill>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 Presentation_MPN logo">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ThatConf_Option2</Template>
  <TotalTime>447</TotalTime>
  <Words>5895</Words>
  <Application>Microsoft Office PowerPoint</Application>
  <PresentationFormat>On-screen Show (4:3)</PresentationFormat>
  <Paragraphs>588</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Segoe UI Light</vt:lpstr>
      <vt:lpstr>Tekton Pro</vt:lpstr>
      <vt:lpstr>Times New Roman</vt:lpstr>
      <vt:lpstr>PowerPoint Presentation_MPN logo</vt:lpstr>
      <vt:lpstr>HTML5 it’s not just for hipsters</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58</cp:revision>
  <dcterms:created xsi:type="dcterms:W3CDTF">2012-08-07T14:11:22Z</dcterms:created>
  <dcterms:modified xsi:type="dcterms:W3CDTF">2012-08-09T12:35:29Z</dcterms:modified>
</cp:coreProperties>
</file>