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 id="269" r:id="rId15"/>
    <p:sldId id="270" r:id="rId16"/>
    <p:sldId id="271" r:id="rId17"/>
    <p:sldId id="272" r:id="rId18"/>
    <p:sldId id="274" r:id="rId19"/>
    <p:sldId id="273" r:id="rId20"/>
    <p:sldId id="275" r:id="rId21"/>
    <p:sldId id="276" r:id="rId22"/>
    <p:sldId id="277" r:id="rId23"/>
    <p:sldId id="279" r:id="rId24"/>
    <p:sldId id="278" r:id="rId25"/>
    <p:sldId id="280" r:id="rId26"/>
    <p:sldId id="283" r:id="rId27"/>
    <p:sldId id="281" r:id="rId28"/>
    <p:sldId id="282" r:id="rId29"/>
    <p:sldId id="284" r:id="rId30"/>
    <p:sldId id="287" r:id="rId31"/>
    <p:sldId id="286"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3" autoAdjust="0"/>
    <p:restoredTop sz="51536" autoAdjust="0"/>
  </p:normalViewPr>
  <p:slideViewPr>
    <p:cSldViewPr snapToGrid="0">
      <p:cViewPr varScale="1">
        <p:scale>
          <a:sx n="55" d="100"/>
          <a:sy n="55" d="100"/>
        </p:scale>
        <p:origin x="1818" y="84"/>
      </p:cViewPr>
      <p:guideLst/>
    </p:cSldViewPr>
  </p:slideViewPr>
  <p:outlineViewPr>
    <p:cViewPr>
      <p:scale>
        <a:sx n="33" d="100"/>
        <a:sy n="33" d="100"/>
      </p:scale>
      <p:origin x="0" y="0"/>
    </p:cViewPr>
  </p:outlineViewPr>
  <p:notesTextViewPr>
    <p:cViewPr>
      <p:scale>
        <a:sx n="1" d="1"/>
        <a:sy n="1" d="1"/>
      </p:scale>
      <p:origin x="0" y="-4674"/>
    </p:cViewPr>
  </p:notesTextViewPr>
  <p:sorterViewPr>
    <p:cViewPr>
      <p:scale>
        <a:sx n="100" d="100"/>
        <a:sy n="100" d="100"/>
      </p:scale>
      <p:origin x="0" y="0"/>
    </p:cViewPr>
  </p:sorterViewPr>
  <p:notesViewPr>
    <p:cSldViewPr snapToGrid="0">
      <p:cViewPr varScale="1">
        <p:scale>
          <a:sx n="86" d="100"/>
          <a:sy n="86" d="100"/>
        </p:scale>
        <p:origin x="3762"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5440C0-DD5D-4C8D-B482-823171746BC1}" type="doc">
      <dgm:prSet loTypeId="urn:microsoft.com/office/officeart/2005/8/layout/hChevron3" loCatId="process" qsTypeId="urn:microsoft.com/office/officeart/2005/8/quickstyle/3d5" qsCatId="3D" csTypeId="urn:microsoft.com/office/officeart/2005/8/colors/accent0_3" csCatId="mainScheme" phldr="1"/>
      <dgm:spPr>
        <a:scene3d>
          <a:camera prst="isometricOffAxis2Left" zoom="95000">
            <a:rot lat="1200000" lon="1200000" rev="0"/>
          </a:camera>
          <a:lightRig rig="flat" dir="t"/>
        </a:scene3d>
      </dgm:spPr>
    </dgm:pt>
    <dgm:pt modelId="{724E659A-855D-4AA7-9EF5-02A3C8134B08}">
      <dgm:prSet phldrT="[Text]" custT="1"/>
      <dgm:spPr>
        <a:solidFill>
          <a:schemeClr val="accent2"/>
        </a:solidFill>
      </dgm:spPr>
      <dgm:t>
        <a:bodyPr/>
        <a:lstStyle/>
        <a:p>
          <a:r>
            <a:rPr lang="en-US" sz="1600" b="1" dirty="0" smtClean="0"/>
            <a:t>First Published Working Draft</a:t>
          </a:r>
          <a:endParaRPr lang="en-US" sz="1600" b="1" dirty="0"/>
        </a:p>
      </dgm:t>
    </dgm:pt>
    <dgm:pt modelId="{63C83A73-E4AC-4554-8DB3-3E52F5AFC9E4}" type="parTrans" cxnId="{CED0FD59-FF8D-4DA4-B7BB-779B7E7E9FB3}">
      <dgm:prSet/>
      <dgm:spPr/>
      <dgm:t>
        <a:bodyPr/>
        <a:lstStyle/>
        <a:p>
          <a:endParaRPr lang="en-US" sz="2000" b="1"/>
        </a:p>
      </dgm:t>
    </dgm:pt>
    <dgm:pt modelId="{44D5F99F-1ADC-4549-9F28-7EF2664A4BB5}" type="sibTrans" cxnId="{CED0FD59-FF8D-4DA4-B7BB-779B7E7E9FB3}">
      <dgm:prSet/>
      <dgm:spPr/>
      <dgm:t>
        <a:bodyPr/>
        <a:lstStyle/>
        <a:p>
          <a:endParaRPr lang="en-US" sz="2000" b="1"/>
        </a:p>
      </dgm:t>
    </dgm:pt>
    <dgm:pt modelId="{2864B5D2-6D35-4FD1-BE78-AEB77396CE8D}">
      <dgm:prSet phldrT="[Text]" custT="1"/>
      <dgm:spPr>
        <a:solidFill>
          <a:schemeClr val="tx2"/>
        </a:solidFill>
      </dgm:spPr>
      <dgm:t>
        <a:bodyPr/>
        <a:lstStyle/>
        <a:p>
          <a:r>
            <a:rPr lang="en-US" sz="2000" b="1" dirty="0" smtClean="0"/>
            <a:t>Last Call</a:t>
          </a:r>
          <a:endParaRPr lang="en-US" sz="2000" b="1" dirty="0"/>
        </a:p>
      </dgm:t>
    </dgm:pt>
    <dgm:pt modelId="{89E2A8A5-CFC3-43E5-9A2C-6C5B9620DA5D}" type="parTrans" cxnId="{49D52DDB-6734-4837-B943-32B9D66A84FB}">
      <dgm:prSet/>
      <dgm:spPr/>
      <dgm:t>
        <a:bodyPr/>
        <a:lstStyle/>
        <a:p>
          <a:endParaRPr lang="en-US" sz="2000" b="1"/>
        </a:p>
      </dgm:t>
    </dgm:pt>
    <dgm:pt modelId="{B74CF23A-4D4E-4E6A-A596-57FA96910DCE}" type="sibTrans" cxnId="{49D52DDB-6734-4837-B943-32B9D66A84FB}">
      <dgm:prSet/>
      <dgm:spPr/>
      <dgm:t>
        <a:bodyPr/>
        <a:lstStyle/>
        <a:p>
          <a:endParaRPr lang="en-US" sz="2000" b="1"/>
        </a:p>
      </dgm:t>
    </dgm:pt>
    <dgm:pt modelId="{65AA4F08-FBB1-40C0-B61A-4612643787A4}">
      <dgm:prSet phldrT="[Text]" custT="1"/>
      <dgm:spPr>
        <a:solidFill>
          <a:schemeClr val="tx2">
            <a:lumMod val="60000"/>
            <a:lumOff val="40000"/>
          </a:schemeClr>
        </a:solidFill>
      </dgm:spPr>
      <dgm:t>
        <a:bodyPr/>
        <a:lstStyle/>
        <a:p>
          <a:r>
            <a:rPr lang="en-US" sz="1400" b="1" dirty="0" smtClean="0"/>
            <a:t>Candidate Recommendation</a:t>
          </a:r>
          <a:endParaRPr lang="en-US" sz="1400" b="1" dirty="0"/>
        </a:p>
      </dgm:t>
    </dgm:pt>
    <dgm:pt modelId="{3C295320-FB44-4E80-A3DC-8EECAA6D4F07}" type="parTrans" cxnId="{F41353F4-FA67-41EE-BC8F-112E2C249A17}">
      <dgm:prSet/>
      <dgm:spPr/>
      <dgm:t>
        <a:bodyPr/>
        <a:lstStyle/>
        <a:p>
          <a:endParaRPr lang="en-US" sz="2000" b="1"/>
        </a:p>
      </dgm:t>
    </dgm:pt>
    <dgm:pt modelId="{F85B18B0-4ADD-4D41-ACAD-EEFF6911081E}" type="sibTrans" cxnId="{F41353F4-FA67-41EE-BC8F-112E2C249A17}">
      <dgm:prSet/>
      <dgm:spPr/>
      <dgm:t>
        <a:bodyPr/>
        <a:lstStyle/>
        <a:p>
          <a:endParaRPr lang="en-US" sz="2000" b="1"/>
        </a:p>
      </dgm:t>
    </dgm:pt>
    <dgm:pt modelId="{932F1276-0A3F-4C4B-9625-6ABE3F2765D8}">
      <dgm:prSet phldrT="[Text]" custT="1"/>
      <dgm:spPr>
        <a:solidFill>
          <a:schemeClr val="accent4">
            <a:lumMod val="75000"/>
          </a:schemeClr>
        </a:solidFill>
      </dgm:spPr>
      <dgm:t>
        <a:bodyPr/>
        <a:lstStyle/>
        <a:p>
          <a:r>
            <a:rPr lang="en-US" sz="1800" b="1" dirty="0" smtClean="0"/>
            <a:t>Working Draft</a:t>
          </a:r>
          <a:endParaRPr lang="en-US" sz="1800" b="1" dirty="0"/>
        </a:p>
      </dgm:t>
    </dgm:pt>
    <dgm:pt modelId="{EB804681-C304-4257-91F0-6114DA19FA13}" type="parTrans" cxnId="{F5536AB7-A68D-493A-96AC-46F7EFD3784D}">
      <dgm:prSet/>
      <dgm:spPr/>
      <dgm:t>
        <a:bodyPr/>
        <a:lstStyle/>
        <a:p>
          <a:endParaRPr lang="en-US" sz="2000" b="1"/>
        </a:p>
      </dgm:t>
    </dgm:pt>
    <dgm:pt modelId="{1CC1B41F-04D5-4016-A5FD-1486E4B85AAA}" type="sibTrans" cxnId="{F5536AB7-A68D-493A-96AC-46F7EFD3784D}">
      <dgm:prSet/>
      <dgm:spPr/>
      <dgm:t>
        <a:bodyPr/>
        <a:lstStyle/>
        <a:p>
          <a:endParaRPr lang="en-US" sz="2000" b="1"/>
        </a:p>
      </dgm:t>
    </dgm:pt>
    <dgm:pt modelId="{873045C3-8416-4438-9BB5-EF6AB0C30690}">
      <dgm:prSet phldrT="[Text]" custT="1"/>
      <dgm:spPr>
        <a:solidFill>
          <a:schemeClr val="accent1"/>
        </a:solidFill>
        <a:sp3d extrusionH="381000" contourW="38100" prstMaterial="matte">
          <a:contourClr>
            <a:schemeClr val="lt1"/>
          </a:contourClr>
        </a:sp3d>
      </dgm:spPr>
      <dgm:t>
        <a:bodyPr lIns="137160" rIns="0"/>
        <a:lstStyle/>
        <a:p>
          <a:r>
            <a:rPr lang="en-US" sz="1400" b="1" spc="-50" baseline="0" dirty="0" smtClean="0"/>
            <a:t>Recommendation</a:t>
          </a:r>
          <a:endParaRPr lang="en-US" sz="1400" b="1" spc="-50" baseline="0" dirty="0"/>
        </a:p>
      </dgm:t>
    </dgm:pt>
    <dgm:pt modelId="{7B923BB9-4516-4668-B45C-74F0C72D42A2}" type="parTrans" cxnId="{54F1D952-FD15-4859-B44F-6E282530F402}">
      <dgm:prSet/>
      <dgm:spPr/>
      <dgm:t>
        <a:bodyPr/>
        <a:lstStyle/>
        <a:p>
          <a:endParaRPr lang="en-US" sz="2000" b="1"/>
        </a:p>
      </dgm:t>
    </dgm:pt>
    <dgm:pt modelId="{DA2AA6E0-CFBF-4391-976C-5EE82A903A9D}" type="sibTrans" cxnId="{54F1D952-FD15-4859-B44F-6E282530F402}">
      <dgm:prSet/>
      <dgm:spPr/>
      <dgm:t>
        <a:bodyPr/>
        <a:lstStyle/>
        <a:p>
          <a:endParaRPr lang="en-US" sz="2000" b="1"/>
        </a:p>
      </dgm:t>
    </dgm:pt>
    <dgm:pt modelId="{25137CDC-900E-4AB4-89A7-F99269BCB38E}" type="pres">
      <dgm:prSet presAssocID="{B95440C0-DD5D-4C8D-B482-823171746BC1}" presName="Name0" presStyleCnt="0">
        <dgm:presLayoutVars>
          <dgm:dir/>
          <dgm:resizeHandles val="exact"/>
        </dgm:presLayoutVars>
      </dgm:prSet>
      <dgm:spPr/>
    </dgm:pt>
    <dgm:pt modelId="{58C721CD-CBE5-4AE7-9895-DFD7DD964138}" type="pres">
      <dgm:prSet presAssocID="{724E659A-855D-4AA7-9EF5-02A3C8134B08}" presName="parTxOnly" presStyleLbl="node1" presStyleIdx="0" presStyleCnt="5">
        <dgm:presLayoutVars>
          <dgm:bulletEnabled val="1"/>
        </dgm:presLayoutVars>
      </dgm:prSet>
      <dgm:spPr/>
      <dgm:t>
        <a:bodyPr/>
        <a:lstStyle/>
        <a:p>
          <a:endParaRPr lang="en-US"/>
        </a:p>
      </dgm:t>
    </dgm:pt>
    <dgm:pt modelId="{2E5E0EBE-A06B-4717-BF74-0F8311F91F56}" type="pres">
      <dgm:prSet presAssocID="{44D5F99F-1ADC-4549-9F28-7EF2664A4BB5}" presName="parSpace" presStyleCnt="0"/>
      <dgm:spPr/>
    </dgm:pt>
    <dgm:pt modelId="{E7438779-95F3-41EA-BBDB-0046BBC202DD}" type="pres">
      <dgm:prSet presAssocID="{932F1276-0A3F-4C4B-9625-6ABE3F2765D8}" presName="parTxOnly" presStyleLbl="node1" presStyleIdx="1" presStyleCnt="5">
        <dgm:presLayoutVars>
          <dgm:bulletEnabled val="1"/>
        </dgm:presLayoutVars>
      </dgm:prSet>
      <dgm:spPr/>
      <dgm:t>
        <a:bodyPr/>
        <a:lstStyle/>
        <a:p>
          <a:endParaRPr lang="en-US"/>
        </a:p>
      </dgm:t>
    </dgm:pt>
    <dgm:pt modelId="{6BB59A09-5136-4679-B04F-F7B2B7C7AF29}" type="pres">
      <dgm:prSet presAssocID="{1CC1B41F-04D5-4016-A5FD-1486E4B85AAA}" presName="parSpace" presStyleCnt="0"/>
      <dgm:spPr/>
    </dgm:pt>
    <dgm:pt modelId="{0E664A1B-A2D9-4EBA-8420-8FEA36DE7D0F}" type="pres">
      <dgm:prSet presAssocID="{2864B5D2-6D35-4FD1-BE78-AEB77396CE8D}" presName="parTxOnly" presStyleLbl="node1" presStyleIdx="2" presStyleCnt="5">
        <dgm:presLayoutVars>
          <dgm:bulletEnabled val="1"/>
        </dgm:presLayoutVars>
      </dgm:prSet>
      <dgm:spPr/>
      <dgm:t>
        <a:bodyPr/>
        <a:lstStyle/>
        <a:p>
          <a:endParaRPr lang="en-US"/>
        </a:p>
      </dgm:t>
    </dgm:pt>
    <dgm:pt modelId="{4AF41A8F-09A9-4720-AF23-CD93610CC868}" type="pres">
      <dgm:prSet presAssocID="{B74CF23A-4D4E-4E6A-A596-57FA96910DCE}" presName="parSpace" presStyleCnt="0"/>
      <dgm:spPr/>
    </dgm:pt>
    <dgm:pt modelId="{92CB64F5-10B4-4B2A-A13B-8015A492F36C}" type="pres">
      <dgm:prSet presAssocID="{65AA4F08-FBB1-40C0-B61A-4612643787A4}" presName="parTxOnly" presStyleLbl="node1" presStyleIdx="3" presStyleCnt="5">
        <dgm:presLayoutVars>
          <dgm:bulletEnabled val="1"/>
        </dgm:presLayoutVars>
      </dgm:prSet>
      <dgm:spPr/>
      <dgm:t>
        <a:bodyPr/>
        <a:lstStyle/>
        <a:p>
          <a:endParaRPr lang="en-US"/>
        </a:p>
      </dgm:t>
    </dgm:pt>
    <dgm:pt modelId="{243916D5-9616-4536-9538-7476C4D902E6}" type="pres">
      <dgm:prSet presAssocID="{F85B18B0-4ADD-4D41-ACAD-EEFF6911081E}" presName="parSpace" presStyleCnt="0"/>
      <dgm:spPr/>
    </dgm:pt>
    <dgm:pt modelId="{C431D966-A2F9-4DF3-976E-51B43252A23A}" type="pres">
      <dgm:prSet presAssocID="{873045C3-8416-4438-9BB5-EF6AB0C30690}" presName="parTxOnly" presStyleLbl="node1" presStyleIdx="4" presStyleCnt="5">
        <dgm:presLayoutVars>
          <dgm:bulletEnabled val="1"/>
        </dgm:presLayoutVars>
      </dgm:prSet>
      <dgm:spPr/>
      <dgm:t>
        <a:bodyPr/>
        <a:lstStyle/>
        <a:p>
          <a:endParaRPr lang="en-US"/>
        </a:p>
      </dgm:t>
    </dgm:pt>
  </dgm:ptLst>
  <dgm:cxnLst>
    <dgm:cxn modelId="{A086DEC9-9901-4839-B4EF-8A8110AE7A9B}" type="presOf" srcId="{2864B5D2-6D35-4FD1-BE78-AEB77396CE8D}" destId="{0E664A1B-A2D9-4EBA-8420-8FEA36DE7D0F}" srcOrd="0" destOrd="0" presId="urn:microsoft.com/office/officeart/2005/8/layout/hChevron3"/>
    <dgm:cxn modelId="{631C5F64-891B-49C1-B9A4-EA93102A5750}" type="presOf" srcId="{65AA4F08-FBB1-40C0-B61A-4612643787A4}" destId="{92CB64F5-10B4-4B2A-A13B-8015A492F36C}" srcOrd="0" destOrd="0" presId="urn:microsoft.com/office/officeart/2005/8/layout/hChevron3"/>
    <dgm:cxn modelId="{81B4E7B1-452A-4E28-90C3-56B46C4A992D}" type="presOf" srcId="{873045C3-8416-4438-9BB5-EF6AB0C30690}" destId="{C431D966-A2F9-4DF3-976E-51B43252A23A}" srcOrd="0" destOrd="0" presId="urn:microsoft.com/office/officeart/2005/8/layout/hChevron3"/>
    <dgm:cxn modelId="{61F72C0D-CE34-43F3-B5B3-A26F63555EC6}" type="presOf" srcId="{932F1276-0A3F-4C4B-9625-6ABE3F2765D8}" destId="{E7438779-95F3-41EA-BBDB-0046BBC202DD}" srcOrd="0" destOrd="0" presId="urn:microsoft.com/office/officeart/2005/8/layout/hChevron3"/>
    <dgm:cxn modelId="{F41353F4-FA67-41EE-BC8F-112E2C249A17}" srcId="{B95440C0-DD5D-4C8D-B482-823171746BC1}" destId="{65AA4F08-FBB1-40C0-B61A-4612643787A4}" srcOrd="3" destOrd="0" parTransId="{3C295320-FB44-4E80-A3DC-8EECAA6D4F07}" sibTransId="{F85B18B0-4ADD-4D41-ACAD-EEFF6911081E}"/>
    <dgm:cxn modelId="{49D52DDB-6734-4837-B943-32B9D66A84FB}" srcId="{B95440C0-DD5D-4C8D-B482-823171746BC1}" destId="{2864B5D2-6D35-4FD1-BE78-AEB77396CE8D}" srcOrd="2" destOrd="0" parTransId="{89E2A8A5-CFC3-43E5-9A2C-6C5B9620DA5D}" sibTransId="{B74CF23A-4D4E-4E6A-A596-57FA96910DCE}"/>
    <dgm:cxn modelId="{23C3E58E-3F30-4C11-925A-C76CC5F0B6BC}" type="presOf" srcId="{724E659A-855D-4AA7-9EF5-02A3C8134B08}" destId="{58C721CD-CBE5-4AE7-9895-DFD7DD964138}" srcOrd="0" destOrd="0" presId="urn:microsoft.com/office/officeart/2005/8/layout/hChevron3"/>
    <dgm:cxn modelId="{CED0FD59-FF8D-4DA4-B7BB-779B7E7E9FB3}" srcId="{B95440C0-DD5D-4C8D-B482-823171746BC1}" destId="{724E659A-855D-4AA7-9EF5-02A3C8134B08}" srcOrd="0" destOrd="0" parTransId="{63C83A73-E4AC-4554-8DB3-3E52F5AFC9E4}" sibTransId="{44D5F99F-1ADC-4549-9F28-7EF2664A4BB5}"/>
    <dgm:cxn modelId="{F5536AB7-A68D-493A-96AC-46F7EFD3784D}" srcId="{B95440C0-DD5D-4C8D-B482-823171746BC1}" destId="{932F1276-0A3F-4C4B-9625-6ABE3F2765D8}" srcOrd="1" destOrd="0" parTransId="{EB804681-C304-4257-91F0-6114DA19FA13}" sibTransId="{1CC1B41F-04D5-4016-A5FD-1486E4B85AAA}"/>
    <dgm:cxn modelId="{54F1D952-FD15-4859-B44F-6E282530F402}" srcId="{B95440C0-DD5D-4C8D-B482-823171746BC1}" destId="{873045C3-8416-4438-9BB5-EF6AB0C30690}" srcOrd="4" destOrd="0" parTransId="{7B923BB9-4516-4668-B45C-74F0C72D42A2}" sibTransId="{DA2AA6E0-CFBF-4391-976C-5EE82A903A9D}"/>
    <dgm:cxn modelId="{31EE0934-A0CB-46F7-8939-15C4AC4943E1}" type="presOf" srcId="{B95440C0-DD5D-4C8D-B482-823171746BC1}" destId="{25137CDC-900E-4AB4-89A7-F99269BCB38E}" srcOrd="0" destOrd="0" presId="urn:microsoft.com/office/officeart/2005/8/layout/hChevron3"/>
    <dgm:cxn modelId="{87714A43-C790-4BB9-9DC6-56A342D9733F}" type="presParOf" srcId="{25137CDC-900E-4AB4-89A7-F99269BCB38E}" destId="{58C721CD-CBE5-4AE7-9895-DFD7DD964138}" srcOrd="0" destOrd="0" presId="urn:microsoft.com/office/officeart/2005/8/layout/hChevron3"/>
    <dgm:cxn modelId="{B129ACFA-748E-4944-AF46-2FC693D1F9A7}" type="presParOf" srcId="{25137CDC-900E-4AB4-89A7-F99269BCB38E}" destId="{2E5E0EBE-A06B-4717-BF74-0F8311F91F56}" srcOrd="1" destOrd="0" presId="urn:microsoft.com/office/officeart/2005/8/layout/hChevron3"/>
    <dgm:cxn modelId="{1135E73B-F527-47F1-B2A1-F2F458FCD733}" type="presParOf" srcId="{25137CDC-900E-4AB4-89A7-F99269BCB38E}" destId="{E7438779-95F3-41EA-BBDB-0046BBC202DD}" srcOrd="2" destOrd="0" presId="urn:microsoft.com/office/officeart/2005/8/layout/hChevron3"/>
    <dgm:cxn modelId="{98F9F21C-0A99-4544-BF3B-D9B60CA50544}" type="presParOf" srcId="{25137CDC-900E-4AB4-89A7-F99269BCB38E}" destId="{6BB59A09-5136-4679-B04F-F7B2B7C7AF29}" srcOrd="3" destOrd="0" presId="urn:microsoft.com/office/officeart/2005/8/layout/hChevron3"/>
    <dgm:cxn modelId="{9236BFF8-4BC7-4DC2-BA50-B491F4CCF01F}" type="presParOf" srcId="{25137CDC-900E-4AB4-89A7-F99269BCB38E}" destId="{0E664A1B-A2D9-4EBA-8420-8FEA36DE7D0F}" srcOrd="4" destOrd="0" presId="urn:microsoft.com/office/officeart/2005/8/layout/hChevron3"/>
    <dgm:cxn modelId="{87D84510-4F5A-41B2-99F6-B961CCBDC0B5}" type="presParOf" srcId="{25137CDC-900E-4AB4-89A7-F99269BCB38E}" destId="{4AF41A8F-09A9-4720-AF23-CD93610CC868}" srcOrd="5" destOrd="0" presId="urn:microsoft.com/office/officeart/2005/8/layout/hChevron3"/>
    <dgm:cxn modelId="{CB0C0881-AE4E-4359-908C-5E0B139AB9C0}" type="presParOf" srcId="{25137CDC-900E-4AB4-89A7-F99269BCB38E}" destId="{92CB64F5-10B4-4B2A-A13B-8015A492F36C}" srcOrd="6" destOrd="0" presId="urn:microsoft.com/office/officeart/2005/8/layout/hChevron3"/>
    <dgm:cxn modelId="{599F8470-29F9-45D7-822E-2A5F778D70F6}" type="presParOf" srcId="{25137CDC-900E-4AB4-89A7-F99269BCB38E}" destId="{243916D5-9616-4536-9538-7476C4D902E6}" srcOrd="7" destOrd="0" presId="urn:microsoft.com/office/officeart/2005/8/layout/hChevron3"/>
    <dgm:cxn modelId="{AD5B7020-8760-4FF6-A86D-FC2738EDCA53}" type="presParOf" srcId="{25137CDC-900E-4AB4-89A7-F99269BCB38E}" destId="{C431D966-A2F9-4DF3-976E-51B43252A23A}"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C16E0-0246-47C1-91A7-ED3E8784215F}" type="datetimeFigureOut">
              <a:rPr lang="en-US" smtClean="0"/>
              <a:t>8/10/2012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99B72-F90B-46A1-B761-268CB2290A8C}" type="slidenum">
              <a:rPr lang="en-US" smtClean="0"/>
              <a:t>‹#›</a:t>
            </a:fld>
            <a:endParaRPr lang="en-US"/>
          </a:p>
        </p:txBody>
      </p:sp>
    </p:spTree>
    <p:extLst>
      <p:ext uri="{BB962C8B-B14F-4D97-AF65-F5344CB8AC3E}">
        <p14:creationId xmlns:p14="http://schemas.microsoft.com/office/powerpoint/2010/main" val="3393220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sableverity.com/wp-content/uploads/2009/12/Im-just-a-bill.jp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a:t>
            </a:r>
            <a:r>
              <a:rPr lang="en-US" baseline="0" dirty="0" smtClean="0"/>
              <a:t> agenda for our 60 minutes of excitement is as follows:</a:t>
            </a:r>
          </a:p>
          <a:p>
            <a:r>
              <a:rPr lang="en-US" baseline="0" dirty="0" smtClean="0"/>
              <a:t>    1.  We’ll do an introduction to HTML5</a:t>
            </a:r>
          </a:p>
          <a:p>
            <a:r>
              <a:rPr lang="en-US" baseline="0" dirty="0" smtClean="0"/>
              <a:t>    2.  We’ll cover some core technologies of HTML5</a:t>
            </a:r>
          </a:p>
          <a:p>
            <a:r>
              <a:rPr lang="en-US" baseline="0" dirty="0" smtClean="0"/>
              <a:t>    3.  </a:t>
            </a:r>
          </a:p>
        </p:txBody>
      </p:sp>
      <p:sp>
        <p:nvSpPr>
          <p:cNvPr id="4" name="Slide Number Placeholder 3"/>
          <p:cNvSpPr>
            <a:spLocks noGrp="1"/>
          </p:cNvSpPr>
          <p:nvPr>
            <p:ph type="sldNum" sz="quarter" idx="10"/>
          </p:nvPr>
        </p:nvSpPr>
        <p:spPr/>
        <p:txBody>
          <a:bodyPr/>
          <a:lstStyle/>
          <a:p>
            <a:fld id="{5FE99B72-F90B-46A1-B761-268CB2290A8C}" type="slidenum">
              <a:rPr lang="en-US" smtClean="0"/>
              <a:t>3</a:t>
            </a:fld>
            <a:endParaRPr lang="en-US"/>
          </a:p>
        </p:txBody>
      </p:sp>
    </p:spTree>
    <p:extLst>
      <p:ext uri="{BB962C8B-B14F-4D97-AF65-F5344CB8AC3E}">
        <p14:creationId xmlns:p14="http://schemas.microsoft.com/office/powerpoint/2010/main" val="4180589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do believe</a:t>
            </a:r>
            <a:r>
              <a:rPr lang="en-US" baseline="0" dirty="0" smtClean="0"/>
              <a:t> that HTML5 is important</a:t>
            </a:r>
            <a:r>
              <a:rPr lang="en-US" dirty="0" smtClean="0"/>
              <a:t>. </a:t>
            </a:r>
            <a:r>
              <a:rPr lang="en-US" baseline="0" dirty="0" smtClean="0"/>
              <a:t>Hyperbole or not, HTML5 is big. In many ways, it is the final realization of much of the hype around Web 2.0 that emerged in the middle of the last decade. And it is the biggest thing to happen to the web in 20 years, so it is worth your time and attention. You have a bit of a balancing act here as a developer in trying to avoid the hype while also embracing the scope of what’s changing now and over the next 3-5 years.</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12</a:t>
            </a:fld>
            <a:endParaRPr lang="en-US"/>
          </a:p>
        </p:txBody>
      </p:sp>
    </p:spTree>
    <p:extLst>
      <p:ext uri="{BB962C8B-B14F-4D97-AF65-F5344CB8AC3E}">
        <p14:creationId xmlns:p14="http://schemas.microsoft.com/office/powerpoint/2010/main" val="214788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And this may sound</a:t>
            </a:r>
            <a:r>
              <a:rPr lang="en-US" baseline="0" dirty="0" smtClean="0"/>
              <a:t> a bit hyperbolic, but it’s not. The web has over 50 years of history. That’s fifty years of servers and software that power the sites we depend on every day. Some popular sites are nearly a decade old. Others are older. Nearly everything that’s ever been created for the web still resides somewhere, waiting for someone to visit with a browser. Regardless of the bells and whistles of new specs and new browsers, those old pages should not be left behind. As such, HTML5 was build with compatibility in mind. We’re moving the web forward, but not at the cost of breaking everything that’s come before.</a:t>
            </a:r>
          </a:p>
          <a:p>
            <a:endParaRPr lang="en-US" baseline="0" dirty="0" smtClean="0"/>
          </a:p>
          <a:p>
            <a:r>
              <a:rPr lang="en-US" baseline="0" dirty="0" smtClean="0"/>
              <a:t>Compatibility also means that browsers need to play nice, and that we need to move past the browser wars of the past and STOP differentiating on features or APIs in HTML and JavaScript, and instead standardize what happens “within the lens” that is your browser and let browser vendors differentiate on browser features like security and performance and user experience. With HTML5, the W3C has finally arrived at a mature process whereby which ALL of the major browser vendors have agreed to play nice. You, I and all of our customers benefit as a result.</a:t>
            </a:r>
          </a:p>
        </p:txBody>
      </p:sp>
      <p:sp>
        <p:nvSpPr>
          <p:cNvPr id="4" name="Slide Number Placeholder 3"/>
          <p:cNvSpPr>
            <a:spLocks noGrp="1"/>
          </p:cNvSpPr>
          <p:nvPr>
            <p:ph type="sldNum" sz="quarter" idx="10"/>
          </p:nvPr>
        </p:nvSpPr>
        <p:spPr/>
        <p:txBody>
          <a:bodyPr/>
          <a:lstStyle/>
          <a:p>
            <a:fld id="{5FE99B72-F90B-46A1-B761-268CB2290A8C}" type="slidenum">
              <a:rPr lang="en-US" smtClean="0"/>
              <a:t>13</a:t>
            </a:fld>
            <a:endParaRPr lang="en-US"/>
          </a:p>
        </p:txBody>
      </p:sp>
    </p:spTree>
    <p:extLst>
      <p:ext uri="{BB962C8B-B14F-4D97-AF65-F5344CB8AC3E}">
        <p14:creationId xmlns:p14="http://schemas.microsoft.com/office/powerpoint/2010/main" val="763493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Semantics is an important word on the web as it relates to markup. Semantic means “meaning”. Simply put,</a:t>
            </a:r>
            <a:r>
              <a:rPr lang="en-US" baseline="0" dirty="0" smtClean="0"/>
              <a:t> semantic markup is html that clearly conveys to the browser and developer it’s meaning, or purpose for being on the page.</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14</a:t>
            </a:fld>
            <a:endParaRPr lang="en-US"/>
          </a:p>
        </p:txBody>
      </p:sp>
    </p:spTree>
    <p:extLst>
      <p:ext uri="{BB962C8B-B14F-4D97-AF65-F5344CB8AC3E}">
        <p14:creationId xmlns:p14="http://schemas.microsoft.com/office/powerpoint/2010/main" val="1568545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context</a:t>
            </a:r>
            <a:r>
              <a:rPr lang="en-US" baseline="0" dirty="0" smtClean="0"/>
              <a:t> of semantics, you’ll often hear the terms semantically neutral or semantically rich thrown around. </a:t>
            </a:r>
          </a:p>
          <a:p>
            <a:endParaRPr lang="en-US" dirty="0" smtClean="0"/>
          </a:p>
          <a:p>
            <a:r>
              <a:rPr lang="en-US" dirty="0" smtClean="0"/>
              <a:t>The &lt;div&gt; [Click] is a semantically</a:t>
            </a:r>
            <a:r>
              <a:rPr lang="en-US" baseline="0" dirty="0" smtClean="0"/>
              <a:t> neutral element, and</a:t>
            </a:r>
            <a:r>
              <a:rPr lang="en-US" dirty="0" smtClean="0"/>
              <a:t> is a perfect</a:t>
            </a:r>
            <a:r>
              <a:rPr lang="en-US" baseline="0" dirty="0" smtClean="0"/>
              <a:t> example of why we need deeper meaning in HTML. By itself, it conveys no meaning to the document, to a User Agent (browser) or to a developer. </a:t>
            </a:r>
          </a:p>
          <a:p>
            <a:endParaRPr lang="en-US" baseline="0" dirty="0" smtClean="0"/>
          </a:p>
          <a:p>
            <a:r>
              <a:rPr lang="en-US" baseline="0" dirty="0" smtClean="0"/>
              <a:t>Assigning Ids to these </a:t>
            </a:r>
            <a:r>
              <a:rPr lang="en-US" baseline="0" dirty="0" err="1" smtClean="0"/>
              <a:t>divs</a:t>
            </a:r>
            <a:r>
              <a:rPr lang="en-US" baseline="0" dirty="0" smtClean="0"/>
              <a:t> [Click], as is the current practice, is better, and conveys more meaning to developers, but it useless to browsers as they are not allowed to infer any meaning from the IDs of elements. </a:t>
            </a:r>
          </a:p>
          <a:p>
            <a:endParaRPr lang="en-US" baseline="0" dirty="0" smtClean="0"/>
          </a:p>
          <a:p>
            <a:r>
              <a:rPr lang="en-US" baseline="0" dirty="0" smtClean="0"/>
              <a:t>HTML5 introduces elements like &lt;header&gt; [Click], which conveys clear meaning of the intent of the element (</a:t>
            </a:r>
            <a:r>
              <a:rPr lang="en-US" baseline="0" dirty="0" err="1" smtClean="0"/>
              <a:t>eg</a:t>
            </a:r>
            <a:r>
              <a:rPr lang="en-US" baseline="0" dirty="0" smtClean="0"/>
              <a:t>. it is semantically rich). A great deal of time was spent in delivering a richer set of semantic markup in HTML5, and header is just one example.</a:t>
            </a: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15</a:t>
            </a:fld>
            <a:endParaRPr lang="en-US"/>
          </a:p>
        </p:txBody>
      </p:sp>
    </p:spTree>
    <p:extLst>
      <p:ext uri="{BB962C8B-B14F-4D97-AF65-F5344CB8AC3E}">
        <p14:creationId xmlns:p14="http://schemas.microsoft.com/office/powerpoint/2010/main" val="1532051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Next up, JavaScript,</a:t>
            </a:r>
            <a:r>
              <a:rPr lang="en-US" baseline="0" dirty="0" smtClean="0"/>
              <a:t> which I’m counting as one word because there’s no space. If you’re anything like me, and you did web development in the late 90s and early 00s, you probably considered JavaScript a bit of a toy language. If you’re also like me, you probably also re-discovered JavaScript through a framework like jQuery. And if that’s the case, as Scott </a:t>
            </a:r>
            <a:r>
              <a:rPr lang="en-US" baseline="0" dirty="0" err="1" smtClean="0"/>
              <a:t>Hanselman</a:t>
            </a:r>
            <a:r>
              <a:rPr lang="en-US" baseline="0" dirty="0" smtClean="0"/>
              <a:t> would say, you’re not really writing JavaScript, you’re writing jQuery. </a:t>
            </a:r>
          </a:p>
          <a:p>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If you’re</a:t>
            </a:r>
            <a:r>
              <a:rPr lang="en-US" baseline="0" dirty="0" smtClean="0"/>
              <a:t> serious about HTML5, though, you won’t get far without digging back into JavaScript. The HTML5 spec is rife with tons of new JavaScript APIs that you need to learn to leverage these technologies (</a:t>
            </a:r>
            <a:r>
              <a:rPr lang="en-US" baseline="0" dirty="0" err="1" smtClean="0"/>
              <a:t>Geolocation</a:t>
            </a:r>
            <a:r>
              <a:rPr lang="en-US" baseline="0" dirty="0" smtClean="0"/>
              <a:t>, Canvas, Storage, etc.) If JavaScript wasn’t back to being a first-class language for you yet, it should be now.</a:t>
            </a:r>
          </a:p>
          <a:p>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16</a:t>
            </a:fld>
            <a:endParaRPr lang="en-US"/>
          </a:p>
        </p:txBody>
      </p:sp>
    </p:spTree>
    <p:extLst>
      <p:ext uri="{BB962C8B-B14F-4D97-AF65-F5344CB8AC3E}">
        <p14:creationId xmlns:p14="http://schemas.microsoft.com/office/powerpoint/2010/main" val="41285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aseline="0" dirty="0" smtClean="0"/>
              <a:t>In fact, just looking at how the relationship between the client, server and database has evolved, and how the expansion of JavaScript correlates with those changes should be enough to convince you that JavaScript is a serious language. </a:t>
            </a:r>
          </a:p>
          <a:p>
            <a:endParaRPr lang="en-US" baseline="0" dirty="0" smtClean="0"/>
          </a:p>
          <a:p>
            <a:r>
              <a:rPr lang="en-US" baseline="0" dirty="0" smtClean="0"/>
              <a:t>In the late 90s, JavaScript was more of a nuisance than anything else for most developers. Not only that, but it wasn’t even supported or enabled in all browsers. </a:t>
            </a:r>
          </a:p>
          <a:p>
            <a:endParaRPr lang="en-US" baseline="0" dirty="0" smtClean="0"/>
          </a:p>
          <a:p>
            <a:r>
              <a:rPr lang="en-US" baseline="0" dirty="0" smtClean="0"/>
              <a:t>Ajax changed all of that, and by the time 2005 rolled around and the term Ajax was officially coined, JavaScript had contributed to providing another level of richness on the Web. </a:t>
            </a:r>
          </a:p>
          <a:p>
            <a:endParaRPr lang="en-US" baseline="0" dirty="0" smtClean="0"/>
          </a:p>
          <a:p>
            <a:r>
              <a:rPr lang="en-US" baseline="0" dirty="0" smtClean="0"/>
              <a:t>The client “grew” as more work was deferred to JavaScript on the client. </a:t>
            </a:r>
          </a:p>
          <a:p>
            <a:endParaRPr lang="en-US" baseline="0" dirty="0" smtClean="0"/>
          </a:p>
          <a:p>
            <a:r>
              <a:rPr lang="en-US" baseline="0" dirty="0" smtClean="0"/>
              <a:t>This growth has only continued over the last six years, and HTML5 is proof that JavaScript is a key cornerstone of the web. </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17</a:t>
            </a:fld>
            <a:endParaRPr lang="en-US"/>
          </a:p>
        </p:txBody>
      </p:sp>
    </p:spTree>
    <p:extLst>
      <p:ext uri="{BB962C8B-B14F-4D97-AF65-F5344CB8AC3E}">
        <p14:creationId xmlns:p14="http://schemas.microsoft.com/office/powerpoint/2010/main" val="50296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According to Paul Irish</a:t>
            </a:r>
            <a:r>
              <a:rPr lang="en-US" baseline="0" dirty="0" smtClean="0"/>
              <a:t>, a </a:t>
            </a:r>
            <a:r>
              <a:rPr lang="en-US" baseline="0" dirty="0" err="1" smtClean="0"/>
              <a:t>polyfill</a:t>
            </a:r>
            <a:r>
              <a:rPr lang="en-US" baseline="0" dirty="0" smtClean="0"/>
              <a:t> is “…a shim that mimics a future API, providing fallback functionality to older browsers.” </a:t>
            </a:r>
            <a:r>
              <a:rPr lang="en-US" baseline="0" dirty="0" err="1" smtClean="0"/>
              <a:t>Polyfills</a:t>
            </a:r>
            <a:r>
              <a:rPr lang="en-US" baseline="0" dirty="0" smtClean="0"/>
              <a:t> are like spackle for your web sites. You can use them to fill in the gaps in older browsers that don’t support the HTML5 functionality you want to add to your site. </a:t>
            </a:r>
          </a:p>
          <a:p>
            <a:endParaRPr lang="en-US" baseline="0" dirty="0" smtClean="0"/>
          </a:p>
          <a:p>
            <a:r>
              <a:rPr lang="en-US" baseline="0" dirty="0" smtClean="0"/>
              <a:t>If you’re skeptical about using HTML5 today because of a lack of support in older browsers, you don’t have to be. We, as web developers, are resourceful and professional enough to create best-practices that allow us to build apps with these features now. Learning how to use </a:t>
            </a:r>
            <a:r>
              <a:rPr lang="en-US" baseline="0" dirty="0" err="1" smtClean="0"/>
              <a:t>polyfills</a:t>
            </a:r>
            <a:r>
              <a:rPr lang="en-US" baseline="0" dirty="0" smtClean="0"/>
              <a:t> is KEY to helping you use these new technologies today without leaving users of older browsers behind.</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18</a:t>
            </a:fld>
            <a:endParaRPr lang="en-US"/>
          </a:p>
        </p:txBody>
      </p:sp>
    </p:spTree>
    <p:extLst>
      <p:ext uri="{BB962C8B-B14F-4D97-AF65-F5344CB8AC3E}">
        <p14:creationId xmlns:p14="http://schemas.microsoft.com/office/powerpoint/2010/main" val="3523611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Probably the most popular </a:t>
            </a:r>
            <a:r>
              <a:rPr lang="en-US" baseline="0" dirty="0" smtClean="0"/>
              <a:t>library associated with </a:t>
            </a:r>
            <a:r>
              <a:rPr lang="en-US" baseline="0" dirty="0" err="1" smtClean="0"/>
              <a:t>polyfills</a:t>
            </a:r>
            <a:r>
              <a:rPr lang="en-US" baseline="0" dirty="0" smtClean="0"/>
              <a:t> is </a:t>
            </a:r>
            <a:r>
              <a:rPr lang="en-US" dirty="0" err="1" smtClean="0"/>
              <a:t>Modernizr</a:t>
            </a:r>
            <a:r>
              <a:rPr lang="en-US" dirty="0" smtClean="0"/>
              <a:t> (www.modernizr.com),</a:t>
            </a:r>
            <a:r>
              <a:rPr lang="en-US" baseline="0" dirty="0" smtClean="0"/>
              <a:t> a JavaScript library that adds classes to the DOM which allows you to target specific browser functionality and provide fallback solutions for older browsers. One example where this could be useful is </a:t>
            </a:r>
            <a:r>
              <a:rPr lang="en-US" baseline="0" dirty="0" err="1" smtClean="0"/>
              <a:t>Geolocation</a:t>
            </a:r>
            <a:r>
              <a:rPr lang="en-US" baseline="0" dirty="0" smtClean="0"/>
              <a:t>. If you wanted to use </a:t>
            </a:r>
            <a:r>
              <a:rPr lang="en-US" baseline="0" dirty="0" err="1" smtClean="0"/>
              <a:t>Geolocation</a:t>
            </a:r>
            <a:r>
              <a:rPr lang="en-US" baseline="0" dirty="0" smtClean="0"/>
              <a:t> in your site, you can use </a:t>
            </a:r>
            <a:r>
              <a:rPr lang="en-US" baseline="0" dirty="0" err="1" smtClean="0"/>
              <a:t>Modernizr</a:t>
            </a:r>
            <a:r>
              <a:rPr lang="en-US" baseline="0" dirty="0" smtClean="0"/>
              <a:t> to detect if </a:t>
            </a:r>
            <a:r>
              <a:rPr lang="en-US" baseline="0" dirty="0" err="1" smtClean="0"/>
              <a:t>Geolocation</a:t>
            </a:r>
            <a:r>
              <a:rPr lang="en-US" baseline="0" dirty="0" smtClean="0"/>
              <a:t> is supported in the user’s browser (you could also do this yourself, btw) and if it is, you can offer to find them automatically. If not, you can fall back to a form that allows them to manually enter their address.</a:t>
            </a:r>
          </a:p>
          <a:p>
            <a:endParaRPr lang="en-US" baseline="0" dirty="0" smtClean="0"/>
          </a:p>
          <a:p>
            <a:r>
              <a:rPr lang="en-US" baseline="0" dirty="0" err="1" smtClean="0"/>
              <a:t>Modernizr</a:t>
            </a:r>
            <a:r>
              <a:rPr lang="en-US" baseline="0" dirty="0" smtClean="0"/>
              <a:t> can also be used to “plug the gaps” and offer functionality to all users. In the example above, I’m using CSS3 to round the corners of each &lt;article&gt; element on my page. Older browsers don’t support this feature, but I can still provide it if I want to by checking </a:t>
            </a:r>
            <a:r>
              <a:rPr lang="en-US" baseline="0" dirty="0" err="1" smtClean="0"/>
              <a:t>Modernizr</a:t>
            </a:r>
            <a:r>
              <a:rPr lang="en-US" baseline="0" dirty="0" smtClean="0"/>
              <a:t> for the border radius property and using a jQuery plugin that provides that feature for me.</a:t>
            </a:r>
          </a:p>
          <a:p>
            <a:endParaRPr lang="en-US" baseline="0" dirty="0" smtClean="0"/>
          </a:p>
          <a:p>
            <a:r>
              <a:rPr lang="en-US" baseline="0" dirty="0" smtClean="0"/>
              <a:t>It would probably be useful to mention here that </a:t>
            </a:r>
            <a:r>
              <a:rPr lang="en-US" baseline="0" dirty="0" err="1" smtClean="0"/>
              <a:t>Polyfilling</a:t>
            </a:r>
            <a:r>
              <a:rPr lang="en-US" baseline="0" dirty="0" smtClean="0"/>
              <a:t> isn’t always required when adopting an HTML5 technology. In some cases, adoption will give users with modern browsers an enhanced experience, but won’t break an older browser’s experience. Many of the new CSS modules are great examples of, including border-radius. So it is possible to adopt a new feature and pay no attention to older browsers. They key is that you need to be aware of how a new feature will affect older browsers.</a:t>
            </a: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19</a:t>
            </a:fld>
            <a:endParaRPr lang="en-US"/>
          </a:p>
        </p:txBody>
      </p:sp>
    </p:spTree>
    <p:extLst>
      <p:ext uri="{BB962C8B-B14F-4D97-AF65-F5344CB8AC3E}">
        <p14:creationId xmlns:p14="http://schemas.microsoft.com/office/powerpoint/2010/main" val="2450805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[CLICK]</a:t>
            </a:r>
          </a:p>
          <a:p>
            <a:r>
              <a:rPr lang="en-US" dirty="0" smtClean="0"/>
              <a:t>Unfortunately, HTML5</a:t>
            </a:r>
            <a:r>
              <a:rPr lang="en-US" baseline="0" dirty="0" smtClean="0"/>
              <a:t> “support” isn’t an easy thing to “</a:t>
            </a:r>
            <a:r>
              <a:rPr lang="en-US" baseline="0" dirty="0" err="1" smtClean="0"/>
              <a:t>suss</a:t>
            </a:r>
            <a:r>
              <a:rPr lang="en-US" baseline="0" dirty="0" smtClean="0"/>
              <a:t> out.” But don’t worry, we’ll discuss browser support for each technology we discuss.</a:t>
            </a:r>
          </a:p>
          <a:p>
            <a:r>
              <a:rPr lang="en-US" baseline="0" dirty="0" smtClean="0"/>
              <a:t>[CLICK]</a:t>
            </a:r>
          </a:p>
          <a:p>
            <a:r>
              <a:rPr lang="en-US" baseline="0" dirty="0" smtClean="0"/>
              <a:t>And you can use those 2 websites to help you determine what works in what browsers.</a:t>
            </a: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20</a:t>
            </a:fld>
            <a:endParaRPr lang="en-US"/>
          </a:p>
        </p:txBody>
      </p:sp>
    </p:spTree>
    <p:extLst>
      <p:ext uri="{BB962C8B-B14F-4D97-AF65-F5344CB8AC3E}">
        <p14:creationId xmlns:p14="http://schemas.microsoft.com/office/powerpoint/2010/main" val="339494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0" kern="1200" baseline="0" dirty="0" smtClean="0">
                <a:solidFill>
                  <a:schemeClr val="tx1"/>
                </a:solidFill>
                <a:effectLst/>
                <a:latin typeface="+mn-lt"/>
                <a:ea typeface="+mn-ea"/>
                <a:cs typeface="+mn-cs"/>
              </a:rPr>
              <a:t>Let’s talk about some HTML5 core technologies…now there are all things even haters have to admit are core HTML5 technologies</a:t>
            </a:r>
            <a:endParaRPr lang="en-US" b="0"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21</a:t>
            </a:fld>
            <a:endParaRPr lang="en-US"/>
          </a:p>
        </p:txBody>
      </p:sp>
    </p:spTree>
    <p:extLst>
      <p:ext uri="{BB962C8B-B14F-4D97-AF65-F5344CB8AC3E}">
        <p14:creationId xmlns:p14="http://schemas.microsoft.com/office/powerpoint/2010/main" val="3183185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let’s start by asking the question, “what is HTML5?” To some, HTML5</a:t>
            </a:r>
            <a:r>
              <a:rPr lang="en-US" baseline="0" dirty="0" smtClean="0"/>
              <a:t> is where the web is headed. To others, it means everything new and interesting on the web. To even others, it means just a handful of changes to the markup we write every day. I’ll talk to today about what I think HTML5 means…</a:t>
            </a:r>
            <a:endParaRPr lang="en-US" dirty="0" smtClean="0"/>
          </a:p>
          <a:p>
            <a:endParaRPr lang="en-US" baseline="0" dirty="0" smtClean="0"/>
          </a:p>
          <a:p>
            <a:endParaRPr lang="en-US" baseline="0" dirty="0" smtClean="0"/>
          </a:p>
          <a:p>
            <a:r>
              <a:rPr lang="en-US" dirty="0" smtClean="0"/>
              <a:t>Even more, important, though, is</a:t>
            </a:r>
            <a:r>
              <a:rPr lang="en-US" baseline="0" dirty="0" smtClean="0"/>
              <a:t> what HTML5 means to you, the tireless and enterprising web developer who’s starting to become more than a little overwhelmed with the pace and change and the volume of things you have to keep up with. I’m not just describing myself, am I? Surely not. It’s easy to become tired at the pace of change, so the last thing I want to do is overwhelm you, and I’m not here to drone on about all of the different new and cool things in the spec. Instead, I am here to equip you with tools you can use the minute you leave this room.</a:t>
            </a:r>
          </a:p>
        </p:txBody>
      </p:sp>
      <p:sp>
        <p:nvSpPr>
          <p:cNvPr id="4" name="Slide Number Placeholder 3"/>
          <p:cNvSpPr>
            <a:spLocks noGrp="1"/>
          </p:cNvSpPr>
          <p:nvPr>
            <p:ph type="sldNum" sz="quarter" idx="10"/>
          </p:nvPr>
        </p:nvSpPr>
        <p:spPr/>
        <p:txBody>
          <a:bodyPr/>
          <a:lstStyle/>
          <a:p>
            <a:fld id="{5FE99B72-F90B-46A1-B761-268CB2290A8C}" type="slidenum">
              <a:rPr lang="en-US" smtClean="0"/>
              <a:t>4</a:t>
            </a:fld>
            <a:endParaRPr lang="en-US"/>
          </a:p>
        </p:txBody>
      </p:sp>
    </p:spTree>
    <p:extLst>
      <p:ext uri="{BB962C8B-B14F-4D97-AF65-F5344CB8AC3E}">
        <p14:creationId xmlns:p14="http://schemas.microsoft.com/office/powerpoint/2010/main" val="2663353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You’ll recall</a:t>
            </a:r>
            <a:r>
              <a:rPr lang="en-US" baseline="0" dirty="0" smtClean="0"/>
              <a:t> that semantics was one of our five words, because it’s important to understand why HTML5 introduces changes to the HTML5 markup specification, both by eliminating unneeded </a:t>
            </a:r>
            <a:r>
              <a:rPr lang="en-US" baseline="0" dirty="0" err="1" smtClean="0"/>
              <a:t>cruft</a:t>
            </a:r>
            <a:r>
              <a:rPr lang="en-US" baseline="0" dirty="0" smtClean="0"/>
              <a:t> and adding more semantically-rich elements.</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22</a:t>
            </a:fld>
            <a:endParaRPr lang="en-US"/>
          </a:p>
        </p:txBody>
      </p:sp>
    </p:spTree>
    <p:extLst>
      <p:ext uri="{BB962C8B-B14F-4D97-AF65-F5344CB8AC3E}">
        <p14:creationId xmlns:p14="http://schemas.microsoft.com/office/powerpoint/2010/main" val="83142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Let’s talk</a:t>
            </a:r>
            <a:r>
              <a:rPr lang="en-US" baseline="0" dirty="0" smtClean="0"/>
              <a:t> about unneeded </a:t>
            </a:r>
            <a:r>
              <a:rPr lang="en-US" baseline="0" dirty="0" err="1" smtClean="0"/>
              <a:t>cruft</a:t>
            </a:r>
            <a:r>
              <a:rPr lang="en-US" baseline="0" dirty="0" smtClean="0"/>
              <a:t>, first. </a:t>
            </a:r>
            <a:r>
              <a:rPr lang="en-US" dirty="0" smtClean="0"/>
              <a:t>You’ve seen this, no doubt. This is the smallest, </a:t>
            </a:r>
            <a:r>
              <a:rPr lang="en-US" dirty="0" err="1" smtClean="0"/>
              <a:t>validateable</a:t>
            </a:r>
            <a:r>
              <a:rPr lang="en-US" dirty="0" smtClean="0"/>
              <a:t>, XHTML document</a:t>
            </a:r>
            <a:r>
              <a:rPr lang="en-US" baseline="0" dirty="0" smtClean="0"/>
              <a:t> that I could create, and it still barely fits in this slide. HTML5 changes this drastically, and you can use those changes today in any browser, even older ones. You pages will still render.</a:t>
            </a:r>
            <a:endParaRPr lang="en-US" dirty="0" smtClean="0"/>
          </a:p>
          <a:p>
            <a:pPr lvl="1"/>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23</a:t>
            </a:fld>
            <a:endParaRPr lang="en-US"/>
          </a:p>
        </p:txBody>
      </p:sp>
    </p:spTree>
    <p:extLst>
      <p:ext uri="{BB962C8B-B14F-4D97-AF65-F5344CB8AC3E}">
        <p14:creationId xmlns:p14="http://schemas.microsoft.com/office/powerpoint/2010/main" val="3303674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This is all you need to create a</a:t>
            </a:r>
            <a:r>
              <a:rPr lang="en-US" baseline="0" dirty="0" smtClean="0"/>
              <a:t> valid</a:t>
            </a:r>
            <a:r>
              <a:rPr lang="en-US" dirty="0" smtClean="0"/>
              <a:t> HTML5 document.</a:t>
            </a:r>
            <a:r>
              <a:rPr lang="en-US" baseline="0" dirty="0" smtClean="0"/>
              <a:t> The </a:t>
            </a:r>
            <a:r>
              <a:rPr lang="en-US" baseline="0" dirty="0" err="1" smtClean="0"/>
              <a:t>Doctype</a:t>
            </a:r>
            <a:r>
              <a:rPr lang="en-US" baseline="0" dirty="0" smtClean="0"/>
              <a:t> and meta http-</a:t>
            </a:r>
            <a:r>
              <a:rPr lang="en-US" baseline="0" dirty="0" err="1" smtClean="0"/>
              <a:t>equiv</a:t>
            </a:r>
            <a:r>
              <a:rPr lang="en-US" baseline="0" dirty="0" smtClean="0"/>
              <a:t> tags been changed. It’s nice to get that </a:t>
            </a:r>
            <a:r>
              <a:rPr lang="en-US" baseline="0" dirty="0" err="1" smtClean="0"/>
              <a:t>cruft</a:t>
            </a:r>
            <a:r>
              <a:rPr lang="en-US" baseline="0" dirty="0" smtClean="0"/>
              <a:t> out of the way.</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24</a:t>
            </a:fld>
            <a:endParaRPr lang="en-US"/>
          </a:p>
        </p:txBody>
      </p:sp>
    </p:spTree>
    <p:extLst>
      <p:ext uri="{BB962C8B-B14F-4D97-AF65-F5344CB8AC3E}">
        <p14:creationId xmlns:p14="http://schemas.microsoft.com/office/powerpoint/2010/main" val="2410121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So we’re gotten some </a:t>
            </a:r>
            <a:r>
              <a:rPr lang="en-US" dirty="0" err="1" smtClean="0"/>
              <a:t>cruft</a:t>
            </a:r>
            <a:r>
              <a:rPr lang="en-US" dirty="0" smtClean="0"/>
              <a:t> out of our markup. We’ve also added new elements.</a:t>
            </a:r>
          </a:p>
          <a:p>
            <a:endParaRPr lang="en-US" dirty="0" smtClean="0"/>
          </a:p>
          <a:p>
            <a:r>
              <a:rPr lang="en-US" dirty="0" smtClean="0"/>
              <a:t>Here’s a list of all of the new markup</a:t>
            </a:r>
            <a:r>
              <a:rPr lang="en-US" baseline="0" dirty="0" smtClean="0"/>
              <a:t> elements defined in HTML5. I’m not going to cover most of these today, though I will briefly cover the highlighted items. There is tons of information about them available online and in great books like “HTML5 Up and Running” and “Introducing HTML5.” Remember that word “semantic?” The beautiful thing about this list is that most of these probably mean exactly what you think they mean. </a:t>
            </a:r>
          </a:p>
          <a:p>
            <a:endParaRPr lang="en-US" baseline="0" dirty="0" smtClean="0"/>
          </a:p>
          <a:p>
            <a:pPr lvl="1"/>
            <a:endParaRPr lang="en-US" sz="2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25</a:t>
            </a:fld>
            <a:endParaRPr lang="en-US"/>
          </a:p>
        </p:txBody>
      </p:sp>
    </p:spTree>
    <p:extLst>
      <p:ext uri="{BB962C8B-B14F-4D97-AF65-F5344CB8AC3E}">
        <p14:creationId xmlns:p14="http://schemas.microsoft.com/office/powerpoint/2010/main" val="94617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lang="en-US" sz="4400" b="0" kern="1200" baseline="0" dirty="0" smtClean="0">
                <a:solidFill>
                  <a:schemeClr val="tx1"/>
                </a:solidFill>
                <a:effectLst/>
                <a:latin typeface="+mn-lt"/>
                <a:ea typeface="+mn-ea"/>
                <a:cs typeface="+mn-cs"/>
              </a:rPr>
              <a:t>For this demo I am starting with an typical page that is not using Semantic Markup.  </a:t>
            </a:r>
          </a:p>
          <a:p>
            <a:pPr marL="0" lvl="0" indent="0">
              <a:buNone/>
            </a:pPr>
            <a:r>
              <a:rPr lang="en-US" sz="4400" b="0" kern="1200" baseline="0" dirty="0" smtClean="0">
                <a:solidFill>
                  <a:schemeClr val="tx1"/>
                </a:solidFill>
                <a:effectLst/>
                <a:latin typeface="+mn-lt"/>
                <a:ea typeface="+mn-ea"/>
                <a:cs typeface="+mn-cs"/>
              </a:rPr>
              <a:t>Although, it is setup as an html5 document (</a:t>
            </a:r>
            <a:r>
              <a:rPr lang="en-US" sz="4400" b="1" kern="1200" baseline="0" dirty="0" smtClean="0">
                <a:solidFill>
                  <a:schemeClr val="tx1"/>
                </a:solidFill>
                <a:effectLst/>
                <a:latin typeface="+mn-lt"/>
                <a:ea typeface="+mn-ea"/>
                <a:cs typeface="+mn-cs"/>
              </a:rPr>
              <a:t>DOCTYPE, meta charset</a:t>
            </a:r>
            <a:r>
              <a:rPr lang="en-US" sz="4400" b="0" kern="1200" baseline="0" dirty="0" smtClean="0">
                <a:solidFill>
                  <a:schemeClr val="tx1"/>
                </a:solidFill>
                <a:effectLst/>
                <a:latin typeface="+mn-lt"/>
                <a:ea typeface="+mn-ea"/>
                <a:cs typeface="+mn-cs"/>
              </a:rPr>
              <a:t>)</a:t>
            </a:r>
          </a:p>
          <a:p>
            <a:pPr marL="0" lvl="0" indent="0">
              <a:buNone/>
            </a:pPr>
            <a:r>
              <a:rPr lang="en-US" sz="4400" b="0" kern="1200" baseline="0" dirty="0" smtClean="0">
                <a:solidFill>
                  <a:schemeClr val="tx1"/>
                </a:solidFill>
                <a:effectLst/>
                <a:latin typeface="+mn-lt"/>
                <a:ea typeface="+mn-ea"/>
                <a:cs typeface="+mn-cs"/>
              </a:rPr>
              <a:t>So I have</a:t>
            </a:r>
          </a:p>
          <a:p>
            <a:pPr marL="0" lvl="0" indent="0">
              <a:buNone/>
            </a:pPr>
            <a:r>
              <a:rPr lang="en-US" sz="4400" b="0" kern="1200" baseline="0" dirty="0" smtClean="0">
                <a:solidFill>
                  <a:schemeClr val="tx1"/>
                </a:solidFill>
                <a:effectLst/>
                <a:latin typeface="+mn-lt"/>
                <a:ea typeface="+mn-ea"/>
                <a:cs typeface="+mn-cs"/>
              </a:rPr>
              <a:t>    - a div with ID = “header” for my header</a:t>
            </a:r>
          </a:p>
          <a:p>
            <a:pPr marL="0" lvl="0" indent="0">
              <a:buNone/>
            </a:pPr>
            <a:r>
              <a:rPr lang="en-US" sz="4400" b="0" kern="1200" baseline="0" dirty="0" smtClean="0">
                <a:solidFill>
                  <a:schemeClr val="tx1"/>
                </a:solidFill>
                <a:effectLst/>
                <a:latin typeface="+mn-lt"/>
                <a:ea typeface="+mn-ea"/>
                <a:cs typeface="+mn-cs"/>
              </a:rPr>
              <a:t>    - and then I have a couple of </a:t>
            </a:r>
            <a:r>
              <a:rPr lang="en-US" sz="4400" b="0" kern="1200" baseline="0" dirty="0" err="1" smtClean="0">
                <a:solidFill>
                  <a:schemeClr val="tx1"/>
                </a:solidFill>
                <a:effectLst/>
                <a:latin typeface="+mn-lt"/>
                <a:ea typeface="+mn-ea"/>
                <a:cs typeface="+mn-cs"/>
              </a:rPr>
              <a:t>div’s</a:t>
            </a:r>
            <a:r>
              <a:rPr lang="en-US" sz="4400" b="0" kern="1200" baseline="0" dirty="0" smtClean="0">
                <a:solidFill>
                  <a:schemeClr val="tx1"/>
                </a:solidFill>
                <a:effectLst/>
                <a:latin typeface="+mn-lt"/>
                <a:ea typeface="+mn-ea"/>
                <a:cs typeface="+mn-cs"/>
              </a:rPr>
              <a:t> with class set to “section” and they both contain</a:t>
            </a:r>
          </a:p>
          <a:p>
            <a:pPr marL="0" lvl="0" indent="0">
              <a:buNone/>
            </a:pPr>
            <a:r>
              <a:rPr lang="en-US" sz="4400" b="0" kern="1200" baseline="0" dirty="0" smtClean="0">
                <a:solidFill>
                  <a:schemeClr val="tx1"/>
                </a:solidFill>
                <a:effectLst/>
                <a:latin typeface="+mn-lt"/>
                <a:ea typeface="+mn-ea"/>
                <a:cs typeface="+mn-cs"/>
              </a:rPr>
              <a:t>        - a sub heading p tag</a:t>
            </a:r>
          </a:p>
          <a:p>
            <a:pPr marL="0" lvl="0" indent="0">
              <a:buNone/>
            </a:pPr>
            <a:r>
              <a:rPr lang="en-US" sz="4400" b="0" kern="1200" baseline="0" dirty="0" smtClean="0">
                <a:solidFill>
                  <a:schemeClr val="tx1"/>
                </a:solidFill>
                <a:effectLst/>
                <a:latin typeface="+mn-lt"/>
                <a:ea typeface="+mn-ea"/>
                <a:cs typeface="+mn-cs"/>
              </a:rPr>
              <a:t>        - and a div with class of article that contains an unordered list</a:t>
            </a:r>
          </a:p>
          <a:p>
            <a:pPr marL="0" lvl="0" indent="0">
              <a:buNone/>
            </a:pPr>
            <a:r>
              <a:rPr lang="en-US" sz="4400" b="0" kern="1200" baseline="0" dirty="0" smtClean="0">
                <a:solidFill>
                  <a:schemeClr val="tx1"/>
                </a:solidFill>
                <a:effectLst/>
                <a:latin typeface="+mn-lt"/>
                <a:ea typeface="+mn-ea"/>
                <a:cs typeface="+mn-cs"/>
              </a:rPr>
              <a:t>    -  and if I look at my CSS you’ll see I have an associated </a:t>
            </a:r>
            <a:r>
              <a:rPr lang="en-US" sz="4400" b="0" kern="1200" baseline="0" dirty="0" err="1" smtClean="0">
                <a:solidFill>
                  <a:schemeClr val="tx1"/>
                </a:solidFill>
                <a:effectLst/>
                <a:latin typeface="+mn-lt"/>
                <a:ea typeface="+mn-ea"/>
                <a:cs typeface="+mn-cs"/>
              </a:rPr>
              <a:t>css</a:t>
            </a:r>
            <a:r>
              <a:rPr lang="en-US" sz="4400" b="0" kern="1200" baseline="0" dirty="0" smtClean="0">
                <a:solidFill>
                  <a:schemeClr val="tx1"/>
                </a:solidFill>
                <a:effectLst/>
                <a:latin typeface="+mn-lt"/>
                <a:ea typeface="+mn-ea"/>
                <a:cs typeface="+mn-cs"/>
              </a:rPr>
              <a:t> style for the majority of those elements based either their ID or assigned CSS Class</a:t>
            </a:r>
          </a:p>
          <a:p>
            <a:pPr marL="0" lvl="0" indent="0">
              <a:buNone/>
            </a:pPr>
            <a:r>
              <a:rPr lang="en-US" sz="4400" b="0" kern="1200" baseline="0" dirty="0" smtClean="0">
                <a:solidFill>
                  <a:schemeClr val="tx1"/>
                </a:solidFill>
                <a:effectLst/>
                <a:latin typeface="+mn-lt"/>
                <a:ea typeface="+mn-ea"/>
                <a:cs typeface="+mn-cs"/>
              </a:rPr>
              <a:t>    - This is your prototypical page markup, although simplified, in today’s wonder world of web development….would everyone agree?</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We’ve lived with this for so long that I am guessing we’re all good with this…and that’s because we don’t know any better</a:t>
            </a:r>
          </a:p>
          <a:p>
            <a:pPr marL="0" lvl="0" indent="0">
              <a:buNone/>
            </a:pPr>
            <a:r>
              <a:rPr lang="en-US" sz="4400" b="0" kern="1200" baseline="0" dirty="0" smtClean="0">
                <a:solidFill>
                  <a:schemeClr val="tx1"/>
                </a:solidFill>
                <a:effectLst/>
                <a:latin typeface="+mn-lt"/>
                <a:ea typeface="+mn-ea"/>
                <a:cs typeface="+mn-cs"/>
              </a:rPr>
              <a:t>Let’s Semantic Markup this bad boy and see how much better that makes it</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1.   Change </a:t>
            </a:r>
          </a:p>
          <a:p>
            <a:pPr marL="0" lvl="0" indent="0">
              <a:buNone/>
            </a:pPr>
            <a:r>
              <a:rPr lang="en-US" sz="4400" b="0" kern="1200" baseline="0" dirty="0" smtClean="0">
                <a:solidFill>
                  <a:schemeClr val="tx1"/>
                </a:solidFill>
                <a:effectLst/>
                <a:latin typeface="+mn-lt"/>
                <a:ea typeface="+mn-ea"/>
                <a:cs typeface="+mn-cs"/>
              </a:rPr>
              <a:t>	HTML: </a:t>
            </a:r>
            <a:r>
              <a:rPr lang="en-US" sz="4400" b="1" kern="1200" baseline="0" dirty="0" smtClean="0">
                <a:solidFill>
                  <a:schemeClr val="tx1"/>
                </a:solidFill>
                <a:effectLst/>
                <a:latin typeface="+mn-lt"/>
                <a:ea typeface="+mn-ea"/>
                <a:cs typeface="+mn-cs"/>
              </a:rPr>
              <a:t>&lt;div id=“header”&gt;…&lt;/div&gt;</a:t>
            </a:r>
            <a:r>
              <a:rPr lang="en-US" sz="4400" b="0" kern="1200" baseline="0" dirty="0" smtClean="0">
                <a:solidFill>
                  <a:schemeClr val="tx1"/>
                </a:solidFill>
                <a:effectLst/>
                <a:latin typeface="+mn-lt"/>
                <a:ea typeface="+mn-ea"/>
                <a:cs typeface="+mn-cs"/>
              </a:rPr>
              <a:t> to </a:t>
            </a:r>
            <a:r>
              <a:rPr lang="en-US" sz="4400" b="1" kern="1200" baseline="0" dirty="0" smtClean="0">
                <a:solidFill>
                  <a:schemeClr val="tx1"/>
                </a:solidFill>
                <a:effectLst/>
                <a:latin typeface="+mn-lt"/>
                <a:ea typeface="+mn-ea"/>
                <a:cs typeface="+mn-cs"/>
              </a:rPr>
              <a:t>&lt;header&gt;…&lt;/header&gt;</a:t>
            </a:r>
          </a:p>
          <a:p>
            <a:pPr marL="0" lvl="0" indent="0">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CSS:     </a:t>
            </a:r>
            <a:r>
              <a:rPr lang="en-US" sz="4400" b="1" kern="1200" baseline="0" dirty="0" smtClean="0">
                <a:solidFill>
                  <a:schemeClr val="tx1"/>
                </a:solidFill>
                <a:effectLst/>
                <a:latin typeface="+mn-lt"/>
                <a:ea typeface="+mn-ea"/>
                <a:cs typeface="+mn-cs"/>
              </a:rPr>
              <a:t>#header</a:t>
            </a:r>
            <a:r>
              <a:rPr lang="en-US" sz="4400" b="0" kern="1200" baseline="0" dirty="0" smtClean="0">
                <a:solidFill>
                  <a:schemeClr val="tx1"/>
                </a:solidFill>
                <a:effectLst/>
                <a:latin typeface="+mn-lt"/>
                <a:ea typeface="+mn-ea"/>
                <a:cs typeface="+mn-cs"/>
              </a:rPr>
              <a:t> to </a:t>
            </a:r>
            <a:r>
              <a:rPr lang="en-US" sz="4400" b="1" kern="1200" baseline="0" dirty="0" smtClean="0">
                <a:solidFill>
                  <a:schemeClr val="tx1"/>
                </a:solidFill>
                <a:effectLst/>
                <a:latin typeface="+mn-lt"/>
                <a:ea typeface="+mn-ea"/>
                <a:cs typeface="+mn-cs"/>
              </a:rPr>
              <a:t>header</a:t>
            </a:r>
          </a:p>
          <a:p>
            <a:pPr marL="0" lvl="0" indent="0">
              <a:buNone/>
            </a:pPr>
            <a:endParaRPr lang="en-US" sz="4400" b="1"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2.   Save and show nothing changed</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3.    Update remainder of HTML</a:t>
            </a:r>
          </a:p>
          <a:p>
            <a:pPr marL="0" lvl="0" indent="0">
              <a:buNone/>
            </a:pPr>
            <a:r>
              <a:rPr lang="en-US" sz="4400" b="0" kern="1200" baseline="0" dirty="0" smtClean="0">
                <a:solidFill>
                  <a:schemeClr val="tx1"/>
                </a:solidFill>
                <a:effectLst/>
                <a:latin typeface="+mn-lt"/>
                <a:ea typeface="+mn-ea"/>
                <a:cs typeface="+mn-cs"/>
              </a:rPr>
              <a:t>	Change both </a:t>
            </a:r>
            <a:r>
              <a:rPr lang="en-US" sz="4400" b="1" kern="1200" baseline="0" dirty="0" smtClean="0">
                <a:solidFill>
                  <a:schemeClr val="tx1"/>
                </a:solidFill>
                <a:effectLst/>
                <a:latin typeface="+mn-lt"/>
                <a:ea typeface="+mn-ea"/>
                <a:cs typeface="+mn-cs"/>
              </a:rPr>
              <a:t>&lt;div class=“section”&gt;…&lt;/div&gt; </a:t>
            </a:r>
            <a:r>
              <a:rPr lang="en-US" sz="4400" b="0" kern="1200" baseline="0" dirty="0" smtClean="0">
                <a:solidFill>
                  <a:schemeClr val="tx1"/>
                </a:solidFill>
                <a:effectLst/>
                <a:latin typeface="+mn-lt"/>
                <a:ea typeface="+mn-ea"/>
                <a:cs typeface="+mn-cs"/>
              </a:rPr>
              <a:t>to </a:t>
            </a:r>
            <a:r>
              <a:rPr lang="en-US" sz="4400" b="1" kern="1200" baseline="0" dirty="0" smtClean="0">
                <a:solidFill>
                  <a:schemeClr val="tx1"/>
                </a:solidFill>
                <a:effectLst/>
                <a:latin typeface="+mn-lt"/>
                <a:ea typeface="+mn-ea"/>
                <a:cs typeface="+mn-cs"/>
              </a:rPr>
              <a:t>&lt;section&gt;…&lt;/section&gt;</a:t>
            </a:r>
          </a:p>
          <a:p>
            <a:pPr marL="0" lvl="0" indent="0">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Change both </a:t>
            </a:r>
            <a:r>
              <a:rPr lang="en-US" sz="4400" b="1" kern="1200" baseline="0" dirty="0" smtClean="0">
                <a:solidFill>
                  <a:schemeClr val="tx1"/>
                </a:solidFill>
                <a:effectLst/>
                <a:latin typeface="+mn-lt"/>
                <a:ea typeface="+mn-ea"/>
                <a:cs typeface="+mn-cs"/>
              </a:rPr>
              <a:t>&lt;div class=“article”&gt;…&lt;/div&gt; </a:t>
            </a:r>
            <a:r>
              <a:rPr lang="en-US" sz="4400" b="0" kern="1200" baseline="0" dirty="0" smtClean="0">
                <a:solidFill>
                  <a:schemeClr val="tx1"/>
                </a:solidFill>
                <a:effectLst/>
                <a:latin typeface="+mn-lt"/>
                <a:ea typeface="+mn-ea"/>
                <a:cs typeface="+mn-cs"/>
              </a:rPr>
              <a:t>to </a:t>
            </a:r>
            <a:r>
              <a:rPr lang="en-US" sz="4400" b="1" kern="1200" baseline="0" dirty="0" smtClean="0">
                <a:solidFill>
                  <a:schemeClr val="tx1"/>
                </a:solidFill>
                <a:effectLst/>
                <a:latin typeface="+mn-lt"/>
                <a:ea typeface="+mn-ea"/>
                <a:cs typeface="+mn-cs"/>
              </a:rPr>
              <a:t>&lt;article&gt;…&lt;/article&gt;</a:t>
            </a:r>
          </a:p>
          <a:p>
            <a:pPr marL="0" lvl="0" indent="0">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Change </a:t>
            </a:r>
            <a:r>
              <a:rPr lang="en-US" sz="4400" b="1" kern="1200" baseline="0" dirty="0" smtClean="0">
                <a:solidFill>
                  <a:schemeClr val="tx1"/>
                </a:solidFill>
                <a:effectLst/>
                <a:latin typeface="+mn-lt"/>
                <a:ea typeface="+mn-ea"/>
                <a:cs typeface="+mn-cs"/>
              </a:rPr>
              <a:t>&lt;div id=“footer”&gt;…&lt;/div&gt; </a:t>
            </a:r>
            <a:r>
              <a:rPr lang="en-US" sz="4400" b="0" kern="1200" baseline="0" dirty="0" smtClean="0">
                <a:solidFill>
                  <a:schemeClr val="tx1"/>
                </a:solidFill>
                <a:effectLst/>
                <a:latin typeface="+mn-lt"/>
                <a:ea typeface="+mn-ea"/>
                <a:cs typeface="+mn-cs"/>
              </a:rPr>
              <a:t>to </a:t>
            </a:r>
            <a:r>
              <a:rPr lang="en-US" sz="4400" b="1" kern="1200" baseline="0" dirty="0" smtClean="0">
                <a:solidFill>
                  <a:schemeClr val="tx1"/>
                </a:solidFill>
                <a:effectLst/>
                <a:latin typeface="+mn-lt"/>
                <a:ea typeface="+mn-ea"/>
                <a:cs typeface="+mn-cs"/>
              </a:rPr>
              <a:t>&lt;footer&gt;&lt;/footer&gt;</a:t>
            </a:r>
            <a:endParaRPr lang="en-US" sz="4400" b="0" kern="1200" baseline="0" dirty="0" smtClean="0">
              <a:solidFill>
                <a:schemeClr val="tx1"/>
              </a:solidFill>
              <a:effectLst/>
              <a:latin typeface="+mn-lt"/>
              <a:ea typeface="+mn-ea"/>
              <a:cs typeface="+mn-cs"/>
            </a:endParaRPr>
          </a:p>
          <a:p>
            <a:pPr marL="0" lvl="0" indent="0">
              <a:buNone/>
            </a:pPr>
            <a:endParaRPr lang="en-US" sz="4400" b="1"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4.    Update remainder of CSS</a:t>
            </a:r>
          </a:p>
          <a:p>
            <a:pPr marL="0" lvl="0" indent="0">
              <a:buNone/>
            </a:pPr>
            <a:r>
              <a:rPr lang="en-US" sz="4400" b="0" kern="1200" baseline="0" dirty="0" smtClean="0">
                <a:solidFill>
                  <a:schemeClr val="tx1"/>
                </a:solidFill>
                <a:effectLst/>
                <a:latin typeface="+mn-lt"/>
                <a:ea typeface="+mn-ea"/>
                <a:cs typeface="+mn-cs"/>
              </a:rPr>
              <a:t>	Delete </a:t>
            </a:r>
            <a:r>
              <a:rPr lang="en-US" sz="4400" b="1" kern="1200" baseline="0" dirty="0" smtClean="0">
                <a:solidFill>
                  <a:schemeClr val="tx1"/>
                </a:solidFill>
                <a:effectLst/>
                <a:latin typeface="+mn-lt"/>
                <a:ea typeface="+mn-ea"/>
                <a:cs typeface="+mn-cs"/>
              </a:rPr>
              <a:t>ALL “#”’s and “.”’s</a:t>
            </a:r>
            <a:endParaRPr lang="en-US" sz="4400" b="0" kern="1200" baseline="0" dirty="0" smtClean="0">
              <a:solidFill>
                <a:schemeClr val="tx1"/>
              </a:solidFill>
              <a:effectLst/>
              <a:latin typeface="+mn-lt"/>
              <a:ea typeface="+mn-ea"/>
              <a:cs typeface="+mn-cs"/>
            </a:endParaRPr>
          </a:p>
          <a:p>
            <a:pPr marL="0" lvl="0" indent="0">
              <a:buNone/>
            </a:pPr>
            <a:endParaRPr lang="en-US" sz="4400" b="0" kern="1200" baseline="0" dirty="0" smtClean="0">
              <a:solidFill>
                <a:schemeClr val="tx1"/>
              </a:solidFill>
              <a:effectLst/>
              <a:latin typeface="+mn-lt"/>
              <a:ea typeface="+mn-ea"/>
              <a:cs typeface="+mn-cs"/>
            </a:endParaRPr>
          </a:p>
          <a:p>
            <a:pPr marL="0" lvl="0" indent="0">
              <a:buNone/>
            </a:pPr>
            <a:endParaRPr lang="en-US" sz="4400" b="1"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5.  Doesn’t that look so much better?  We removed a ton of noise resulting in a much easier read.</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6.  Life is good right…but how many of you have to support more then just the latest greatest version of a browser?</a:t>
            </a:r>
          </a:p>
          <a:p>
            <a:pPr marL="0" lvl="0" indent="0">
              <a:buNone/>
            </a:pPr>
            <a:r>
              <a:rPr lang="en-US" sz="4400" b="0" kern="1200" baseline="0" dirty="0" smtClean="0">
                <a:solidFill>
                  <a:schemeClr val="tx1"/>
                </a:solidFill>
                <a:effectLst/>
                <a:latin typeface="+mn-lt"/>
                <a:ea typeface="+mn-ea"/>
                <a:cs typeface="+mn-cs"/>
              </a:rPr>
              <a:t>        - Exactly!   How many of you have support latest version plus previous version?</a:t>
            </a:r>
          </a:p>
          <a:p>
            <a:pPr marL="0" lvl="0" indent="0">
              <a:buNone/>
            </a:pPr>
            <a:r>
              <a:rPr lang="en-US" sz="4400" b="0" kern="1200" baseline="0" dirty="0" smtClean="0">
                <a:solidFill>
                  <a:schemeClr val="tx1"/>
                </a:solidFill>
                <a:effectLst/>
                <a:latin typeface="+mn-lt"/>
                <a:ea typeface="+mn-ea"/>
                <a:cs typeface="+mn-cs"/>
              </a:rPr>
              <a:t>        - How many have to support latest version plus previous 2 versions?</a:t>
            </a:r>
          </a:p>
          <a:p>
            <a:pPr marL="0" lvl="0" indent="0">
              <a:buNone/>
            </a:pPr>
            <a:r>
              <a:rPr lang="en-US" sz="4400" b="0" kern="1200" baseline="0" dirty="0" smtClean="0">
                <a:solidFill>
                  <a:schemeClr val="tx1"/>
                </a:solidFill>
                <a:effectLst/>
                <a:latin typeface="+mn-lt"/>
                <a:ea typeface="+mn-ea"/>
                <a:cs typeface="+mn-cs"/>
              </a:rPr>
              <a:t>        - You guys know where I am going with this right….who has to support IE666?</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7.  Pull up site in IE</a:t>
            </a:r>
          </a:p>
          <a:p>
            <a:pPr marL="0" lvl="0" indent="0">
              <a:buNone/>
            </a:pPr>
            <a:r>
              <a:rPr lang="en-US" sz="4400" b="0" kern="1200" baseline="0" dirty="0" smtClean="0">
                <a:solidFill>
                  <a:schemeClr val="tx1"/>
                </a:solidFill>
                <a:effectLst/>
                <a:latin typeface="+mn-lt"/>
                <a:ea typeface="+mn-ea"/>
                <a:cs typeface="+mn-cs"/>
              </a:rPr>
              <a:t> - talk about dev tools and how to mimic older versions of IE</a:t>
            </a:r>
          </a:p>
          <a:p>
            <a:pPr marL="0" lvl="0" indent="0">
              <a:buNone/>
            </a:pPr>
            <a:r>
              <a:rPr lang="en-US" sz="4400" b="0" kern="1200" baseline="0" dirty="0" smtClean="0">
                <a:solidFill>
                  <a:schemeClr val="tx1"/>
                </a:solidFill>
                <a:effectLst/>
                <a:latin typeface="+mn-lt"/>
                <a:ea typeface="+mn-ea"/>
                <a:cs typeface="+mn-cs"/>
              </a:rPr>
              <a:t>	- switch to IE7 mode and pull up along side Chrome to note changes</a:t>
            </a:r>
          </a:p>
          <a:p>
            <a:pPr marL="0" lvl="0" indent="0">
              <a:buNone/>
            </a:pPr>
            <a:r>
              <a:rPr lang="en-US" sz="4400" b="0" kern="1200" baseline="0" dirty="0" smtClean="0">
                <a:solidFill>
                  <a:schemeClr val="tx1"/>
                </a:solidFill>
                <a:effectLst/>
                <a:latin typeface="+mn-lt"/>
                <a:ea typeface="+mn-ea"/>
                <a:cs typeface="+mn-cs"/>
              </a:rPr>
              <a:t> - If you noticed though there is no option to run as IE6…yes event Microsoft wants to act like IE6 has never happened,  that and the KIN</a:t>
            </a:r>
          </a:p>
          <a:p>
            <a:pPr marL="0" lvl="0" indent="0">
              <a:buFontTx/>
              <a:buNone/>
            </a:pPr>
            <a:r>
              <a:rPr lang="en-US" sz="4400" b="0" kern="1200" baseline="0" dirty="0" smtClean="0">
                <a:solidFill>
                  <a:schemeClr val="tx1"/>
                </a:solidFill>
                <a:effectLst/>
                <a:latin typeface="+mn-lt"/>
                <a:ea typeface="+mn-ea"/>
                <a:cs typeface="+mn-cs"/>
              </a:rPr>
              <a:t>	- So in order to test in IE6 you need either a VM where you have IE65 installed or you can use a tool such as “</a:t>
            </a:r>
            <a:r>
              <a:rPr lang="en-US" sz="4400" b="0" kern="1200" baseline="0" dirty="0" err="1" smtClean="0">
                <a:solidFill>
                  <a:schemeClr val="tx1"/>
                </a:solidFill>
                <a:effectLst/>
                <a:latin typeface="+mn-lt"/>
                <a:ea typeface="+mn-ea"/>
                <a:cs typeface="+mn-cs"/>
              </a:rPr>
              <a:t>IETester</a:t>
            </a:r>
            <a:r>
              <a:rPr lang="en-US" sz="4400" b="0" kern="1200" baseline="0" dirty="0" smtClean="0">
                <a:solidFill>
                  <a:schemeClr val="tx1"/>
                </a:solidFill>
                <a:effectLst/>
                <a:latin typeface="+mn-lt"/>
                <a:ea typeface="+mn-ea"/>
                <a:cs typeface="+mn-cs"/>
              </a:rPr>
              <a:t>”</a:t>
            </a:r>
          </a:p>
          <a:p>
            <a:pPr marL="0" lvl="0" indent="0">
              <a:buFontTx/>
              <a:buNone/>
            </a:pPr>
            <a:r>
              <a:rPr lang="en-US" sz="4400" b="0" kern="1200" baseline="0" dirty="0" smtClean="0">
                <a:solidFill>
                  <a:schemeClr val="tx1"/>
                </a:solidFill>
                <a:effectLst/>
                <a:latin typeface="+mn-lt"/>
                <a:ea typeface="+mn-ea"/>
                <a:cs typeface="+mn-cs"/>
              </a:rPr>
              <a:t>	- Here is what it looks like in IE6</a:t>
            </a:r>
          </a:p>
          <a:p>
            <a:pPr marL="571500" lvl="0" indent="-571500">
              <a:buFontTx/>
              <a:buChar char="-"/>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8.  Open up demo folder and show and show </a:t>
            </a:r>
            <a:r>
              <a:rPr lang="en-US" sz="4400" b="0" kern="1200" baseline="0" dirty="0" err="1" smtClean="0">
                <a:solidFill>
                  <a:schemeClr val="tx1"/>
                </a:solidFill>
                <a:effectLst/>
                <a:latin typeface="+mn-lt"/>
                <a:ea typeface="+mn-ea"/>
                <a:cs typeface="+mn-cs"/>
              </a:rPr>
              <a:t>Modernizr</a:t>
            </a: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  - This is the full </a:t>
            </a:r>
            <a:r>
              <a:rPr lang="en-US" sz="4400" b="0" kern="1200" baseline="0" dirty="0" err="1" smtClean="0">
                <a:solidFill>
                  <a:schemeClr val="tx1"/>
                </a:solidFill>
                <a:effectLst/>
                <a:latin typeface="+mn-lt"/>
                <a:ea typeface="+mn-ea"/>
                <a:cs typeface="+mn-cs"/>
              </a:rPr>
              <a:t>modernizr</a:t>
            </a:r>
            <a:r>
              <a:rPr lang="en-US" sz="4400" b="0" kern="1200" baseline="0" dirty="0" smtClean="0">
                <a:solidFill>
                  <a:schemeClr val="tx1"/>
                </a:solidFill>
                <a:effectLst/>
                <a:latin typeface="+mn-lt"/>
                <a:ea typeface="+mn-ea"/>
                <a:cs typeface="+mn-cs"/>
              </a:rPr>
              <a:t> source with all the options un-minified and only 28k</a:t>
            </a: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9.  Back to markup</a:t>
            </a:r>
          </a:p>
          <a:p>
            <a:pPr marL="0" lvl="0" indent="0">
              <a:buFontTx/>
              <a:buNone/>
            </a:pPr>
            <a:r>
              <a:rPr lang="en-US" sz="4400" b="0" kern="1200" baseline="0" dirty="0" smtClean="0">
                <a:solidFill>
                  <a:schemeClr val="tx1"/>
                </a:solidFill>
                <a:effectLst/>
                <a:latin typeface="+mn-lt"/>
                <a:ea typeface="+mn-ea"/>
                <a:cs typeface="+mn-cs"/>
              </a:rPr>
              <a:t>    - Add reference to </a:t>
            </a:r>
            <a:r>
              <a:rPr lang="en-US" sz="4400" b="0" kern="1200" baseline="0" dirty="0" err="1" smtClean="0">
                <a:solidFill>
                  <a:schemeClr val="tx1"/>
                </a:solidFill>
                <a:effectLst/>
                <a:latin typeface="+mn-lt"/>
                <a:ea typeface="+mn-ea"/>
                <a:cs typeface="+mn-cs"/>
              </a:rPr>
              <a:t>Modernizr</a:t>
            </a:r>
            <a:r>
              <a:rPr lang="en-US" sz="4400" b="0" kern="1200" baseline="0" dirty="0" smtClean="0">
                <a:solidFill>
                  <a:schemeClr val="tx1"/>
                </a:solidFill>
                <a:effectLst/>
                <a:latin typeface="+mn-lt"/>
                <a:ea typeface="+mn-ea"/>
                <a:cs typeface="+mn-cs"/>
              </a:rPr>
              <a:t> </a:t>
            </a:r>
            <a:r>
              <a:rPr lang="en-US" sz="4400" b="1" kern="1200" baseline="0" dirty="0" smtClean="0">
                <a:solidFill>
                  <a:schemeClr val="tx1"/>
                </a:solidFill>
                <a:effectLst/>
                <a:latin typeface="+mn-lt"/>
                <a:ea typeface="+mn-ea"/>
                <a:cs typeface="+mn-cs"/>
              </a:rPr>
              <a:t>(poly1)</a:t>
            </a:r>
          </a:p>
          <a:p>
            <a:pPr marL="0" lvl="0" indent="0">
              <a:buFontTx/>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 Pull up in IE7 looks better…but no rounded corners</a:t>
            </a:r>
          </a:p>
          <a:p>
            <a:pPr marL="0" lvl="0" indent="0">
              <a:buFontTx/>
              <a:buNone/>
            </a:pPr>
            <a:r>
              <a:rPr lang="en-US" sz="4400" b="0" kern="1200" baseline="0" dirty="0" smtClean="0">
                <a:solidFill>
                  <a:schemeClr val="tx1"/>
                </a:solidFill>
                <a:effectLst/>
                <a:latin typeface="+mn-lt"/>
                <a:ea typeface="+mn-ea"/>
                <a:cs typeface="+mn-cs"/>
              </a:rPr>
              <a:t>	- and the same in IE6</a:t>
            </a: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10.  So what now?</a:t>
            </a:r>
          </a:p>
          <a:p>
            <a:pPr marL="0" lvl="0" indent="0">
              <a:buFontTx/>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well I know </a:t>
            </a:r>
            <a:r>
              <a:rPr lang="en-US" sz="4400" b="0" kern="1200" baseline="0" dirty="0" err="1" smtClean="0">
                <a:solidFill>
                  <a:schemeClr val="tx1"/>
                </a:solidFill>
                <a:effectLst/>
                <a:latin typeface="+mn-lt"/>
                <a:ea typeface="+mn-ea"/>
                <a:cs typeface="+mn-cs"/>
              </a:rPr>
              <a:t>jquery</a:t>
            </a:r>
            <a:r>
              <a:rPr lang="en-US" sz="4400" b="0" kern="1200" baseline="0" dirty="0" smtClean="0">
                <a:solidFill>
                  <a:schemeClr val="tx1"/>
                </a:solidFill>
                <a:effectLst/>
                <a:latin typeface="+mn-lt"/>
                <a:ea typeface="+mn-ea"/>
                <a:cs typeface="+mn-cs"/>
              </a:rPr>
              <a:t> has a rounded corner plug-in but I don’t want to replace my nice HTML5/CSS3 rounded corner markup with jQuery plugin</a:t>
            </a:r>
          </a:p>
          <a:p>
            <a:pPr marL="0" lvl="0" indent="0">
              <a:buFontTx/>
              <a:buNone/>
            </a:pPr>
            <a:r>
              <a:rPr lang="en-US" sz="4400" b="0" kern="1200" baseline="0" dirty="0" smtClean="0">
                <a:solidFill>
                  <a:schemeClr val="tx1"/>
                </a:solidFill>
                <a:effectLst/>
                <a:latin typeface="+mn-lt"/>
                <a:ea typeface="+mn-ea"/>
                <a:cs typeface="+mn-cs"/>
              </a:rPr>
              <a:t>	and I also don’t want to include the jQuery plugin if I am not using it so I need a way to conditionally figure out </a:t>
            </a:r>
          </a:p>
          <a:p>
            <a:pPr marL="0" lvl="0" indent="0">
              <a:buFontTx/>
              <a:buNone/>
            </a:pPr>
            <a:r>
              <a:rPr lang="en-US" sz="4400" b="0" kern="1200" baseline="0" dirty="0" smtClean="0">
                <a:solidFill>
                  <a:schemeClr val="tx1"/>
                </a:solidFill>
                <a:effectLst/>
                <a:latin typeface="+mn-lt"/>
                <a:ea typeface="+mn-ea"/>
                <a:cs typeface="+mn-cs"/>
              </a:rPr>
              <a:t>	  - if HTML5/CSS3 rounded corners are supported and if their not then reference and use jQuery to round the corners</a:t>
            </a:r>
          </a:p>
          <a:p>
            <a:pPr marL="0" lvl="0" indent="0">
              <a:buFontTx/>
              <a:buNone/>
            </a:pPr>
            <a:r>
              <a:rPr lang="en-US" sz="4400" b="0" kern="1200" baseline="0" dirty="0" smtClean="0">
                <a:solidFill>
                  <a:schemeClr val="tx1"/>
                </a:solidFill>
                <a:effectLst/>
                <a:latin typeface="+mn-lt"/>
                <a:ea typeface="+mn-ea"/>
                <a:cs typeface="+mn-cs"/>
              </a:rPr>
              <a:t>                          - I know what your thinking…Sounds like were back to Browser Sniffing….ah but your wrong</a:t>
            </a: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11.  There is another JavaScript tool called “Yep Nope” that you can use in conjunction with </a:t>
            </a:r>
            <a:r>
              <a:rPr lang="en-US" sz="4400" b="0" kern="1200" baseline="0" dirty="0" err="1" smtClean="0">
                <a:solidFill>
                  <a:schemeClr val="tx1"/>
                </a:solidFill>
                <a:effectLst/>
                <a:latin typeface="+mn-lt"/>
                <a:ea typeface="+mn-ea"/>
                <a:cs typeface="+mn-cs"/>
              </a:rPr>
              <a:t>Modernizr</a:t>
            </a:r>
            <a:r>
              <a:rPr lang="en-US" sz="4400" b="0" kern="1200" baseline="0" dirty="0" smtClean="0">
                <a:solidFill>
                  <a:schemeClr val="tx1"/>
                </a:solidFill>
                <a:effectLst/>
                <a:latin typeface="+mn-lt"/>
                <a:ea typeface="+mn-ea"/>
                <a:cs typeface="+mn-cs"/>
              </a:rPr>
              <a:t> to do everything we want to do…and it’s actually built in to </a:t>
            </a:r>
            <a:r>
              <a:rPr lang="en-US" sz="4400" b="0" kern="1200" baseline="0" dirty="0" err="1" smtClean="0">
                <a:solidFill>
                  <a:schemeClr val="tx1"/>
                </a:solidFill>
                <a:effectLst/>
                <a:latin typeface="+mn-lt"/>
                <a:ea typeface="+mn-ea"/>
                <a:cs typeface="+mn-cs"/>
              </a:rPr>
              <a:t>Modernizr</a:t>
            </a:r>
            <a:r>
              <a:rPr lang="en-US" sz="4400" b="0" kern="1200" baseline="0" dirty="0" smtClean="0">
                <a:solidFill>
                  <a:schemeClr val="tx1"/>
                </a:solidFill>
                <a:effectLst/>
                <a:latin typeface="+mn-lt"/>
                <a:ea typeface="+mn-ea"/>
                <a:cs typeface="+mn-cs"/>
              </a:rPr>
              <a:t> so no extra download or script </a:t>
            </a:r>
          </a:p>
          <a:p>
            <a:pPr marL="0" lvl="0" indent="0">
              <a:buFontTx/>
              <a:buNone/>
            </a:pPr>
            <a:r>
              <a:rPr lang="en-US" sz="4400" b="0" kern="1200" baseline="0" dirty="0" smtClean="0">
                <a:solidFill>
                  <a:schemeClr val="tx1"/>
                </a:solidFill>
                <a:effectLst/>
                <a:latin typeface="+mn-lt"/>
                <a:ea typeface="+mn-ea"/>
                <a:cs typeface="+mn-cs"/>
              </a:rPr>
              <a:t>to keep track off</a:t>
            </a: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12.  </a:t>
            </a:r>
            <a:r>
              <a:rPr lang="en-US" sz="4400" b="1" kern="1200" baseline="0" dirty="0" smtClean="0">
                <a:solidFill>
                  <a:schemeClr val="tx1"/>
                </a:solidFill>
                <a:effectLst/>
                <a:latin typeface="+mn-lt"/>
                <a:ea typeface="+mn-ea"/>
                <a:cs typeface="+mn-cs"/>
              </a:rPr>
              <a:t>poly2: </a:t>
            </a:r>
            <a:r>
              <a:rPr lang="en-US" sz="4400" b="0" kern="1200" baseline="0" dirty="0" smtClean="0">
                <a:solidFill>
                  <a:schemeClr val="tx1"/>
                </a:solidFill>
                <a:effectLst/>
                <a:latin typeface="+mn-lt"/>
                <a:ea typeface="+mn-ea"/>
                <a:cs typeface="+mn-cs"/>
              </a:rPr>
              <a:t>Add reference to </a:t>
            </a:r>
            <a:r>
              <a:rPr lang="en-US" sz="4400" b="0" kern="1200" baseline="0" dirty="0" err="1" smtClean="0">
                <a:solidFill>
                  <a:schemeClr val="tx1"/>
                </a:solidFill>
                <a:effectLst/>
                <a:latin typeface="+mn-lt"/>
                <a:ea typeface="+mn-ea"/>
                <a:cs typeface="+mn-cs"/>
              </a:rPr>
              <a:t>jquery</a:t>
            </a:r>
            <a:r>
              <a:rPr lang="en-US" sz="4400" b="0" kern="1200" baseline="0" dirty="0" smtClean="0">
                <a:solidFill>
                  <a:schemeClr val="tx1"/>
                </a:solidFill>
                <a:effectLst/>
                <a:latin typeface="+mn-lt"/>
                <a:ea typeface="+mn-ea"/>
                <a:cs typeface="+mn-cs"/>
              </a:rPr>
              <a:t> corner</a:t>
            </a: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13.  </a:t>
            </a:r>
            <a:r>
              <a:rPr lang="en-US" sz="4400" b="1" kern="1200" baseline="0" dirty="0" smtClean="0">
                <a:solidFill>
                  <a:schemeClr val="tx1"/>
                </a:solidFill>
                <a:effectLst/>
                <a:latin typeface="+mn-lt"/>
                <a:ea typeface="+mn-ea"/>
                <a:cs typeface="+mn-cs"/>
              </a:rPr>
              <a:t>poly3</a:t>
            </a:r>
            <a:r>
              <a:rPr lang="en-US" sz="4400" b="0" kern="1200" baseline="0" dirty="0" smtClean="0">
                <a:solidFill>
                  <a:schemeClr val="tx1"/>
                </a:solidFill>
                <a:effectLst/>
                <a:latin typeface="+mn-lt"/>
                <a:ea typeface="+mn-ea"/>
                <a:cs typeface="+mn-cs"/>
              </a:rPr>
              <a:t>: Implement check and apply script and corners </a:t>
            </a:r>
            <a:r>
              <a:rPr lang="en-US" sz="4400" b="0" kern="1200" baseline="0" smtClean="0">
                <a:solidFill>
                  <a:schemeClr val="tx1"/>
                </a:solidFill>
                <a:effectLst/>
                <a:latin typeface="+mn-lt"/>
                <a:ea typeface="+mn-ea"/>
                <a:cs typeface="+mn-cs"/>
              </a:rPr>
              <a:t>to articles</a:t>
            </a:r>
            <a:endParaRPr lang="en-US" sz="4400" b="0" kern="1200" baseline="0" dirty="0" smtClean="0">
              <a:solidFill>
                <a:schemeClr val="tx1"/>
              </a:solidFill>
              <a:effectLst/>
              <a:latin typeface="+mn-lt"/>
              <a:ea typeface="+mn-ea"/>
              <a:cs typeface="+mn-cs"/>
            </a:endParaRPr>
          </a:p>
          <a:p>
            <a:pPr marL="742950" lvl="0" indent="-742950">
              <a:buFontTx/>
              <a:buAutoNum type="arabicPeriod" startAt="11"/>
            </a:pPr>
            <a:endParaRPr lang="en-US" sz="4400" b="0" kern="1200" baseline="0" dirty="0" smtClean="0">
              <a:solidFill>
                <a:schemeClr val="tx1"/>
              </a:solidFill>
              <a:effectLst/>
              <a:latin typeface="+mn-lt"/>
              <a:ea typeface="+mn-ea"/>
              <a:cs typeface="+mn-cs"/>
            </a:endParaRPr>
          </a:p>
          <a:p>
            <a:pPr marL="742950" lvl="0" indent="-742950">
              <a:buFontTx/>
              <a:buAutoNum type="arabicPeriod" startAt="11"/>
            </a:pPr>
            <a:endParaRPr lang="en-US" sz="4400" b="1"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 </a:t>
            </a:r>
          </a:p>
          <a:p>
            <a:pPr marL="0" lvl="0" indent="0">
              <a:buFontTx/>
              <a:buNone/>
            </a:pPr>
            <a:endParaRPr lang="en-US" sz="4400" b="0" kern="1200" baseline="0" dirty="0" smtClean="0">
              <a:solidFill>
                <a:schemeClr val="tx1"/>
              </a:solidFill>
              <a:effectLst/>
              <a:latin typeface="+mn-lt"/>
              <a:ea typeface="+mn-ea"/>
              <a:cs typeface="+mn-cs"/>
            </a:endParaRPr>
          </a:p>
          <a:p>
            <a:pPr marL="571500" lvl="0" indent="-571500">
              <a:buFontTx/>
              <a:buChar char="-"/>
            </a:pPr>
            <a:endParaRPr lang="en-US" sz="4400" b="0" kern="1200" baseline="0" dirty="0" smtClean="0">
              <a:solidFill>
                <a:schemeClr val="tx1"/>
              </a:solidFill>
              <a:effectLst/>
              <a:latin typeface="+mn-lt"/>
              <a:ea typeface="+mn-ea"/>
              <a:cs typeface="+mn-cs"/>
            </a:endParaRP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So lets talk about browser support for semantic markup</a:t>
            </a:r>
          </a:p>
          <a:p>
            <a:pPr marL="0" lvl="0" indent="0">
              <a:buNone/>
            </a:pPr>
            <a:endParaRPr lang="en-US" sz="4400" b="1" kern="1200" baseline="0" dirty="0" smtClean="0">
              <a:solidFill>
                <a:schemeClr val="tx1"/>
              </a:solidFill>
              <a:effectLst/>
              <a:latin typeface="+mn-lt"/>
              <a:ea typeface="+mn-ea"/>
              <a:cs typeface="+mn-cs"/>
            </a:endParaRPr>
          </a:p>
          <a:p>
            <a:pPr marL="742950" lvl="0" indent="-742950">
              <a:buAutoNum type="arabicPeriod"/>
            </a:pPr>
            <a:endParaRPr lang="en-US" sz="4400" b="1" kern="1200" baseline="0" dirty="0" smtClean="0">
              <a:solidFill>
                <a:schemeClr val="tx1"/>
              </a:solidFill>
              <a:effectLst/>
              <a:latin typeface="+mn-lt"/>
              <a:ea typeface="+mn-ea"/>
              <a:cs typeface="+mn-cs"/>
            </a:endParaRPr>
          </a:p>
          <a:p>
            <a:pPr marL="1200150" lvl="1" indent="-742950">
              <a:buAutoNum type="arabicPeriod"/>
            </a:pPr>
            <a:endParaRPr lang="en-US" sz="4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26</a:t>
            </a:fld>
            <a:endParaRPr lang="en-US"/>
          </a:p>
        </p:txBody>
      </p:sp>
    </p:spTree>
    <p:extLst>
      <p:ext uri="{BB962C8B-B14F-4D97-AF65-F5344CB8AC3E}">
        <p14:creationId xmlns:p14="http://schemas.microsoft.com/office/powerpoint/2010/main" val="2516393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So here is the</a:t>
            </a:r>
            <a:r>
              <a:rPr lang="en-US" sz="1200" kern="1200" baseline="0" dirty="0" smtClean="0">
                <a:solidFill>
                  <a:schemeClr val="tx1"/>
                </a:solidFill>
                <a:effectLst/>
                <a:latin typeface="+mn-lt"/>
                <a:ea typeface="+mn-ea"/>
                <a:cs typeface="+mn-cs"/>
              </a:rPr>
              <a:t> browser support for Semantic Markup</a:t>
            </a:r>
          </a:p>
          <a:p>
            <a:pPr lvl="1"/>
            <a:r>
              <a:rPr lang="en-US" sz="1200" kern="1200" baseline="0" dirty="0" smtClean="0">
                <a:solidFill>
                  <a:schemeClr val="tx1"/>
                </a:solidFill>
                <a:effectLst/>
                <a:latin typeface="+mn-lt"/>
                <a:ea typeface="+mn-ea"/>
                <a:cs typeface="+mn-cs"/>
              </a:rPr>
              <a:t>The good news all the latest browsers support it,  which because the HTM5 spec is a moving target, you will find this is often not the case</a:t>
            </a:r>
          </a:p>
          <a:p>
            <a:pPr lvl="1"/>
            <a:r>
              <a:rPr lang="en-US" sz="1200" kern="1200" baseline="0" dirty="0" smtClean="0">
                <a:solidFill>
                  <a:schemeClr val="tx1"/>
                </a:solidFill>
                <a:effectLst/>
                <a:latin typeface="+mn-lt"/>
                <a:ea typeface="+mn-ea"/>
                <a:cs typeface="+mn-cs"/>
              </a:rPr>
              <a:t>The bad news is in the browsers with a long period of time between release cycles it is only supported on the latest version</a:t>
            </a:r>
          </a:p>
          <a:p>
            <a:pPr lvl="1"/>
            <a:endParaRPr lang="en-US" sz="1200" kern="1200" baseline="0" dirty="0" smtClean="0">
              <a:solidFill>
                <a:schemeClr val="tx1"/>
              </a:solidFill>
              <a:effectLst/>
              <a:latin typeface="+mn-lt"/>
              <a:ea typeface="+mn-ea"/>
              <a:cs typeface="+mn-cs"/>
            </a:endParaRPr>
          </a:p>
          <a:p>
            <a:pPr lvl="1"/>
            <a:r>
              <a:rPr lang="en-US" sz="1200" kern="1200" baseline="0" dirty="0" smtClean="0">
                <a:solidFill>
                  <a:schemeClr val="tx1"/>
                </a:solidFill>
                <a:effectLst/>
                <a:latin typeface="+mn-lt"/>
                <a:ea typeface="+mn-ea"/>
                <a:cs typeface="+mn-cs"/>
              </a:rPr>
              <a:t>This seems like a great time for us to have “the talk”</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27</a:t>
            </a:fld>
            <a:endParaRPr lang="en-US"/>
          </a:p>
        </p:txBody>
      </p:sp>
    </p:spTree>
    <p:extLst>
      <p:ext uri="{BB962C8B-B14F-4D97-AF65-F5344CB8AC3E}">
        <p14:creationId xmlns:p14="http://schemas.microsoft.com/office/powerpoint/2010/main" val="3644997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baseline="0" dirty="0" smtClean="0"/>
              <a:t>It is our responsibility as web developers to be responsible and when we make the decision to use these technologies/techniques we need to handle cases when things don’t work…I hate to say it…and I am sure you guys hate to hear it…but not everyone is using the latest version of Chrome.   I don’t agree with it…but it’s a fact</a:t>
            </a:r>
          </a:p>
          <a:p>
            <a:pPr lvl="1"/>
            <a:endParaRPr lang="en-US" baseline="0" dirty="0" smtClean="0"/>
          </a:p>
          <a:p>
            <a:pPr lvl="1"/>
            <a:r>
              <a:rPr lang="en-US" baseline="0" dirty="0" smtClean="0"/>
              <a:t>[CLICK]</a:t>
            </a:r>
          </a:p>
          <a:p>
            <a:pPr lvl="1"/>
            <a:endParaRPr lang="en-US" baseline="0" dirty="0" smtClean="0"/>
          </a:p>
          <a:p>
            <a:pPr lvl="1"/>
            <a:r>
              <a:rPr lang="en-US" baseline="0" dirty="0" smtClean="0"/>
              <a:t>The two concepts you need always have in the back of your mind are:</a:t>
            </a:r>
          </a:p>
          <a:p>
            <a:pPr marL="685800" lvl="1" indent="-228600">
              <a:buAutoNum type="arabicPeriod"/>
            </a:pPr>
            <a:r>
              <a:rPr lang="en-US" baseline="0" dirty="0" smtClean="0"/>
              <a:t>Progressive Enhancement</a:t>
            </a:r>
          </a:p>
          <a:p>
            <a:pPr marL="685800" lvl="1" indent="-228600">
              <a:buAutoNum type="arabicPeriod"/>
            </a:pPr>
            <a:r>
              <a:rPr lang="en-US" baseline="0" dirty="0" smtClean="0"/>
              <a:t>Graceful Degradation</a:t>
            </a:r>
          </a:p>
          <a:p>
            <a:pPr marL="685800" lvl="1" indent="-228600">
              <a:buAutoNum type="arabicPeriod"/>
            </a:pPr>
            <a:endParaRPr lang="en-US" baseline="0" dirty="0" smtClean="0"/>
          </a:p>
          <a:p>
            <a:pPr marL="457200" lvl="1" indent="0">
              <a:buNone/>
            </a:pPr>
            <a:endParaRPr lang="en-US" baseline="0" dirty="0" smtClean="0"/>
          </a:p>
          <a:p>
            <a:pPr marL="457200" lvl="1" indent="0">
              <a:buNone/>
            </a:pPr>
            <a:r>
              <a:rPr lang="en-US" baseline="0" dirty="0" smtClean="0"/>
              <a:t>Progressive Enhancement refers to the concept of starting with your sites base functionality that everyone can access regardless of what browser version they are using, and then offering enhanced functionality or experience for those users accessing your site with more capable browsers.  So this boils down to if your browser doesn’t support a particular technology that is requires for some functionality on a site your just out of luck…so a better option in my opinion is</a:t>
            </a:r>
          </a:p>
          <a:p>
            <a:pPr marL="457200" lvl="1" indent="0">
              <a:buNone/>
            </a:pPr>
            <a:endParaRPr lang="en-US" baseline="0" dirty="0" smtClean="0"/>
          </a:p>
          <a:p>
            <a:pPr marL="457200" lvl="1" indent="0">
              <a:buNone/>
            </a:pPr>
            <a:r>
              <a:rPr lang="en-US" baseline="0" dirty="0" smtClean="0"/>
              <a:t>Graceful Degradation which means that your web site continues to operate and deliver the same functionality even when being viewed with less-than-optimal browser software.</a:t>
            </a:r>
          </a:p>
          <a:p>
            <a:pPr marL="457200" lvl="1" indent="0">
              <a:buNone/>
            </a:pPr>
            <a:endParaRPr lang="en-US" baseline="0" dirty="0" smtClean="0"/>
          </a:p>
          <a:p>
            <a:pPr marL="457200" lvl="1" indent="0">
              <a:buNone/>
            </a:pPr>
            <a:r>
              <a:rPr lang="en-US" baseline="0" dirty="0" smtClean="0"/>
              <a:t>So how do we accomplish Graceful Degradation…do we have to go back to the Cave Man days of we web development and clutter our markup and CSS with “if IE6…blah </a:t>
            </a:r>
            <a:r>
              <a:rPr lang="en-US" baseline="0" dirty="0" err="1" smtClean="0"/>
              <a:t>blah</a:t>
            </a:r>
            <a:r>
              <a:rPr lang="en-US" baseline="0" dirty="0" smtClean="0"/>
              <a:t> </a:t>
            </a:r>
            <a:r>
              <a:rPr lang="en-US" baseline="0" dirty="0" err="1" smtClean="0"/>
              <a:t>blah</a:t>
            </a:r>
            <a:r>
              <a:rPr lang="en-US" baseline="0" dirty="0" smtClean="0"/>
              <a:t>”?</a:t>
            </a:r>
          </a:p>
          <a:p>
            <a:pPr marL="457200" lvl="1" indent="0">
              <a:buNone/>
            </a:pPr>
            <a:endParaRPr lang="en-US" baseline="0" dirty="0" smtClean="0"/>
          </a:p>
          <a:p>
            <a:pPr marL="457200" lvl="1" indent="0">
              <a:buNone/>
            </a:pPr>
            <a:r>
              <a:rPr lang="en-US" baseline="0" dirty="0" smtClean="0"/>
              <a:t>Luckily no we do not!  We can take advantage of </a:t>
            </a:r>
            <a:r>
              <a:rPr lang="en-US" baseline="0" dirty="0" err="1" smtClean="0"/>
              <a:t>polyfills</a:t>
            </a:r>
            <a:r>
              <a:rPr lang="en-US" baseline="0" dirty="0" smtClean="0"/>
              <a:t> that we discussed a bit earlier.</a:t>
            </a:r>
          </a:p>
          <a:p>
            <a:pPr marL="457200" lvl="1" indent="0">
              <a:buNone/>
            </a:pPr>
            <a:endParaRPr lang="en-US" baseline="0" dirty="0" smtClean="0"/>
          </a:p>
          <a:p>
            <a:pPr marL="457200" lvl="1" indent="0">
              <a:buNone/>
            </a:pPr>
            <a:r>
              <a:rPr lang="en-US" baseline="0" dirty="0" smtClean="0"/>
              <a:t>To Refresh a </a:t>
            </a:r>
            <a:r>
              <a:rPr lang="en-US" baseline="0" dirty="0" err="1" smtClean="0"/>
              <a:t>polyfill</a:t>
            </a:r>
            <a:r>
              <a:rPr lang="en-US" baseline="0" dirty="0" smtClean="0"/>
              <a:t> is: “ a shim that mimics a future API, providing fallback functionality to older browsers” and my favorite </a:t>
            </a:r>
            <a:r>
              <a:rPr lang="en-US" baseline="0" dirty="0" err="1" smtClean="0"/>
              <a:t>Polyfill</a:t>
            </a:r>
            <a:r>
              <a:rPr lang="en-US" baseline="0" dirty="0" smtClean="0"/>
              <a:t> library is </a:t>
            </a:r>
            <a:r>
              <a:rPr lang="en-US" b="1" baseline="0" dirty="0" err="1" smtClean="0"/>
              <a:t>Modernizr</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28</a:t>
            </a:fld>
            <a:endParaRPr lang="en-US"/>
          </a:p>
        </p:txBody>
      </p:sp>
    </p:spTree>
    <p:extLst>
      <p:ext uri="{BB962C8B-B14F-4D97-AF65-F5344CB8AC3E}">
        <p14:creationId xmlns:p14="http://schemas.microsoft.com/office/powerpoint/2010/main" val="620743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7200" b="0" kern="1200" dirty="0" err="1" smtClean="0">
                <a:solidFill>
                  <a:schemeClr val="tx1"/>
                </a:solidFill>
                <a:effectLst/>
                <a:latin typeface="+mn-lt"/>
                <a:ea typeface="+mn-ea"/>
                <a:cs typeface="+mn-cs"/>
              </a:rPr>
              <a:t>Modernizr</a:t>
            </a:r>
            <a:r>
              <a:rPr lang="en-US" sz="7200" b="0" kern="1200" baseline="0" dirty="0" smtClean="0">
                <a:solidFill>
                  <a:schemeClr val="tx1"/>
                </a:solidFill>
                <a:effectLst/>
                <a:latin typeface="+mn-lt"/>
                <a:ea typeface="+mn-ea"/>
                <a:cs typeface="+mn-cs"/>
              </a:rPr>
              <a:t> is a JavaScript toolset that not only does feature detection for us but it also automatically applies the </a:t>
            </a:r>
            <a:r>
              <a:rPr lang="en-US" sz="7200" b="0" kern="1200" baseline="0" dirty="0" err="1" smtClean="0">
                <a:solidFill>
                  <a:schemeClr val="tx1"/>
                </a:solidFill>
                <a:effectLst/>
                <a:latin typeface="+mn-lt"/>
                <a:ea typeface="+mn-ea"/>
                <a:cs typeface="+mn-cs"/>
              </a:rPr>
              <a:t>polyfills</a:t>
            </a:r>
            <a:r>
              <a:rPr lang="en-US" sz="7200" b="0" kern="1200" baseline="0" dirty="0" smtClean="0">
                <a:solidFill>
                  <a:schemeClr val="tx1"/>
                </a:solidFill>
                <a:effectLst/>
                <a:latin typeface="+mn-lt"/>
                <a:ea typeface="+mn-ea"/>
                <a:cs typeface="+mn-cs"/>
              </a:rPr>
              <a:t> so we can start using the HTML5 semantic markup as well as the majority of other features in HTML5 now and not have to worry about handling each situation where a browser doesn’t support a particular HTML5 technology on an individual basis.</a:t>
            </a:r>
          </a:p>
          <a:p>
            <a:pPr lvl="1"/>
            <a:endParaRPr lang="en-US" sz="7200" b="0" kern="1200" baseline="0" dirty="0" smtClean="0">
              <a:solidFill>
                <a:schemeClr val="tx1"/>
              </a:solidFill>
              <a:effectLst/>
              <a:latin typeface="+mn-lt"/>
              <a:ea typeface="+mn-ea"/>
              <a:cs typeface="+mn-cs"/>
            </a:endParaRPr>
          </a:p>
          <a:p>
            <a:pPr lvl="1"/>
            <a:r>
              <a:rPr lang="en-US" sz="7200" b="0" kern="1200" baseline="0" dirty="0" smtClean="0">
                <a:solidFill>
                  <a:schemeClr val="tx1"/>
                </a:solidFill>
                <a:effectLst/>
                <a:latin typeface="+mn-lt"/>
                <a:ea typeface="+mn-ea"/>
                <a:cs typeface="+mn-cs"/>
              </a:rPr>
              <a:t>I know what your thinking…another tool that requires a ton of up front work, there’s probably a ton of configuration required it bloats my page size and slows my site down…..NOPE YOUR WRONG!</a:t>
            </a:r>
            <a:endParaRPr lang="en-US" sz="7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29</a:t>
            </a:fld>
            <a:endParaRPr lang="en-US"/>
          </a:p>
        </p:txBody>
      </p:sp>
    </p:spTree>
    <p:extLst>
      <p:ext uri="{BB962C8B-B14F-4D97-AF65-F5344CB8AC3E}">
        <p14:creationId xmlns:p14="http://schemas.microsoft.com/office/powerpoint/2010/main" val="2275035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For this demo I am starting with similar markup to what we ended up with from our last demo.</a:t>
            </a:r>
          </a:p>
          <a:p>
            <a:pPr marL="0" lvl="0" indent="0">
              <a:buNone/>
            </a:pPr>
            <a:r>
              <a:rPr lang="en-US" sz="4400" b="0" kern="1200" baseline="0" dirty="0" smtClean="0">
                <a:solidFill>
                  <a:schemeClr val="tx1"/>
                </a:solidFill>
                <a:effectLst/>
                <a:latin typeface="+mn-lt"/>
                <a:ea typeface="+mn-ea"/>
                <a:cs typeface="+mn-cs"/>
              </a:rPr>
              <a:t>But I added the most hyped, powerful, useful, welcomed feature HTML5 </a:t>
            </a:r>
            <a:r>
              <a:rPr lang="en-US" sz="4400" b="1" kern="1200" baseline="0" dirty="0" smtClean="0">
                <a:solidFill>
                  <a:schemeClr val="tx1"/>
                </a:solidFill>
                <a:effectLst/>
                <a:latin typeface="+mn-lt"/>
                <a:ea typeface="+mn-ea"/>
                <a:cs typeface="+mn-cs"/>
              </a:rPr>
              <a:t>(show page)</a:t>
            </a:r>
            <a:r>
              <a:rPr lang="en-US" sz="4400" b="0" kern="1200" baseline="0" dirty="0" smtClean="0">
                <a:solidFill>
                  <a:schemeClr val="tx1"/>
                </a:solidFill>
                <a:effectLst/>
                <a:latin typeface="+mn-lt"/>
                <a:ea typeface="+mn-ea"/>
                <a:cs typeface="+mn-cs"/>
              </a:rPr>
              <a:t> </a:t>
            </a:r>
            <a:r>
              <a:rPr lang="en-US" sz="4400" b="1" kern="1200" baseline="0" dirty="0" smtClean="0">
                <a:solidFill>
                  <a:schemeClr val="tx1"/>
                </a:solidFill>
                <a:effectLst/>
                <a:latin typeface="+mn-lt"/>
                <a:ea typeface="+mn-ea"/>
                <a:cs typeface="+mn-cs"/>
              </a:rPr>
              <a:t>ROUNDED CORNERS!</a:t>
            </a: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This is what HTML5 is all about…easy rounded corners, it’s a wonderful life!</a:t>
            </a:r>
          </a:p>
          <a:p>
            <a:pPr marL="742950" lvl="0" indent="-742950">
              <a:buAutoNum type="arabicPeriod"/>
            </a:pPr>
            <a:endParaRPr lang="en-US" sz="4400" b="1" kern="1200" baseline="0" dirty="0" smtClean="0">
              <a:solidFill>
                <a:schemeClr val="tx1"/>
              </a:solidFill>
              <a:effectLst/>
              <a:latin typeface="+mn-lt"/>
              <a:ea typeface="+mn-ea"/>
              <a:cs typeface="+mn-cs"/>
            </a:endParaRPr>
          </a:p>
          <a:p>
            <a:pPr marL="1200150" lvl="1" indent="-742950">
              <a:buAutoNum type="arabicPeriod"/>
            </a:pPr>
            <a:endParaRPr lang="en-US" sz="4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30</a:t>
            </a:fld>
            <a:endParaRPr lang="en-US"/>
          </a:p>
        </p:txBody>
      </p:sp>
    </p:spTree>
    <p:extLst>
      <p:ext uri="{BB962C8B-B14F-4D97-AF65-F5344CB8AC3E}">
        <p14:creationId xmlns:p14="http://schemas.microsoft.com/office/powerpoint/2010/main" val="317659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E99B72-F90B-46A1-B761-268CB2290A8C}" type="slidenum">
              <a:rPr lang="en-US" smtClean="0"/>
              <a:t>31</a:t>
            </a:fld>
            <a:endParaRPr lang="en-US"/>
          </a:p>
        </p:txBody>
      </p:sp>
    </p:spTree>
    <p:extLst>
      <p:ext uri="{BB962C8B-B14F-4D97-AF65-F5344CB8AC3E}">
        <p14:creationId xmlns:p14="http://schemas.microsoft.com/office/powerpoint/2010/main" val="188544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I’ve said already today, HTML5 is a confusing term for a lot of people because its meaning is a moving target. Some narrowly define it to mean just the new markup and form elements. Others define it as whatever new technology they want to implement in their site. Other still use the term to mean everything new and interesting on the web, including old technologies not part of the official spec (</a:t>
            </a:r>
            <a:r>
              <a:rPr lang="en-US" baseline="0" dirty="0" err="1" smtClean="0"/>
              <a:t>Geolocation</a:t>
            </a:r>
            <a:r>
              <a:rPr lang="en-US" baseline="0" dirty="0" smtClean="0"/>
              <a:t> and SVG) and barely-implemented ideas that haven’t even reached draft status with the W3C (Notification API). So let’s arm ourselves with a more reasoned definition of HTML5 that we can use today, and in conversations with fellow developers, our co-workers and customers.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5</a:t>
            </a:fld>
            <a:endParaRPr lang="en-US"/>
          </a:p>
        </p:txBody>
      </p:sp>
    </p:spTree>
    <p:extLst>
      <p:ext uri="{BB962C8B-B14F-4D97-AF65-F5344CB8AC3E}">
        <p14:creationId xmlns:p14="http://schemas.microsoft.com/office/powerpoint/2010/main" val="1862106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That wraps the module so let’s summarize what we’ve covered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we covered the Kendo UI mobile application and all the features it provides to enable development of native-like applications across the 3 major mobile platforms using HTML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we talked about </a:t>
            </a:r>
            <a:r>
              <a:rPr lang="en-US" sz="1200" kern="1200" dirty="0" err="1" smtClean="0">
                <a:solidFill>
                  <a:schemeClr val="tx1"/>
                </a:solidFill>
                <a:effectLst/>
                <a:latin typeface="+mn-lt"/>
                <a:ea typeface="+mn-ea"/>
                <a:cs typeface="+mn-cs"/>
              </a:rPr>
              <a:t>vMobile</a:t>
            </a:r>
            <a:r>
              <a:rPr lang="en-US" sz="1200" kern="1200" dirty="0" smtClean="0">
                <a:solidFill>
                  <a:schemeClr val="tx1"/>
                </a:solidFill>
                <a:effectLst/>
                <a:latin typeface="+mn-lt"/>
                <a:ea typeface="+mn-ea"/>
                <a:cs typeface="+mn-cs"/>
              </a:rPr>
              <a:t> views and you can load both locally and remotely and navigate between them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how Kendo UI leverages the new input elements introduced in HTML5 to create native input elements for iOS, Android, and Blackberry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the very cool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for doing tablet applications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we wrapped up by covering the mobile widgets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Through all of those things we’ve seen the power and flexibility that Kendo UI mobile offers for creating html mobile applications with true native look and feel across the 3 major platforms.</a:t>
            </a:r>
            <a:endParaRPr lang="en-US" sz="2000" kern="1200" dirty="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In the next module we’ll cover the Kendo UI HTML Helpers for ASP.NET MVC.</a:t>
            </a:r>
            <a:endParaRPr lang="en-US" sz="7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32</a:t>
            </a:fld>
            <a:endParaRPr lang="en-US"/>
          </a:p>
        </p:txBody>
      </p:sp>
    </p:spTree>
    <p:extLst>
      <p:ext uri="{BB962C8B-B14F-4D97-AF65-F5344CB8AC3E}">
        <p14:creationId xmlns:p14="http://schemas.microsoft.com/office/powerpoint/2010/main" val="4060833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Here’s a definition of HTML5 that I like and which I think gels with how the W3C</a:t>
            </a:r>
            <a:r>
              <a:rPr lang="en-US" baseline="0" dirty="0" smtClean="0"/>
              <a:t> is thinking of HTML5</a:t>
            </a:r>
            <a:r>
              <a:rPr lang="en-US" dirty="0" smtClean="0"/>
              <a:t>:</a:t>
            </a:r>
            <a:r>
              <a:rPr lang="en-US" baseline="0" dirty="0" smtClean="0"/>
              <a:t> </a:t>
            </a:r>
            <a:r>
              <a:rPr lang="en-US" dirty="0" smtClean="0"/>
              <a:t>HTML plus CSS3 plus new</a:t>
            </a:r>
            <a:r>
              <a:rPr lang="en-US" baseline="0" dirty="0" smtClean="0"/>
              <a:t> JavaScript APIs = HTML5.</a:t>
            </a:r>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 best way to understand</a:t>
            </a:r>
            <a:r>
              <a:rPr lang="en-US" baseline="0" dirty="0" smtClean="0"/>
              <a:t> the term </a:t>
            </a:r>
            <a:r>
              <a:rPr lang="en-US" dirty="0" smtClean="0"/>
              <a:t>HTML5 is to look at it</a:t>
            </a:r>
            <a:r>
              <a:rPr lang="en-US" baseline="0" dirty="0" smtClean="0"/>
              <a:t> as an umbrella term that encompasses the HTML5 spec itself, many CSS3 Modules and a series of JavaScript APIs that enable rich and dynamic behavior in the browser. All told, there are over 100+ specs that encompass what many refer to as “HTML5,” I can’t even list everything on a single slide, much less talk about all of them today. </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ARIA: </a:t>
            </a:r>
            <a:r>
              <a:rPr lang="en-US" b="1" u="sng" baseline="0" dirty="0" smtClean="0"/>
              <a:t>Accessible</a:t>
            </a:r>
            <a:r>
              <a:rPr lang="en-US" baseline="0" dirty="0" smtClean="0"/>
              <a:t> Rich Internet Applications</a:t>
            </a:r>
          </a:p>
          <a:p>
            <a:endParaRPr lang="en-US"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6</a:t>
            </a:fld>
            <a:endParaRPr lang="en-US"/>
          </a:p>
        </p:txBody>
      </p:sp>
    </p:spTree>
    <p:extLst>
      <p:ext uri="{BB962C8B-B14F-4D97-AF65-F5344CB8AC3E}">
        <p14:creationId xmlns:p14="http://schemas.microsoft.com/office/powerpoint/2010/main" val="41767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 can give you some general</a:t>
            </a:r>
            <a:r>
              <a:rPr lang="en-US" baseline="0" dirty="0" smtClean="0"/>
              <a:t> categories that make up HTML5. </a:t>
            </a:r>
            <a:r>
              <a:rPr lang="en-US" dirty="0" smtClean="0"/>
              <a:t>Within this umbrella</a:t>
            </a:r>
            <a:r>
              <a:rPr lang="en-US" baseline="0" dirty="0" smtClean="0"/>
              <a:t> term exists a series of technology groupings defined by the W3C, each of which describes a several related specs. Keep in mind that this is the vision of HTML5, not a description of what is available for you today.</a:t>
            </a:r>
          </a:p>
          <a:p>
            <a:endParaRPr lang="en-US" baseline="0" dirty="0" smtClean="0"/>
          </a:p>
          <a:p>
            <a:r>
              <a:rPr lang="en-US" baseline="0" dirty="0" smtClean="0"/>
              <a:t>Performance – </a:t>
            </a:r>
            <a:r>
              <a:rPr lang="en-US" sz="1400" b="0" i="0" kern="1200" dirty="0" smtClean="0">
                <a:solidFill>
                  <a:schemeClr val="tx1"/>
                </a:solidFill>
                <a:effectLst/>
                <a:latin typeface="Segoe UI" pitchFamily="34" charset="0"/>
                <a:ea typeface="+mn-ea"/>
                <a:cs typeface="+mn-cs"/>
              </a:rPr>
              <a:t>Faster and more dynamic web apps with </a:t>
            </a:r>
            <a:r>
              <a:rPr lang="en-US" sz="1400" b="1" i="0" kern="1200" dirty="0" smtClean="0">
                <a:solidFill>
                  <a:schemeClr val="tx1"/>
                </a:solidFill>
                <a:effectLst/>
                <a:latin typeface="Segoe UI" pitchFamily="34" charset="0"/>
                <a:ea typeface="+mn-ea"/>
                <a:cs typeface="+mn-cs"/>
              </a:rPr>
              <a:t>Web Workers and </a:t>
            </a:r>
            <a:r>
              <a:rPr lang="en-US" sz="1400" b="1" i="0" kern="1200" dirty="0" err="1" smtClean="0">
                <a:solidFill>
                  <a:schemeClr val="tx1"/>
                </a:solidFill>
                <a:effectLst/>
                <a:latin typeface="Segoe UI" pitchFamily="34" charset="0"/>
                <a:ea typeface="+mn-ea"/>
                <a:cs typeface="+mn-cs"/>
              </a:rPr>
              <a:t>XMLHttpRequest</a:t>
            </a:r>
            <a:r>
              <a:rPr lang="en-US" sz="1400" b="1" i="0" kern="1200" dirty="0" smtClean="0">
                <a:solidFill>
                  <a:schemeClr val="tx1"/>
                </a:solidFill>
                <a:effectLst/>
                <a:latin typeface="Segoe UI" pitchFamily="34" charset="0"/>
                <a:ea typeface="+mn-ea"/>
                <a:cs typeface="+mn-cs"/>
              </a:rPr>
              <a:t> 2</a:t>
            </a:r>
            <a:r>
              <a:rPr lang="en-US" sz="1400" b="0" i="0" kern="1200" dirty="0" smtClean="0">
                <a:solidFill>
                  <a:schemeClr val="tx1"/>
                </a:solidFill>
                <a:effectLst/>
                <a:latin typeface="Segoe UI" pitchFamily="34" charset="0"/>
                <a:ea typeface="+mn-ea"/>
                <a:cs typeface="+mn-cs"/>
              </a:rPr>
              <a:t>. </a:t>
            </a:r>
          </a:p>
          <a:p>
            <a:endParaRPr lang="en-US" baseline="0" dirty="0" smtClean="0"/>
          </a:p>
          <a:p>
            <a:r>
              <a:rPr lang="en-US" baseline="0" dirty="0" smtClean="0"/>
              <a:t>Semantics –</a:t>
            </a:r>
            <a:r>
              <a:rPr lang="en-US" sz="1400" b="0" i="0" kern="1200" dirty="0" smtClean="0">
                <a:solidFill>
                  <a:schemeClr val="tx1"/>
                </a:solidFill>
                <a:effectLst/>
                <a:latin typeface="Segoe UI" pitchFamily="34" charset="0"/>
                <a:ea typeface="+mn-ea"/>
                <a:cs typeface="+mn-cs"/>
              </a:rPr>
              <a:t>A richer set of </a:t>
            </a:r>
            <a:r>
              <a:rPr lang="en-US" sz="1400" b="1" i="0" kern="1200" dirty="0" smtClean="0">
                <a:solidFill>
                  <a:schemeClr val="tx1"/>
                </a:solidFill>
                <a:effectLst/>
                <a:latin typeface="Segoe UI" pitchFamily="34" charset="0"/>
                <a:ea typeface="+mn-ea"/>
                <a:cs typeface="+mn-cs"/>
              </a:rPr>
              <a:t>tags</a:t>
            </a:r>
            <a:r>
              <a:rPr lang="en-US" sz="1400" b="0" i="0" kern="1200" dirty="0" smtClean="0">
                <a:solidFill>
                  <a:schemeClr val="tx1"/>
                </a:solidFill>
                <a:effectLst/>
                <a:latin typeface="Segoe UI" pitchFamily="34" charset="0"/>
                <a:ea typeface="+mn-ea"/>
                <a:cs typeface="+mn-cs"/>
              </a:rPr>
              <a:t>, along with </a:t>
            </a:r>
            <a:r>
              <a:rPr lang="en-US" sz="1400" b="0" i="0" kern="1200" dirty="0" err="1" smtClean="0">
                <a:solidFill>
                  <a:schemeClr val="tx1"/>
                </a:solidFill>
                <a:effectLst/>
                <a:latin typeface="Segoe UI" pitchFamily="34" charset="0"/>
                <a:ea typeface="+mn-ea"/>
                <a:cs typeface="+mn-cs"/>
              </a:rPr>
              <a:t>RDFa</a:t>
            </a:r>
            <a:r>
              <a:rPr lang="en-US" sz="1400" b="0" i="0" kern="1200" dirty="0" smtClean="0">
                <a:solidFill>
                  <a:schemeClr val="tx1"/>
                </a:solidFill>
                <a:effectLst/>
                <a:latin typeface="Segoe UI" pitchFamily="34" charset="0"/>
                <a:ea typeface="+mn-ea"/>
                <a:cs typeface="+mn-cs"/>
              </a:rPr>
              <a:t> (rich</a:t>
            </a:r>
            <a:r>
              <a:rPr lang="en-US" sz="1400" b="0" i="0" kern="1200" baseline="0" dirty="0" smtClean="0">
                <a:solidFill>
                  <a:schemeClr val="tx1"/>
                </a:solidFill>
                <a:effectLst/>
                <a:latin typeface="Segoe UI" pitchFamily="34" charset="0"/>
                <a:ea typeface="+mn-ea"/>
                <a:cs typeface="+mn-cs"/>
              </a:rPr>
              <a:t> structured data format)</a:t>
            </a:r>
            <a:r>
              <a:rPr lang="en-US" sz="1400" b="0" i="0" kern="1200" dirty="0" smtClean="0">
                <a:solidFill>
                  <a:schemeClr val="tx1"/>
                </a:solidFill>
                <a:effectLst/>
                <a:latin typeface="Segoe UI" pitchFamily="34" charset="0"/>
                <a:ea typeface="+mn-ea"/>
                <a:cs typeface="+mn-cs"/>
              </a:rPr>
              <a:t>, </a:t>
            </a:r>
            <a:r>
              <a:rPr lang="en-US" sz="1400" b="1" i="0" kern="1200" dirty="0" err="1" smtClean="0">
                <a:solidFill>
                  <a:schemeClr val="tx1"/>
                </a:solidFill>
                <a:effectLst/>
                <a:latin typeface="Segoe UI" pitchFamily="34" charset="0"/>
                <a:ea typeface="+mn-ea"/>
                <a:cs typeface="+mn-cs"/>
              </a:rPr>
              <a:t>microdata</a:t>
            </a:r>
            <a:r>
              <a:rPr lang="en-US" sz="1400" b="0" i="0" kern="1200" dirty="0" smtClean="0">
                <a:solidFill>
                  <a:schemeClr val="tx1"/>
                </a:solidFill>
                <a:effectLst/>
                <a:latin typeface="Segoe UI" pitchFamily="34" charset="0"/>
                <a:ea typeface="+mn-ea"/>
                <a:cs typeface="+mn-cs"/>
              </a:rPr>
              <a:t>, and </a:t>
            </a:r>
            <a:r>
              <a:rPr lang="en-US" sz="1400" b="0" i="0" kern="1200" dirty="0" err="1" smtClean="0">
                <a:solidFill>
                  <a:schemeClr val="tx1"/>
                </a:solidFill>
                <a:effectLst/>
                <a:latin typeface="Segoe UI" pitchFamily="34" charset="0"/>
                <a:ea typeface="+mn-ea"/>
                <a:cs typeface="+mn-cs"/>
              </a:rPr>
              <a:t>microformats</a:t>
            </a:r>
            <a:r>
              <a:rPr lang="en-US" sz="1400" b="0" i="0" kern="1200" dirty="0" smtClean="0">
                <a:solidFill>
                  <a:schemeClr val="tx1"/>
                </a:solidFill>
                <a:effectLst/>
                <a:latin typeface="Segoe UI" pitchFamily="34" charset="0"/>
                <a:ea typeface="+mn-ea"/>
                <a:cs typeface="+mn-cs"/>
              </a:rPr>
              <a:t>, are enabling a more useful, data driven web for both programs and your users.</a:t>
            </a:r>
          </a:p>
          <a:p>
            <a:endParaRPr lang="en-US" baseline="0" dirty="0" smtClean="0"/>
          </a:p>
          <a:p>
            <a:r>
              <a:rPr lang="en-US" baseline="0" dirty="0" smtClean="0"/>
              <a:t>Styling – </a:t>
            </a:r>
            <a:r>
              <a:rPr lang="en-US" sz="1400" b="1" i="0" kern="1200" dirty="0" smtClean="0">
                <a:solidFill>
                  <a:schemeClr val="tx1"/>
                </a:solidFill>
                <a:effectLst/>
                <a:latin typeface="Segoe UI" pitchFamily="34" charset="0"/>
                <a:ea typeface="+mn-ea"/>
                <a:cs typeface="+mn-cs"/>
              </a:rPr>
              <a:t>CSS3</a:t>
            </a:r>
            <a:r>
              <a:rPr lang="en-US" sz="1400" b="0" i="0" kern="1200" dirty="0" smtClean="0">
                <a:solidFill>
                  <a:schemeClr val="tx1"/>
                </a:solidFill>
                <a:effectLst/>
                <a:latin typeface="Segoe UI" pitchFamily="34" charset="0"/>
                <a:ea typeface="+mn-ea"/>
                <a:cs typeface="+mn-cs"/>
              </a:rPr>
              <a:t> for richer styling and effects.</a:t>
            </a:r>
            <a:r>
              <a:rPr lang="en-US" sz="1400" b="0" i="0" kern="1200" baseline="0" dirty="0" smtClean="0">
                <a:solidFill>
                  <a:schemeClr val="tx1"/>
                </a:solidFill>
                <a:effectLst/>
                <a:latin typeface="Segoe UI" pitchFamily="34" charset="0"/>
                <a:ea typeface="+mn-ea"/>
                <a:cs typeface="+mn-cs"/>
              </a:rPr>
              <a:t> </a:t>
            </a:r>
            <a:r>
              <a:rPr lang="en-US" sz="1400" b="1" i="0" kern="1200" dirty="0" smtClean="0">
                <a:solidFill>
                  <a:schemeClr val="tx1"/>
                </a:solidFill>
                <a:effectLst/>
                <a:latin typeface="Segoe UI" pitchFamily="34" charset="0"/>
                <a:ea typeface="+mn-ea"/>
                <a:cs typeface="+mn-cs"/>
              </a:rPr>
              <a:t>Web Open Font Format (WOFF) </a:t>
            </a:r>
            <a:r>
              <a:rPr lang="en-US" sz="1400" b="0" i="0" kern="1200" dirty="0" smtClean="0">
                <a:solidFill>
                  <a:schemeClr val="tx1"/>
                </a:solidFill>
                <a:effectLst/>
                <a:latin typeface="Segoe UI" pitchFamily="34" charset="0"/>
                <a:ea typeface="+mn-ea"/>
                <a:cs typeface="+mn-cs"/>
              </a:rPr>
              <a:t>provides typographic flexibility and control far beyond anything the web has offered before.</a:t>
            </a:r>
            <a:endParaRPr lang="en-US" baseline="0" dirty="0" smtClean="0"/>
          </a:p>
          <a:p>
            <a:endParaRPr lang="en-US" baseline="0" dirty="0" smtClean="0"/>
          </a:p>
          <a:p>
            <a:r>
              <a:rPr lang="en-US" baseline="0" dirty="0" smtClean="0"/>
              <a:t>Multimedia – </a:t>
            </a:r>
            <a:r>
              <a:rPr lang="en-US" sz="1400" b="1" i="0" kern="1200" dirty="0" smtClean="0">
                <a:solidFill>
                  <a:schemeClr val="tx1"/>
                </a:solidFill>
                <a:effectLst/>
                <a:latin typeface="Segoe UI" pitchFamily="34" charset="0"/>
                <a:ea typeface="+mn-ea"/>
                <a:cs typeface="+mn-cs"/>
              </a:rPr>
              <a:t>Audio</a:t>
            </a:r>
            <a:r>
              <a:rPr lang="en-US" sz="1400" b="0" i="0" kern="1200" dirty="0" smtClean="0">
                <a:solidFill>
                  <a:schemeClr val="tx1"/>
                </a:solidFill>
                <a:effectLst/>
                <a:latin typeface="Segoe UI" pitchFamily="34" charset="0"/>
                <a:ea typeface="+mn-ea"/>
                <a:cs typeface="+mn-cs"/>
              </a:rPr>
              <a:t> and </a:t>
            </a:r>
            <a:r>
              <a:rPr lang="en-US" sz="1400" b="1" i="0" kern="1200" dirty="0" smtClean="0">
                <a:solidFill>
                  <a:schemeClr val="tx1"/>
                </a:solidFill>
                <a:effectLst/>
                <a:latin typeface="Segoe UI" pitchFamily="34" charset="0"/>
                <a:ea typeface="+mn-ea"/>
                <a:cs typeface="+mn-cs"/>
              </a:rPr>
              <a:t>video</a:t>
            </a:r>
            <a:r>
              <a:rPr lang="en-US" sz="1400" b="0" i="0" kern="1200" dirty="0" smtClean="0">
                <a:solidFill>
                  <a:schemeClr val="tx1"/>
                </a:solidFill>
                <a:effectLst/>
                <a:latin typeface="Segoe UI" pitchFamily="34" charset="0"/>
                <a:ea typeface="+mn-ea"/>
                <a:cs typeface="+mn-cs"/>
              </a:rPr>
              <a:t> are first class citizens in the HTML5 web.</a:t>
            </a:r>
          </a:p>
          <a:p>
            <a:endParaRPr lang="en-US" sz="1400" b="0" i="0" kern="1200" baseline="0" dirty="0" smtClean="0">
              <a:solidFill>
                <a:schemeClr val="tx1"/>
              </a:solidFill>
              <a:effectLst/>
              <a:latin typeface="Segoe UI" pitchFamily="34" charset="0"/>
              <a:ea typeface="+mn-ea"/>
              <a:cs typeface="+mn-cs"/>
            </a:endParaRPr>
          </a:p>
          <a:p>
            <a:r>
              <a:rPr lang="en-US" baseline="0" dirty="0" smtClean="0"/>
              <a:t>3D Effects - </a:t>
            </a:r>
            <a:r>
              <a:rPr lang="en-US" sz="1400" b="1" i="0" kern="1200" dirty="0" smtClean="0">
                <a:solidFill>
                  <a:schemeClr val="tx1"/>
                </a:solidFill>
                <a:effectLst/>
                <a:latin typeface="Segoe UI" pitchFamily="34" charset="0"/>
                <a:ea typeface="+mn-ea"/>
                <a:cs typeface="+mn-cs"/>
              </a:rPr>
              <a:t>SVG, Canvas, </a:t>
            </a:r>
            <a:r>
              <a:rPr lang="en-US" sz="1400" b="1" i="0" kern="1200" dirty="0" err="1" smtClean="0">
                <a:solidFill>
                  <a:schemeClr val="tx1"/>
                </a:solidFill>
                <a:effectLst/>
                <a:latin typeface="Segoe UI" pitchFamily="34" charset="0"/>
                <a:ea typeface="+mn-ea"/>
                <a:cs typeface="+mn-cs"/>
              </a:rPr>
              <a:t>WebGL</a:t>
            </a:r>
            <a:r>
              <a:rPr lang="en-US" sz="1400" b="1" i="0" kern="1200" dirty="0" smtClean="0">
                <a:solidFill>
                  <a:schemeClr val="tx1"/>
                </a:solidFill>
                <a:effectLst/>
                <a:latin typeface="Segoe UI" pitchFamily="34" charset="0"/>
                <a:ea typeface="+mn-ea"/>
                <a:cs typeface="+mn-cs"/>
              </a:rPr>
              <a:t>, and CSS3 </a:t>
            </a:r>
            <a:r>
              <a:rPr lang="en-US" sz="1400" b="0" i="0" kern="1200" dirty="0" smtClean="0">
                <a:solidFill>
                  <a:schemeClr val="tx1"/>
                </a:solidFill>
                <a:effectLst/>
                <a:latin typeface="Segoe UI" pitchFamily="34" charset="0"/>
                <a:ea typeface="+mn-ea"/>
                <a:cs typeface="+mn-cs"/>
              </a:rPr>
              <a:t>effects</a:t>
            </a:r>
            <a:endParaRPr lang="en-US" baseline="0" dirty="0" smtClean="0"/>
          </a:p>
          <a:p>
            <a:endParaRPr lang="en-US" baseline="0" dirty="0" smtClean="0"/>
          </a:p>
          <a:p>
            <a:r>
              <a:rPr lang="en-US" baseline="0" dirty="0" smtClean="0"/>
              <a:t>Offline &amp; Storage – </a:t>
            </a:r>
            <a:r>
              <a:rPr lang="en-US" sz="1400" b="0" i="0" kern="1200" dirty="0" smtClean="0">
                <a:solidFill>
                  <a:schemeClr val="tx1"/>
                </a:solidFill>
                <a:effectLst/>
                <a:latin typeface="Segoe UI" pitchFamily="34" charset="0"/>
                <a:ea typeface="+mn-ea"/>
                <a:cs typeface="+mn-cs"/>
              </a:rPr>
              <a:t>Web Apps start faster and work even if there is no internet connection, thanks to the HTML5 </a:t>
            </a:r>
            <a:r>
              <a:rPr lang="en-US" sz="1400" b="1" i="0" kern="1200" dirty="0" smtClean="0">
                <a:solidFill>
                  <a:schemeClr val="tx1"/>
                </a:solidFill>
                <a:effectLst/>
                <a:latin typeface="Segoe UI" pitchFamily="34" charset="0"/>
                <a:ea typeface="+mn-ea"/>
                <a:cs typeface="+mn-cs"/>
              </a:rPr>
              <a:t>App Cache</a:t>
            </a:r>
            <a:r>
              <a:rPr lang="en-US" sz="1400" b="0" i="0" kern="1200" dirty="0" smtClean="0">
                <a:solidFill>
                  <a:schemeClr val="tx1"/>
                </a:solidFill>
                <a:effectLst/>
                <a:latin typeface="Segoe UI" pitchFamily="34" charset="0"/>
                <a:ea typeface="+mn-ea"/>
                <a:cs typeface="+mn-cs"/>
              </a:rPr>
              <a:t>, as well as the </a:t>
            </a:r>
            <a:r>
              <a:rPr lang="en-US" sz="1400" b="1" i="0" kern="1200" dirty="0" smtClean="0">
                <a:solidFill>
                  <a:schemeClr val="tx1"/>
                </a:solidFill>
                <a:effectLst/>
                <a:latin typeface="Segoe UI" pitchFamily="34" charset="0"/>
                <a:ea typeface="+mn-ea"/>
                <a:cs typeface="+mn-cs"/>
              </a:rPr>
              <a:t>Local Storage</a:t>
            </a:r>
            <a:r>
              <a:rPr lang="en-US" sz="1400" b="0" i="0" kern="1200" dirty="0" smtClean="0">
                <a:solidFill>
                  <a:schemeClr val="tx1"/>
                </a:solidFill>
                <a:effectLst/>
                <a:latin typeface="Segoe UI" pitchFamily="34" charset="0"/>
                <a:ea typeface="+mn-ea"/>
                <a:cs typeface="+mn-cs"/>
              </a:rPr>
              <a:t>, </a:t>
            </a:r>
            <a:r>
              <a:rPr lang="en-US" sz="1400" b="1" i="0" kern="1200" dirty="0" smtClean="0">
                <a:solidFill>
                  <a:schemeClr val="tx1"/>
                </a:solidFill>
                <a:effectLst/>
                <a:latin typeface="Segoe UI" pitchFamily="34" charset="0"/>
                <a:ea typeface="+mn-ea"/>
                <a:cs typeface="+mn-cs"/>
              </a:rPr>
              <a:t>Indexed DB</a:t>
            </a:r>
            <a:r>
              <a:rPr lang="en-US" sz="1400" b="0" i="0" kern="1200" dirty="0" smtClean="0">
                <a:solidFill>
                  <a:schemeClr val="tx1"/>
                </a:solidFill>
                <a:effectLst/>
                <a:latin typeface="Segoe UI" pitchFamily="34" charset="0"/>
                <a:ea typeface="+mn-ea"/>
                <a:cs typeface="+mn-cs"/>
              </a:rPr>
              <a:t>, and the </a:t>
            </a:r>
            <a:r>
              <a:rPr lang="en-US" sz="1400" b="1" i="0" kern="1200" dirty="0" smtClean="0">
                <a:solidFill>
                  <a:schemeClr val="tx1"/>
                </a:solidFill>
                <a:effectLst/>
                <a:latin typeface="Segoe UI" pitchFamily="34" charset="0"/>
                <a:ea typeface="+mn-ea"/>
                <a:cs typeface="+mn-cs"/>
              </a:rPr>
              <a:t>File API</a:t>
            </a:r>
            <a:r>
              <a:rPr lang="en-US" sz="1400" b="0" i="0" kern="1200" dirty="0" smtClean="0">
                <a:solidFill>
                  <a:schemeClr val="tx1"/>
                </a:solidFill>
                <a:effectLst/>
                <a:latin typeface="Segoe UI" pitchFamily="34" charset="0"/>
                <a:ea typeface="+mn-ea"/>
                <a:cs typeface="+mn-cs"/>
              </a:rPr>
              <a:t> specifications.</a:t>
            </a:r>
            <a:endParaRPr lang="en-US" baseline="0" dirty="0" smtClean="0"/>
          </a:p>
          <a:p>
            <a:endParaRPr lang="en-US" baseline="0" dirty="0" smtClean="0"/>
          </a:p>
          <a:p>
            <a:r>
              <a:rPr lang="en-US" baseline="0" dirty="0" smtClean="0"/>
              <a:t>Connectivity –</a:t>
            </a:r>
            <a:r>
              <a:rPr lang="en-US" sz="1400" b="1" i="0" kern="1200" dirty="0" smtClean="0">
                <a:solidFill>
                  <a:schemeClr val="tx1"/>
                </a:solidFill>
                <a:effectLst/>
                <a:latin typeface="Segoe UI" pitchFamily="34" charset="0"/>
                <a:ea typeface="+mn-ea"/>
                <a:cs typeface="+mn-cs"/>
              </a:rPr>
              <a:t>Web Sockets </a:t>
            </a:r>
            <a:r>
              <a:rPr lang="en-US" sz="1400" b="0" i="0" kern="1200" dirty="0" smtClean="0">
                <a:solidFill>
                  <a:schemeClr val="tx1"/>
                </a:solidFill>
                <a:effectLst/>
                <a:latin typeface="Segoe UI" pitchFamily="34" charset="0"/>
                <a:ea typeface="+mn-ea"/>
                <a:cs typeface="+mn-cs"/>
              </a:rPr>
              <a:t>for real-time connections and </a:t>
            </a:r>
            <a:r>
              <a:rPr lang="en-US" sz="1400" b="1" i="0" kern="1200" dirty="0" smtClean="0">
                <a:solidFill>
                  <a:schemeClr val="tx1"/>
                </a:solidFill>
                <a:effectLst/>
                <a:latin typeface="Segoe UI" pitchFamily="34" charset="0"/>
                <a:ea typeface="+mn-ea"/>
                <a:cs typeface="+mn-cs"/>
              </a:rPr>
              <a:t>Server-Sent Events </a:t>
            </a:r>
            <a:r>
              <a:rPr lang="en-US" sz="1400" b="0" i="0" kern="1200" dirty="0" smtClean="0">
                <a:solidFill>
                  <a:schemeClr val="tx1"/>
                </a:solidFill>
                <a:effectLst/>
                <a:latin typeface="Segoe UI" pitchFamily="34" charset="0"/>
                <a:ea typeface="+mn-ea"/>
                <a:cs typeface="+mn-cs"/>
              </a:rPr>
              <a:t>for server-to-client</a:t>
            </a:r>
            <a:r>
              <a:rPr lang="en-US" sz="1400" b="0" i="0" kern="1200" baseline="0" dirty="0" smtClean="0">
                <a:solidFill>
                  <a:schemeClr val="tx1"/>
                </a:solidFill>
                <a:effectLst/>
                <a:latin typeface="Segoe UI" pitchFamily="34" charset="0"/>
                <a:ea typeface="+mn-ea"/>
                <a:cs typeface="+mn-cs"/>
              </a:rPr>
              <a:t> communication</a:t>
            </a:r>
            <a:r>
              <a:rPr lang="en-US" sz="1400" b="0" i="0" kern="1200" dirty="0" smtClean="0">
                <a:solidFill>
                  <a:schemeClr val="tx1"/>
                </a:solidFill>
                <a:effectLst/>
                <a:latin typeface="Segoe UI" pitchFamily="34" charset="0"/>
                <a:ea typeface="+mn-ea"/>
                <a:cs typeface="+mn-cs"/>
              </a:rPr>
              <a:t>.</a:t>
            </a:r>
            <a:endParaRPr lang="en-US" baseline="0" dirty="0" smtClean="0"/>
          </a:p>
          <a:p>
            <a:endParaRPr lang="en-US" baseline="0" dirty="0" smtClean="0"/>
          </a:p>
          <a:p>
            <a:r>
              <a:rPr lang="en-US" baseline="0" dirty="0" smtClean="0"/>
              <a:t>Device Access – </a:t>
            </a:r>
            <a:r>
              <a:rPr lang="en-US" b="1" baseline="0" dirty="0" err="1" smtClean="0"/>
              <a:t>Geolocation</a:t>
            </a:r>
            <a:r>
              <a:rPr lang="en-US" baseline="0" dirty="0" smtClean="0"/>
              <a:t>, </a:t>
            </a:r>
            <a:r>
              <a:rPr lang="en-US" b="1" baseline="0" dirty="0" smtClean="0"/>
              <a:t>Device Access </a:t>
            </a:r>
            <a:r>
              <a:rPr lang="en-US" baseline="0" dirty="0" smtClean="0"/>
              <a:t>(a/v, </a:t>
            </a:r>
            <a:r>
              <a:rPr lang="en-US" baseline="0" dirty="0" err="1" smtClean="0"/>
              <a:t>mics</a:t>
            </a:r>
            <a:r>
              <a:rPr lang="en-US" baseline="0" dirty="0" smtClean="0"/>
              <a:t> and cameras and more)</a:t>
            </a:r>
          </a:p>
          <a:p>
            <a:endParaRPr lang="en-US" dirty="0" smtClean="0"/>
          </a:p>
          <a:p>
            <a:r>
              <a:rPr lang="en-US" dirty="0" smtClean="0"/>
              <a:t>Images from www.w3.org/html/logo</a:t>
            </a:r>
            <a:r>
              <a:rPr lang="en-US" baseline="0" dirty="0" smtClean="0"/>
              <a:t> (Used with permission)</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7</a:t>
            </a:fld>
            <a:endParaRPr lang="en-US"/>
          </a:p>
        </p:txBody>
      </p:sp>
    </p:spTree>
    <p:extLst>
      <p:ext uri="{BB962C8B-B14F-4D97-AF65-F5344CB8AC3E}">
        <p14:creationId xmlns:p14="http://schemas.microsoft.com/office/powerpoint/2010/main" val="1185493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Because HTML5 consists of over 100 specifications, you should be aware that the “readiness of HTML5” is not something that can be pinned down or answered with a single data or as a yes or no question. Every specification under the HTML5 umbrella follows the same five-stage process from inception to recommendation, but each specification moves independently through that process. Some items under the umbrella are in candidate or recommendation state. Others are in last call and nearing completion. Many, as you’ll notice are at the Working Draft stage, even as several of these, like Canvas, CSS Transforms and Web Storage are being widely adopted by the major browsers.</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They takeaway for you is this: HTML5 is a term that represents a lot of what’s new and what’s next on the web, but it itself is not “one thing.” It’s not even a bunch of things that are all “site ready” today, or things that most browsers even support. There is no such thing as “adopting HTML5” or “upgrading your site to HTML5.” Instead, as a web developer, there are technologies within the HTML5 set of specifications that you will or will not choose to adopt. Some are ready for you today, and you should use them. Others still need time, but you should be aware of them and follow them through the specification process. </a:t>
            </a:r>
          </a:p>
          <a:p>
            <a:endParaRPr lang="en-US" dirty="0" smtClean="0"/>
          </a:p>
          <a:p>
            <a:r>
              <a:rPr lang="en-US" dirty="0" smtClean="0"/>
              <a:t>Image from </a:t>
            </a:r>
            <a:r>
              <a:rPr lang="en-US" dirty="0" smtClean="0">
                <a:hlinkClick r:id="rId3"/>
              </a:rPr>
              <a:t>http://www.sableverity.com/wp-content/uploads/2009/12/Im-just-a-bill.jpg</a:t>
            </a:r>
            <a:r>
              <a:rPr lang="en-US" baseline="0" dirty="0" smtClean="0"/>
              <a:t> (Used with permission </a:t>
            </a:r>
            <a:r>
              <a:rPr lang="en-US" dirty="0" smtClean="0"/>
              <a:t> – License: Creative Commons Attribution</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8</a:t>
            </a:fld>
            <a:endParaRPr lang="en-US"/>
          </a:p>
        </p:txBody>
      </p:sp>
    </p:spTree>
    <p:extLst>
      <p:ext uri="{BB962C8B-B14F-4D97-AF65-F5344CB8AC3E}">
        <p14:creationId xmlns:p14="http://schemas.microsoft.com/office/powerpoint/2010/main" val="152072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So at this point, you might be feeling a bit overwhelmed. HTML5 is HUGE!</a:t>
            </a:r>
            <a:r>
              <a:rPr lang="en-US" baseline="0" dirty="0" smtClean="0"/>
              <a:t> How can you possibly learn it all?</a:t>
            </a:r>
          </a:p>
          <a:p>
            <a:endParaRPr lang="en-US" baseline="0" dirty="0" smtClean="0"/>
          </a:p>
          <a:p>
            <a:r>
              <a:rPr lang="en-US" baseline="0" dirty="0" smtClean="0"/>
              <a:t>For the rest of this presentation, I want to equip you with a few things: </a:t>
            </a:r>
          </a:p>
          <a:p>
            <a:r>
              <a:rPr lang="en-US" baseline="0" dirty="0" smtClean="0"/>
              <a:t>First, a set of five words that, I believe, represent the breadth of what matters about HTML5. </a:t>
            </a:r>
          </a:p>
          <a:p>
            <a:r>
              <a:rPr lang="en-US" baseline="0" dirty="0" smtClean="0"/>
              <a:t>Once we have these, I’m going to shift to talking about those technologies under the HTML5 umbrella that are </a:t>
            </a:r>
          </a:p>
          <a:p>
            <a:r>
              <a:rPr lang="en-US" baseline="0" dirty="0" smtClean="0"/>
              <a:t>“site ready” for you to use today. </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9</a:t>
            </a:fld>
            <a:endParaRPr lang="en-US"/>
          </a:p>
        </p:txBody>
      </p:sp>
    </p:spTree>
    <p:extLst>
      <p:ext uri="{BB962C8B-B14F-4D97-AF65-F5344CB8AC3E}">
        <p14:creationId xmlns:p14="http://schemas.microsoft.com/office/powerpoint/2010/main" val="2631762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kern="1200" dirty="0" smtClean="0">
                <a:solidFill>
                  <a:schemeClr val="tx1"/>
                </a:solidFill>
                <a:latin typeface="Segoe UI" pitchFamily="34" charset="0"/>
                <a:ea typeface="+mn-ea"/>
                <a:cs typeface="+mn-cs"/>
              </a:rPr>
              <a:t>The first word is Hyperbole. </a:t>
            </a:r>
          </a:p>
          <a:p>
            <a:r>
              <a:rPr lang="en-US" sz="1200" b="0" kern="1200" dirty="0" smtClean="0">
                <a:solidFill>
                  <a:schemeClr val="tx1"/>
                </a:solidFill>
                <a:latin typeface="Segoe UI" pitchFamily="34" charset="0"/>
                <a:ea typeface="+mn-ea"/>
                <a:cs typeface="+mn-cs"/>
              </a:rPr>
              <a:t>You knew that HTML5 was a big deal, right? But</a:t>
            </a:r>
            <a:r>
              <a:rPr lang="en-US" sz="1200" b="0" kern="1200" baseline="0" dirty="0" smtClean="0">
                <a:solidFill>
                  <a:schemeClr val="tx1"/>
                </a:solidFill>
                <a:latin typeface="Segoe UI" pitchFamily="34" charset="0"/>
                <a:ea typeface="+mn-ea"/>
                <a:cs typeface="+mn-cs"/>
              </a:rPr>
              <a:t> did you know how big of a deal? It seems like HTML5 is everywhere these days.</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10</a:t>
            </a:fld>
            <a:endParaRPr lang="en-US"/>
          </a:p>
        </p:txBody>
      </p:sp>
    </p:spTree>
    <p:extLst>
      <p:ext uri="{BB962C8B-B14F-4D97-AF65-F5344CB8AC3E}">
        <p14:creationId xmlns:p14="http://schemas.microsoft.com/office/powerpoint/2010/main" val="1652331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truth is, as</a:t>
            </a:r>
            <a:r>
              <a:rPr lang="en-US" baseline="0" dirty="0" smtClean="0"/>
              <a:t> many things in life, HTML5 is surrounded by a lot of hyperbole and exaggeration. It’s not going to “fix” the web, and it’s not going to solve all of your problems as a developer. You’d be wise to treat all platitudes and posturing around HTML5 with a grain of salt. </a:t>
            </a:r>
          </a:p>
          <a:p>
            <a:endParaRPr lang="en-US" baseline="0" dirty="0" smtClean="0"/>
          </a:p>
          <a:p>
            <a:r>
              <a:rPr lang="en-US" baseline="0" dirty="0" smtClean="0"/>
              <a:t>In the immortal words of the great 20</a:t>
            </a:r>
            <a:r>
              <a:rPr lang="en-US" baseline="30000" dirty="0" smtClean="0"/>
              <a:t>th</a:t>
            </a:r>
            <a:r>
              <a:rPr lang="en-US" baseline="0" dirty="0" smtClean="0"/>
              <a:t> Century poet Flavor </a:t>
            </a:r>
            <a:r>
              <a:rPr lang="en-US" baseline="0" dirty="0" err="1" smtClean="0"/>
              <a:t>Flav</a:t>
            </a:r>
            <a:r>
              <a:rPr lang="en-US" baseline="0" dirty="0" smtClean="0"/>
              <a:t>, “Don’t believe the hype…”</a:t>
            </a:r>
            <a:endParaRPr lang="en-US" dirty="0" smtClean="0"/>
          </a:p>
          <a:p>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11</a:t>
            </a:fld>
            <a:endParaRPr lang="en-US"/>
          </a:p>
        </p:txBody>
      </p:sp>
    </p:spTree>
    <p:extLst>
      <p:ext uri="{BB962C8B-B14F-4D97-AF65-F5344CB8AC3E}">
        <p14:creationId xmlns:p14="http://schemas.microsoft.com/office/powerpoint/2010/main" val="1429787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5207" y="2129731"/>
            <a:ext cx="10361587" cy="14704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98" y="3885904"/>
            <a:ext cx="8535207" cy="1753195"/>
          </a:xfrm>
        </p:spPr>
        <p:txBody>
          <a:bodyPr/>
          <a:lstStyle>
            <a:lvl1pPr marL="0" indent="0" algn="ctr">
              <a:buNone/>
              <a:defRPr/>
            </a:lvl1pPr>
            <a:lvl2pPr marL="514794" indent="0" algn="ctr">
              <a:buNone/>
              <a:defRPr/>
            </a:lvl2pPr>
            <a:lvl3pPr marL="1029589" indent="0" algn="ctr">
              <a:buNone/>
              <a:defRPr/>
            </a:lvl3pPr>
            <a:lvl4pPr marL="1544383" indent="0" algn="ctr">
              <a:buNone/>
              <a:defRPr/>
            </a:lvl4pPr>
            <a:lvl5pPr marL="2059178" indent="0" algn="ctr">
              <a:buNone/>
              <a:defRPr/>
            </a:lvl5pPr>
            <a:lvl6pPr marL="2573972" indent="0" algn="ctr">
              <a:buNone/>
              <a:defRPr/>
            </a:lvl6pPr>
            <a:lvl7pPr marL="3088765" indent="0" algn="ctr">
              <a:buNone/>
              <a:defRPr/>
            </a:lvl7pPr>
            <a:lvl8pPr marL="3603561" indent="0" algn="ctr">
              <a:buNone/>
              <a:defRPr/>
            </a:lvl8pPr>
            <a:lvl9pPr marL="4118354"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597396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604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56524" y="558108"/>
            <a:ext cx="2779888" cy="5383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0811" y="558108"/>
            <a:ext cx="8152191" cy="5383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3019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57705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587" y="4406802"/>
            <a:ext cx="10363604" cy="1361777"/>
          </a:xfrm>
        </p:spPr>
        <p:txBody>
          <a:bodyPr anchor="t"/>
          <a:lstStyle>
            <a:lvl1pPr algn="l">
              <a:defRPr sz="4533" b="1" cap="all"/>
            </a:lvl1pPr>
          </a:lstStyle>
          <a:p>
            <a:r>
              <a:rPr lang="en-US" smtClean="0"/>
              <a:t>Click to edit Master title style</a:t>
            </a:r>
            <a:endParaRPr lang="en-US"/>
          </a:p>
        </p:txBody>
      </p:sp>
      <p:sp>
        <p:nvSpPr>
          <p:cNvPr id="3" name="Text Placeholder 2"/>
          <p:cNvSpPr>
            <a:spLocks noGrp="1"/>
          </p:cNvSpPr>
          <p:nvPr>
            <p:ph type="body" idx="1"/>
          </p:nvPr>
        </p:nvSpPr>
        <p:spPr>
          <a:xfrm>
            <a:off x="963587" y="2906614"/>
            <a:ext cx="10363604" cy="1500188"/>
          </a:xfrm>
        </p:spPr>
        <p:txBody>
          <a:bodyPr anchor="b"/>
          <a:lstStyle>
            <a:lvl1pPr marL="0" indent="0">
              <a:buNone/>
              <a:defRPr sz="2267"/>
            </a:lvl1pPr>
            <a:lvl2pPr marL="514794" indent="0">
              <a:buNone/>
              <a:defRPr sz="2000"/>
            </a:lvl2pPr>
            <a:lvl3pPr marL="1029589" indent="0">
              <a:buNone/>
              <a:defRPr sz="1867"/>
            </a:lvl3pPr>
            <a:lvl4pPr marL="1544383" indent="0">
              <a:buNone/>
              <a:defRPr sz="1600"/>
            </a:lvl4pPr>
            <a:lvl5pPr marL="2059178" indent="0">
              <a:buNone/>
              <a:defRPr sz="1600"/>
            </a:lvl5pPr>
            <a:lvl6pPr marL="2573972" indent="0">
              <a:buNone/>
              <a:defRPr sz="1600"/>
            </a:lvl6pPr>
            <a:lvl7pPr marL="3088765" indent="0">
              <a:buNone/>
              <a:defRPr sz="1600"/>
            </a:lvl7pPr>
            <a:lvl8pPr marL="3603561" indent="0">
              <a:buNone/>
              <a:defRPr sz="1600"/>
            </a:lvl8pPr>
            <a:lvl9pPr marL="4118354" indent="0">
              <a:buNone/>
              <a:defRPr sz="1600"/>
            </a:lvl9pPr>
          </a:lstStyle>
          <a:p>
            <a:pPr lvl="0"/>
            <a:r>
              <a:rPr lang="en-US" smtClean="0"/>
              <a:t>Click to edit Master text styles</a:t>
            </a:r>
          </a:p>
        </p:txBody>
      </p:sp>
    </p:spTree>
    <p:extLst>
      <p:ext uri="{BB962C8B-B14F-4D97-AF65-F5344CB8AC3E}">
        <p14:creationId xmlns:p14="http://schemas.microsoft.com/office/powerpoint/2010/main" val="1288049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0811" y="1343919"/>
            <a:ext cx="5465031" cy="4597300"/>
          </a:xfrm>
        </p:spPr>
        <p:txBody>
          <a:bodyPr/>
          <a:lstStyle>
            <a:lvl1pPr>
              <a:defRPr sz="3200"/>
            </a:lvl1pPr>
            <a:lvl2pPr>
              <a:defRPr sz="2667"/>
            </a:lvl2pPr>
            <a:lvl3pPr>
              <a:defRPr sz="2267"/>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69365" y="1343919"/>
            <a:ext cx="5467048" cy="4597300"/>
          </a:xfrm>
        </p:spPr>
        <p:txBody>
          <a:bodyPr/>
          <a:lstStyle>
            <a:lvl1pPr>
              <a:defRPr sz="3200"/>
            </a:lvl1pPr>
            <a:lvl2pPr>
              <a:defRPr sz="2667"/>
            </a:lvl2pPr>
            <a:lvl3pPr>
              <a:defRPr sz="2267"/>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956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8794" y="275332"/>
            <a:ext cx="1097441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8794" y="1534420"/>
            <a:ext cx="5388429" cy="639961"/>
          </a:xfrm>
        </p:spPr>
        <p:txBody>
          <a:bodyPr anchor="b"/>
          <a:lstStyle>
            <a:lvl1pPr marL="0" indent="0">
              <a:buNone/>
              <a:defRPr sz="2667" b="1"/>
            </a:lvl1pPr>
            <a:lvl2pPr marL="514794" indent="0">
              <a:buNone/>
              <a:defRPr sz="2267" b="1"/>
            </a:lvl2pPr>
            <a:lvl3pPr marL="1029589" indent="0">
              <a:buNone/>
              <a:defRPr sz="2000" b="1"/>
            </a:lvl3pPr>
            <a:lvl4pPr marL="1544383" indent="0">
              <a:buNone/>
              <a:defRPr sz="1867" b="1"/>
            </a:lvl4pPr>
            <a:lvl5pPr marL="2059178" indent="0">
              <a:buNone/>
              <a:defRPr sz="1867" b="1"/>
            </a:lvl5pPr>
            <a:lvl6pPr marL="2573972" indent="0">
              <a:buNone/>
              <a:defRPr sz="1867" b="1"/>
            </a:lvl6pPr>
            <a:lvl7pPr marL="3088765" indent="0">
              <a:buNone/>
              <a:defRPr sz="1867" b="1"/>
            </a:lvl7pPr>
            <a:lvl8pPr marL="3603561" indent="0">
              <a:buNone/>
              <a:defRPr sz="1867" b="1"/>
            </a:lvl8pPr>
            <a:lvl9pPr marL="4118354" indent="0">
              <a:buNone/>
              <a:defRPr sz="1867" b="1"/>
            </a:lvl9pPr>
          </a:lstStyle>
          <a:p>
            <a:pPr lvl="0"/>
            <a:r>
              <a:rPr lang="en-US" smtClean="0"/>
              <a:t>Click to edit Master text styles</a:t>
            </a:r>
          </a:p>
        </p:txBody>
      </p:sp>
      <p:sp>
        <p:nvSpPr>
          <p:cNvPr id="4" name="Content Placeholder 3"/>
          <p:cNvSpPr>
            <a:spLocks noGrp="1"/>
          </p:cNvSpPr>
          <p:nvPr>
            <p:ph sz="half" idx="2"/>
          </p:nvPr>
        </p:nvSpPr>
        <p:spPr>
          <a:xfrm>
            <a:off x="608794" y="2174379"/>
            <a:ext cx="5388429" cy="3951387"/>
          </a:xfrm>
        </p:spPr>
        <p:txBody>
          <a:bodyPr/>
          <a:lstStyle>
            <a:lvl1pPr>
              <a:defRPr sz="2667"/>
            </a:lvl1pPr>
            <a:lvl2pPr>
              <a:defRPr sz="2267"/>
            </a:lvl2pPr>
            <a:lvl3pPr>
              <a:defRPr sz="2000"/>
            </a:lvl3pPr>
            <a:lvl4pPr>
              <a:defRPr sz="1867"/>
            </a:lvl4pPr>
            <a:lvl5pPr>
              <a:defRPr sz="1867"/>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763" y="1534420"/>
            <a:ext cx="5390444" cy="639961"/>
          </a:xfrm>
        </p:spPr>
        <p:txBody>
          <a:bodyPr anchor="b"/>
          <a:lstStyle>
            <a:lvl1pPr marL="0" indent="0">
              <a:buNone/>
              <a:defRPr sz="2667" b="1"/>
            </a:lvl1pPr>
            <a:lvl2pPr marL="514794" indent="0">
              <a:buNone/>
              <a:defRPr sz="2267" b="1"/>
            </a:lvl2pPr>
            <a:lvl3pPr marL="1029589" indent="0">
              <a:buNone/>
              <a:defRPr sz="2000" b="1"/>
            </a:lvl3pPr>
            <a:lvl4pPr marL="1544383" indent="0">
              <a:buNone/>
              <a:defRPr sz="1867" b="1"/>
            </a:lvl4pPr>
            <a:lvl5pPr marL="2059178" indent="0">
              <a:buNone/>
              <a:defRPr sz="1867" b="1"/>
            </a:lvl5pPr>
            <a:lvl6pPr marL="2573972" indent="0">
              <a:buNone/>
              <a:defRPr sz="1867" b="1"/>
            </a:lvl6pPr>
            <a:lvl7pPr marL="3088765" indent="0">
              <a:buNone/>
              <a:defRPr sz="1867" b="1"/>
            </a:lvl7pPr>
            <a:lvl8pPr marL="3603561" indent="0">
              <a:buNone/>
              <a:defRPr sz="1867" b="1"/>
            </a:lvl8pPr>
            <a:lvl9pPr marL="4118354" indent="0">
              <a:buNone/>
              <a:defRPr sz="1867" b="1"/>
            </a:lvl9pPr>
          </a:lstStyle>
          <a:p>
            <a:pPr lvl="0"/>
            <a:r>
              <a:rPr lang="en-US" smtClean="0"/>
              <a:t>Click to edit Master text styles</a:t>
            </a:r>
          </a:p>
        </p:txBody>
      </p:sp>
      <p:sp>
        <p:nvSpPr>
          <p:cNvPr id="6" name="Content Placeholder 5"/>
          <p:cNvSpPr>
            <a:spLocks noGrp="1"/>
          </p:cNvSpPr>
          <p:nvPr>
            <p:ph sz="quarter" idx="4"/>
          </p:nvPr>
        </p:nvSpPr>
        <p:spPr>
          <a:xfrm>
            <a:off x="6192763" y="2174379"/>
            <a:ext cx="5390444" cy="3951387"/>
          </a:xfrm>
        </p:spPr>
        <p:txBody>
          <a:bodyPr/>
          <a:lstStyle>
            <a:lvl1pPr>
              <a:defRPr sz="2667"/>
            </a:lvl1pPr>
            <a:lvl2pPr>
              <a:defRPr sz="2267"/>
            </a:lvl2pPr>
            <a:lvl3pPr>
              <a:defRPr sz="2000"/>
            </a:lvl3pPr>
            <a:lvl4pPr>
              <a:defRPr sz="1867"/>
            </a:lvl4pPr>
            <a:lvl5pPr>
              <a:defRPr sz="1867"/>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25730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3907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795" y="272357"/>
            <a:ext cx="4011587" cy="1162347"/>
          </a:xfrm>
        </p:spPr>
        <p:txBody>
          <a:bodyPr anchor="b"/>
          <a:lstStyle>
            <a:lvl1pPr algn="l">
              <a:defRPr sz="2267" b="1"/>
            </a:lvl1pPr>
          </a:lstStyle>
          <a:p>
            <a:r>
              <a:rPr lang="en-US" smtClean="0"/>
              <a:t>Click to edit Master title style</a:t>
            </a:r>
            <a:endParaRPr lang="en-US"/>
          </a:p>
        </p:txBody>
      </p:sp>
      <p:sp>
        <p:nvSpPr>
          <p:cNvPr id="3" name="Content Placeholder 2"/>
          <p:cNvSpPr>
            <a:spLocks noGrp="1"/>
          </p:cNvSpPr>
          <p:nvPr>
            <p:ph idx="1"/>
          </p:nvPr>
        </p:nvSpPr>
        <p:spPr>
          <a:xfrm>
            <a:off x="4767540" y="272357"/>
            <a:ext cx="6815667" cy="5853409"/>
          </a:xfrm>
        </p:spPr>
        <p:txBody>
          <a:bodyPr/>
          <a:lstStyle>
            <a:lvl1pPr>
              <a:defRPr sz="3600"/>
            </a:lvl1pPr>
            <a:lvl2pPr>
              <a:defRPr sz="3200"/>
            </a:lvl2pPr>
            <a:lvl3pPr>
              <a:defRPr sz="2667"/>
            </a:lvl3pPr>
            <a:lvl4pPr>
              <a:defRPr sz="2267"/>
            </a:lvl4pPr>
            <a:lvl5pPr>
              <a:defRPr sz="2267"/>
            </a:lvl5pPr>
            <a:lvl6pPr>
              <a:defRPr sz="2267"/>
            </a:lvl6pPr>
            <a:lvl7pPr>
              <a:defRPr sz="2267"/>
            </a:lvl7pPr>
            <a:lvl8pPr>
              <a:defRPr sz="2267"/>
            </a:lvl8pPr>
            <a:lvl9pPr>
              <a:defRPr sz="22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8795" y="1434703"/>
            <a:ext cx="4011587" cy="4691063"/>
          </a:xfrm>
        </p:spPr>
        <p:txBody>
          <a:bodyPr/>
          <a:lstStyle>
            <a:lvl1pPr marL="0" indent="0">
              <a:buNone/>
              <a:defRPr sz="1600"/>
            </a:lvl1pPr>
            <a:lvl2pPr marL="514794" indent="0">
              <a:buNone/>
              <a:defRPr sz="1333"/>
            </a:lvl2pPr>
            <a:lvl3pPr marL="1029589" indent="0">
              <a:buNone/>
              <a:defRPr sz="1067"/>
            </a:lvl3pPr>
            <a:lvl4pPr marL="1544383" indent="0">
              <a:buNone/>
              <a:defRPr sz="1067"/>
            </a:lvl4pPr>
            <a:lvl5pPr marL="2059178" indent="0">
              <a:buNone/>
              <a:defRPr sz="1067"/>
            </a:lvl5pPr>
            <a:lvl6pPr marL="2573972" indent="0">
              <a:buNone/>
              <a:defRPr sz="1067"/>
            </a:lvl6pPr>
            <a:lvl7pPr marL="3088765" indent="0">
              <a:buNone/>
              <a:defRPr sz="1067"/>
            </a:lvl7pPr>
            <a:lvl8pPr marL="3603561" indent="0">
              <a:buNone/>
              <a:defRPr sz="1067"/>
            </a:lvl8pPr>
            <a:lvl9pPr marL="4118354" indent="0">
              <a:buNone/>
              <a:defRPr sz="1067"/>
            </a:lvl9pPr>
          </a:lstStyle>
          <a:p>
            <a:pPr lvl="0"/>
            <a:r>
              <a:rPr lang="en-US" smtClean="0"/>
              <a:t>Click to edit Master text styles</a:t>
            </a:r>
          </a:p>
        </p:txBody>
      </p:sp>
    </p:spTree>
    <p:extLst>
      <p:ext uri="{BB962C8B-B14F-4D97-AF65-F5344CB8AC3E}">
        <p14:creationId xmlns:p14="http://schemas.microsoft.com/office/powerpoint/2010/main" val="270489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8811" y="4801196"/>
            <a:ext cx="7315603" cy="565547"/>
          </a:xfrm>
        </p:spPr>
        <p:txBody>
          <a:bodyPr anchor="b"/>
          <a:lstStyle>
            <a:lvl1pPr algn="l">
              <a:defRPr sz="2267" b="1"/>
            </a:lvl1pPr>
          </a:lstStyle>
          <a:p>
            <a:r>
              <a:rPr lang="en-US" smtClean="0"/>
              <a:t>Click to edit Master title style</a:t>
            </a:r>
            <a:endParaRPr lang="en-US"/>
          </a:p>
        </p:txBody>
      </p:sp>
      <p:sp>
        <p:nvSpPr>
          <p:cNvPr id="3" name="Picture Placeholder 2"/>
          <p:cNvSpPr>
            <a:spLocks noGrp="1"/>
          </p:cNvSpPr>
          <p:nvPr>
            <p:ph type="pic" idx="1"/>
          </p:nvPr>
        </p:nvSpPr>
        <p:spPr>
          <a:xfrm>
            <a:off x="2388811" y="613172"/>
            <a:ext cx="7315603" cy="4115099"/>
          </a:xfrm>
        </p:spPr>
        <p:txBody>
          <a:bodyPr/>
          <a:lstStyle>
            <a:lvl1pPr marL="0" indent="0">
              <a:buNone/>
              <a:defRPr sz="3600"/>
            </a:lvl1pPr>
            <a:lvl2pPr marL="514794" indent="0">
              <a:buNone/>
              <a:defRPr sz="3200"/>
            </a:lvl2pPr>
            <a:lvl3pPr marL="1029589" indent="0">
              <a:buNone/>
              <a:defRPr sz="2667"/>
            </a:lvl3pPr>
            <a:lvl4pPr marL="1544383" indent="0">
              <a:buNone/>
              <a:defRPr sz="2267"/>
            </a:lvl4pPr>
            <a:lvl5pPr marL="2059178" indent="0">
              <a:buNone/>
              <a:defRPr sz="2267"/>
            </a:lvl5pPr>
            <a:lvl6pPr marL="2573972" indent="0">
              <a:buNone/>
              <a:defRPr sz="2267"/>
            </a:lvl6pPr>
            <a:lvl7pPr marL="3088765" indent="0">
              <a:buNone/>
              <a:defRPr sz="2267"/>
            </a:lvl7pPr>
            <a:lvl8pPr marL="3603561" indent="0">
              <a:buNone/>
              <a:defRPr sz="2267"/>
            </a:lvl8pPr>
            <a:lvl9pPr marL="4118354" indent="0">
              <a:buNone/>
              <a:defRPr sz="2267"/>
            </a:lvl9pPr>
          </a:lstStyle>
          <a:p>
            <a:pPr lvl="0"/>
            <a:r>
              <a:rPr lang="en-US" noProof="0" smtClean="0"/>
              <a:t>Click icon to add picture</a:t>
            </a:r>
          </a:p>
        </p:txBody>
      </p:sp>
      <p:sp>
        <p:nvSpPr>
          <p:cNvPr id="4" name="Text Placeholder 3"/>
          <p:cNvSpPr>
            <a:spLocks noGrp="1"/>
          </p:cNvSpPr>
          <p:nvPr>
            <p:ph type="body" sz="half" idx="2"/>
          </p:nvPr>
        </p:nvSpPr>
        <p:spPr>
          <a:xfrm>
            <a:off x="2388811" y="5366743"/>
            <a:ext cx="7315603" cy="805160"/>
          </a:xfrm>
        </p:spPr>
        <p:txBody>
          <a:bodyPr/>
          <a:lstStyle>
            <a:lvl1pPr marL="0" indent="0">
              <a:buNone/>
              <a:defRPr sz="1600"/>
            </a:lvl1pPr>
            <a:lvl2pPr marL="514794" indent="0">
              <a:buNone/>
              <a:defRPr sz="1333"/>
            </a:lvl2pPr>
            <a:lvl3pPr marL="1029589" indent="0">
              <a:buNone/>
              <a:defRPr sz="1067"/>
            </a:lvl3pPr>
            <a:lvl4pPr marL="1544383" indent="0">
              <a:buNone/>
              <a:defRPr sz="1067"/>
            </a:lvl4pPr>
            <a:lvl5pPr marL="2059178" indent="0">
              <a:buNone/>
              <a:defRPr sz="1067"/>
            </a:lvl5pPr>
            <a:lvl6pPr marL="2573972" indent="0">
              <a:buNone/>
              <a:defRPr sz="1067"/>
            </a:lvl6pPr>
            <a:lvl7pPr marL="3088765" indent="0">
              <a:buNone/>
              <a:defRPr sz="1067"/>
            </a:lvl7pPr>
            <a:lvl8pPr marL="3603561" indent="0">
              <a:buNone/>
              <a:defRPr sz="1067"/>
            </a:lvl8pPr>
            <a:lvl9pPr marL="4118354" indent="0">
              <a:buNone/>
              <a:defRPr sz="1067"/>
            </a:lvl9pPr>
          </a:lstStyle>
          <a:p>
            <a:pPr lvl="0"/>
            <a:r>
              <a:rPr lang="en-US" smtClean="0"/>
              <a:t>Click to edit Master text styles</a:t>
            </a:r>
          </a:p>
        </p:txBody>
      </p:sp>
    </p:spTree>
    <p:extLst>
      <p:ext uri="{BB962C8B-B14F-4D97-AF65-F5344CB8AC3E}">
        <p14:creationId xmlns:p14="http://schemas.microsoft.com/office/powerpoint/2010/main" val="1327959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auto">
          <a:xfrm>
            <a:off x="1" y="-8446"/>
            <a:ext cx="12191999" cy="6866447"/>
          </a:xfrm>
          <a:prstGeom prst="rect">
            <a:avLst/>
          </a:prstGeom>
          <a:noFill/>
          <a:ln w="9525">
            <a:noFill/>
            <a:miter lim="800000"/>
            <a:headEnd/>
            <a:tailEnd/>
          </a:ln>
        </p:spPr>
      </p:pic>
      <p:sp>
        <p:nvSpPr>
          <p:cNvPr id="1027" name="Rectangle 3"/>
          <p:cNvSpPr>
            <a:spLocks noGrp="1" noChangeArrowheads="1"/>
          </p:cNvSpPr>
          <p:nvPr>
            <p:ph type="title"/>
          </p:nvPr>
        </p:nvSpPr>
        <p:spPr bwMode="auto">
          <a:xfrm>
            <a:off x="610810" y="558107"/>
            <a:ext cx="11125603" cy="785812"/>
          </a:xfrm>
          <a:prstGeom prst="rect">
            <a:avLst/>
          </a:prstGeom>
          <a:noFill/>
          <a:ln w="9525">
            <a:noFill/>
            <a:miter lim="800000"/>
            <a:headEnd/>
            <a:tailEnd/>
          </a:ln>
        </p:spPr>
        <p:txBody>
          <a:bodyPr vert="horz" wrap="square" lIns="81618" tIns="40809" rIns="81618" bIns="40809"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10810" y="1343919"/>
            <a:ext cx="11125603" cy="4597300"/>
          </a:xfrm>
          <a:prstGeom prst="rect">
            <a:avLst/>
          </a:prstGeom>
          <a:noFill/>
          <a:ln w="9525">
            <a:noFill/>
            <a:miter lim="800000"/>
            <a:headEnd/>
            <a:tailEnd/>
          </a:ln>
        </p:spPr>
        <p:txBody>
          <a:bodyPr vert="horz" wrap="square" lIns="81618" tIns="40809" rIns="81618" bIns="408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4921057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088575" rtl="0" eaLnBrk="1" fontAlgn="base" hangingPunct="1">
        <a:spcBef>
          <a:spcPct val="0"/>
        </a:spcBef>
        <a:spcAft>
          <a:spcPct val="0"/>
        </a:spcAft>
        <a:defRPr sz="3867">
          <a:solidFill>
            <a:srgbClr val="0066CC"/>
          </a:solidFill>
          <a:latin typeface="+mj-lt"/>
          <a:ea typeface="+mj-ea"/>
          <a:cs typeface="+mj-cs"/>
        </a:defRPr>
      </a:lvl1pPr>
      <a:lvl2pPr algn="l" defTabSz="1088575" rtl="0" eaLnBrk="1" fontAlgn="base" hangingPunct="1">
        <a:spcBef>
          <a:spcPct val="0"/>
        </a:spcBef>
        <a:spcAft>
          <a:spcPct val="0"/>
        </a:spcAft>
        <a:defRPr sz="3867">
          <a:solidFill>
            <a:srgbClr val="0066CC"/>
          </a:solidFill>
          <a:latin typeface="Arial" charset="0"/>
        </a:defRPr>
      </a:lvl2pPr>
      <a:lvl3pPr algn="l" defTabSz="1088575" rtl="0" eaLnBrk="1" fontAlgn="base" hangingPunct="1">
        <a:spcBef>
          <a:spcPct val="0"/>
        </a:spcBef>
        <a:spcAft>
          <a:spcPct val="0"/>
        </a:spcAft>
        <a:defRPr sz="3867">
          <a:solidFill>
            <a:srgbClr val="0066CC"/>
          </a:solidFill>
          <a:latin typeface="Arial" charset="0"/>
        </a:defRPr>
      </a:lvl3pPr>
      <a:lvl4pPr algn="l" defTabSz="1088575" rtl="0" eaLnBrk="1" fontAlgn="base" hangingPunct="1">
        <a:spcBef>
          <a:spcPct val="0"/>
        </a:spcBef>
        <a:spcAft>
          <a:spcPct val="0"/>
        </a:spcAft>
        <a:defRPr sz="3867">
          <a:solidFill>
            <a:srgbClr val="0066CC"/>
          </a:solidFill>
          <a:latin typeface="Arial" charset="0"/>
        </a:defRPr>
      </a:lvl4pPr>
      <a:lvl5pPr algn="l" defTabSz="1088575" rtl="0" eaLnBrk="1" fontAlgn="base" hangingPunct="1">
        <a:spcBef>
          <a:spcPct val="0"/>
        </a:spcBef>
        <a:spcAft>
          <a:spcPct val="0"/>
        </a:spcAft>
        <a:defRPr sz="3867">
          <a:solidFill>
            <a:srgbClr val="0066CC"/>
          </a:solidFill>
          <a:latin typeface="Arial" charset="0"/>
        </a:defRPr>
      </a:lvl5pPr>
      <a:lvl6pPr marL="514794" algn="l" defTabSz="1088575" rtl="0" eaLnBrk="1" fontAlgn="base" hangingPunct="1">
        <a:spcBef>
          <a:spcPct val="0"/>
        </a:spcBef>
        <a:spcAft>
          <a:spcPct val="0"/>
        </a:spcAft>
        <a:defRPr sz="3867">
          <a:solidFill>
            <a:srgbClr val="0066CC"/>
          </a:solidFill>
          <a:latin typeface="Arial" charset="0"/>
        </a:defRPr>
      </a:lvl6pPr>
      <a:lvl7pPr marL="1029589" algn="l" defTabSz="1088575" rtl="0" eaLnBrk="1" fontAlgn="base" hangingPunct="1">
        <a:spcBef>
          <a:spcPct val="0"/>
        </a:spcBef>
        <a:spcAft>
          <a:spcPct val="0"/>
        </a:spcAft>
        <a:defRPr sz="3867">
          <a:solidFill>
            <a:srgbClr val="0066CC"/>
          </a:solidFill>
          <a:latin typeface="Arial" charset="0"/>
        </a:defRPr>
      </a:lvl7pPr>
      <a:lvl8pPr marL="1544383" algn="l" defTabSz="1088575" rtl="0" eaLnBrk="1" fontAlgn="base" hangingPunct="1">
        <a:spcBef>
          <a:spcPct val="0"/>
        </a:spcBef>
        <a:spcAft>
          <a:spcPct val="0"/>
        </a:spcAft>
        <a:defRPr sz="3867">
          <a:solidFill>
            <a:srgbClr val="0066CC"/>
          </a:solidFill>
          <a:latin typeface="Arial" charset="0"/>
        </a:defRPr>
      </a:lvl8pPr>
      <a:lvl9pPr marL="2059178" algn="l" defTabSz="1088575" rtl="0" eaLnBrk="1" fontAlgn="base" hangingPunct="1">
        <a:spcBef>
          <a:spcPct val="0"/>
        </a:spcBef>
        <a:spcAft>
          <a:spcPct val="0"/>
        </a:spcAft>
        <a:defRPr sz="3867">
          <a:solidFill>
            <a:srgbClr val="0066CC"/>
          </a:solidFill>
          <a:latin typeface="Arial" charset="0"/>
        </a:defRPr>
      </a:lvl9pPr>
    </p:titleStyle>
    <p:bodyStyle>
      <a:lvl1pPr marL="409334" indent="-409334" algn="l" defTabSz="1088575" rtl="0" eaLnBrk="1" fontAlgn="base" hangingPunct="1">
        <a:spcBef>
          <a:spcPct val="20000"/>
        </a:spcBef>
        <a:spcAft>
          <a:spcPct val="0"/>
        </a:spcAft>
        <a:buChar char="•"/>
        <a:defRPr sz="3200">
          <a:solidFill>
            <a:schemeClr val="tx1"/>
          </a:solidFill>
          <a:latin typeface="+mn-lt"/>
          <a:ea typeface="+mn-ea"/>
          <a:cs typeface="+mn-cs"/>
        </a:defRPr>
      </a:lvl1pPr>
      <a:lvl2pPr marL="883015" indent="-339621" algn="l" defTabSz="1088575" rtl="0" eaLnBrk="1" fontAlgn="base" hangingPunct="1">
        <a:spcBef>
          <a:spcPct val="20000"/>
        </a:spcBef>
        <a:spcAft>
          <a:spcPct val="0"/>
        </a:spcAft>
        <a:buChar char="–"/>
        <a:defRPr sz="2933">
          <a:solidFill>
            <a:schemeClr val="tx1"/>
          </a:solidFill>
          <a:latin typeface="+mn-lt"/>
        </a:defRPr>
      </a:lvl2pPr>
      <a:lvl3pPr marL="1360273" indent="-271697" algn="l" defTabSz="1088575" rtl="0" eaLnBrk="1" fontAlgn="base" hangingPunct="1">
        <a:spcBef>
          <a:spcPct val="20000"/>
        </a:spcBef>
        <a:spcAft>
          <a:spcPct val="0"/>
        </a:spcAft>
        <a:buChar char="•"/>
        <a:defRPr sz="2400">
          <a:solidFill>
            <a:schemeClr val="tx1"/>
          </a:solidFill>
          <a:latin typeface="+mn-lt"/>
        </a:defRPr>
      </a:lvl3pPr>
      <a:lvl4pPr marL="1901879" indent="-268123" algn="l" defTabSz="1088575" rtl="0" eaLnBrk="1" fontAlgn="base" hangingPunct="1">
        <a:spcBef>
          <a:spcPct val="20000"/>
        </a:spcBef>
        <a:spcAft>
          <a:spcPct val="0"/>
        </a:spcAft>
        <a:buChar char="–"/>
        <a:defRPr sz="2400">
          <a:solidFill>
            <a:schemeClr val="tx1"/>
          </a:solidFill>
          <a:latin typeface="+mn-lt"/>
        </a:defRPr>
      </a:lvl4pPr>
      <a:lvl5pPr marL="2448848" indent="-271697" algn="l" defTabSz="1088575" rtl="0" eaLnBrk="1" fontAlgn="base" hangingPunct="1">
        <a:spcBef>
          <a:spcPct val="20000"/>
        </a:spcBef>
        <a:spcAft>
          <a:spcPct val="0"/>
        </a:spcAft>
        <a:buChar char="»"/>
        <a:defRPr sz="2400">
          <a:solidFill>
            <a:schemeClr val="tx1"/>
          </a:solidFill>
          <a:latin typeface="+mn-lt"/>
        </a:defRPr>
      </a:lvl5pPr>
      <a:lvl6pPr marL="2963642" indent="-271697" algn="l" defTabSz="1088575" rtl="0" eaLnBrk="1" fontAlgn="base" hangingPunct="1">
        <a:spcBef>
          <a:spcPct val="20000"/>
        </a:spcBef>
        <a:spcAft>
          <a:spcPct val="0"/>
        </a:spcAft>
        <a:buChar char="»"/>
        <a:defRPr sz="2400">
          <a:solidFill>
            <a:schemeClr val="tx1"/>
          </a:solidFill>
          <a:latin typeface="+mn-lt"/>
        </a:defRPr>
      </a:lvl6pPr>
      <a:lvl7pPr marL="3478437" indent="-271697" algn="l" defTabSz="1088575" rtl="0" eaLnBrk="1" fontAlgn="base" hangingPunct="1">
        <a:spcBef>
          <a:spcPct val="20000"/>
        </a:spcBef>
        <a:spcAft>
          <a:spcPct val="0"/>
        </a:spcAft>
        <a:buChar char="»"/>
        <a:defRPr sz="2400">
          <a:solidFill>
            <a:schemeClr val="tx1"/>
          </a:solidFill>
          <a:latin typeface="+mn-lt"/>
        </a:defRPr>
      </a:lvl7pPr>
      <a:lvl8pPr marL="3993231" indent="-271697" algn="l" defTabSz="1088575" rtl="0" eaLnBrk="1" fontAlgn="base" hangingPunct="1">
        <a:spcBef>
          <a:spcPct val="20000"/>
        </a:spcBef>
        <a:spcAft>
          <a:spcPct val="0"/>
        </a:spcAft>
        <a:buChar char="»"/>
        <a:defRPr sz="2400">
          <a:solidFill>
            <a:schemeClr val="tx1"/>
          </a:solidFill>
          <a:latin typeface="+mn-lt"/>
        </a:defRPr>
      </a:lvl8pPr>
      <a:lvl9pPr marL="4508026" indent="-271697" algn="l" defTabSz="1088575" rtl="0" eaLnBrk="1" fontAlgn="base" hangingPunct="1">
        <a:spcBef>
          <a:spcPct val="20000"/>
        </a:spcBef>
        <a:spcAft>
          <a:spcPct val="0"/>
        </a:spcAft>
        <a:buChar char="»"/>
        <a:defRPr sz="2400">
          <a:solidFill>
            <a:schemeClr val="tx1"/>
          </a:solidFill>
          <a:latin typeface="+mn-lt"/>
        </a:defRPr>
      </a:lvl9pPr>
    </p:bodyStyle>
    <p:otherStyle>
      <a:defPPr>
        <a:defRPr lang="en-US"/>
      </a:defPPr>
      <a:lvl1pPr marL="0" algn="l" defTabSz="1029589" rtl="0" eaLnBrk="1" latinLnBrk="0" hangingPunct="1">
        <a:defRPr sz="2000" kern="1200">
          <a:solidFill>
            <a:schemeClr val="tx1"/>
          </a:solidFill>
          <a:latin typeface="+mn-lt"/>
          <a:ea typeface="+mn-ea"/>
          <a:cs typeface="+mn-cs"/>
        </a:defRPr>
      </a:lvl1pPr>
      <a:lvl2pPr marL="514794" algn="l" defTabSz="1029589" rtl="0" eaLnBrk="1" latinLnBrk="0" hangingPunct="1">
        <a:defRPr sz="2000" kern="1200">
          <a:solidFill>
            <a:schemeClr val="tx1"/>
          </a:solidFill>
          <a:latin typeface="+mn-lt"/>
          <a:ea typeface="+mn-ea"/>
          <a:cs typeface="+mn-cs"/>
        </a:defRPr>
      </a:lvl2pPr>
      <a:lvl3pPr marL="1029589" algn="l" defTabSz="1029589" rtl="0" eaLnBrk="1" latinLnBrk="0" hangingPunct="1">
        <a:defRPr sz="2000" kern="1200">
          <a:solidFill>
            <a:schemeClr val="tx1"/>
          </a:solidFill>
          <a:latin typeface="+mn-lt"/>
          <a:ea typeface="+mn-ea"/>
          <a:cs typeface="+mn-cs"/>
        </a:defRPr>
      </a:lvl3pPr>
      <a:lvl4pPr marL="1544383" algn="l" defTabSz="1029589" rtl="0" eaLnBrk="1" latinLnBrk="0" hangingPunct="1">
        <a:defRPr sz="2000" kern="1200">
          <a:solidFill>
            <a:schemeClr val="tx1"/>
          </a:solidFill>
          <a:latin typeface="+mn-lt"/>
          <a:ea typeface="+mn-ea"/>
          <a:cs typeface="+mn-cs"/>
        </a:defRPr>
      </a:lvl4pPr>
      <a:lvl5pPr marL="2059178" algn="l" defTabSz="1029589" rtl="0" eaLnBrk="1" latinLnBrk="0" hangingPunct="1">
        <a:defRPr sz="2000" kern="1200">
          <a:solidFill>
            <a:schemeClr val="tx1"/>
          </a:solidFill>
          <a:latin typeface="+mn-lt"/>
          <a:ea typeface="+mn-ea"/>
          <a:cs typeface="+mn-cs"/>
        </a:defRPr>
      </a:lvl5pPr>
      <a:lvl6pPr marL="2573972" algn="l" defTabSz="1029589" rtl="0" eaLnBrk="1" latinLnBrk="0" hangingPunct="1">
        <a:defRPr sz="2000" kern="1200">
          <a:solidFill>
            <a:schemeClr val="tx1"/>
          </a:solidFill>
          <a:latin typeface="+mn-lt"/>
          <a:ea typeface="+mn-ea"/>
          <a:cs typeface="+mn-cs"/>
        </a:defRPr>
      </a:lvl6pPr>
      <a:lvl7pPr marL="3088765" algn="l" defTabSz="1029589" rtl="0" eaLnBrk="1" latinLnBrk="0" hangingPunct="1">
        <a:defRPr sz="2000" kern="1200">
          <a:solidFill>
            <a:schemeClr val="tx1"/>
          </a:solidFill>
          <a:latin typeface="+mn-lt"/>
          <a:ea typeface="+mn-ea"/>
          <a:cs typeface="+mn-cs"/>
        </a:defRPr>
      </a:lvl7pPr>
      <a:lvl8pPr marL="3603561" algn="l" defTabSz="1029589" rtl="0" eaLnBrk="1" latinLnBrk="0" hangingPunct="1">
        <a:defRPr sz="2000" kern="1200">
          <a:solidFill>
            <a:schemeClr val="tx1"/>
          </a:solidFill>
          <a:latin typeface="+mn-lt"/>
          <a:ea typeface="+mn-ea"/>
          <a:cs typeface="+mn-cs"/>
        </a:defRPr>
      </a:lvl8pPr>
      <a:lvl9pPr marL="4118354" algn="l" defTabSz="1029589"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hyperlink" Target="http://www.html5test.com/" TargetMode="External"/><Relationship Id="rId5" Type="http://schemas.openxmlformats.org/officeDocument/2006/relationships/image" Target="../media/image23.png"/><Relationship Id="rId10" Type="http://schemas.openxmlformats.org/officeDocument/2006/relationships/hyperlink" Target="http://www.caniuse.com/" TargetMode="External"/><Relationship Id="rId4" Type="http://schemas.openxmlformats.org/officeDocument/2006/relationships/image" Target="../media/image22.png"/><Relationship Id="rId9"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hyperlink" Target="http://bit.ly/QJ920p"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714750" y="1941160"/>
            <a:ext cx="4762500" cy="3162300"/>
          </a:xfrm>
          <a:prstGeom prst="rect">
            <a:avLst/>
          </a:prstGeom>
        </p:spPr>
      </p:pic>
      <p:sp>
        <p:nvSpPr>
          <p:cNvPr id="6" name="Title 5"/>
          <p:cNvSpPr>
            <a:spLocks noGrp="1"/>
          </p:cNvSpPr>
          <p:nvPr>
            <p:ph type="ctrTitle"/>
          </p:nvPr>
        </p:nvSpPr>
        <p:spPr>
          <a:xfrm>
            <a:off x="2210405" y="1416803"/>
            <a:ext cx="7771190" cy="1470422"/>
          </a:xfrm>
        </p:spPr>
        <p:txBody>
          <a:bodyPr/>
          <a:lstStyle/>
          <a:p>
            <a:pPr algn="ctr"/>
            <a:r>
              <a:rPr lang="en-US" sz="5400" dirty="0"/>
              <a:t>HTML5</a:t>
            </a:r>
            <a:br>
              <a:rPr lang="en-US" sz="5400" dirty="0"/>
            </a:br>
            <a:r>
              <a:rPr lang="en-US" sz="2800" dirty="0"/>
              <a:t>it’s not just for hipsters</a:t>
            </a:r>
          </a:p>
        </p:txBody>
      </p:sp>
      <p:sp>
        <p:nvSpPr>
          <p:cNvPr id="7" name="Subtitle 6"/>
          <p:cNvSpPr>
            <a:spLocks noGrp="1"/>
          </p:cNvSpPr>
          <p:nvPr>
            <p:ph type="subTitle" idx="1"/>
          </p:nvPr>
        </p:nvSpPr>
        <p:spPr>
          <a:xfrm>
            <a:off x="2895303" y="4650704"/>
            <a:ext cx="6401405" cy="1753195"/>
          </a:xfrm>
        </p:spPr>
        <p:txBody>
          <a:bodyPr/>
          <a:lstStyle/>
          <a:p>
            <a:r>
              <a:rPr lang="en-US" sz="1800" dirty="0"/>
              <a:t>Keith Burnell</a:t>
            </a:r>
          </a:p>
          <a:p>
            <a:r>
              <a:rPr lang="en-US" sz="1800" dirty="0"/>
              <a:t/>
            </a:r>
            <a:br>
              <a:rPr lang="en-US" sz="1800" dirty="0"/>
            </a:br>
            <a:r>
              <a:rPr lang="en-US" sz="1400" dirty="0"/>
              <a:t>Senior </a:t>
            </a:r>
            <a:r>
              <a:rPr lang="en-US" sz="1400" dirty="0" err="1"/>
              <a:t>Sofware</a:t>
            </a:r>
            <a:r>
              <a:rPr lang="en-US" sz="1400" dirty="0"/>
              <a:t> Engineer</a:t>
            </a:r>
            <a:br>
              <a:rPr lang="en-US" sz="1400" dirty="0"/>
            </a:br>
            <a:r>
              <a:rPr lang="en-US" sz="1400" dirty="0"/>
              <a:t>Skyline Technologies, Inc.</a:t>
            </a:r>
          </a:p>
          <a:p>
            <a:r>
              <a:rPr lang="en-US" sz="1400" dirty="0"/>
              <a:t>@keburnell · DotNetDevDude.com</a:t>
            </a:r>
          </a:p>
        </p:txBody>
      </p:sp>
      <p:pic>
        <p:nvPicPr>
          <p:cNvPr id="10" name="Picture 2" descr="D:\My Dropbox\Dropbox\MVP\MVP Logo Kit With Enhancements\MVP Logo Kit With Enhancements\MVP_Horizontal_Full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7191" y="4958274"/>
            <a:ext cx="717627" cy="29037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data:image/jpeg;base64,/9j/4AAQSkZJRgABAQAAAQABAAD/2wCEAAkGBhIQEBMREBIQERMQDxUREw8SExUPEBAQFRAVFBQUFxUXHCYeFxsjGRQUIi8gIycpLCwtFx4xQTAqNSYrLCkBCQoKBQUFDQUFDSkYEhgpKSkpKSkpKSkpKSkpKSkpKSkpKSkpKSkpKSkpKSkpKSkpKSkpKSkpKSkpKSkpKSkpKf/AABEIALcBFAMBIgACEQEDEQH/xAAcAAEAAgIDAQAAAAAAAAAAAAAABgcFCAECAwT/xABHEAABAwIBCQQFBwsCBwAAAAABAAIDBBEFBgcSEyExQVFhInGBkQgUMqGxQkNSgpLB0SMzU2Jyc4OissLSJZMXGCREdLPh/8QAFAEBAAAAAAAAAAAAAAAAAAAAAP/EABQRAQAAAAAAAAAAAAAAAAAAAAD/2gAMAwEAAhEDEQA/ALxREQEREBERAREQEREBERAREQEREBERAREQEREBERAREQEREBERAREQEREBERAREQEREBERAREQEREBERAREQEREBERAREQEREBERAREQEREBERAREQEREBERAREQEREBERAREQEREBERAREQEREBERAREQEREBERAREQEREBERAREQEREBERAREQEREBERAREQEREBERAREQEREBERAREQEREBERAREQEREBERAREQEREBERAREQERY3H8oqehi11VIImaQaDYuLnEEhoDQSTYHyQZJFWFfn/oGbIoqiXrZsTfeSfcsLUekX+jovtTX+DEF0oqIk9Iip+TSQDvc93wIXn/AMwNcd1PSDwkP96C+0VAyZ/sQbt9XpCOjZP81zD6RlUD26WnI/VMjD7yUF+oqdoPSNgNtfSSs6se148iApPhuerCprAzOhJ4TMLB57QgnaL4cPxynqBeCeKUH6Dw5fcgIiICIiAiIgIi6SShou4hoG8k2A8Sg7ooziucnDaa4kq4bj5LDrXfy3UVr/SBw9l9Uyol7mhg/mQWgipKq9I0/NUf25P8QViqj0hK4+xTwt79J/3BBsEi1smz84qdwgb3RE/Erwbnwxc/Oxf7TUGzSLWqPPji3GWE/wAFn4L6oM/WJD2hTP6GIj+lwQbFoqLo/SKmb+eo4ndY5HRnycHK1Mh8sGYrS+sxxviAkdGWPIcQ5oaTYjeO0EEgREQEREBERAVYekEf9Nh/81v/AKZVZ6hedXI2bFKNkUDmB8UwlAedEPGre21+B7SCncEyNwqWmEk2KxxSFmk5hs3Vuttbq3Wc+x4g7VCaynayRzI3axoeQyTRLNY0Gwdou2i44Fe+LYNLSTOgnY6OSM2LTw5HqCLG6k+bjJYV9Y1sgOraS953XYyxePHSY36x5IPXI/NTU1zRK8iCE7pHC5eP1GfK79g6qzsGzL4Y0ASGaZw3hz9WD3Bv4qeQUgI0QA1rQGgNFgABYADgAFH8VmdBLouuA7bHJwd0vzQe0WbDC27qSM97pHfFy7OzZ4Yd9HF4F4+Dl9OGZRA2bKegf+P4rOg32hBEHZqMNvpMhMZ5hxcPKTSB8QsNjmY6kqDdj9S7m2KNl+8RBgPkrJRBQWI5hq6A6dHMx5G7ReYZPuHvWLOVePYSQ2fXlo4Ts1jD3PG/zK2RXnNA17S17WvaRYtcA5pHUHYUFL4L6RA2CrpyOb4iHe42+BU+wbOrhlUBo1Mcbj8iU6p381lFM4OZGGdrp8PaIZR2jAPzcn7P0T03dyouJjqefReCCx+i8dDscPEE+aDcinqmSDSjex45scHDzC9VqpgrHskc2K5eWuDAHvYNKxsew4E9Nv4LGTZWVo2et1I6a5/4oNuKisjjBdI9jAN5c4NA81CcoM9OG0t2skdUvHyYBpNv1ebN8rrXt00kjS+eSSWwvaR7njycV8mD4RLVzxwQt0pJnBrRwuePQBBZGOZ/q2cltHFHTg7Aba+bzPZH2VjqbI3HcXIfMZ9B23TqJDGy3MNPDuCuDIjNbSYaxrixs1RYF07xezv1AfZHXf8ABTRBSuE+jqNhqqrvbCz+51vgpTQ5jcLj9qOWX95If7AFYKII1TZt8Mj9mig+s0v/AKiV98eSVC3dR0o/gR/gssuk07WNLnkNaBck7AEGLlyQoXe1R0p/gxj4BRrF83eEy3aKZrXfTic5lvC5afJfTimVmtdoRdll7X3Od+ATJ0OqJDo31TNjn/TdyCCrssMzb6eN09G4zRsBc6NwtK1o3kW2OA6WPRVvTRtMrWylzGF4D3Nbpua3SAcQ240iBc2uLrcCelDRdvDeN/itb86+TTaOuJjAEVQ3WsA3NJJDmjucD4EIMjiODZPNpS5tXM6UMOjoax8jn27N2Oia0bbXuRbmp56Pj74XIOVbJ74YSqdyMyQlxSpFPEQ0aJfJIdrY4wQCbcTcgAcytkMh8jI8KpjTxPdJpSGVz3AAlxa1uwDcLNCCQoiICIiAiIgIiIKN9IfDQ2alnAsZI3xOI46tzXN9zz5LM5h8Kb6vNMRt/JxDp2TK73yN+yvfP9Q6dHTyfo6ktvy04nH+wL7sx5/0+Tn6y7+hgHuAQWExgAsF82KYYyojMb+O53FruBC+tEFZztkp5TDN7Q9l3CRnBwWXwrH3QEA3fEd7eLOrfwUgygwJlXHokhr27Y5OLHfeDxCiFBg1UH6t0RBBtpfN94dyQWDFKHtDmm4cLgjiCu68KKm1UbWA30Ra/M7yvdAREQFrNnqwxsOLSlosJWslt1cO0fMOWzK1qz2VwkxaUCx1TGReLW3PvcUGMyVrdCoppL2tJHd3Kzg1x9xKxOM4S7WyaF3tEjmh4HZc0OIDgRwIVsZl830ckAratgeHPOoicLssNheQfa2iwB2bD0VxCnaG6Ia3RtbRsLW7kGoNV2YjfjYclN8wcDXYq5zt8dJI5vQlzGk+TiphnlzeRupzWUrAx0ZBlYwWa5p2aeiNxBO23O/BV7mYxHU4zACbCZskJ4bXMJaPtNag2dREQEREHSWQNaXHc0EnuAuVVuUOVMlTJba2MHsRj4nmVajm3BB2gixHMKusYyJnbKfVmtLXnsyOIGrv9LjYdAgw+FYfJVTCCPYbXlk4RMv/AFHgFauH0DII2xRizWCw5nqeq+HJnJ6OihEbDpOcdKSU+1I/ieg4AcFl0BVN6QVADSU0wAvHOY+Wx7L/ABYrZVd59Y74Vf6NVER46Q+9BHPR2pQRWTW23ijHd23H+1XOqvzBU2jRVD/pVVvsxN/yVoICIiAiIgIiICIuC5BDc71DrcJmPGJ0co+rIA7+VzlgcxFWHU9THxZOx1ujoW/eFYmLUAqKeWB26aJ8Z+s0tv71SeZnFvVcSkppez6xGY7HZaeJ52eINvBBfCWXKIOLJZcogIiICIiDwrqxsMT5ZDZkTHSOPJrWkn3BatYfQTYrimjo9qpqHOc4i4aHOLnnrogn7KuDPVlOIoG0TD257Pl6Qtd2Wn9t48mOXjmTyU1cb66QdqUauG+8RA9t/wBYgDub1QWVQULIImQxjRZEwMaOTWiwX0IiDzqadsjHRvAc17SxzTuLXCxHkVq3lbhUmE4jZgs6nmEkcn0wH6cbj3iw8COC2oVeZ4skPWqb1mNt5aZp0gBtfBvd36J7XdpIJtguKsqqeKojN2TRNkb00hex6g3HgvtVRZjMqQGvw2V21hdNT3PtRk3kjHUO7Xc48lbqAiIgJZEQdbLkFcrqQg7Kts/NUG4dHHxlrGADo1j3E+4KxwVSmfWvM1VTUzLHUtc4tG8yy2AFujQ3/cCCa5m6PV4VGT87LJJ4aegPcxThY7J3C/VaSCD9FCxh6uDRpH7V1kUBERAREQERdXIOC5AFwF2BQchUFnawB9DiIq4rtbO8Tsc3ZoztI1jb8CT2vrdFft1isp8m4cQpnU8w2O2tePajkG548z3gkIPnyMypZiNKyZpGna0jdxa8bCbcASD3bRwWeWvU0eIZP1Wk5pcwuAEzfzczQLAaXHYBdrtuwbRa6sLBs9tBKAKjWUz+Omwvjv0c2/vCCw0WJoMq6KcAw1VNJfg2Vml5Xuso14IuCCOY2hB2RcErH12UdLALzVNPHbg6VgPle6DIrD5U5UQ4fTummNz7McQNnyyW2Nb953AXKimUOeekgBbStdUyW2OsYoQepcNJ3gLdQoJRYRiGUNRrZSWxA6Jnc0thjZe5ZE3ieg6XO5B55OYLPj2IPlnJ1emHzyC4a1u5sTOWwWHIAnfe9/U8DY2NYwBrWNDWtGwNaBYAeC+LAMAhoYGwQN0Wt3k7XPcd73HiT/8ANwWRQEREBcELlEFD5xsjJMLqmVtHdkWtEkbm/wDbTb9A/qHbboSO+zsgsvIsUh2WZURga6DiDu0282HgeG4qR1tEyaN0UrWvZI0tcxwuHAqkcq82dXh03reHOlcxhLmviP8A1EA4hwHtt62IPEIL1RU1k9n2ewBmIQF9tnrFPYOP7UTja/7J8FN6DOvhU1rVbIyfkzB0Lh9oAe9BLkXwU+UFLJ+bqKd9/oysd8CvV+KQtFzLEBzL2gfFB9SKP1+X+HQfnKynBHASNcfIFQ3H8+lOwFtFG+d303Axxjr2gCfC6Cb5WZVQ4dTPnmI2DsM+VI/g0DqqczZYVNiuJuram7mxy+sSE+yJCbxRjuIBtyYvCkycxPKCobPUFwiB2SvBbBE3iI27NM93iQrvybyehoKdsEAs1u1zj7Ujzve48z7tgQZZFwFygIiICIiAiIg40VxoLsiDpq00DzXdEHz1FKJGlj2se1ws5j26TXDkQdhUGxrM1RTkuia6mcf0L+xf929pA8LKwUQUbiGYWpB/IzQSDlK0xnzGksd/wexZmxrYbfqVGiPKwWwaINfY80GKuPaZEOrp2v8AxWZoMxs52z1DGcxDGHHzLm/BXSiCC4JmioKchz431LhxncHMv+7bZp8bqaxx6IDWtDQBYNFgAOQA3L1RB0sUsea7og6aJ5ponmu6IPPRPNLO6L0RB57eXvXNzy967ogwGNZF0dYSZ6WNzj8438nJ9tlifG6h1fmLpn31MtRF0cWTN+APvVoIgpKf0f5r/k6iA/txFp/lJXSL0f6g+1U0g7onv+JCvBEFSUOYFjfztW49IohGPMuKl2CZsaGlsWxNkePnJRrXX6B92jwAUtRB5thA4n4fBdw1cogIiICIiAiIgIiICIiAiIgIiICIiAiIgIiICIiAiIgIiICIiAiIgIiICIiAiIgIiICIiAiIgIiICIiAiIgIiICIiAiIgIiICIiAiIgIiICIiAiIgIiICIiAiIgIiICIiAiIg//Z"/>
          <p:cNvSpPr>
            <a:spLocks noChangeAspect="1" noChangeArrowheads="1"/>
          </p:cNvSpPr>
          <p:nvPr/>
        </p:nvSpPr>
        <p:spPr bwMode="auto">
          <a:xfrm>
            <a:off x="155575" y="-830263"/>
            <a:ext cx="2628900" cy="17430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6931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Hyperbole </a:t>
            </a:r>
            <a:r>
              <a:rPr lang="en-US" dirty="0"/>
              <a:t>[</a:t>
            </a:r>
            <a:r>
              <a:rPr lang="en-US" dirty="0" err="1"/>
              <a:t>hahy</a:t>
            </a:r>
            <a:r>
              <a:rPr lang="en-US" dirty="0"/>
              <a:t>-</a:t>
            </a:r>
            <a:r>
              <a:rPr lang="en-US" b="1" dirty="0" err="1"/>
              <a:t>pur</a:t>
            </a:r>
            <a:r>
              <a:rPr lang="en-US" dirty="0"/>
              <a:t>-</a:t>
            </a:r>
            <a:r>
              <a:rPr lang="en-US" dirty="0" err="1"/>
              <a:t>b</a:t>
            </a:r>
            <a:r>
              <a:rPr lang="en-US" i="1" dirty="0" err="1"/>
              <a:t>uh</a:t>
            </a:r>
            <a:r>
              <a:rPr lang="en-US" dirty="0"/>
              <a:t>-lee]</a:t>
            </a:r>
          </a:p>
        </p:txBody>
      </p:sp>
      <p:grpSp>
        <p:nvGrpSpPr>
          <p:cNvPr id="3" name="Group 2"/>
          <p:cNvGrpSpPr/>
          <p:nvPr/>
        </p:nvGrpSpPr>
        <p:grpSpPr>
          <a:xfrm>
            <a:off x="5004343" y="1624918"/>
            <a:ext cx="5918456" cy="1127110"/>
            <a:chOff x="5004343" y="1624918"/>
            <a:chExt cx="5918456" cy="1127110"/>
          </a:xfrm>
        </p:grpSpPr>
        <p:pic>
          <p:nvPicPr>
            <p:cNvPr id="5" name="Picture 4" descr="Blank Newspaper  1.png"/>
            <p:cNvPicPr>
              <a:picLocks noChangeAspect="1"/>
            </p:cNvPicPr>
            <p:nvPr/>
          </p:nvPicPr>
          <p:blipFill>
            <a:blip r:embed="rId3" cstate="print"/>
            <a:stretch>
              <a:fillRect/>
            </a:stretch>
          </p:blipFill>
          <p:spPr>
            <a:xfrm flipH="1">
              <a:off x="5004343" y="1624918"/>
              <a:ext cx="5918456" cy="1080750"/>
            </a:xfrm>
            <a:prstGeom prst="rect">
              <a:avLst/>
            </a:prstGeom>
            <a:effectLst>
              <a:outerShdw blurRad="50800" dist="38100" dir="2700000" algn="tl" rotWithShape="0">
                <a:prstClr val="black">
                  <a:alpha val="40000"/>
                </a:prstClr>
              </a:outerShdw>
            </a:effectLst>
          </p:spPr>
        </p:pic>
        <p:sp>
          <p:nvSpPr>
            <p:cNvPr id="7" name="Rectangle 6"/>
            <p:cNvSpPr/>
            <p:nvPr/>
          </p:nvSpPr>
          <p:spPr>
            <a:xfrm>
              <a:off x="5177686" y="1992846"/>
              <a:ext cx="5561449" cy="759182"/>
            </a:xfrm>
            <a:prstGeom prst="rect">
              <a:avLst/>
            </a:prstGeom>
          </p:spPr>
          <p:txBody>
            <a:bodyPr wrap="square">
              <a:spAutoFit/>
            </a:bodyPr>
            <a:lstStyle/>
            <a:p>
              <a:pPr algn="ctr">
                <a:lnSpc>
                  <a:spcPts val="2625"/>
                </a:lnSpc>
              </a:pPr>
              <a:r>
                <a:rPr lang="en-US" sz="2700" dirty="0" smtClean="0"/>
                <a:t>Write once, run everywhere</a:t>
              </a:r>
              <a:br>
                <a:rPr lang="en-US" sz="2700" dirty="0" smtClean="0"/>
              </a:br>
              <a:endParaRPr lang="en-US" sz="1700" i="1" dirty="0">
                <a:solidFill>
                  <a:schemeClr val="bg1"/>
                </a:solidFill>
                <a:cs typeface="Arial" pitchFamily="34" charset="0"/>
              </a:endParaRPr>
            </a:p>
          </p:txBody>
        </p:sp>
      </p:grpSp>
      <p:grpSp>
        <p:nvGrpSpPr>
          <p:cNvPr id="8" name="Group 7"/>
          <p:cNvGrpSpPr/>
          <p:nvPr/>
        </p:nvGrpSpPr>
        <p:grpSpPr>
          <a:xfrm>
            <a:off x="786332" y="3157027"/>
            <a:ext cx="5771928" cy="1132638"/>
            <a:chOff x="738900" y="2126391"/>
            <a:chExt cx="8166909" cy="1510181"/>
          </a:xfrm>
        </p:grpSpPr>
        <p:pic>
          <p:nvPicPr>
            <p:cNvPr id="9" name="Picture 8" descr="Blank Newspaper  1.png"/>
            <p:cNvPicPr>
              <a:picLocks noChangeAspect="1"/>
            </p:cNvPicPr>
            <p:nvPr/>
          </p:nvPicPr>
          <p:blipFill>
            <a:blip r:embed="rId3" cstate="print"/>
            <a:stretch>
              <a:fillRect/>
            </a:stretch>
          </p:blipFill>
          <p:spPr>
            <a:xfrm flipH="1">
              <a:off x="738900" y="2126391"/>
              <a:ext cx="8166909" cy="1361171"/>
            </a:xfrm>
            <a:prstGeom prst="rect">
              <a:avLst/>
            </a:prstGeom>
            <a:effectLst>
              <a:outerShdw blurRad="50800" dist="38100" dir="2700000" algn="tl" rotWithShape="0">
                <a:prstClr val="black">
                  <a:alpha val="40000"/>
                </a:prstClr>
              </a:outerShdw>
            </a:effectLst>
          </p:spPr>
        </p:pic>
        <p:sp>
          <p:nvSpPr>
            <p:cNvPr id="10" name="Rectangle 9"/>
            <p:cNvSpPr/>
            <p:nvPr/>
          </p:nvSpPr>
          <p:spPr>
            <a:xfrm>
              <a:off x="969963" y="2624328"/>
              <a:ext cx="7674274" cy="1012244"/>
            </a:xfrm>
            <a:prstGeom prst="rect">
              <a:avLst/>
            </a:prstGeom>
          </p:spPr>
          <p:txBody>
            <a:bodyPr wrap="square">
              <a:spAutoFit/>
            </a:bodyPr>
            <a:lstStyle/>
            <a:p>
              <a:pPr algn="ctr">
                <a:lnSpc>
                  <a:spcPts val="2625"/>
                </a:lnSpc>
              </a:pPr>
              <a:r>
                <a:rPr lang="en-US" sz="2700" dirty="0" smtClean="0"/>
                <a:t>It’s the native app killer</a:t>
              </a:r>
              <a:r>
                <a:rPr lang="en-US" sz="2700" dirty="0"/>
                <a:t/>
              </a:r>
              <a:br>
                <a:rPr lang="en-US" sz="2700" dirty="0"/>
              </a:br>
              <a:endParaRPr lang="en-US" sz="1800" i="1" spc="3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endParaRPr>
            </a:p>
          </p:txBody>
        </p:sp>
      </p:grpSp>
      <p:grpSp>
        <p:nvGrpSpPr>
          <p:cNvPr id="11" name="Group 10"/>
          <p:cNvGrpSpPr/>
          <p:nvPr/>
        </p:nvGrpSpPr>
        <p:grpSpPr>
          <a:xfrm>
            <a:off x="6173611" y="4365851"/>
            <a:ext cx="6195229" cy="961007"/>
            <a:chOff x="3836403" y="4214809"/>
            <a:chExt cx="8627582" cy="1281343"/>
          </a:xfrm>
        </p:grpSpPr>
        <p:pic>
          <p:nvPicPr>
            <p:cNvPr id="12" name="Picture 11" descr="Blank Newspaper  1.png"/>
            <p:cNvPicPr>
              <a:picLocks noChangeAspect="1"/>
            </p:cNvPicPr>
            <p:nvPr/>
          </p:nvPicPr>
          <p:blipFill>
            <a:blip r:embed="rId3" cstate="print"/>
            <a:stretch>
              <a:fillRect/>
            </a:stretch>
          </p:blipFill>
          <p:spPr>
            <a:xfrm flipH="1">
              <a:off x="3836403" y="4214809"/>
              <a:ext cx="8166909" cy="1281343"/>
            </a:xfrm>
            <a:prstGeom prst="rect">
              <a:avLst/>
            </a:prstGeom>
            <a:effectLst>
              <a:outerShdw blurRad="50800" dist="38100" dir="2700000" algn="tl" rotWithShape="0">
                <a:prstClr val="black">
                  <a:alpha val="40000"/>
                </a:prstClr>
              </a:outerShdw>
            </a:effectLst>
          </p:spPr>
        </p:pic>
        <p:sp>
          <p:nvSpPr>
            <p:cNvPr id="13" name="Rectangle 12"/>
            <p:cNvSpPr/>
            <p:nvPr/>
          </p:nvSpPr>
          <p:spPr>
            <a:xfrm>
              <a:off x="4789711" y="4505648"/>
              <a:ext cx="7674274" cy="677108"/>
            </a:xfrm>
            <a:prstGeom prst="rect">
              <a:avLst/>
            </a:prstGeom>
          </p:spPr>
          <p:txBody>
            <a:bodyPr wrap="square">
              <a:spAutoFit/>
            </a:bodyPr>
            <a:lstStyle/>
            <a:p>
              <a:r>
                <a:rPr lang="en-US" sz="2700" dirty="0" smtClean="0"/>
                <a:t>HTML5 video will kill Flash</a:t>
              </a:r>
              <a:endParaRPr lang="en-US" sz="2700" dirty="0"/>
            </a:p>
          </p:txBody>
        </p:sp>
      </p:grpSp>
    </p:spTree>
    <p:extLst>
      <p:ext uri="{BB962C8B-B14F-4D97-AF65-F5344CB8AC3E}">
        <p14:creationId xmlns:p14="http://schemas.microsoft.com/office/powerpoint/2010/main" val="8722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Believe the Hype…”</a:t>
            </a:r>
            <a:endParaRPr lang="en-US" dirty="0"/>
          </a:p>
        </p:txBody>
      </p:sp>
      <p:pic>
        <p:nvPicPr>
          <p:cNvPr id="2052" name="Picture 4" descr="http://cdn2.holytaco.com/wp-content/uploads/2010/12/1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8611" y="1657820"/>
            <a:ext cx="3810000" cy="414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7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a:t>
            </a:r>
            <a:endParaRPr lang="en-US" dirty="0"/>
          </a:p>
        </p:txBody>
      </p:sp>
      <p:grpSp>
        <p:nvGrpSpPr>
          <p:cNvPr id="4" name="Group 3"/>
          <p:cNvGrpSpPr/>
          <p:nvPr/>
        </p:nvGrpSpPr>
        <p:grpSpPr>
          <a:xfrm>
            <a:off x="4472080" y="1091485"/>
            <a:ext cx="5918456" cy="1080750"/>
            <a:chOff x="3850917" y="454475"/>
            <a:chExt cx="7889219" cy="1441000"/>
          </a:xfrm>
        </p:grpSpPr>
        <p:pic>
          <p:nvPicPr>
            <p:cNvPr id="5" name="Picture 4" descr="Blank Newspaper  1.png"/>
            <p:cNvPicPr>
              <a:picLocks noChangeAspect="1"/>
            </p:cNvPicPr>
            <p:nvPr/>
          </p:nvPicPr>
          <p:blipFill>
            <a:blip r:embed="rId3" cstate="print"/>
            <a:stretch>
              <a:fillRect/>
            </a:stretch>
          </p:blipFill>
          <p:spPr>
            <a:xfrm flipH="1">
              <a:off x="3850917" y="454475"/>
              <a:ext cx="7889219" cy="1441000"/>
            </a:xfrm>
            <a:prstGeom prst="rect">
              <a:avLst/>
            </a:prstGeom>
            <a:effectLst>
              <a:outerShdw blurRad="50800" dist="38100" dir="2700000" algn="tl" rotWithShape="0">
                <a:prstClr val="black">
                  <a:alpha val="40000"/>
                </a:prstClr>
              </a:outerShdw>
            </a:effectLst>
          </p:spPr>
        </p:pic>
        <p:sp>
          <p:nvSpPr>
            <p:cNvPr id="7" name="Rectangle 6"/>
            <p:cNvSpPr/>
            <p:nvPr/>
          </p:nvSpPr>
          <p:spPr>
            <a:xfrm>
              <a:off x="4081981" y="690283"/>
              <a:ext cx="7413334" cy="1012243"/>
            </a:xfrm>
            <a:prstGeom prst="rect">
              <a:avLst/>
            </a:prstGeom>
          </p:spPr>
          <p:txBody>
            <a:bodyPr wrap="square">
              <a:spAutoFit/>
            </a:bodyPr>
            <a:lstStyle/>
            <a:p>
              <a:pPr algn="ctr">
                <a:lnSpc>
                  <a:spcPts val="2625"/>
                </a:lnSpc>
              </a:pPr>
              <a:r>
                <a:rPr lang="en-US" sz="2700" dirty="0"/>
                <a:t>“The future of the web is HTML5.”</a:t>
              </a:r>
              <a:br>
                <a:rPr lang="en-US" sz="2700" dirty="0"/>
              </a:br>
              <a:r>
                <a:rPr lang="en-US" sz="1800" i="1" spc="3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a:t>
              </a:r>
              <a:r>
                <a:rPr lang="en-US" sz="1800" i="1" spc="3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rPr>
                <a:t> Dean </a:t>
              </a:r>
              <a:r>
                <a:rPr lang="en-US" sz="1800" i="1" spc="38" dirty="0" err="1">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rPr>
                <a:t>Hachamovitch</a:t>
              </a:r>
              <a:r>
                <a:rPr lang="en-US" sz="1800" i="1" spc="3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rPr>
                <a:t>, Microsoft</a:t>
              </a:r>
              <a:endParaRPr lang="en-US" sz="1700" i="1" dirty="0">
                <a:solidFill>
                  <a:schemeClr val="bg1"/>
                </a:solidFill>
                <a:cs typeface="Arial" pitchFamily="34" charset="0"/>
              </a:endParaRPr>
            </a:p>
          </p:txBody>
        </p:sp>
      </p:grpSp>
      <p:grpSp>
        <p:nvGrpSpPr>
          <p:cNvPr id="8" name="Group 7"/>
          <p:cNvGrpSpPr/>
          <p:nvPr/>
        </p:nvGrpSpPr>
        <p:grpSpPr>
          <a:xfrm>
            <a:off x="1759459" y="2608478"/>
            <a:ext cx="5771928" cy="1020878"/>
            <a:chOff x="738900" y="2126391"/>
            <a:chExt cx="8166909" cy="1361171"/>
          </a:xfrm>
        </p:grpSpPr>
        <p:pic>
          <p:nvPicPr>
            <p:cNvPr id="9" name="Picture 8" descr="Blank Newspaper  1.png"/>
            <p:cNvPicPr>
              <a:picLocks noChangeAspect="1"/>
            </p:cNvPicPr>
            <p:nvPr/>
          </p:nvPicPr>
          <p:blipFill>
            <a:blip r:embed="rId3" cstate="print"/>
            <a:stretch>
              <a:fillRect/>
            </a:stretch>
          </p:blipFill>
          <p:spPr>
            <a:xfrm flipH="1">
              <a:off x="738900" y="2126391"/>
              <a:ext cx="8166909" cy="1361171"/>
            </a:xfrm>
            <a:prstGeom prst="rect">
              <a:avLst/>
            </a:prstGeom>
            <a:effectLst>
              <a:outerShdw blurRad="50800" dist="38100" dir="2700000" algn="tl" rotWithShape="0">
                <a:prstClr val="black">
                  <a:alpha val="40000"/>
                </a:prstClr>
              </a:outerShdw>
            </a:effectLst>
          </p:spPr>
        </p:pic>
        <p:sp>
          <p:nvSpPr>
            <p:cNvPr id="10" name="Rectangle 9"/>
            <p:cNvSpPr/>
            <p:nvPr/>
          </p:nvSpPr>
          <p:spPr>
            <a:xfrm>
              <a:off x="969963" y="2333171"/>
              <a:ext cx="7674274" cy="1012243"/>
            </a:xfrm>
            <a:prstGeom prst="rect">
              <a:avLst/>
            </a:prstGeom>
          </p:spPr>
          <p:txBody>
            <a:bodyPr wrap="square">
              <a:spAutoFit/>
            </a:bodyPr>
            <a:lstStyle/>
            <a:p>
              <a:pPr algn="ctr">
                <a:lnSpc>
                  <a:spcPts val="2625"/>
                </a:lnSpc>
              </a:pPr>
              <a:r>
                <a:rPr lang="en-US" sz="2700" dirty="0"/>
                <a:t>“We’re betting big on HTML5.”</a:t>
              </a:r>
              <a:br>
                <a:rPr lang="en-US" sz="2700" dirty="0"/>
              </a:br>
              <a:r>
                <a:rPr lang="en-US" sz="2700" dirty="0">
                  <a:gradFill>
                    <a:gsLst>
                      <a:gs pos="0">
                        <a:schemeClr val="bg1">
                          <a:lumMod val="85000"/>
                          <a:lumOff val="15000"/>
                        </a:schemeClr>
                      </a:gs>
                      <a:gs pos="100000">
                        <a:schemeClr val="bg1">
                          <a:lumMod val="85000"/>
                          <a:lumOff val="15000"/>
                        </a:schemeClr>
                      </a:gs>
                    </a:gsLst>
                    <a:lin ang="10800000" scaled="1"/>
                  </a:gradFill>
                </a:rPr>
                <a:t>         </a:t>
              </a:r>
              <a:r>
                <a:rPr lang="en-US" sz="1800" i="1" spc="3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 Vic </a:t>
              </a:r>
              <a:r>
                <a:rPr lang="en-US" sz="1800" i="1" spc="38" dirty="0" err="1">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Gundotra</a:t>
              </a:r>
              <a:r>
                <a:rPr lang="en-US" sz="1800" i="1" spc="3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 Google</a:t>
              </a:r>
            </a:p>
          </p:txBody>
        </p:sp>
      </p:grpSp>
      <p:grpSp>
        <p:nvGrpSpPr>
          <p:cNvPr id="11" name="Group 10"/>
          <p:cNvGrpSpPr/>
          <p:nvPr/>
        </p:nvGrpSpPr>
        <p:grpSpPr>
          <a:xfrm>
            <a:off x="4021706" y="4065600"/>
            <a:ext cx="5864433" cy="961007"/>
            <a:chOff x="3836403" y="4214809"/>
            <a:chExt cx="8166909" cy="1281343"/>
          </a:xfrm>
        </p:grpSpPr>
        <p:pic>
          <p:nvPicPr>
            <p:cNvPr id="12" name="Picture 11" descr="Blank Newspaper  1.png"/>
            <p:cNvPicPr>
              <a:picLocks noChangeAspect="1"/>
            </p:cNvPicPr>
            <p:nvPr/>
          </p:nvPicPr>
          <p:blipFill>
            <a:blip r:embed="rId3" cstate="print"/>
            <a:stretch>
              <a:fillRect/>
            </a:stretch>
          </p:blipFill>
          <p:spPr>
            <a:xfrm flipH="1">
              <a:off x="3836403" y="4214809"/>
              <a:ext cx="8166909" cy="1281343"/>
            </a:xfrm>
            <a:prstGeom prst="rect">
              <a:avLst/>
            </a:prstGeom>
            <a:effectLst>
              <a:outerShdw blurRad="50800" dist="38100" dir="2700000" algn="tl" rotWithShape="0">
                <a:prstClr val="black">
                  <a:alpha val="40000"/>
                </a:prstClr>
              </a:outerShdw>
            </a:effectLst>
          </p:spPr>
        </p:pic>
        <p:sp>
          <p:nvSpPr>
            <p:cNvPr id="13" name="Rectangle 12"/>
            <p:cNvSpPr/>
            <p:nvPr/>
          </p:nvSpPr>
          <p:spPr>
            <a:xfrm>
              <a:off x="4067466" y="4305477"/>
              <a:ext cx="7674274" cy="1121675"/>
            </a:xfrm>
            <a:prstGeom prst="rect">
              <a:avLst/>
            </a:prstGeom>
          </p:spPr>
          <p:txBody>
            <a:bodyPr wrap="square">
              <a:spAutoFit/>
            </a:bodyPr>
            <a:lstStyle/>
            <a:p>
              <a:r>
                <a:rPr lang="en-US" sz="2700" dirty="0"/>
                <a:t>“The world is moving to HTML5.”</a:t>
              </a:r>
            </a:p>
            <a:p>
              <a:pPr algn="ctr">
                <a:lnSpc>
                  <a:spcPts val="2625"/>
                </a:lnSpc>
              </a:pPr>
              <a:r>
                <a:rPr lang="en-US" sz="2100" b="1" i="1" spc="38"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z="1800" i="1" spc="3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 – Steve Jobs, Apple</a:t>
              </a:r>
            </a:p>
          </p:txBody>
        </p:sp>
      </p:grpSp>
    </p:spTree>
    <p:extLst>
      <p:ext uri="{BB962C8B-B14F-4D97-AF65-F5344CB8AC3E}">
        <p14:creationId xmlns:p14="http://schemas.microsoft.com/office/powerpoint/2010/main" val="375928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 Compatibility </a:t>
            </a:r>
            <a:r>
              <a:rPr lang="en-US" dirty="0"/>
              <a:t>[</a:t>
            </a:r>
            <a:r>
              <a:rPr lang="en-US" dirty="0" err="1"/>
              <a:t>k</a:t>
            </a:r>
            <a:r>
              <a:rPr lang="en-US" i="1" dirty="0" err="1"/>
              <a:t>uh</a:t>
            </a:r>
            <a:r>
              <a:rPr lang="en-US" dirty="0" err="1"/>
              <a:t>m</a:t>
            </a:r>
            <a:r>
              <a:rPr lang="en-US" dirty="0"/>
              <a:t>-</a:t>
            </a:r>
            <a:r>
              <a:rPr lang="en-US" b="1" dirty="0"/>
              <a:t>pat</a:t>
            </a:r>
            <a:r>
              <a:rPr lang="en-US" dirty="0"/>
              <a:t>-</a:t>
            </a:r>
            <a:r>
              <a:rPr lang="en-US" i="1" dirty="0"/>
              <a:t>uh</a:t>
            </a:r>
            <a:r>
              <a:rPr lang="en-US" dirty="0"/>
              <a:t>-</a:t>
            </a:r>
            <a:r>
              <a:rPr lang="en-US" dirty="0" err="1"/>
              <a:t>b</a:t>
            </a:r>
            <a:r>
              <a:rPr lang="en-US" i="1" dirty="0" err="1"/>
              <a:t>uh</a:t>
            </a:r>
            <a:r>
              <a:rPr lang="en-US" dirty="0" err="1"/>
              <a:t>l</a:t>
            </a:r>
            <a:r>
              <a:rPr lang="en-US" dirty="0"/>
              <a:t>]</a:t>
            </a:r>
          </a:p>
        </p:txBody>
      </p:sp>
      <p:pic>
        <p:nvPicPr>
          <p:cNvPr id="3074" name="Picture 2" descr="http://www.dallasmarks.org/blog/wp-content/uploads/2010/10/compatible-with-windows7-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7767" y="1949853"/>
            <a:ext cx="3048000" cy="304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4183071" y="2519081"/>
            <a:ext cx="2408489" cy="21433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86947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Semantics </a:t>
            </a:r>
            <a:r>
              <a:rPr lang="en-US" dirty="0"/>
              <a:t>[</a:t>
            </a:r>
            <a:r>
              <a:rPr lang="en-US" dirty="0" err="1"/>
              <a:t>si</a:t>
            </a:r>
            <a:r>
              <a:rPr lang="en-US" dirty="0"/>
              <a:t>-</a:t>
            </a:r>
            <a:r>
              <a:rPr lang="en-US" b="1" dirty="0"/>
              <a:t>man</a:t>
            </a:r>
            <a:r>
              <a:rPr lang="en-US" dirty="0"/>
              <a:t>-</a:t>
            </a:r>
            <a:r>
              <a:rPr lang="en-US" dirty="0" err="1"/>
              <a:t>tiks</a:t>
            </a:r>
            <a:r>
              <a:rPr lang="en-US" dirty="0"/>
              <a:t>]</a:t>
            </a:r>
          </a:p>
        </p:txBody>
      </p:sp>
      <p:sp>
        <p:nvSpPr>
          <p:cNvPr id="3" name="Rectangle 2"/>
          <p:cNvSpPr/>
          <p:nvPr/>
        </p:nvSpPr>
        <p:spPr>
          <a:xfrm>
            <a:off x="3934348" y="1821593"/>
            <a:ext cx="1566454"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tx1">
                      <a:alpha val="40000"/>
                    </a:schemeClr>
                  </a:outerShdw>
                </a:effectLst>
              </a:rPr>
              <a:t>&lt;div&gt;</a:t>
            </a:r>
            <a:endParaRPr lang="en-US" sz="4400" b="0" cap="none" spc="0" dirty="0">
              <a:ln w="0"/>
              <a:solidFill>
                <a:schemeClr val="tx1"/>
              </a:solidFill>
              <a:effectLst>
                <a:outerShdw blurRad="38100" dist="19050" dir="2700000" algn="tl" rotWithShape="0">
                  <a:schemeClr val="tx1">
                    <a:alpha val="40000"/>
                  </a:schemeClr>
                </a:outerShdw>
              </a:effectLst>
            </a:endParaRPr>
          </a:p>
        </p:txBody>
      </p:sp>
      <p:sp>
        <p:nvSpPr>
          <p:cNvPr id="11" name="Rectangle 10"/>
          <p:cNvSpPr/>
          <p:nvPr/>
        </p:nvSpPr>
        <p:spPr>
          <a:xfrm>
            <a:off x="4975144" y="2222685"/>
            <a:ext cx="1566454"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tx1">
                      <a:alpha val="40000"/>
                    </a:schemeClr>
                  </a:outerShdw>
                </a:effectLst>
              </a:rPr>
              <a:t>&lt;div&gt;</a:t>
            </a:r>
            <a:endParaRPr lang="en-US" sz="4400" b="0" cap="none" spc="0" dirty="0">
              <a:ln w="0"/>
              <a:solidFill>
                <a:schemeClr val="tx1"/>
              </a:solidFill>
              <a:effectLst>
                <a:outerShdw blurRad="38100" dist="19050" dir="2700000" algn="tl" rotWithShape="0">
                  <a:schemeClr val="tx1">
                    <a:alpha val="40000"/>
                  </a:schemeClr>
                </a:outerShdw>
              </a:effectLst>
            </a:endParaRPr>
          </a:p>
        </p:txBody>
      </p:sp>
      <p:sp>
        <p:nvSpPr>
          <p:cNvPr id="12" name="Rectangle 11"/>
          <p:cNvSpPr/>
          <p:nvPr/>
        </p:nvSpPr>
        <p:spPr>
          <a:xfrm>
            <a:off x="6015940" y="2662680"/>
            <a:ext cx="1566454"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tx1">
                      <a:alpha val="40000"/>
                    </a:schemeClr>
                  </a:outerShdw>
                </a:effectLst>
              </a:rPr>
              <a:t>&lt;div&gt;</a:t>
            </a:r>
            <a:endParaRPr lang="en-US" sz="4400" b="0" cap="none" spc="0" dirty="0">
              <a:ln w="0"/>
              <a:solidFill>
                <a:schemeClr val="tx1"/>
              </a:solidFill>
              <a:effectLst>
                <a:outerShdw blurRad="38100" dist="19050" dir="2700000" algn="tl" rotWithShape="0">
                  <a:schemeClr val="tx1">
                    <a:alpha val="40000"/>
                  </a:schemeClr>
                </a:outerShdw>
              </a:effectLst>
            </a:endParaRPr>
          </a:p>
        </p:txBody>
      </p:sp>
      <p:sp>
        <p:nvSpPr>
          <p:cNvPr id="13" name="Rectangle 12"/>
          <p:cNvSpPr/>
          <p:nvPr/>
        </p:nvSpPr>
        <p:spPr>
          <a:xfrm>
            <a:off x="3855801" y="4415617"/>
            <a:ext cx="1723549"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tx1">
                      <a:alpha val="40000"/>
                    </a:schemeClr>
                  </a:outerShdw>
                </a:effectLst>
              </a:rPr>
              <a:t>&lt;/div&gt;</a:t>
            </a:r>
            <a:endParaRPr lang="en-US" sz="4400" b="0" cap="none" spc="0" dirty="0">
              <a:ln w="0"/>
              <a:solidFill>
                <a:schemeClr val="tx1"/>
              </a:solidFill>
              <a:effectLst>
                <a:outerShdw blurRad="38100" dist="19050" dir="2700000" algn="tl" rotWithShape="0">
                  <a:schemeClr val="tx1">
                    <a:alpha val="40000"/>
                  </a:schemeClr>
                </a:outerShdw>
              </a:effectLst>
            </a:endParaRPr>
          </a:p>
        </p:txBody>
      </p:sp>
      <p:sp>
        <p:nvSpPr>
          <p:cNvPr id="14" name="Rectangle 13"/>
          <p:cNvSpPr/>
          <p:nvPr/>
        </p:nvSpPr>
        <p:spPr>
          <a:xfrm>
            <a:off x="4896597" y="3959692"/>
            <a:ext cx="1723549"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tx1">
                      <a:alpha val="40000"/>
                    </a:schemeClr>
                  </a:outerShdw>
                </a:effectLst>
              </a:rPr>
              <a:t>&lt;/div&gt;</a:t>
            </a:r>
            <a:endParaRPr lang="en-US" sz="4400" b="0" cap="none" spc="0" dirty="0">
              <a:ln w="0"/>
              <a:solidFill>
                <a:schemeClr val="tx1"/>
              </a:solidFill>
              <a:effectLst>
                <a:outerShdw blurRad="38100" dist="19050" dir="2700000" algn="tl" rotWithShape="0">
                  <a:schemeClr val="tx1">
                    <a:alpha val="40000"/>
                  </a:schemeClr>
                </a:outerShdw>
              </a:effectLst>
            </a:endParaRPr>
          </a:p>
        </p:txBody>
      </p:sp>
      <p:sp>
        <p:nvSpPr>
          <p:cNvPr id="22" name="Rectangle 21"/>
          <p:cNvSpPr/>
          <p:nvPr/>
        </p:nvSpPr>
        <p:spPr>
          <a:xfrm>
            <a:off x="5937393" y="3503767"/>
            <a:ext cx="1723549"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tx1">
                      <a:alpha val="40000"/>
                    </a:schemeClr>
                  </a:outerShdw>
                </a:effectLst>
              </a:rPr>
              <a:t>&lt;/div&gt;</a:t>
            </a:r>
            <a:endParaRPr lang="en-US" sz="4400" b="0" cap="none" spc="0" dirty="0">
              <a:ln w="0"/>
              <a:solidFill>
                <a:schemeClr val="tx1"/>
              </a:solidFill>
              <a:effectLst>
                <a:outerShdw blurRad="38100" dist="19050" dir="2700000" algn="tl" rotWithShape="0">
                  <a:schemeClr val="tx1">
                    <a:alpha val="40000"/>
                  </a:schemeClr>
                </a:outerShdw>
              </a:effectLst>
            </a:endParaRPr>
          </a:p>
        </p:txBody>
      </p:sp>
      <p:sp>
        <p:nvSpPr>
          <p:cNvPr id="4" name="Rectangle 3"/>
          <p:cNvSpPr/>
          <p:nvPr/>
        </p:nvSpPr>
        <p:spPr>
          <a:xfrm>
            <a:off x="3721275" y="2206313"/>
            <a:ext cx="1253869" cy="2400657"/>
          </a:xfrm>
          <a:prstGeom prst="rect">
            <a:avLst/>
          </a:prstGeom>
          <a:noFill/>
        </p:spPr>
        <p:txBody>
          <a:bodyPr wrap="none" lIns="91440" tIns="45720" rIns="91440" bIns="45720">
            <a:spAutoFit/>
          </a:bodyPr>
          <a:lstStyle/>
          <a:p>
            <a:pPr algn="ctr"/>
            <a:r>
              <a:rPr lang="en-US" sz="15000" b="0" cap="none" spc="0" dirty="0" smtClean="0">
                <a:ln w="0"/>
                <a:solidFill>
                  <a:schemeClr val="tx1"/>
                </a:solidFill>
                <a:effectLst>
                  <a:outerShdw blurRad="38100" dist="19050" dir="2700000" algn="tl" rotWithShape="0">
                    <a:schemeClr val="tx1">
                      <a:alpha val="40000"/>
                    </a:schemeClr>
                  </a:outerShdw>
                </a:effectLst>
              </a:rPr>
              <a:t>?</a:t>
            </a:r>
            <a:endParaRPr lang="en-US" sz="15000" b="0" cap="none" spc="0" dirty="0">
              <a:ln w="0"/>
              <a:solidFill>
                <a:schemeClr val="tx1"/>
              </a:solidFill>
              <a:effectLst>
                <a:outerShdw blurRad="38100" dist="19050" dir="2700000" algn="tl" rotWithShape="0">
                  <a:schemeClr val="tx1">
                    <a:alpha val="40000"/>
                  </a:schemeClr>
                </a:outerShdw>
              </a:effectLst>
            </a:endParaRPr>
          </a:p>
        </p:txBody>
      </p:sp>
    </p:spTree>
    <p:extLst>
      <p:ext uri="{BB962C8B-B14F-4D97-AF65-F5344CB8AC3E}">
        <p14:creationId xmlns:p14="http://schemas.microsoft.com/office/powerpoint/2010/main" val="2850908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Neutral vs. Rich Semantics</a:t>
            </a:r>
            <a:endParaRPr lang="en-US" dirty="0"/>
          </a:p>
        </p:txBody>
      </p:sp>
      <p:sp>
        <p:nvSpPr>
          <p:cNvPr id="9" name="Right Arrow 8"/>
          <p:cNvSpPr/>
          <p:nvPr/>
        </p:nvSpPr>
        <p:spPr>
          <a:xfrm>
            <a:off x="1255594" y="1509998"/>
            <a:ext cx="8673719" cy="4034901"/>
          </a:xfrm>
          <a:prstGeom prst="rightArrow">
            <a:avLst/>
          </a:prstGeom>
          <a:gradFill>
            <a:gsLst>
              <a:gs pos="0">
                <a:schemeClr val="tx2">
                  <a:lumMod val="50000"/>
                </a:schemeClr>
              </a:gs>
              <a:gs pos="80000">
                <a:schemeClr val="tx2">
                  <a:lumMod val="60000"/>
                  <a:lumOff val="40000"/>
                  <a:alpha val="75000"/>
                </a:schemeClr>
              </a:gs>
              <a:gs pos="100000">
                <a:schemeClr val="tx2">
                  <a:lumMod val="60000"/>
                  <a:lumOff val="40000"/>
                  <a:alpha val="45000"/>
                </a:schemeClr>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sp>
      <p:sp>
        <p:nvSpPr>
          <p:cNvPr id="15" name="Rounded Rectangle 14"/>
          <p:cNvSpPr/>
          <p:nvPr/>
        </p:nvSpPr>
        <p:spPr>
          <a:xfrm>
            <a:off x="191068" y="2780980"/>
            <a:ext cx="3057862" cy="1492194"/>
          </a:xfrm>
          <a:prstGeom prst="roundRect">
            <a:avLst>
              <a:gd name="adj" fmla="val 5958"/>
            </a:avLst>
          </a:prstGeom>
          <a:gradFill>
            <a:gsLst>
              <a:gs pos="0">
                <a:srgbClr val="A35F05"/>
              </a:gs>
              <a:gs pos="80000">
                <a:schemeClr val="accent4">
                  <a:shade val="93000"/>
                  <a:satMod val="130000"/>
                </a:schemeClr>
              </a:gs>
              <a:gs pos="100000">
                <a:schemeClr val="accent4">
                  <a:shade val="94000"/>
                  <a:satMod val="135000"/>
                </a:schemeClr>
              </a:gs>
            </a:gsLst>
          </a:gra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2400" dirty="0">
                <a:gradFill>
                  <a:gsLst>
                    <a:gs pos="0">
                      <a:srgbClr val="FFFFFF"/>
                    </a:gs>
                    <a:gs pos="100000">
                      <a:srgbClr val="FFFFFF"/>
                    </a:gs>
                  </a:gsLst>
                  <a:lin ang="5400000" scaled="0"/>
                </a:gradFill>
              </a:rPr>
              <a:t>&lt;div&gt;</a:t>
            </a:r>
          </a:p>
        </p:txBody>
      </p:sp>
      <p:sp>
        <p:nvSpPr>
          <p:cNvPr id="16" name="Rounded Rectangle 15"/>
          <p:cNvSpPr/>
          <p:nvPr/>
        </p:nvSpPr>
        <p:spPr>
          <a:xfrm>
            <a:off x="3446996" y="2780980"/>
            <a:ext cx="3057862" cy="1492194"/>
          </a:xfrm>
          <a:prstGeom prst="roundRect">
            <a:avLst>
              <a:gd name="adj" fmla="val 5511"/>
            </a:avLst>
          </a:prstGeom>
          <a:gradFill>
            <a:gsLst>
              <a:gs pos="0">
                <a:srgbClr val="A35F05"/>
              </a:gs>
              <a:gs pos="80000">
                <a:schemeClr val="accent4">
                  <a:shade val="93000"/>
                  <a:satMod val="130000"/>
                </a:schemeClr>
              </a:gs>
              <a:gs pos="100000">
                <a:schemeClr val="accent4">
                  <a:shade val="94000"/>
                  <a:satMod val="135000"/>
                </a:schemeClr>
              </a:gs>
            </a:gsLst>
          </a:gra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2400" dirty="0">
                <a:gradFill>
                  <a:gsLst>
                    <a:gs pos="0">
                      <a:srgbClr val="FFFFFF"/>
                    </a:gs>
                    <a:gs pos="100000">
                      <a:srgbClr val="FFFFFF"/>
                    </a:gs>
                  </a:gsLst>
                  <a:lin ang="5400000" scaled="0"/>
                </a:gradFill>
              </a:rPr>
              <a:t>&lt;div id=“header”&gt;</a:t>
            </a:r>
          </a:p>
        </p:txBody>
      </p:sp>
      <p:sp>
        <p:nvSpPr>
          <p:cNvPr id="17" name="Rounded Rectangle 16"/>
          <p:cNvSpPr/>
          <p:nvPr/>
        </p:nvSpPr>
        <p:spPr>
          <a:xfrm>
            <a:off x="6688154" y="2780980"/>
            <a:ext cx="3057862" cy="1492194"/>
          </a:xfrm>
          <a:prstGeom prst="roundRect">
            <a:avLst>
              <a:gd name="adj" fmla="val 5512"/>
            </a:avLst>
          </a:prstGeom>
          <a:gradFill>
            <a:gsLst>
              <a:gs pos="0">
                <a:srgbClr val="A35F05"/>
              </a:gs>
              <a:gs pos="80000">
                <a:schemeClr val="accent4">
                  <a:shade val="93000"/>
                  <a:satMod val="130000"/>
                </a:schemeClr>
              </a:gs>
              <a:gs pos="100000">
                <a:schemeClr val="accent4">
                  <a:shade val="94000"/>
                  <a:satMod val="135000"/>
                </a:schemeClr>
              </a:gs>
            </a:gsLst>
          </a:gra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2400" dirty="0">
                <a:gradFill>
                  <a:gsLst>
                    <a:gs pos="0">
                      <a:srgbClr val="FFFFFF"/>
                    </a:gs>
                    <a:gs pos="100000">
                      <a:srgbClr val="FFFFFF"/>
                    </a:gs>
                  </a:gsLst>
                  <a:lin ang="5400000" scaled="0"/>
                </a:gradFill>
              </a:rPr>
              <a:t>&lt;header&gt;</a:t>
            </a:r>
          </a:p>
        </p:txBody>
      </p:sp>
    </p:spTree>
    <p:extLst>
      <p:ext uri="{BB962C8B-B14F-4D97-AF65-F5344CB8AC3E}">
        <p14:creationId xmlns:p14="http://schemas.microsoft.com/office/powerpoint/2010/main" val="415291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nodeType="clickEffect">
                                  <p:stCondLst>
                                    <p:cond delay="0"/>
                                  </p:stCondLst>
                                  <p:childTnLst>
                                    <p:animClr clrSpc="hsl" dir="cw">
                                      <p:cBhvr override="childStyle">
                                        <p:cTn id="6" dur="500" fill="hold"/>
                                        <p:tgtEl>
                                          <p:spTgt spid="15"/>
                                        </p:tgtEl>
                                        <p:attrNameLst>
                                          <p:attrName>style.color</p:attrName>
                                        </p:attrNameLst>
                                      </p:cBhvr>
                                      <p:by>
                                        <p:hsl h="0" s="-70588" l="0"/>
                                      </p:by>
                                    </p:animClr>
                                    <p:animClr clrSpc="hsl" dir="cw">
                                      <p:cBhvr>
                                        <p:cTn id="7" dur="500" fill="hold"/>
                                        <p:tgtEl>
                                          <p:spTgt spid="15"/>
                                        </p:tgtEl>
                                        <p:attrNameLst>
                                          <p:attrName>fillcolor</p:attrName>
                                        </p:attrNameLst>
                                      </p:cBhvr>
                                      <p:by>
                                        <p:hsl h="0" s="-70588" l="0"/>
                                      </p:by>
                                    </p:animClr>
                                    <p:animClr clrSpc="hsl" dir="cw">
                                      <p:cBhvr>
                                        <p:cTn id="8" dur="500" fill="hold"/>
                                        <p:tgtEl>
                                          <p:spTgt spid="15"/>
                                        </p:tgtEl>
                                        <p:attrNameLst>
                                          <p:attrName>stroke.color</p:attrName>
                                        </p:attrNameLst>
                                      </p:cBhvr>
                                      <p:by>
                                        <p:hsl h="0" s="-70588" l="0"/>
                                      </p:by>
                                    </p:animClr>
                                    <p:set>
                                      <p:cBhvr>
                                        <p:cTn id="9" dur="500" fill="hold"/>
                                        <p:tgtEl>
                                          <p:spTgt spid="1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5" presetClass="emph" presetSubtype="0" fill="hold" nodeType="clickEffect">
                                  <p:stCondLst>
                                    <p:cond delay="0"/>
                                  </p:stCondLst>
                                  <p:childTnLst>
                                    <p:animClr clrSpc="hsl" dir="cw">
                                      <p:cBhvr override="childStyle">
                                        <p:cTn id="13" dur="500" fill="hold"/>
                                        <p:tgtEl>
                                          <p:spTgt spid="16"/>
                                        </p:tgtEl>
                                        <p:attrNameLst>
                                          <p:attrName>style.color</p:attrName>
                                        </p:attrNameLst>
                                      </p:cBhvr>
                                      <p:by>
                                        <p:hsl h="0" s="-70588" l="0"/>
                                      </p:by>
                                    </p:animClr>
                                    <p:animClr clrSpc="hsl" dir="cw">
                                      <p:cBhvr>
                                        <p:cTn id="14" dur="500" fill="hold"/>
                                        <p:tgtEl>
                                          <p:spTgt spid="16"/>
                                        </p:tgtEl>
                                        <p:attrNameLst>
                                          <p:attrName>fillcolor</p:attrName>
                                        </p:attrNameLst>
                                      </p:cBhvr>
                                      <p:by>
                                        <p:hsl h="0" s="-70588" l="0"/>
                                      </p:by>
                                    </p:animClr>
                                    <p:animClr clrSpc="hsl" dir="cw">
                                      <p:cBhvr>
                                        <p:cTn id="15" dur="500" fill="hold"/>
                                        <p:tgtEl>
                                          <p:spTgt spid="16"/>
                                        </p:tgtEl>
                                        <p:attrNameLst>
                                          <p:attrName>stroke.color</p:attrName>
                                        </p:attrNameLst>
                                      </p:cBhvr>
                                      <p:by>
                                        <p:hsl h="0" s="-70588" l="0"/>
                                      </p:by>
                                    </p:animClr>
                                    <p:set>
                                      <p:cBhvr>
                                        <p:cTn id="16" dur="500" fill="hold"/>
                                        <p:tgtEl>
                                          <p:spTgt spid="16"/>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5" presetClass="emph" presetSubtype="0" fill="hold" nodeType="clickEffect">
                                  <p:stCondLst>
                                    <p:cond delay="0"/>
                                  </p:stCondLst>
                                  <p:childTnLst>
                                    <p:animClr clrSpc="hsl" dir="cw">
                                      <p:cBhvr override="childStyle">
                                        <p:cTn id="20" dur="500" fill="hold"/>
                                        <p:tgtEl>
                                          <p:spTgt spid="17"/>
                                        </p:tgtEl>
                                        <p:attrNameLst>
                                          <p:attrName>style.color</p:attrName>
                                        </p:attrNameLst>
                                      </p:cBhvr>
                                      <p:by>
                                        <p:hsl h="0" s="-70588" l="0"/>
                                      </p:by>
                                    </p:animClr>
                                    <p:animClr clrSpc="hsl" dir="cw">
                                      <p:cBhvr>
                                        <p:cTn id="21" dur="500" fill="hold"/>
                                        <p:tgtEl>
                                          <p:spTgt spid="17"/>
                                        </p:tgtEl>
                                        <p:attrNameLst>
                                          <p:attrName>fillcolor</p:attrName>
                                        </p:attrNameLst>
                                      </p:cBhvr>
                                      <p:by>
                                        <p:hsl h="0" s="-70588" l="0"/>
                                      </p:by>
                                    </p:animClr>
                                    <p:animClr clrSpc="hsl" dir="cw">
                                      <p:cBhvr>
                                        <p:cTn id="22" dur="500" fill="hold"/>
                                        <p:tgtEl>
                                          <p:spTgt spid="17"/>
                                        </p:tgtEl>
                                        <p:attrNameLst>
                                          <p:attrName>stroke.color</p:attrName>
                                        </p:attrNameLst>
                                      </p:cBhvr>
                                      <p:by>
                                        <p:hsl h="0" s="-70588" l="0"/>
                                      </p:by>
                                    </p:animClr>
                                    <p:set>
                                      <p:cBhvr>
                                        <p:cTn id="23" dur="500" fill="hold"/>
                                        <p:tgtEl>
                                          <p:spTgt spid="1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JavaScript </a:t>
            </a:r>
            <a:r>
              <a:rPr lang="en-US" dirty="0"/>
              <a:t>[</a:t>
            </a:r>
            <a:r>
              <a:rPr lang="en-US" b="1" dirty="0" err="1" smtClean="0"/>
              <a:t>jah</a:t>
            </a:r>
            <a:r>
              <a:rPr lang="en-US" dirty="0" err="1" smtClean="0"/>
              <a:t>-v</a:t>
            </a:r>
            <a:r>
              <a:rPr lang="en-US" i="1" dirty="0" err="1" smtClean="0"/>
              <a:t>uh-</a:t>
            </a:r>
            <a:r>
              <a:rPr lang="en-US" dirty="0" err="1"/>
              <a:t>skript</a:t>
            </a:r>
            <a:r>
              <a:rPr lang="en-US" dirty="0"/>
              <a:t>]</a:t>
            </a:r>
          </a:p>
        </p:txBody>
      </p:sp>
      <p:grpSp>
        <p:nvGrpSpPr>
          <p:cNvPr id="9" name="Group 8"/>
          <p:cNvGrpSpPr/>
          <p:nvPr/>
        </p:nvGrpSpPr>
        <p:grpSpPr>
          <a:xfrm>
            <a:off x="955342" y="1843282"/>
            <a:ext cx="6664698" cy="1080750"/>
            <a:chOff x="5004343" y="1624918"/>
            <a:chExt cx="5918456" cy="1080750"/>
          </a:xfrm>
        </p:grpSpPr>
        <p:pic>
          <p:nvPicPr>
            <p:cNvPr id="10" name="Picture 9" descr="Blank Newspaper  1.png"/>
            <p:cNvPicPr>
              <a:picLocks noChangeAspect="1"/>
            </p:cNvPicPr>
            <p:nvPr/>
          </p:nvPicPr>
          <p:blipFill>
            <a:blip r:embed="rId3" cstate="print"/>
            <a:stretch>
              <a:fillRect/>
            </a:stretch>
          </p:blipFill>
          <p:spPr>
            <a:xfrm flipH="1">
              <a:off x="5004343" y="1624918"/>
              <a:ext cx="5918456" cy="1080750"/>
            </a:xfrm>
            <a:prstGeom prst="rect">
              <a:avLst/>
            </a:prstGeom>
            <a:effectLst>
              <a:outerShdw blurRad="50800" dist="38100" dir="2700000" algn="tl" rotWithShape="0">
                <a:prstClr val="black">
                  <a:alpha val="40000"/>
                </a:prstClr>
              </a:outerShdw>
            </a:effectLst>
          </p:spPr>
        </p:pic>
        <p:sp>
          <p:nvSpPr>
            <p:cNvPr id="11" name="Rectangle 10"/>
            <p:cNvSpPr/>
            <p:nvPr/>
          </p:nvSpPr>
          <p:spPr>
            <a:xfrm>
              <a:off x="5177686" y="1992846"/>
              <a:ext cx="5561449" cy="425758"/>
            </a:xfrm>
            <a:prstGeom prst="rect">
              <a:avLst/>
            </a:prstGeom>
          </p:spPr>
          <p:txBody>
            <a:bodyPr wrap="square">
              <a:spAutoFit/>
            </a:bodyPr>
            <a:lstStyle/>
            <a:p>
              <a:pPr algn="ctr">
                <a:lnSpc>
                  <a:spcPts val="2625"/>
                </a:lnSpc>
              </a:pPr>
              <a:r>
                <a:rPr lang="en-US" sz="2700" dirty="0" smtClean="0"/>
                <a:t>It’s not our father’s scripting language.</a:t>
              </a:r>
              <a:endParaRPr lang="en-US" sz="1700" i="1" dirty="0">
                <a:solidFill>
                  <a:schemeClr val="bg1"/>
                </a:solidFill>
                <a:cs typeface="Arial" pitchFamily="34" charset="0"/>
              </a:endParaRPr>
            </a:p>
          </p:txBody>
        </p:sp>
      </p:grpSp>
      <p:grpSp>
        <p:nvGrpSpPr>
          <p:cNvPr id="13" name="Group 12"/>
          <p:cNvGrpSpPr/>
          <p:nvPr/>
        </p:nvGrpSpPr>
        <p:grpSpPr>
          <a:xfrm>
            <a:off x="4492386" y="3674357"/>
            <a:ext cx="6664698" cy="1080750"/>
            <a:chOff x="5004343" y="1624918"/>
            <a:chExt cx="5918456" cy="1080750"/>
          </a:xfrm>
        </p:grpSpPr>
        <p:pic>
          <p:nvPicPr>
            <p:cNvPr id="14" name="Picture 13" descr="Blank Newspaper  1.png"/>
            <p:cNvPicPr>
              <a:picLocks noChangeAspect="1"/>
            </p:cNvPicPr>
            <p:nvPr/>
          </p:nvPicPr>
          <p:blipFill>
            <a:blip r:embed="rId3" cstate="print"/>
            <a:stretch>
              <a:fillRect/>
            </a:stretch>
          </p:blipFill>
          <p:spPr>
            <a:xfrm flipH="1">
              <a:off x="5004343" y="1624918"/>
              <a:ext cx="5918456" cy="1080750"/>
            </a:xfrm>
            <a:prstGeom prst="rect">
              <a:avLst/>
            </a:prstGeom>
            <a:effectLst>
              <a:outerShdw blurRad="50800" dist="38100" dir="2700000" algn="tl" rotWithShape="0">
                <a:prstClr val="black">
                  <a:alpha val="40000"/>
                </a:prstClr>
              </a:outerShdw>
            </a:effectLst>
          </p:spPr>
        </p:pic>
        <p:sp>
          <p:nvSpPr>
            <p:cNvPr id="15" name="Rectangle 14"/>
            <p:cNvSpPr/>
            <p:nvPr/>
          </p:nvSpPr>
          <p:spPr>
            <a:xfrm>
              <a:off x="5177686" y="1992846"/>
              <a:ext cx="5561449" cy="425758"/>
            </a:xfrm>
            <a:prstGeom prst="rect">
              <a:avLst/>
            </a:prstGeom>
          </p:spPr>
          <p:txBody>
            <a:bodyPr wrap="square">
              <a:spAutoFit/>
            </a:bodyPr>
            <a:lstStyle/>
            <a:p>
              <a:pPr algn="ctr">
                <a:lnSpc>
                  <a:spcPts val="2625"/>
                </a:lnSpc>
              </a:pPr>
              <a:r>
                <a:rPr lang="en-US" sz="2700" dirty="0" smtClean="0"/>
                <a:t>Well, ok…actually it is.</a:t>
              </a:r>
              <a:endParaRPr lang="en-US" sz="1700" i="1" dirty="0">
                <a:solidFill>
                  <a:schemeClr val="bg1"/>
                </a:solidFill>
                <a:cs typeface="Arial" pitchFamily="34" charset="0"/>
              </a:endParaRPr>
            </a:p>
          </p:txBody>
        </p:sp>
      </p:grpSp>
    </p:spTree>
    <p:extLst>
      <p:ext uri="{BB962C8B-B14F-4D97-AF65-F5344CB8AC3E}">
        <p14:creationId xmlns:p14="http://schemas.microsoft.com/office/powerpoint/2010/main" val="212557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JavaScript’s Growth on the Client</a:t>
            </a:r>
            <a:endParaRPr lang="en-US" dirty="0"/>
          </a:p>
        </p:txBody>
      </p:sp>
      <p:sp>
        <p:nvSpPr>
          <p:cNvPr id="12" name="Rounded Rectangle 11"/>
          <p:cNvSpPr/>
          <p:nvPr/>
        </p:nvSpPr>
        <p:spPr bwMode="auto">
          <a:xfrm>
            <a:off x="2122795" y="2011671"/>
            <a:ext cx="978949" cy="511626"/>
          </a:xfrm>
          <a:prstGeom prst="roundRect">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bg1">
                    <a:alpha val="99000"/>
                  </a:schemeClr>
                </a:solidFill>
              </a:rPr>
              <a:t>Client</a:t>
            </a:r>
          </a:p>
        </p:txBody>
      </p:sp>
      <p:sp>
        <p:nvSpPr>
          <p:cNvPr id="13" name="Rounded Rectangle 12"/>
          <p:cNvSpPr/>
          <p:nvPr/>
        </p:nvSpPr>
        <p:spPr bwMode="auto">
          <a:xfrm>
            <a:off x="3223219" y="2011671"/>
            <a:ext cx="3830047" cy="511626"/>
          </a:xfrm>
          <a:prstGeom prst="roundRect">
            <a:avLst/>
          </a:prstGeom>
          <a:gradFill flip="none" rotWithShape="1">
            <a:gsLst>
              <a:gs pos="0">
                <a:schemeClr val="accent2">
                  <a:lumMod val="50000"/>
                </a:schemeClr>
              </a:gs>
              <a:gs pos="50000">
                <a:schemeClr val="accent2">
                  <a:lumMod val="75000"/>
                </a:schemeClr>
              </a:gs>
              <a:gs pos="100000">
                <a:schemeClr val="accent2"/>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scene3d>
              <a:camera prst="orthographicFront"/>
              <a:lightRig rig="soft" dir="t">
                <a:rot lat="0" lon="0" rev="10800000"/>
              </a:lightRig>
            </a:scene3d>
            <a:sp3d>
              <a:bevelT w="27940" h="12700"/>
              <a:contourClr>
                <a:srgbClr val="DDDDDD"/>
              </a:contourClr>
            </a:sp3d>
          </a:bodyPr>
          <a:lstStyle/>
          <a:p>
            <a:pPr algn="ctr" defTabSz="685666"/>
            <a:r>
              <a:rPr lang="en-US" sz="1700" dirty="0">
                <a:solidFill>
                  <a:schemeClr val="bg1">
                    <a:alpha val="99000"/>
                  </a:schemeClr>
                </a:solidFill>
              </a:rPr>
              <a:t>Server</a:t>
            </a:r>
          </a:p>
        </p:txBody>
      </p:sp>
      <p:sp>
        <p:nvSpPr>
          <p:cNvPr id="14" name="Rounded Rectangle 13"/>
          <p:cNvSpPr/>
          <p:nvPr/>
        </p:nvSpPr>
        <p:spPr bwMode="auto">
          <a:xfrm>
            <a:off x="7196177" y="2011671"/>
            <a:ext cx="2386634" cy="511626"/>
          </a:xfrm>
          <a:prstGeom prst="roundRect">
            <a:avLst/>
          </a:prstGeom>
          <a:gradFill flip="none" rotWithShape="1">
            <a:gsLst>
              <a:gs pos="0">
                <a:schemeClr val="tx1">
                  <a:lumMod val="65000"/>
                  <a:shade val="30000"/>
                  <a:satMod val="115000"/>
                </a:schemeClr>
              </a:gs>
              <a:gs pos="50000">
                <a:schemeClr val="tx1">
                  <a:lumMod val="65000"/>
                  <a:shade val="67500"/>
                  <a:satMod val="115000"/>
                </a:schemeClr>
              </a:gs>
              <a:gs pos="100000">
                <a:schemeClr val="tx1">
                  <a:lumMod val="65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bg1">
                    <a:alpha val="99000"/>
                  </a:schemeClr>
                </a:solidFill>
              </a:rPr>
              <a:t>Database</a:t>
            </a:r>
          </a:p>
        </p:txBody>
      </p:sp>
      <p:sp>
        <p:nvSpPr>
          <p:cNvPr id="15" name="Left Brace 14"/>
          <p:cNvSpPr/>
          <p:nvPr/>
        </p:nvSpPr>
        <p:spPr>
          <a:xfrm rot="5400000">
            <a:off x="2307607" y="1478528"/>
            <a:ext cx="346307" cy="607051"/>
          </a:xfrm>
          <a:prstGeom prst="leftBrace">
            <a:avLst/>
          </a:prstGeom>
          <a:ln w="57150"/>
        </p:spPr>
        <p:style>
          <a:lnRef idx="3">
            <a:schemeClr val="accent1"/>
          </a:lnRef>
          <a:fillRef idx="0">
            <a:schemeClr val="accent1"/>
          </a:fillRef>
          <a:effectRef idx="2">
            <a:schemeClr val="accent1"/>
          </a:effectRef>
          <a:fontRef idx="minor">
            <a:schemeClr val="tx1"/>
          </a:fontRef>
        </p:style>
        <p:txBody>
          <a:bodyPr lIns="68589" tIns="34295" rIns="68589" bIns="34295" rtlCol="0" anchor="ctr"/>
          <a:lstStyle/>
          <a:p>
            <a:pPr algn="ctr"/>
            <a:endParaRPr lang="en-US" dirty="0"/>
          </a:p>
        </p:txBody>
      </p:sp>
      <p:sp>
        <p:nvSpPr>
          <p:cNvPr id="16" name="TextBox 15"/>
          <p:cNvSpPr txBox="1"/>
          <p:nvPr/>
        </p:nvSpPr>
        <p:spPr>
          <a:xfrm>
            <a:off x="1838248" y="1269400"/>
            <a:ext cx="1285026" cy="276999"/>
          </a:xfrm>
          <a:prstGeom prst="rect">
            <a:avLst/>
          </a:prstGeom>
          <a:noFill/>
        </p:spPr>
        <p:txBody>
          <a:bodyPr wrap="square" lIns="0" tIns="0" rIns="0" bIns="0" rtlCol="0">
            <a:spAutoFit/>
          </a:bodyPr>
          <a:lstStyle/>
          <a:p>
            <a:pPr algn="ctr"/>
            <a:r>
              <a:rPr lang="en-US" sz="1800" b="1" dirty="0">
                <a:gradFill>
                  <a:gsLst>
                    <a:gs pos="0">
                      <a:schemeClr val="tx1"/>
                    </a:gs>
                    <a:gs pos="86000">
                      <a:schemeClr val="tx1"/>
                    </a:gs>
                  </a:gsLst>
                  <a:lin ang="5400000" scaled="0"/>
                </a:gradFill>
                <a:effectLst>
                  <a:outerShdw blurRad="38100" dist="38100" dir="2700000" algn="tl">
                    <a:srgbClr val="000000">
                      <a:alpha val="43137"/>
                    </a:srgbClr>
                  </a:outerShdw>
                </a:effectLst>
              </a:rPr>
              <a:t>JavaScript</a:t>
            </a:r>
          </a:p>
        </p:txBody>
      </p:sp>
      <p:sp>
        <p:nvSpPr>
          <p:cNvPr id="17" name="TextBox 16"/>
          <p:cNvSpPr txBox="1"/>
          <p:nvPr/>
        </p:nvSpPr>
        <p:spPr>
          <a:xfrm>
            <a:off x="832515" y="2105905"/>
            <a:ext cx="1344721" cy="323165"/>
          </a:xfrm>
          <a:prstGeom prst="rect">
            <a:avLst/>
          </a:prstGeom>
          <a:noFill/>
        </p:spPr>
        <p:txBody>
          <a:bodyPr wrap="square" lIns="0" tIns="0" rIns="0" bIns="0" rtlCol="0">
            <a:spAutoFit/>
          </a:bodyPr>
          <a:lstStyle/>
          <a:p>
            <a:pPr algn="ctr"/>
            <a:r>
              <a:rPr lang="en-US" sz="2100" b="1" dirty="0">
                <a:gradFill>
                  <a:gsLst>
                    <a:gs pos="0">
                      <a:schemeClr val="tx1"/>
                    </a:gs>
                    <a:gs pos="86000">
                      <a:schemeClr val="tx1"/>
                    </a:gs>
                  </a:gsLst>
                  <a:lin ang="5400000" scaled="0"/>
                </a:gradFill>
                <a:effectLst>
                  <a:outerShdw blurRad="38100" dist="38100" dir="2700000" algn="tl">
                    <a:srgbClr val="000000">
                      <a:alpha val="43137"/>
                    </a:srgbClr>
                  </a:outerShdw>
                </a:effectLst>
              </a:rPr>
              <a:t>1990’s</a:t>
            </a:r>
          </a:p>
        </p:txBody>
      </p:sp>
      <p:sp>
        <p:nvSpPr>
          <p:cNvPr id="18" name="Rounded Rectangle 17"/>
          <p:cNvSpPr/>
          <p:nvPr/>
        </p:nvSpPr>
        <p:spPr bwMode="auto">
          <a:xfrm>
            <a:off x="2122792" y="3385984"/>
            <a:ext cx="1965398" cy="511626"/>
          </a:xfrm>
          <a:prstGeom prst="roundRect">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bg1">
                    <a:alpha val="99000"/>
                  </a:schemeClr>
                </a:solidFill>
              </a:rPr>
              <a:t>Client</a:t>
            </a:r>
          </a:p>
        </p:txBody>
      </p:sp>
      <p:sp>
        <p:nvSpPr>
          <p:cNvPr id="19" name="Rounded Rectangle 18"/>
          <p:cNvSpPr/>
          <p:nvPr/>
        </p:nvSpPr>
        <p:spPr bwMode="auto">
          <a:xfrm>
            <a:off x="4180397" y="3385984"/>
            <a:ext cx="3501017" cy="511626"/>
          </a:xfrm>
          <a:prstGeom prst="roundRect">
            <a:avLst/>
          </a:prstGeom>
          <a:gradFill flip="none" rotWithShape="1">
            <a:gsLst>
              <a:gs pos="0">
                <a:schemeClr val="accent2">
                  <a:lumMod val="50000"/>
                </a:schemeClr>
              </a:gs>
              <a:gs pos="50000">
                <a:schemeClr val="accent2">
                  <a:lumMod val="75000"/>
                </a:schemeClr>
              </a:gs>
              <a:gs pos="100000">
                <a:schemeClr val="accent2"/>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scene3d>
              <a:camera prst="orthographicFront"/>
              <a:lightRig rig="soft" dir="t">
                <a:rot lat="0" lon="0" rev="10800000"/>
              </a:lightRig>
            </a:scene3d>
            <a:sp3d>
              <a:bevelT w="27940" h="12700"/>
              <a:contourClr>
                <a:srgbClr val="DDDDDD"/>
              </a:contourClr>
            </a:sp3d>
          </a:bodyPr>
          <a:lstStyle/>
          <a:p>
            <a:pPr algn="ctr" defTabSz="685666"/>
            <a:r>
              <a:rPr lang="en-US" sz="1700" dirty="0">
                <a:solidFill>
                  <a:schemeClr val="bg1">
                    <a:alpha val="99000"/>
                  </a:schemeClr>
                </a:solidFill>
              </a:rPr>
              <a:t>Server</a:t>
            </a:r>
          </a:p>
        </p:txBody>
      </p:sp>
      <p:sp>
        <p:nvSpPr>
          <p:cNvPr id="20" name="Rounded Rectangle 19"/>
          <p:cNvSpPr/>
          <p:nvPr/>
        </p:nvSpPr>
        <p:spPr bwMode="auto">
          <a:xfrm>
            <a:off x="7790298" y="3385984"/>
            <a:ext cx="1792512" cy="511626"/>
          </a:xfrm>
          <a:prstGeom prst="roundRect">
            <a:avLst/>
          </a:prstGeom>
          <a:gradFill flip="none" rotWithShape="1">
            <a:gsLst>
              <a:gs pos="0">
                <a:schemeClr val="tx1">
                  <a:lumMod val="65000"/>
                  <a:shade val="30000"/>
                  <a:satMod val="115000"/>
                </a:schemeClr>
              </a:gs>
              <a:gs pos="50000">
                <a:schemeClr val="tx1">
                  <a:lumMod val="65000"/>
                  <a:shade val="67500"/>
                  <a:satMod val="115000"/>
                </a:schemeClr>
              </a:gs>
              <a:gs pos="100000">
                <a:schemeClr val="tx1">
                  <a:lumMod val="65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bg1">
                    <a:alpha val="99000"/>
                  </a:schemeClr>
                </a:solidFill>
              </a:rPr>
              <a:t>Database</a:t>
            </a:r>
          </a:p>
        </p:txBody>
      </p:sp>
      <p:sp>
        <p:nvSpPr>
          <p:cNvPr id="21" name="Left Brace 20"/>
          <p:cNvSpPr/>
          <p:nvPr/>
        </p:nvSpPr>
        <p:spPr>
          <a:xfrm rot="5400000">
            <a:off x="3169164" y="1958624"/>
            <a:ext cx="384417" cy="2368275"/>
          </a:xfrm>
          <a:prstGeom prst="leftBrace">
            <a:avLst/>
          </a:prstGeom>
          <a:ln w="57150"/>
        </p:spPr>
        <p:style>
          <a:lnRef idx="3">
            <a:schemeClr val="accent1"/>
          </a:lnRef>
          <a:fillRef idx="0">
            <a:schemeClr val="accent1"/>
          </a:fillRef>
          <a:effectRef idx="2">
            <a:schemeClr val="accent1"/>
          </a:effectRef>
          <a:fontRef idx="minor">
            <a:schemeClr val="tx1"/>
          </a:fontRef>
        </p:style>
        <p:txBody>
          <a:bodyPr lIns="68589" tIns="34295" rIns="68589" bIns="34295" rtlCol="0" anchor="ctr"/>
          <a:lstStyle/>
          <a:p>
            <a:pPr algn="ctr"/>
            <a:endParaRPr lang="en-US" dirty="0"/>
          </a:p>
        </p:txBody>
      </p:sp>
      <p:sp>
        <p:nvSpPr>
          <p:cNvPr id="22" name="TextBox 21"/>
          <p:cNvSpPr txBox="1"/>
          <p:nvPr/>
        </p:nvSpPr>
        <p:spPr>
          <a:xfrm>
            <a:off x="2542349" y="2632807"/>
            <a:ext cx="1638046" cy="276999"/>
          </a:xfrm>
          <a:prstGeom prst="rect">
            <a:avLst/>
          </a:prstGeom>
          <a:noFill/>
        </p:spPr>
        <p:txBody>
          <a:bodyPr wrap="square" lIns="0" tIns="0" rIns="0" bIns="0" rtlCol="0">
            <a:spAutoFit/>
          </a:bodyPr>
          <a:lstStyle/>
          <a:p>
            <a:pPr algn="ctr"/>
            <a:r>
              <a:rPr lang="en-US" sz="1800" b="1" dirty="0">
                <a:gradFill>
                  <a:gsLst>
                    <a:gs pos="0">
                      <a:schemeClr val="tx1"/>
                    </a:gs>
                    <a:gs pos="86000">
                      <a:schemeClr val="tx1"/>
                    </a:gs>
                  </a:gsLst>
                  <a:lin ang="5400000" scaled="0"/>
                </a:gradFill>
                <a:effectLst>
                  <a:outerShdw blurRad="38100" dist="38100" dir="2700000" algn="tl">
                    <a:srgbClr val="000000">
                      <a:alpha val="43137"/>
                    </a:srgbClr>
                  </a:outerShdw>
                </a:effectLst>
              </a:rPr>
              <a:t>JavaScript</a:t>
            </a:r>
          </a:p>
        </p:txBody>
      </p:sp>
      <p:sp>
        <p:nvSpPr>
          <p:cNvPr id="23" name="TextBox 22"/>
          <p:cNvSpPr txBox="1"/>
          <p:nvPr/>
        </p:nvSpPr>
        <p:spPr>
          <a:xfrm>
            <a:off x="832515" y="3480218"/>
            <a:ext cx="1344721" cy="323165"/>
          </a:xfrm>
          <a:prstGeom prst="rect">
            <a:avLst/>
          </a:prstGeom>
          <a:noFill/>
        </p:spPr>
        <p:txBody>
          <a:bodyPr wrap="square" lIns="0" tIns="0" rIns="0" bIns="0" rtlCol="0">
            <a:spAutoFit/>
          </a:bodyPr>
          <a:lstStyle/>
          <a:p>
            <a:pPr algn="ctr"/>
            <a:r>
              <a:rPr lang="en-US" sz="2100" b="1" dirty="0">
                <a:gradFill>
                  <a:gsLst>
                    <a:gs pos="0">
                      <a:schemeClr val="tx1"/>
                    </a:gs>
                    <a:gs pos="86000">
                      <a:schemeClr val="tx1"/>
                    </a:gs>
                  </a:gsLst>
                  <a:lin ang="5400000" scaled="0"/>
                </a:gradFill>
                <a:effectLst>
                  <a:outerShdw blurRad="38100" dist="38100" dir="2700000" algn="tl">
                    <a:srgbClr val="000000">
                      <a:alpha val="43137"/>
                    </a:srgbClr>
                  </a:outerShdw>
                </a:effectLst>
              </a:rPr>
              <a:t>2000’s</a:t>
            </a:r>
          </a:p>
        </p:txBody>
      </p:sp>
      <p:sp>
        <p:nvSpPr>
          <p:cNvPr id="24" name="Rounded Rectangle 23"/>
          <p:cNvSpPr/>
          <p:nvPr/>
        </p:nvSpPr>
        <p:spPr bwMode="auto">
          <a:xfrm>
            <a:off x="2119044" y="4719484"/>
            <a:ext cx="3700427" cy="511626"/>
          </a:xfrm>
          <a:prstGeom prst="roundRect">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bg1">
                    <a:alpha val="99000"/>
                  </a:schemeClr>
                </a:solidFill>
              </a:rPr>
              <a:t>Client</a:t>
            </a:r>
          </a:p>
        </p:txBody>
      </p:sp>
      <p:sp>
        <p:nvSpPr>
          <p:cNvPr id="25" name="Rounded Rectangle 24"/>
          <p:cNvSpPr/>
          <p:nvPr/>
        </p:nvSpPr>
        <p:spPr bwMode="auto">
          <a:xfrm>
            <a:off x="5966464" y="4719484"/>
            <a:ext cx="2226710" cy="511626"/>
          </a:xfrm>
          <a:prstGeom prst="roundRect">
            <a:avLst/>
          </a:prstGeom>
          <a:gradFill flip="none" rotWithShape="1">
            <a:gsLst>
              <a:gs pos="0">
                <a:schemeClr val="accent2">
                  <a:lumMod val="50000"/>
                </a:schemeClr>
              </a:gs>
              <a:gs pos="50000">
                <a:schemeClr val="accent2">
                  <a:lumMod val="75000"/>
                </a:schemeClr>
              </a:gs>
              <a:gs pos="100000">
                <a:schemeClr val="accent2"/>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scene3d>
              <a:camera prst="orthographicFront"/>
              <a:lightRig rig="soft" dir="t">
                <a:rot lat="0" lon="0" rev="10800000"/>
              </a:lightRig>
            </a:scene3d>
            <a:sp3d>
              <a:bevelT w="27940" h="12700"/>
              <a:contourClr>
                <a:srgbClr val="DDDDDD"/>
              </a:contourClr>
            </a:sp3d>
          </a:bodyPr>
          <a:lstStyle/>
          <a:p>
            <a:pPr algn="ctr" defTabSz="685666"/>
            <a:r>
              <a:rPr lang="en-US" sz="1700" dirty="0">
                <a:solidFill>
                  <a:schemeClr val="bg1">
                    <a:alpha val="99000"/>
                  </a:schemeClr>
                </a:solidFill>
              </a:rPr>
              <a:t>Server</a:t>
            </a:r>
          </a:p>
        </p:txBody>
      </p:sp>
      <p:sp>
        <p:nvSpPr>
          <p:cNvPr id="26" name="Rounded Rectangle 25"/>
          <p:cNvSpPr/>
          <p:nvPr/>
        </p:nvSpPr>
        <p:spPr bwMode="auto">
          <a:xfrm>
            <a:off x="8302061" y="4719484"/>
            <a:ext cx="1277001" cy="511626"/>
          </a:xfrm>
          <a:prstGeom prst="roundRect">
            <a:avLst/>
          </a:prstGeom>
          <a:gradFill flip="none" rotWithShape="1">
            <a:gsLst>
              <a:gs pos="0">
                <a:schemeClr val="tx1">
                  <a:lumMod val="65000"/>
                  <a:shade val="30000"/>
                  <a:satMod val="115000"/>
                </a:schemeClr>
              </a:gs>
              <a:gs pos="50000">
                <a:schemeClr val="tx1">
                  <a:lumMod val="65000"/>
                  <a:shade val="67500"/>
                  <a:satMod val="115000"/>
                </a:schemeClr>
              </a:gs>
              <a:gs pos="100000">
                <a:schemeClr val="tx1">
                  <a:lumMod val="65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bg1">
                    <a:alpha val="99000"/>
                  </a:schemeClr>
                </a:solidFill>
              </a:rPr>
              <a:t>Database</a:t>
            </a:r>
          </a:p>
        </p:txBody>
      </p:sp>
      <p:sp>
        <p:nvSpPr>
          <p:cNvPr id="27" name="Left Brace 26"/>
          <p:cNvSpPr/>
          <p:nvPr/>
        </p:nvSpPr>
        <p:spPr>
          <a:xfrm rot="5400000">
            <a:off x="5239174" y="1218368"/>
            <a:ext cx="381694" cy="6513071"/>
          </a:xfrm>
          <a:prstGeom prst="leftBrace">
            <a:avLst/>
          </a:prstGeom>
          <a:ln w="57150"/>
        </p:spPr>
        <p:style>
          <a:lnRef idx="3">
            <a:schemeClr val="accent1"/>
          </a:lnRef>
          <a:fillRef idx="0">
            <a:schemeClr val="accent1"/>
          </a:fillRef>
          <a:effectRef idx="2">
            <a:schemeClr val="accent1"/>
          </a:effectRef>
          <a:fontRef idx="minor">
            <a:schemeClr val="tx1"/>
          </a:fontRef>
        </p:style>
        <p:txBody>
          <a:bodyPr lIns="68589" tIns="34295" rIns="68589" bIns="34295" rtlCol="0" anchor="ctr"/>
          <a:lstStyle/>
          <a:p>
            <a:pPr algn="ctr"/>
            <a:endParaRPr lang="en-US" dirty="0"/>
          </a:p>
        </p:txBody>
      </p:sp>
      <p:sp>
        <p:nvSpPr>
          <p:cNvPr id="28" name="TextBox 27"/>
          <p:cNvSpPr txBox="1"/>
          <p:nvPr/>
        </p:nvSpPr>
        <p:spPr>
          <a:xfrm>
            <a:off x="4596494" y="3966309"/>
            <a:ext cx="1638046" cy="323165"/>
          </a:xfrm>
          <a:prstGeom prst="rect">
            <a:avLst/>
          </a:prstGeom>
          <a:noFill/>
        </p:spPr>
        <p:txBody>
          <a:bodyPr wrap="square" lIns="0" tIns="0" rIns="0" bIns="0" rtlCol="0">
            <a:spAutoFit/>
          </a:bodyPr>
          <a:lstStyle/>
          <a:p>
            <a:pPr algn="ctr"/>
            <a:r>
              <a:rPr lang="en-US" sz="2100" b="1" dirty="0">
                <a:gradFill>
                  <a:gsLst>
                    <a:gs pos="0">
                      <a:schemeClr val="tx1"/>
                    </a:gs>
                    <a:gs pos="86000">
                      <a:schemeClr val="tx1"/>
                    </a:gs>
                  </a:gsLst>
                  <a:lin ang="5400000" scaled="0"/>
                </a:gradFill>
                <a:effectLst>
                  <a:outerShdw blurRad="38100" dist="38100" dir="2700000" algn="tl">
                    <a:srgbClr val="000000">
                      <a:alpha val="43137"/>
                    </a:srgbClr>
                  </a:outerShdw>
                </a:effectLst>
              </a:rPr>
              <a:t>JavaScript</a:t>
            </a:r>
          </a:p>
        </p:txBody>
      </p:sp>
      <p:sp>
        <p:nvSpPr>
          <p:cNvPr id="29" name="TextBox 28"/>
          <p:cNvSpPr txBox="1"/>
          <p:nvPr/>
        </p:nvSpPr>
        <p:spPr>
          <a:xfrm>
            <a:off x="828767" y="4813717"/>
            <a:ext cx="1344721" cy="323165"/>
          </a:xfrm>
          <a:prstGeom prst="rect">
            <a:avLst/>
          </a:prstGeom>
          <a:noFill/>
        </p:spPr>
        <p:txBody>
          <a:bodyPr wrap="square" lIns="0" tIns="0" rIns="0" bIns="0" rtlCol="0">
            <a:spAutoFit/>
          </a:bodyPr>
          <a:lstStyle/>
          <a:p>
            <a:pPr algn="ctr"/>
            <a:r>
              <a:rPr lang="en-US" sz="2100" b="1" dirty="0">
                <a:gradFill>
                  <a:gsLst>
                    <a:gs pos="0">
                      <a:schemeClr val="tx1"/>
                    </a:gs>
                    <a:gs pos="86000">
                      <a:schemeClr val="tx1"/>
                    </a:gs>
                  </a:gsLst>
                  <a:lin ang="5400000" scaled="0"/>
                </a:gradFill>
                <a:effectLst>
                  <a:outerShdw blurRad="38100" dist="38100" dir="2700000" algn="tl">
                    <a:srgbClr val="000000">
                      <a:alpha val="43137"/>
                    </a:srgbClr>
                  </a:outerShdw>
                </a:effectLst>
              </a:rPr>
              <a:t>Today</a:t>
            </a:r>
          </a:p>
        </p:txBody>
      </p:sp>
    </p:spTree>
    <p:extLst>
      <p:ext uri="{BB962C8B-B14F-4D97-AF65-F5344CB8AC3E}">
        <p14:creationId xmlns:p14="http://schemas.microsoft.com/office/powerpoint/2010/main" val="288526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1000"/>
                                        <p:tgtEl>
                                          <p:spTgt spid="21"/>
                                        </p:tgtEl>
                                      </p:cBhvr>
                                    </p:animEffect>
                                    <p:anim calcmode="lin" valueType="num">
                                      <p:cBhvr>
                                        <p:cTn id="55" dur="1000" fill="hold"/>
                                        <p:tgtEl>
                                          <p:spTgt spid="21"/>
                                        </p:tgtEl>
                                        <p:attrNameLst>
                                          <p:attrName>ppt_x</p:attrName>
                                        </p:attrNameLst>
                                      </p:cBhvr>
                                      <p:tavLst>
                                        <p:tav tm="0">
                                          <p:val>
                                            <p:strVal val="#ppt_x"/>
                                          </p:val>
                                        </p:tav>
                                        <p:tav tm="100000">
                                          <p:val>
                                            <p:strVal val="#ppt_x"/>
                                          </p:val>
                                        </p:tav>
                                      </p:tavLst>
                                    </p:anim>
                                    <p:anim calcmode="lin" valueType="num">
                                      <p:cBhvr>
                                        <p:cTn id="56" dur="1000" fill="hold"/>
                                        <p:tgtEl>
                                          <p:spTgt spid="2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anim calcmode="lin" valueType="num">
                                      <p:cBhvr>
                                        <p:cTn id="60" dur="1000" fill="hold"/>
                                        <p:tgtEl>
                                          <p:spTgt spid="22"/>
                                        </p:tgtEl>
                                        <p:attrNameLst>
                                          <p:attrName>ppt_x</p:attrName>
                                        </p:attrNameLst>
                                      </p:cBhvr>
                                      <p:tavLst>
                                        <p:tav tm="0">
                                          <p:val>
                                            <p:strVal val="#ppt_x"/>
                                          </p:val>
                                        </p:tav>
                                        <p:tav tm="100000">
                                          <p:val>
                                            <p:strVal val="#ppt_x"/>
                                          </p:val>
                                        </p:tav>
                                      </p:tavLst>
                                    </p:anim>
                                    <p:anim calcmode="lin" valueType="num">
                                      <p:cBhvr>
                                        <p:cTn id="61" dur="1000" fill="hold"/>
                                        <p:tgtEl>
                                          <p:spTgt spid="2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anim calcmode="lin" valueType="num">
                                      <p:cBhvr>
                                        <p:cTn id="65" dur="1000" fill="hold"/>
                                        <p:tgtEl>
                                          <p:spTgt spid="23"/>
                                        </p:tgtEl>
                                        <p:attrNameLst>
                                          <p:attrName>ppt_x</p:attrName>
                                        </p:attrNameLst>
                                      </p:cBhvr>
                                      <p:tavLst>
                                        <p:tav tm="0">
                                          <p:val>
                                            <p:strVal val="#ppt_x"/>
                                          </p:val>
                                        </p:tav>
                                        <p:tav tm="100000">
                                          <p:val>
                                            <p:strVal val="#ppt_x"/>
                                          </p:val>
                                        </p:tav>
                                      </p:tavLst>
                                    </p:anim>
                                    <p:anim calcmode="lin" valueType="num">
                                      <p:cBhvr>
                                        <p:cTn id="6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1000"/>
                                        <p:tgtEl>
                                          <p:spTgt spid="24"/>
                                        </p:tgtEl>
                                      </p:cBhvr>
                                    </p:animEffect>
                                    <p:anim calcmode="lin" valueType="num">
                                      <p:cBhvr>
                                        <p:cTn id="72" dur="1000" fill="hold"/>
                                        <p:tgtEl>
                                          <p:spTgt spid="24"/>
                                        </p:tgtEl>
                                        <p:attrNameLst>
                                          <p:attrName>ppt_x</p:attrName>
                                        </p:attrNameLst>
                                      </p:cBhvr>
                                      <p:tavLst>
                                        <p:tav tm="0">
                                          <p:val>
                                            <p:strVal val="#ppt_x"/>
                                          </p:val>
                                        </p:tav>
                                        <p:tav tm="100000">
                                          <p:val>
                                            <p:strVal val="#ppt_x"/>
                                          </p:val>
                                        </p:tav>
                                      </p:tavLst>
                                    </p:anim>
                                    <p:anim calcmode="lin" valueType="num">
                                      <p:cBhvr>
                                        <p:cTn id="73" dur="1000" fill="hold"/>
                                        <p:tgtEl>
                                          <p:spTgt spid="2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1000"/>
                                        <p:tgtEl>
                                          <p:spTgt spid="25"/>
                                        </p:tgtEl>
                                      </p:cBhvr>
                                    </p:animEffect>
                                    <p:anim calcmode="lin" valueType="num">
                                      <p:cBhvr>
                                        <p:cTn id="77" dur="1000" fill="hold"/>
                                        <p:tgtEl>
                                          <p:spTgt spid="25"/>
                                        </p:tgtEl>
                                        <p:attrNameLst>
                                          <p:attrName>ppt_x</p:attrName>
                                        </p:attrNameLst>
                                      </p:cBhvr>
                                      <p:tavLst>
                                        <p:tav tm="0">
                                          <p:val>
                                            <p:strVal val="#ppt_x"/>
                                          </p:val>
                                        </p:tav>
                                        <p:tav tm="100000">
                                          <p:val>
                                            <p:strVal val="#ppt_x"/>
                                          </p:val>
                                        </p:tav>
                                      </p:tavLst>
                                    </p:anim>
                                    <p:anim calcmode="lin" valueType="num">
                                      <p:cBhvr>
                                        <p:cTn id="78" dur="1000" fill="hold"/>
                                        <p:tgtEl>
                                          <p:spTgt spid="2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1000"/>
                                        <p:tgtEl>
                                          <p:spTgt spid="26"/>
                                        </p:tgtEl>
                                      </p:cBhvr>
                                    </p:animEffect>
                                    <p:anim calcmode="lin" valueType="num">
                                      <p:cBhvr>
                                        <p:cTn id="82" dur="1000" fill="hold"/>
                                        <p:tgtEl>
                                          <p:spTgt spid="26"/>
                                        </p:tgtEl>
                                        <p:attrNameLst>
                                          <p:attrName>ppt_x</p:attrName>
                                        </p:attrNameLst>
                                      </p:cBhvr>
                                      <p:tavLst>
                                        <p:tav tm="0">
                                          <p:val>
                                            <p:strVal val="#ppt_x"/>
                                          </p:val>
                                        </p:tav>
                                        <p:tav tm="100000">
                                          <p:val>
                                            <p:strVal val="#ppt_x"/>
                                          </p:val>
                                        </p:tav>
                                      </p:tavLst>
                                    </p:anim>
                                    <p:anim calcmode="lin" valueType="num">
                                      <p:cBhvr>
                                        <p:cTn id="83" dur="1000" fill="hold"/>
                                        <p:tgtEl>
                                          <p:spTgt spid="26"/>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fade">
                                      <p:cBhvr>
                                        <p:cTn id="86" dur="1000"/>
                                        <p:tgtEl>
                                          <p:spTgt spid="27"/>
                                        </p:tgtEl>
                                      </p:cBhvr>
                                    </p:animEffect>
                                    <p:anim calcmode="lin" valueType="num">
                                      <p:cBhvr>
                                        <p:cTn id="87" dur="1000" fill="hold"/>
                                        <p:tgtEl>
                                          <p:spTgt spid="27"/>
                                        </p:tgtEl>
                                        <p:attrNameLst>
                                          <p:attrName>ppt_x</p:attrName>
                                        </p:attrNameLst>
                                      </p:cBhvr>
                                      <p:tavLst>
                                        <p:tav tm="0">
                                          <p:val>
                                            <p:strVal val="#ppt_x"/>
                                          </p:val>
                                        </p:tav>
                                        <p:tav tm="100000">
                                          <p:val>
                                            <p:strVal val="#ppt_x"/>
                                          </p:val>
                                        </p:tav>
                                      </p:tavLst>
                                    </p:anim>
                                    <p:anim calcmode="lin" valueType="num">
                                      <p:cBhvr>
                                        <p:cTn id="88" dur="1000" fill="hold"/>
                                        <p:tgtEl>
                                          <p:spTgt spid="27"/>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1000"/>
                                        <p:tgtEl>
                                          <p:spTgt spid="28"/>
                                        </p:tgtEl>
                                      </p:cBhvr>
                                    </p:animEffect>
                                    <p:anim calcmode="lin" valueType="num">
                                      <p:cBhvr>
                                        <p:cTn id="92" dur="1000" fill="hold"/>
                                        <p:tgtEl>
                                          <p:spTgt spid="28"/>
                                        </p:tgtEl>
                                        <p:attrNameLst>
                                          <p:attrName>ppt_x</p:attrName>
                                        </p:attrNameLst>
                                      </p:cBhvr>
                                      <p:tavLst>
                                        <p:tav tm="0">
                                          <p:val>
                                            <p:strVal val="#ppt_x"/>
                                          </p:val>
                                        </p:tav>
                                        <p:tav tm="100000">
                                          <p:val>
                                            <p:strVal val="#ppt_x"/>
                                          </p:val>
                                        </p:tav>
                                      </p:tavLst>
                                    </p:anim>
                                    <p:anim calcmode="lin" valueType="num">
                                      <p:cBhvr>
                                        <p:cTn id="93" dur="1000" fill="hold"/>
                                        <p:tgtEl>
                                          <p:spTgt spid="28"/>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1000"/>
                                        <p:tgtEl>
                                          <p:spTgt spid="29"/>
                                        </p:tgtEl>
                                      </p:cBhvr>
                                    </p:animEffect>
                                    <p:anim calcmode="lin" valueType="num">
                                      <p:cBhvr>
                                        <p:cTn id="97" dur="1000" fill="hold"/>
                                        <p:tgtEl>
                                          <p:spTgt spid="29"/>
                                        </p:tgtEl>
                                        <p:attrNameLst>
                                          <p:attrName>ppt_x</p:attrName>
                                        </p:attrNameLst>
                                      </p:cBhvr>
                                      <p:tavLst>
                                        <p:tav tm="0">
                                          <p:val>
                                            <p:strVal val="#ppt_x"/>
                                          </p:val>
                                        </p:tav>
                                        <p:tav tm="100000">
                                          <p:val>
                                            <p:strVal val="#ppt_x"/>
                                          </p:val>
                                        </p:tav>
                                      </p:tavLst>
                                    </p:anim>
                                    <p:anim calcmode="lin" valueType="num">
                                      <p:cBhvr>
                                        <p:cTn id="9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P spid="17" grpId="0"/>
      <p:bldP spid="18" grpId="0" animBg="1"/>
      <p:bldP spid="19" grpId="0" animBg="1"/>
      <p:bldP spid="20" grpId="0" animBg="1"/>
      <p:bldP spid="21" grpId="0" animBg="1"/>
      <p:bldP spid="22" grpId="0"/>
      <p:bldP spid="23" grpId="0"/>
      <p:bldP spid="24" grpId="0" animBg="1"/>
      <p:bldP spid="25" grpId="0" animBg="1"/>
      <p:bldP spid="26" grpId="0" animBg="1"/>
      <p:bldP spid="27" grpId="0" animBg="1"/>
      <p:bldP spid="28"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a:t>
            </a:r>
            <a:r>
              <a:rPr lang="en-US" dirty="0" err="1" smtClean="0"/>
              <a:t>Polyfill</a:t>
            </a:r>
            <a:r>
              <a:rPr lang="en-US" dirty="0" smtClean="0"/>
              <a:t> </a:t>
            </a:r>
            <a:r>
              <a:rPr lang="en-US" dirty="0"/>
              <a:t>[</a:t>
            </a:r>
            <a:r>
              <a:rPr lang="en-US" b="1" dirty="0" smtClean="0"/>
              <a:t>pol</a:t>
            </a:r>
            <a:r>
              <a:rPr lang="en-US" dirty="0" smtClean="0"/>
              <a:t>-</a:t>
            </a:r>
            <a:r>
              <a:rPr lang="en-US" dirty="0" err="1" smtClean="0"/>
              <a:t>ee</a:t>
            </a:r>
            <a:r>
              <a:rPr lang="en-US" dirty="0" smtClean="0"/>
              <a:t>-</a:t>
            </a:r>
            <a:r>
              <a:rPr lang="en-US" dirty="0" err="1"/>
              <a:t>fil</a:t>
            </a:r>
            <a:r>
              <a:rPr lang="en-US" dirty="0"/>
              <a:t>]</a:t>
            </a:r>
          </a:p>
        </p:txBody>
      </p:sp>
      <p:pic>
        <p:nvPicPr>
          <p:cNvPr id="3" name="Picture 2"/>
          <p:cNvPicPr>
            <a:picLocks noChangeAspect="1"/>
          </p:cNvPicPr>
          <p:nvPr/>
        </p:nvPicPr>
        <p:blipFill>
          <a:blip r:embed="rId3"/>
          <a:stretch>
            <a:fillRect/>
          </a:stretch>
        </p:blipFill>
        <p:spPr>
          <a:xfrm>
            <a:off x="3835223" y="1700212"/>
            <a:ext cx="4676775" cy="3457575"/>
          </a:xfrm>
          <a:prstGeom prst="rect">
            <a:avLst/>
          </a:prstGeom>
        </p:spPr>
      </p:pic>
    </p:spTree>
    <p:extLst>
      <p:ext uri="{BB962C8B-B14F-4D97-AF65-F5344CB8AC3E}">
        <p14:creationId xmlns:p14="http://schemas.microsoft.com/office/powerpoint/2010/main" val="4056591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Polyfill</a:t>
            </a:r>
            <a:r>
              <a:rPr lang="en-US" dirty="0" smtClean="0"/>
              <a:t> with </a:t>
            </a:r>
            <a:r>
              <a:rPr lang="en-US" dirty="0" err="1" smtClean="0"/>
              <a:t>Modernizr</a:t>
            </a:r>
            <a:endParaRPr lang="en-US" dirty="0"/>
          </a:p>
        </p:txBody>
      </p:sp>
      <p:sp>
        <p:nvSpPr>
          <p:cNvPr id="6" name="Oval Callout 5"/>
          <p:cNvSpPr/>
          <p:nvPr/>
        </p:nvSpPr>
        <p:spPr bwMode="auto">
          <a:xfrm>
            <a:off x="6194608" y="1749341"/>
            <a:ext cx="3736779" cy="920416"/>
          </a:xfrm>
          <a:prstGeom prst="wedgeEllipseCallout">
            <a:avLst>
              <a:gd name="adj1" fmla="val -49862"/>
              <a:gd name="adj2" fmla="val -48952"/>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1800" dirty="0">
                <a:gradFill>
                  <a:gsLst>
                    <a:gs pos="0">
                      <a:srgbClr val="FFFFFF"/>
                    </a:gs>
                    <a:gs pos="100000">
                      <a:srgbClr val="FFFFFF"/>
                    </a:gs>
                  </a:gsLst>
                  <a:lin ang="5400000" scaled="0"/>
                </a:gradFill>
              </a:rPr>
              <a:t>Not supported in older browsers!</a:t>
            </a:r>
          </a:p>
        </p:txBody>
      </p:sp>
      <p:sp>
        <p:nvSpPr>
          <p:cNvPr id="7" name="Oval Callout 6"/>
          <p:cNvSpPr/>
          <p:nvPr/>
        </p:nvSpPr>
        <p:spPr bwMode="auto">
          <a:xfrm>
            <a:off x="6221685" y="1746334"/>
            <a:ext cx="3736779" cy="920416"/>
          </a:xfrm>
          <a:prstGeom prst="wedgeEllipseCallout">
            <a:avLst>
              <a:gd name="adj1" fmla="val -72717"/>
              <a:gd name="adj2" fmla="val 111334"/>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1800" dirty="0">
                <a:gradFill>
                  <a:gsLst>
                    <a:gs pos="0">
                      <a:srgbClr val="FFFFFF"/>
                    </a:gs>
                    <a:gs pos="100000">
                      <a:srgbClr val="FFFFFF"/>
                    </a:gs>
                  </a:gsLst>
                  <a:lin ang="5400000" scaled="0"/>
                </a:gradFill>
              </a:rPr>
              <a:t>“Polyfill” support with a jQuery plugin</a:t>
            </a:r>
          </a:p>
        </p:txBody>
      </p:sp>
      <p:sp>
        <p:nvSpPr>
          <p:cNvPr id="8" name="Text Placeholder 5"/>
          <p:cNvSpPr txBox="1">
            <a:spLocks/>
          </p:cNvSpPr>
          <p:nvPr/>
        </p:nvSpPr>
        <p:spPr>
          <a:xfrm>
            <a:off x="1255302" y="1481634"/>
            <a:ext cx="8363937" cy="3781035"/>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85864">
              <a:defRPr/>
            </a:pPr>
            <a:r>
              <a:rPr lang="en-US" sz="2100" dirty="0"/>
              <a:t>article { -moz-border-radius:10px; -webkit-border-radius:10px; border-radius:10px; }</a:t>
            </a:r>
          </a:p>
          <a:p>
            <a:pPr defTabSz="685864">
              <a:defRPr/>
            </a:pPr>
            <a:endParaRPr lang="en-US" sz="2100" dirty="0"/>
          </a:p>
          <a:p>
            <a:pPr defTabSz="685864">
              <a:defRPr/>
            </a:pPr>
            <a:r>
              <a:rPr lang="en-US" sz="2100" dirty="0"/>
              <a:t>$(function() {</a:t>
            </a:r>
          </a:p>
          <a:p>
            <a:pPr defTabSz="685864">
              <a:defRPr/>
            </a:pPr>
            <a:r>
              <a:rPr lang="en-US" sz="2100" dirty="0"/>
              <a:t>   if (!</a:t>
            </a:r>
            <a:r>
              <a:rPr lang="en-US" sz="2100" b="1" dirty="0" err="1">
                <a:solidFill>
                  <a:srgbClr val="800000"/>
                </a:solidFill>
              </a:rPr>
              <a:t>Modernizr.borderradius</a:t>
            </a:r>
            <a:r>
              <a:rPr lang="en-US" sz="2100" dirty="0"/>
              <a:t>) {</a:t>
            </a:r>
          </a:p>
          <a:p>
            <a:pPr defTabSz="685864">
              <a:defRPr/>
            </a:pPr>
            <a:r>
              <a:rPr lang="en-US" sz="2100" dirty="0"/>
              <a:t>      // Use a </a:t>
            </a:r>
            <a:r>
              <a:rPr lang="en-US" sz="2100" dirty="0" err="1"/>
              <a:t>jQuery</a:t>
            </a:r>
            <a:r>
              <a:rPr lang="en-US" sz="2100" dirty="0"/>
              <a:t> plugin to round those corners </a:t>
            </a:r>
          </a:p>
          <a:p>
            <a:pPr defTabSz="685864">
              <a:defRPr/>
            </a:pPr>
            <a:r>
              <a:rPr lang="en-US" sz="2100" dirty="0"/>
              <a:t>      $.</a:t>
            </a:r>
            <a:r>
              <a:rPr lang="en-US" sz="2100" dirty="0" err="1"/>
              <a:t>getScript</a:t>
            </a:r>
            <a:r>
              <a:rPr lang="en-US" sz="2100" dirty="0"/>
              <a:t>("</a:t>
            </a:r>
            <a:r>
              <a:rPr lang="en-US" sz="2100" dirty="0" err="1"/>
              <a:t>js</a:t>
            </a:r>
            <a:r>
              <a:rPr lang="en-US" sz="2100" dirty="0"/>
              <a:t>/jquery.corner.js", function () {</a:t>
            </a:r>
          </a:p>
          <a:p>
            <a:pPr defTabSz="685864">
              <a:defRPr/>
            </a:pPr>
            <a:r>
              <a:rPr lang="en-US" sz="2100" dirty="0"/>
              <a:t>         $("article").corner();   </a:t>
            </a:r>
          </a:p>
          <a:p>
            <a:pPr defTabSz="685864">
              <a:defRPr/>
            </a:pPr>
            <a:r>
              <a:rPr lang="en-US" sz="2100" dirty="0"/>
              <a:t>      });             </a:t>
            </a:r>
          </a:p>
          <a:p>
            <a:pPr defTabSz="685864">
              <a:defRPr/>
            </a:pPr>
            <a:r>
              <a:rPr lang="en-US" sz="2100" dirty="0"/>
              <a:t>   }</a:t>
            </a:r>
          </a:p>
          <a:p>
            <a:pPr defTabSz="685864">
              <a:defRPr/>
            </a:pPr>
            <a:r>
              <a:rPr lang="en-US" sz="2100" dirty="0"/>
              <a:t>});</a:t>
            </a:r>
          </a:p>
        </p:txBody>
      </p:sp>
    </p:spTree>
    <p:extLst>
      <p:ext uri="{BB962C8B-B14F-4D97-AF65-F5344CB8AC3E}">
        <p14:creationId xmlns:p14="http://schemas.microsoft.com/office/powerpoint/2010/main" val="315322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about me</a:t>
            </a:r>
            <a:endParaRPr lang="en-US" dirty="0"/>
          </a:p>
        </p:txBody>
      </p:sp>
      <p:sp>
        <p:nvSpPr>
          <p:cNvPr id="3" name="Content Placeholder 2"/>
          <p:cNvSpPr>
            <a:spLocks noGrp="1"/>
          </p:cNvSpPr>
          <p:nvPr>
            <p:ph idx="1"/>
          </p:nvPr>
        </p:nvSpPr>
        <p:spPr/>
        <p:txBody>
          <a:bodyPr/>
          <a:lstStyle/>
          <a:p>
            <a:r>
              <a:rPr lang="en-US" sz="2400" dirty="0"/>
              <a:t>Microsoft MVP: ASP.NET/IIS</a:t>
            </a:r>
          </a:p>
          <a:p>
            <a:r>
              <a:rPr lang="en-US" sz="2400" dirty="0"/>
              <a:t>Senior Software Engineer at Skyline Technologies</a:t>
            </a:r>
          </a:p>
          <a:p>
            <a:r>
              <a:rPr lang="en-US" sz="2400" dirty="0"/>
              <a:t>Been developing software for ~13 years</a:t>
            </a:r>
          </a:p>
          <a:p>
            <a:r>
              <a:rPr lang="en-US" sz="2400" dirty="0"/>
              <a:t>Primary focus on the Microsoft Web stack</a:t>
            </a:r>
          </a:p>
          <a:p>
            <a:r>
              <a:rPr lang="en-US" sz="2400" dirty="0"/>
              <a:t>Speaker (Local, Regional, National)</a:t>
            </a:r>
          </a:p>
          <a:p>
            <a:r>
              <a:rPr lang="en-US" sz="2400" dirty="0"/>
              <a:t>Author (MSDN, Pluralsight)</a:t>
            </a:r>
          </a:p>
          <a:p>
            <a:endParaRPr lang="en-US" sz="2000" dirty="0"/>
          </a:p>
        </p:txBody>
      </p:sp>
    </p:spTree>
    <p:extLst>
      <p:ext uri="{BB962C8B-B14F-4D97-AF65-F5344CB8AC3E}">
        <p14:creationId xmlns:p14="http://schemas.microsoft.com/office/powerpoint/2010/main" val="3174283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Supports What?</a:t>
            </a:r>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877151943"/>
              </p:ext>
            </p:extLst>
          </p:nvPr>
        </p:nvGraphicFramePr>
        <p:xfrm>
          <a:off x="2969045" y="2036389"/>
          <a:ext cx="5878998" cy="1363979"/>
        </p:xfrm>
        <a:graphic>
          <a:graphicData uri="http://schemas.openxmlformats.org/drawingml/2006/table">
            <a:tbl>
              <a:tblPr firstRow="1" bandCol="1">
                <a:tableStyleId>{B301B821-A1FF-4177-AEE7-76D212191A09}</a:tableStyleId>
              </a:tblPr>
              <a:tblGrid>
                <a:gridCol w="871081"/>
                <a:gridCol w="889231"/>
                <a:gridCol w="825715"/>
                <a:gridCol w="834789"/>
                <a:gridCol w="843863"/>
                <a:gridCol w="517206"/>
                <a:gridCol w="526280"/>
                <a:gridCol w="570833"/>
              </a:tblGrid>
              <a:tr h="304436">
                <a:tc rowSpan="2">
                  <a:txBody>
                    <a:bodyPr/>
                    <a:lstStyle/>
                    <a:p>
                      <a:endParaRPr lang="en-US" sz="1100" dirty="0"/>
                    </a:p>
                  </a:txBody>
                  <a:tcPr marL="68598" marR="68598" marT="34290" marB="34290"/>
                </a:tc>
                <a:tc rowSpan="2">
                  <a:txBody>
                    <a:bodyPr/>
                    <a:lstStyle/>
                    <a:p>
                      <a:endParaRPr lang="en-US" sz="1200" dirty="0"/>
                    </a:p>
                  </a:txBody>
                  <a:tcPr marL="68598" marR="68598" marT="34290" marB="34290"/>
                </a:tc>
                <a:tc rowSpan="2">
                  <a:txBody>
                    <a:bodyPr/>
                    <a:lstStyle/>
                    <a:p>
                      <a:endParaRPr lang="en-US" sz="1100" dirty="0"/>
                    </a:p>
                  </a:txBody>
                  <a:tcPr marL="68598" marR="68598" marT="34290" marB="34290"/>
                </a:tc>
                <a:tc rowSpan="2">
                  <a:txBody>
                    <a:bodyPr/>
                    <a:lstStyle/>
                    <a:p>
                      <a:endParaRPr lang="en-US" sz="1100" dirty="0"/>
                    </a:p>
                  </a:txBody>
                  <a:tcPr marL="68598" marR="68598" marT="34290" marB="34290"/>
                </a:tc>
                <a:tc rowSpan="2">
                  <a:txBody>
                    <a:bodyPr/>
                    <a:lstStyle/>
                    <a:p>
                      <a:endParaRPr lang="en-US" sz="1100" dirty="0"/>
                    </a:p>
                  </a:txBody>
                  <a:tcPr marL="68598" marR="68598" marT="34290" marB="34290"/>
                </a:tc>
                <a:tc gridSpan="3">
                  <a:txBody>
                    <a:bodyPr/>
                    <a:lstStyle/>
                    <a:p>
                      <a:pPr algn="ctr"/>
                      <a:r>
                        <a:rPr lang="en-US" sz="1100" dirty="0" smtClean="0"/>
                        <a:t>Mobile</a:t>
                      </a:r>
                      <a:endParaRPr lang="en-US" sz="1100" dirty="0">
                        <a:solidFill>
                          <a:srgbClr val="FFC425"/>
                        </a:solidFill>
                      </a:endParaRPr>
                    </a:p>
                  </a:txBody>
                  <a:tcPr marL="68598" marR="68598" marT="34290" marB="34290"/>
                </a:tc>
                <a:tc hMerge="1">
                  <a:txBody>
                    <a:bodyPr/>
                    <a:lstStyle/>
                    <a:p>
                      <a:endParaRPr lang="en-US" dirty="0"/>
                    </a:p>
                  </a:txBody>
                  <a:tcPr/>
                </a:tc>
                <a:tc hMerge="1">
                  <a:txBody>
                    <a:bodyPr/>
                    <a:lstStyle/>
                    <a:p>
                      <a:endParaRPr lang="en-US" dirty="0"/>
                    </a:p>
                  </a:txBody>
                  <a:tcPr/>
                </a:tc>
              </a:tr>
              <a:tr h="716643">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sz="1100" dirty="0"/>
                    </a:p>
                  </a:txBody>
                  <a:tcPr marL="68598" marR="68598" marT="34290" marB="34290"/>
                </a:tc>
                <a:tc>
                  <a:txBody>
                    <a:bodyPr/>
                    <a:lstStyle/>
                    <a:p>
                      <a:endParaRPr lang="en-US" sz="1100" dirty="0"/>
                    </a:p>
                  </a:txBody>
                  <a:tcPr marL="68598" marR="68598" marT="34290" marB="34290"/>
                </a:tc>
                <a:tc>
                  <a:txBody>
                    <a:bodyPr/>
                    <a:lstStyle/>
                    <a:p>
                      <a:endParaRPr lang="en-US" sz="1100" dirty="0"/>
                    </a:p>
                  </a:txBody>
                  <a:tcPr marL="68598" marR="68598" marT="34290" marB="34290"/>
                </a:tc>
              </a:tr>
              <a:tr h="342900">
                <a:tc>
                  <a:txBody>
                    <a:bodyPr/>
                    <a:lstStyle/>
                    <a:p>
                      <a:pPr algn="ctr"/>
                      <a:r>
                        <a:rPr lang="en-US" sz="1800" b="1" dirty="0" smtClean="0">
                          <a:solidFill>
                            <a:schemeClr val="tx1"/>
                          </a:solidFill>
                        </a:rPr>
                        <a:t>9</a:t>
                      </a:r>
                      <a:endParaRPr lang="en-US" sz="1800" b="1" dirty="0">
                        <a:solidFill>
                          <a:schemeClr val="tx1"/>
                        </a:solidFill>
                      </a:endParaRPr>
                    </a:p>
                  </a:txBody>
                  <a:tcPr marL="68598" marR="68598" marT="34290" marB="34290"/>
                </a:tc>
                <a:tc>
                  <a:txBody>
                    <a:bodyPr/>
                    <a:lstStyle/>
                    <a:p>
                      <a:pPr algn="ctr"/>
                      <a:r>
                        <a:rPr lang="en-US" sz="1800" b="1" dirty="0" smtClean="0">
                          <a:solidFill>
                            <a:schemeClr val="tx1"/>
                          </a:solidFill>
                        </a:rPr>
                        <a:t>13</a:t>
                      </a:r>
                      <a:endParaRPr lang="en-US" sz="1800" b="1" dirty="0">
                        <a:solidFill>
                          <a:schemeClr val="tx1"/>
                        </a:solidFill>
                      </a:endParaRPr>
                    </a:p>
                  </a:txBody>
                  <a:tcPr marL="68598" marR="68598" marT="34290" marB="34290"/>
                </a:tc>
                <a:tc>
                  <a:txBody>
                    <a:bodyPr/>
                    <a:lstStyle/>
                    <a:p>
                      <a:pPr algn="ctr"/>
                      <a:r>
                        <a:rPr lang="en-US" sz="1800" b="1" dirty="0" smtClean="0">
                          <a:solidFill>
                            <a:schemeClr val="tx1"/>
                          </a:solidFill>
                        </a:rPr>
                        <a:t>3.5</a:t>
                      </a:r>
                      <a:endParaRPr lang="en-US" sz="1800" b="1" dirty="0">
                        <a:solidFill>
                          <a:schemeClr val="tx1"/>
                        </a:solidFill>
                      </a:endParaRPr>
                    </a:p>
                  </a:txBody>
                  <a:tcPr marL="68598" marR="68598" marT="34290" marB="34290"/>
                </a:tc>
                <a:tc>
                  <a:txBody>
                    <a:bodyPr/>
                    <a:lstStyle/>
                    <a:p>
                      <a:pPr algn="ctr"/>
                      <a:r>
                        <a:rPr lang="en-US" sz="1800" b="1" dirty="0" smtClean="0">
                          <a:solidFill>
                            <a:schemeClr val="tx1"/>
                          </a:solidFill>
                        </a:rPr>
                        <a:t>11</a:t>
                      </a:r>
                      <a:endParaRPr lang="en-US" sz="1800" b="1" dirty="0">
                        <a:solidFill>
                          <a:schemeClr val="tx1"/>
                        </a:solidFill>
                      </a:endParaRPr>
                    </a:p>
                  </a:txBody>
                  <a:tcPr marL="68598" marR="68598" marT="34290" marB="34290"/>
                </a:tc>
                <a:tc>
                  <a:txBody>
                    <a:bodyPr/>
                    <a:lstStyle/>
                    <a:p>
                      <a:pPr algn="ctr"/>
                      <a:r>
                        <a:rPr lang="en-US" sz="1800" b="1" dirty="0" smtClean="0">
                          <a:solidFill>
                            <a:schemeClr val="tx1"/>
                          </a:solidFill>
                        </a:rPr>
                        <a:t>4</a:t>
                      </a:r>
                      <a:endParaRPr lang="en-US" sz="1800" b="1" dirty="0">
                        <a:solidFill>
                          <a:schemeClr val="tx1"/>
                        </a:solidFill>
                      </a:endParaRPr>
                    </a:p>
                  </a:txBody>
                  <a:tcPr marL="68598" marR="68598" marT="34290" marB="34290"/>
                </a:tc>
                <a:tc>
                  <a:txBody>
                    <a:bodyPr/>
                    <a:lstStyle/>
                    <a:p>
                      <a:pPr algn="ctr"/>
                      <a:r>
                        <a:rPr lang="en-US" sz="1800" b="1" dirty="0" smtClean="0">
                          <a:solidFill>
                            <a:schemeClr val="tx1"/>
                          </a:solidFill>
                        </a:rPr>
                        <a:t>9</a:t>
                      </a:r>
                      <a:endParaRPr lang="en-US" sz="1800" b="1" dirty="0">
                        <a:solidFill>
                          <a:schemeClr val="tx1"/>
                        </a:solidFill>
                      </a:endParaRPr>
                    </a:p>
                  </a:txBody>
                  <a:tcPr marL="68598" marR="68598" marT="34290" marB="34290"/>
                </a:tc>
                <a:tc>
                  <a:txBody>
                    <a:bodyPr/>
                    <a:lstStyle/>
                    <a:p>
                      <a:pPr algn="ctr"/>
                      <a:r>
                        <a:rPr lang="en-US" sz="1800" b="1" dirty="0" smtClean="0">
                          <a:solidFill>
                            <a:schemeClr val="tx1"/>
                          </a:solidFill>
                        </a:rPr>
                        <a:t>2.3</a:t>
                      </a:r>
                      <a:endParaRPr lang="en-US" sz="1800" b="1" dirty="0">
                        <a:solidFill>
                          <a:schemeClr val="tx1"/>
                        </a:solidFill>
                      </a:endParaRPr>
                    </a:p>
                  </a:txBody>
                  <a:tcPr marL="68598" marR="68598" marT="34290" marB="34290"/>
                </a:tc>
                <a:tc>
                  <a:txBody>
                    <a:bodyPr/>
                    <a:lstStyle/>
                    <a:p>
                      <a:pPr algn="ctr"/>
                      <a:r>
                        <a:rPr lang="en-US" sz="1800" b="1" dirty="0" smtClean="0">
                          <a:solidFill>
                            <a:schemeClr val="tx1"/>
                          </a:solidFill>
                        </a:rPr>
                        <a:t>4.2</a:t>
                      </a:r>
                      <a:endParaRPr lang="en-US" sz="1800" b="1" dirty="0">
                        <a:solidFill>
                          <a:schemeClr val="tx1"/>
                        </a:solidFill>
                      </a:endParaRPr>
                    </a:p>
                  </a:txBody>
                  <a:tcPr marL="68598" marR="68598" marT="34290" marB="34290"/>
                </a:tc>
              </a:tr>
            </a:tbl>
          </a:graphicData>
        </a:graphic>
      </p:graphicFrame>
      <p:pic>
        <p:nvPicPr>
          <p:cNvPr id="5" name="Picture 4"/>
          <p:cNvPicPr>
            <a:picLocks noChangeAspect="1"/>
          </p:cNvPicPr>
          <p:nvPr/>
        </p:nvPicPr>
        <p:blipFill>
          <a:blip r:embed="rId3"/>
          <a:stretch>
            <a:fillRect/>
          </a:stretch>
        </p:blipFill>
        <p:spPr>
          <a:xfrm>
            <a:off x="3016203" y="2157812"/>
            <a:ext cx="781935" cy="781732"/>
          </a:xfrm>
          <a:prstGeom prst="rect">
            <a:avLst/>
          </a:prstGeom>
        </p:spPr>
      </p:pic>
      <p:pic>
        <p:nvPicPr>
          <p:cNvPr id="6" name="Picture 5"/>
          <p:cNvPicPr>
            <a:picLocks noChangeAspect="1"/>
          </p:cNvPicPr>
          <p:nvPr/>
        </p:nvPicPr>
        <p:blipFill>
          <a:blip r:embed="rId4"/>
          <a:stretch>
            <a:fillRect/>
          </a:stretch>
        </p:blipFill>
        <p:spPr>
          <a:xfrm>
            <a:off x="4758394" y="2163597"/>
            <a:ext cx="778531" cy="778328"/>
          </a:xfrm>
          <a:prstGeom prst="rect">
            <a:avLst/>
          </a:prstGeom>
        </p:spPr>
      </p:pic>
      <p:pic>
        <p:nvPicPr>
          <p:cNvPr id="7" name="Picture 6"/>
          <p:cNvPicPr>
            <a:picLocks noChangeAspect="1"/>
          </p:cNvPicPr>
          <p:nvPr/>
        </p:nvPicPr>
        <p:blipFill>
          <a:blip r:embed="rId5"/>
          <a:stretch>
            <a:fillRect/>
          </a:stretch>
        </p:blipFill>
        <p:spPr>
          <a:xfrm>
            <a:off x="5608610" y="2161212"/>
            <a:ext cx="717735" cy="780710"/>
          </a:xfrm>
          <a:prstGeom prst="rect">
            <a:avLst/>
          </a:prstGeom>
        </p:spPr>
      </p:pic>
      <p:pic>
        <p:nvPicPr>
          <p:cNvPr id="8" name="Picture 7"/>
          <p:cNvPicPr>
            <a:picLocks noChangeAspect="1"/>
          </p:cNvPicPr>
          <p:nvPr/>
        </p:nvPicPr>
        <p:blipFill>
          <a:blip r:embed="rId6"/>
          <a:stretch>
            <a:fillRect/>
          </a:stretch>
        </p:blipFill>
        <p:spPr>
          <a:xfrm>
            <a:off x="3890030" y="2154862"/>
            <a:ext cx="784883" cy="784679"/>
          </a:xfrm>
          <a:prstGeom prst="rect">
            <a:avLst/>
          </a:prstGeom>
        </p:spPr>
      </p:pic>
      <p:pic>
        <p:nvPicPr>
          <p:cNvPr id="9" name="Picture 8"/>
          <p:cNvPicPr>
            <a:picLocks noChangeAspect="1"/>
          </p:cNvPicPr>
          <p:nvPr/>
        </p:nvPicPr>
        <p:blipFill>
          <a:blip r:embed="rId7"/>
          <a:stretch>
            <a:fillRect/>
          </a:stretch>
        </p:blipFill>
        <p:spPr>
          <a:xfrm>
            <a:off x="6422528" y="2162689"/>
            <a:ext cx="779439" cy="779236"/>
          </a:xfrm>
          <a:prstGeom prst="rect">
            <a:avLst/>
          </a:prstGeom>
        </p:spPr>
      </p:pic>
      <p:pic>
        <p:nvPicPr>
          <p:cNvPr id="10" name="Picture 9"/>
          <p:cNvPicPr>
            <a:picLocks noChangeAspect="1"/>
          </p:cNvPicPr>
          <p:nvPr/>
        </p:nvPicPr>
        <p:blipFill>
          <a:blip r:embed="rId8"/>
          <a:stretch>
            <a:fillRect/>
          </a:stretch>
        </p:blipFill>
        <p:spPr>
          <a:xfrm>
            <a:off x="7750927" y="2413216"/>
            <a:ext cx="526462" cy="526325"/>
          </a:xfrm>
          <a:prstGeom prst="rect">
            <a:avLst/>
          </a:prstGeom>
        </p:spPr>
      </p:pic>
      <p:pic>
        <p:nvPicPr>
          <p:cNvPr id="11" name="Picture 10"/>
          <p:cNvPicPr>
            <a:picLocks noChangeAspect="1"/>
          </p:cNvPicPr>
          <p:nvPr/>
        </p:nvPicPr>
        <p:blipFill>
          <a:blip r:embed="rId3"/>
          <a:stretch>
            <a:fillRect/>
          </a:stretch>
        </p:blipFill>
        <p:spPr>
          <a:xfrm>
            <a:off x="7255497" y="2471454"/>
            <a:ext cx="468209" cy="468087"/>
          </a:xfrm>
          <a:prstGeom prst="rect">
            <a:avLst/>
          </a:prstGeom>
        </p:spPr>
      </p:pic>
      <p:pic>
        <p:nvPicPr>
          <p:cNvPr id="13" name="Picture 12"/>
          <p:cNvPicPr>
            <a:picLocks noChangeAspect="1"/>
          </p:cNvPicPr>
          <p:nvPr/>
        </p:nvPicPr>
        <p:blipFill>
          <a:blip r:embed="rId7"/>
          <a:stretch>
            <a:fillRect/>
          </a:stretch>
        </p:blipFill>
        <p:spPr>
          <a:xfrm>
            <a:off x="8322759" y="2471457"/>
            <a:ext cx="479665" cy="479540"/>
          </a:xfrm>
          <a:prstGeom prst="rect">
            <a:avLst/>
          </a:prstGeom>
        </p:spPr>
      </p:pic>
      <p:sp>
        <p:nvSpPr>
          <p:cNvPr id="14" name="Rectangle 13"/>
          <p:cNvSpPr/>
          <p:nvPr/>
        </p:nvSpPr>
        <p:spPr>
          <a:xfrm rot="19809664">
            <a:off x="2937559" y="2586079"/>
            <a:ext cx="5913964" cy="830997"/>
          </a:xfrm>
          <a:prstGeom prst="rect">
            <a:avLst/>
          </a:prstGeom>
          <a:noFill/>
        </p:spPr>
        <p:txBody>
          <a:bodyPr wrap="square" lIns="68589" tIns="34295" rIns="68589" bIns="34295">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000" b="1" spc="38"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lt"/>
                <a:cs typeface="Arial" charset="0"/>
              </a:rPr>
              <a:t>It Depends?!?#@#</a:t>
            </a:r>
            <a:endParaRPr lang="en-US" sz="5000" b="1" spc="38"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5" name="Subtitle 2"/>
          <p:cNvSpPr txBox="1">
            <a:spLocks/>
          </p:cNvSpPr>
          <p:nvPr/>
        </p:nvSpPr>
        <p:spPr>
          <a:xfrm>
            <a:off x="4282471" y="5095610"/>
            <a:ext cx="3706226" cy="1097223"/>
          </a:xfrm>
          <a:prstGeom prst="rect">
            <a:avLst/>
          </a:prstGeom>
        </p:spPr>
        <p:txBody>
          <a:bodyPr vert="horz" wrap="square" lIns="0" tIns="0" rIns="0" bIns="0" rtlCol="0">
            <a:spAutoFit/>
          </a:bodyPr>
          <a:lstStyle>
            <a:lvl1pPr marL="345327" indent="-345327" algn="l" defTabSz="685864" rtl="0" eaLnBrk="1" latinLnBrk="0" hangingPunct="1">
              <a:lnSpc>
                <a:spcPct val="90000"/>
              </a:lnSpc>
              <a:spcBef>
                <a:spcPct val="20000"/>
              </a:spcBef>
              <a:buFontTx/>
              <a:buBlip>
                <a:blip r:embed="rId9"/>
              </a:buBlip>
              <a:defRPr sz="2300" b="0" kern="1200">
                <a:gradFill>
                  <a:gsLst>
                    <a:gs pos="0">
                      <a:srgbClr val="000000"/>
                    </a:gs>
                    <a:gs pos="86000">
                      <a:srgbClr val="000000"/>
                    </a:gs>
                  </a:gsLst>
                  <a:lin ang="5400000" scaled="0"/>
                </a:gradFill>
                <a:latin typeface="Consolas" pitchFamily="49" charset="0"/>
                <a:ea typeface="+mn-ea"/>
                <a:cs typeface="Consolas" pitchFamily="49" charset="0"/>
              </a:defRPr>
            </a:lvl1pPr>
            <a:lvl2pPr marL="641833" indent="-296506" algn="l" defTabSz="685864" rtl="0" eaLnBrk="1" latinLnBrk="0" hangingPunct="1">
              <a:lnSpc>
                <a:spcPct val="90000"/>
              </a:lnSpc>
              <a:spcBef>
                <a:spcPct val="20000"/>
              </a:spcBef>
              <a:buFontTx/>
              <a:buBlip>
                <a:blip r:embed="rId9"/>
              </a:buBlip>
              <a:defRPr sz="2100" b="0" kern="1200">
                <a:gradFill>
                  <a:gsLst>
                    <a:gs pos="0">
                      <a:srgbClr val="000000"/>
                    </a:gs>
                    <a:gs pos="86000">
                      <a:srgbClr val="000000"/>
                    </a:gs>
                  </a:gsLst>
                  <a:lin ang="5400000" scaled="0"/>
                </a:gradFill>
                <a:latin typeface="Consolas" pitchFamily="49" charset="0"/>
                <a:ea typeface="+mn-ea"/>
                <a:cs typeface="Consolas" pitchFamily="49" charset="0"/>
              </a:defRPr>
            </a:lvl2pPr>
            <a:lvl3pPr marL="944292" indent="-302459" algn="l" defTabSz="685864" rtl="0" eaLnBrk="1" latinLnBrk="0" hangingPunct="1">
              <a:lnSpc>
                <a:spcPct val="90000"/>
              </a:lnSpc>
              <a:spcBef>
                <a:spcPct val="20000"/>
              </a:spcBef>
              <a:buFontTx/>
              <a:buBlip>
                <a:blip r:embed="rId9"/>
              </a:buBlip>
              <a:defRPr sz="18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203883" indent="-259591" algn="l" defTabSz="685864" rtl="0" eaLnBrk="1" latinLnBrk="0" hangingPunct="1">
              <a:lnSpc>
                <a:spcPct val="90000"/>
              </a:lnSpc>
              <a:spcBef>
                <a:spcPct val="20000"/>
              </a:spcBef>
              <a:buFontTx/>
              <a:buBlip>
                <a:blip r:embed="rId9"/>
              </a:buBlip>
              <a:defRPr sz="18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56329" indent="-252446" algn="l" defTabSz="685864" rtl="0" eaLnBrk="1" latinLnBrk="0" hangingPunct="1">
              <a:lnSpc>
                <a:spcPct val="90000"/>
              </a:lnSpc>
              <a:spcBef>
                <a:spcPct val="20000"/>
              </a:spcBef>
              <a:buFontTx/>
              <a:buBlip>
                <a:blip r:embed="rId9"/>
              </a:buBlip>
              <a:defRPr sz="1800" b="0" kern="1200">
                <a:gradFill>
                  <a:gsLst>
                    <a:gs pos="0">
                      <a:srgbClr val="000000"/>
                    </a:gs>
                    <a:gs pos="86000">
                      <a:srgbClr val="000000"/>
                    </a:gs>
                  </a:gsLst>
                  <a:lin ang="5400000" scaled="0"/>
                </a:gradFill>
                <a:latin typeface="Consolas" pitchFamily="49" charset="0"/>
                <a:ea typeface="+mn-ea"/>
                <a:cs typeface="Consolas" pitchFamily="49" charset="0"/>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solidFill>
                  <a:schemeClr val="accent4"/>
                </a:solidFill>
                <a:hlinkClick r:id="rId10"/>
              </a:rPr>
              <a:t>www.CanIUse.com</a:t>
            </a:r>
            <a:endParaRPr lang="en-US" dirty="0" smtClean="0">
              <a:solidFill>
                <a:schemeClr val="accent4"/>
              </a:solidFill>
            </a:endParaRPr>
          </a:p>
          <a:p>
            <a:r>
              <a:rPr lang="en-US" dirty="0" smtClean="0">
                <a:solidFill>
                  <a:schemeClr val="accent4"/>
                </a:solidFill>
                <a:hlinkClick r:id="rId11"/>
              </a:rPr>
              <a:t>www.HTML5test.com</a:t>
            </a:r>
            <a:r>
              <a:rPr lang="en-US" dirty="0" smtClean="0">
                <a:solidFill>
                  <a:schemeClr val="accent4"/>
                </a:solidFill>
              </a:rPr>
              <a:t> </a:t>
            </a:r>
          </a:p>
          <a:p>
            <a:endParaRPr lang="en-US" dirty="0">
              <a:solidFill>
                <a:schemeClr val="accent4"/>
              </a:solidFill>
            </a:endParaRPr>
          </a:p>
        </p:txBody>
      </p:sp>
    </p:spTree>
    <p:extLst>
      <p:ext uri="{BB962C8B-B14F-4D97-AF65-F5344CB8AC3E}">
        <p14:creationId xmlns:p14="http://schemas.microsoft.com/office/powerpoint/2010/main" val="268749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HTML5 Core</a:t>
            </a:r>
            <a:endParaRPr lang="en-US" dirty="0"/>
          </a:p>
        </p:txBody>
      </p:sp>
    </p:spTree>
    <p:extLst>
      <p:ext uri="{BB962C8B-B14F-4D97-AF65-F5344CB8AC3E}">
        <p14:creationId xmlns:p14="http://schemas.microsoft.com/office/powerpoint/2010/main" val="892336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Semantic Markup</a:t>
            </a:r>
            <a:endParaRPr lang="en-US" dirty="0"/>
          </a:p>
        </p:txBody>
      </p:sp>
      <p:sp>
        <p:nvSpPr>
          <p:cNvPr id="15" name="Subtitle 4"/>
          <p:cNvSpPr txBox="1">
            <a:spLocks/>
          </p:cNvSpPr>
          <p:nvPr/>
        </p:nvSpPr>
        <p:spPr bwMode="auto">
          <a:xfrm>
            <a:off x="0" y="3085237"/>
            <a:ext cx="7683914" cy="347441"/>
          </a:xfrm>
          <a:prstGeom prst="rect">
            <a:avLst/>
          </a:prstGeom>
          <a:noFill/>
          <a:ln w="9525">
            <a:noFill/>
            <a:miter lim="800000"/>
            <a:headEnd/>
            <a:tailEnd/>
          </a:ln>
        </p:spPr>
        <p:txBody>
          <a:bodyPr vert="horz" wrap="square" lIns="81618" tIns="40809" rIns="81618" bIns="40809" numCol="1" anchor="t" anchorCtr="0" compatLnSpc="1">
            <a:prstTxWarp prst="textNoShape">
              <a:avLst/>
            </a:prstTxWarp>
          </a:bodyPr>
          <a:lstStyle>
            <a:lvl1pPr marL="0" indent="0" algn="ctr" defTabSz="1088575" rtl="0" eaLnBrk="1" fontAlgn="base" hangingPunct="1">
              <a:spcBef>
                <a:spcPct val="20000"/>
              </a:spcBef>
              <a:spcAft>
                <a:spcPct val="0"/>
              </a:spcAft>
              <a:buNone/>
              <a:defRPr sz="3200">
                <a:solidFill>
                  <a:schemeClr val="tx1"/>
                </a:solidFill>
                <a:latin typeface="+mn-lt"/>
                <a:ea typeface="+mn-ea"/>
                <a:cs typeface="+mn-cs"/>
              </a:defRPr>
            </a:lvl1pPr>
            <a:lvl2pPr marL="514794" indent="0" algn="ctr" defTabSz="1088575" rtl="0" eaLnBrk="1" fontAlgn="base" hangingPunct="1">
              <a:spcBef>
                <a:spcPct val="20000"/>
              </a:spcBef>
              <a:spcAft>
                <a:spcPct val="0"/>
              </a:spcAft>
              <a:buNone/>
              <a:defRPr sz="2933">
                <a:solidFill>
                  <a:schemeClr val="tx1"/>
                </a:solidFill>
                <a:latin typeface="+mn-lt"/>
              </a:defRPr>
            </a:lvl2pPr>
            <a:lvl3pPr marL="1029589" indent="0" algn="ctr" defTabSz="1088575" rtl="0" eaLnBrk="1" fontAlgn="base" hangingPunct="1">
              <a:spcBef>
                <a:spcPct val="20000"/>
              </a:spcBef>
              <a:spcAft>
                <a:spcPct val="0"/>
              </a:spcAft>
              <a:buNone/>
              <a:defRPr sz="2400">
                <a:solidFill>
                  <a:schemeClr val="tx1"/>
                </a:solidFill>
                <a:latin typeface="+mn-lt"/>
              </a:defRPr>
            </a:lvl3pPr>
            <a:lvl4pPr marL="1544383" indent="0" algn="ctr" defTabSz="1088575" rtl="0" eaLnBrk="1" fontAlgn="base" hangingPunct="1">
              <a:spcBef>
                <a:spcPct val="20000"/>
              </a:spcBef>
              <a:spcAft>
                <a:spcPct val="0"/>
              </a:spcAft>
              <a:buNone/>
              <a:defRPr sz="2400">
                <a:solidFill>
                  <a:schemeClr val="tx1"/>
                </a:solidFill>
                <a:latin typeface="+mn-lt"/>
              </a:defRPr>
            </a:lvl4pPr>
            <a:lvl5pPr marL="2059178" indent="0" algn="ctr" defTabSz="1088575" rtl="0" eaLnBrk="1" fontAlgn="base" hangingPunct="1">
              <a:spcBef>
                <a:spcPct val="20000"/>
              </a:spcBef>
              <a:spcAft>
                <a:spcPct val="0"/>
              </a:spcAft>
              <a:buNone/>
              <a:defRPr sz="2400">
                <a:solidFill>
                  <a:schemeClr val="tx1"/>
                </a:solidFill>
                <a:latin typeface="+mn-lt"/>
              </a:defRPr>
            </a:lvl5pPr>
            <a:lvl6pPr marL="2573972" indent="0" algn="ctr" defTabSz="1088575" rtl="0" eaLnBrk="1" fontAlgn="base" hangingPunct="1">
              <a:spcBef>
                <a:spcPct val="20000"/>
              </a:spcBef>
              <a:spcAft>
                <a:spcPct val="0"/>
              </a:spcAft>
              <a:buNone/>
              <a:defRPr sz="2400">
                <a:solidFill>
                  <a:schemeClr val="tx1"/>
                </a:solidFill>
                <a:latin typeface="+mn-lt"/>
              </a:defRPr>
            </a:lvl6pPr>
            <a:lvl7pPr marL="3088765" indent="0" algn="ctr" defTabSz="1088575" rtl="0" eaLnBrk="1" fontAlgn="base" hangingPunct="1">
              <a:spcBef>
                <a:spcPct val="20000"/>
              </a:spcBef>
              <a:spcAft>
                <a:spcPct val="0"/>
              </a:spcAft>
              <a:buNone/>
              <a:defRPr sz="2400">
                <a:solidFill>
                  <a:schemeClr val="tx1"/>
                </a:solidFill>
                <a:latin typeface="+mn-lt"/>
              </a:defRPr>
            </a:lvl7pPr>
            <a:lvl8pPr marL="3603561" indent="0" algn="ctr" defTabSz="1088575" rtl="0" eaLnBrk="1" fontAlgn="base" hangingPunct="1">
              <a:spcBef>
                <a:spcPct val="20000"/>
              </a:spcBef>
              <a:spcAft>
                <a:spcPct val="0"/>
              </a:spcAft>
              <a:buNone/>
              <a:defRPr sz="2400">
                <a:solidFill>
                  <a:schemeClr val="tx1"/>
                </a:solidFill>
                <a:latin typeface="+mn-lt"/>
              </a:defRPr>
            </a:lvl8pPr>
            <a:lvl9pPr marL="4118354" indent="0" algn="ctr" defTabSz="1088575" rtl="0" eaLnBrk="1" fontAlgn="base" hangingPunct="1">
              <a:spcBef>
                <a:spcPct val="20000"/>
              </a:spcBef>
              <a:spcAft>
                <a:spcPct val="0"/>
              </a:spcAft>
              <a:buNone/>
              <a:defRPr sz="2400">
                <a:solidFill>
                  <a:schemeClr val="tx1"/>
                </a:solidFill>
                <a:latin typeface="+mn-lt"/>
              </a:defRPr>
            </a:lvl9pPr>
          </a:lstStyle>
          <a:p>
            <a:r>
              <a:rPr lang="en-US" kern="0" dirty="0" smtClean="0">
                <a:solidFill>
                  <a:schemeClr val="accent4"/>
                </a:solidFill>
              </a:rPr>
              <a:t>*The cure for </a:t>
            </a:r>
            <a:r>
              <a:rPr lang="en-US" kern="0" dirty="0" err="1" smtClean="0">
                <a:solidFill>
                  <a:schemeClr val="accent4"/>
                </a:solidFill>
              </a:rPr>
              <a:t>DIVitis</a:t>
            </a:r>
            <a:endParaRPr lang="en-US" kern="0" dirty="0" smtClean="0">
              <a:solidFill>
                <a:schemeClr val="accent4"/>
              </a:solidFill>
            </a:endParaRPr>
          </a:p>
          <a:p>
            <a:endParaRPr lang="en-US" kern="0" dirty="0">
              <a:solidFill>
                <a:schemeClr val="accent4"/>
              </a:solidFill>
            </a:endParaRPr>
          </a:p>
        </p:txBody>
      </p:sp>
    </p:spTree>
    <p:extLst>
      <p:ext uri="{BB962C8B-B14F-4D97-AF65-F5344CB8AC3E}">
        <p14:creationId xmlns:p14="http://schemas.microsoft.com/office/powerpoint/2010/main" val="26065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 Doc</a:t>
            </a:r>
            <a:endParaRPr lang="en-US" dirty="0"/>
          </a:p>
        </p:txBody>
      </p:sp>
      <p:sp>
        <p:nvSpPr>
          <p:cNvPr id="4" name="Text Placeholder 5"/>
          <p:cNvSpPr txBox="1">
            <a:spLocks/>
          </p:cNvSpPr>
          <p:nvPr/>
        </p:nvSpPr>
        <p:spPr>
          <a:xfrm>
            <a:off x="1754213" y="1727294"/>
            <a:ext cx="8363937" cy="3323987"/>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40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&lt;!DOCTYPE html PUBLIC "-//W3C//DTD XHTML 1.0 Strict//EN" "http://www.w3.org/TR/xhtml1/DTD/xhtml1-strict.dtd"&gt; </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&lt;html&gt;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&lt;meta http-</a:t>
            </a:r>
            <a:r>
              <a:rPr kumimoji="0" lang="en-US" sz="2000" b="0" i="0" u="none" strike="noStrike" kern="1200" cap="none" spc="0" normalizeH="0" baseline="0" noProof="0" dirty="0" err="1"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equiv</a:t>
            </a: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="content-type" 			  			content="text/html; </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charset=utf-8"&gt;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&lt;p&gt; XHTML :/ &lt;/p&gt;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&lt;/html&gt;</a:t>
            </a:r>
            <a:endParaRPr kumimoji="0" lang="en-US" sz="2000" b="0" i="0" u="none" strike="noStrike" kern="1200" cap="none" spc="0" normalizeH="0" baseline="0" noProof="0" dirty="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endParaRPr>
          </a:p>
        </p:txBody>
      </p:sp>
    </p:spTree>
    <p:extLst>
      <p:ext uri="{BB962C8B-B14F-4D97-AF65-F5344CB8AC3E}">
        <p14:creationId xmlns:p14="http://schemas.microsoft.com/office/powerpoint/2010/main" val="2649274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Doc</a:t>
            </a:r>
            <a:endParaRPr lang="en-US" dirty="0"/>
          </a:p>
        </p:txBody>
      </p:sp>
      <p:sp>
        <p:nvSpPr>
          <p:cNvPr id="4" name="Text Placeholder 5"/>
          <p:cNvSpPr txBox="1">
            <a:spLocks/>
          </p:cNvSpPr>
          <p:nvPr/>
        </p:nvSpPr>
        <p:spPr>
          <a:xfrm>
            <a:off x="1882458" y="1713647"/>
            <a:ext cx="8363937" cy="3323987"/>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rgbClr val="F15C44">
                    <a:lumMod val="50000"/>
                  </a:srgbClr>
                </a:solidFill>
                <a:effectLst>
                  <a:outerShdw blurRad="38100" dist="38100" dir="2700000" algn="tl">
                    <a:srgbClr val="000000">
                      <a:alpha val="43137"/>
                    </a:srgbClr>
                  </a:outerShdw>
                </a:effectLst>
                <a:uLnTx/>
                <a:uFillTx/>
                <a:latin typeface="Consolas" pitchFamily="49" charset="0"/>
                <a:ea typeface="+mn-ea"/>
                <a:cs typeface="Consolas" pitchFamily="49" charset="0"/>
              </a:rPr>
              <a:t>&lt;!DOCTYPE html&gt;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&lt;html&gt;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000" b="1" i="0" u="none" strike="noStrike" kern="1200" cap="none" spc="0" normalizeH="0" baseline="0" noProof="0" dirty="0" smtClean="0">
                <a:ln>
                  <a:noFill/>
                </a:ln>
                <a:solidFill>
                  <a:srgbClr val="F15C44">
                    <a:lumMod val="50000"/>
                  </a:srgbClr>
                </a:solidFill>
                <a:effectLst>
                  <a:outerShdw blurRad="38100" dist="38100" dir="2700000" algn="tl">
                    <a:srgbClr val="000000">
                      <a:alpha val="43137"/>
                    </a:srgbClr>
                  </a:outerShdw>
                </a:effectLst>
                <a:uLnTx/>
                <a:uFillTx/>
                <a:latin typeface="Consolas" pitchFamily="49" charset="0"/>
                <a:ea typeface="+mn-ea"/>
                <a:cs typeface="Consolas" pitchFamily="49" charset="0"/>
              </a:rPr>
              <a:t>&lt;meta charset="utf-8"&gt;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&lt;title&gt; Hello &lt;/title&gt;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0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&lt;/head&gt;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&lt;p&gt; HTML5! &lt;/p&gt;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0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&lt;/body&gt;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&lt;/html&gt;</a:t>
            </a:r>
            <a:endParaRPr kumimoji="0" lang="en-US" sz="2000" b="0" i="0" u="none" strike="noStrike" kern="1200" cap="none" spc="0" normalizeH="0" baseline="0" noProof="0" dirty="0">
              <a:ln>
                <a:noFill/>
              </a:ln>
              <a:solidFill>
                <a:srgbClr val="000000"/>
              </a:solidFill>
              <a:effectLst/>
              <a:uLnTx/>
              <a:uFillTx/>
              <a:latin typeface="Consolas" pitchFamily="49" charset="0"/>
              <a:ea typeface="+mn-ea"/>
              <a:cs typeface="Consolas" pitchFamily="49" charset="0"/>
            </a:endParaRPr>
          </a:p>
        </p:txBody>
      </p:sp>
    </p:spTree>
    <p:extLst>
      <p:ext uri="{BB962C8B-B14F-4D97-AF65-F5344CB8AC3E}">
        <p14:creationId xmlns:p14="http://schemas.microsoft.com/office/powerpoint/2010/main" val="23971640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28 </a:t>
            </a:r>
            <a:r>
              <a:rPr lang="en-US" smtClean="0"/>
              <a:t>New Elements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58632437"/>
              </p:ext>
            </p:extLst>
          </p:nvPr>
        </p:nvGraphicFramePr>
        <p:xfrm>
          <a:off x="2038831" y="1343919"/>
          <a:ext cx="6874041" cy="3909060"/>
        </p:xfrm>
        <a:graphic>
          <a:graphicData uri="http://schemas.openxmlformats.org/drawingml/2006/table">
            <a:tbl>
              <a:tblPr firstRow="1" bandRow="1">
                <a:tableStyleId>{2D5ABB26-0587-4C30-8999-92F81FD0307C}</a:tableStyleId>
              </a:tblPr>
              <a:tblGrid>
                <a:gridCol w="2291347"/>
                <a:gridCol w="2291347"/>
                <a:gridCol w="2291347"/>
              </a:tblGrid>
              <a:tr h="434340">
                <a:tc>
                  <a:txBody>
                    <a:bodyPr/>
                    <a:lstStyle/>
                    <a:p>
                      <a:r>
                        <a:rPr lang="en-US" sz="2400" dirty="0" smtClean="0">
                          <a:solidFill>
                            <a:schemeClr val="accent4"/>
                          </a:solidFill>
                        </a:rPr>
                        <a:t>article</a:t>
                      </a:r>
                      <a:endParaRPr lang="en-US" sz="2400" dirty="0">
                        <a:solidFill>
                          <a:schemeClr val="accent4"/>
                        </a:solidFill>
                      </a:endParaRPr>
                    </a:p>
                  </a:txBody>
                  <a:tcPr marL="68598" marR="68598" marT="34290" marB="34290"/>
                </a:tc>
                <a:tc>
                  <a:txBody>
                    <a:bodyPr/>
                    <a:lstStyle/>
                    <a:p>
                      <a:r>
                        <a:rPr lang="en-US" sz="2400" dirty="0" smtClean="0">
                          <a:solidFill>
                            <a:schemeClr val="accent4"/>
                          </a:solidFill>
                        </a:rPr>
                        <a:t>footer</a:t>
                      </a:r>
                      <a:endParaRPr lang="en-US" sz="2400" dirty="0">
                        <a:solidFill>
                          <a:schemeClr val="accent4"/>
                        </a:solidFill>
                      </a:endParaRPr>
                    </a:p>
                  </a:txBody>
                  <a:tcPr marL="68598" marR="68598" marT="34290" marB="34290"/>
                </a:tc>
                <a:tc>
                  <a:txBody>
                    <a:bodyPr/>
                    <a:lstStyle/>
                    <a:p>
                      <a:r>
                        <a:rPr lang="en-US" sz="2400" dirty="0" smtClean="0"/>
                        <a:t>rt</a:t>
                      </a:r>
                      <a:endParaRPr lang="en-US" sz="2400" dirty="0"/>
                    </a:p>
                  </a:txBody>
                  <a:tcPr marL="68598" marR="68598" marT="34290" marB="34290"/>
                </a:tc>
              </a:tr>
              <a:tr h="434340">
                <a:tc>
                  <a:txBody>
                    <a:bodyPr/>
                    <a:lstStyle/>
                    <a:p>
                      <a:r>
                        <a:rPr lang="en-US" sz="2400" dirty="0" smtClean="0">
                          <a:solidFill>
                            <a:schemeClr val="accent4"/>
                          </a:solidFill>
                        </a:rPr>
                        <a:t>aside</a:t>
                      </a:r>
                      <a:endParaRPr lang="en-US" sz="2400" dirty="0">
                        <a:solidFill>
                          <a:schemeClr val="accent4"/>
                        </a:solidFill>
                      </a:endParaRPr>
                    </a:p>
                  </a:txBody>
                  <a:tcPr marL="68598" marR="68598" marT="34290" marB="34290"/>
                </a:tc>
                <a:tc>
                  <a:txBody>
                    <a:bodyPr/>
                    <a:lstStyle/>
                    <a:p>
                      <a:r>
                        <a:rPr lang="en-US" sz="2400" dirty="0" smtClean="0">
                          <a:solidFill>
                            <a:schemeClr val="accent4"/>
                          </a:solidFill>
                        </a:rPr>
                        <a:t>header</a:t>
                      </a:r>
                      <a:endParaRPr lang="en-US" sz="2400" dirty="0">
                        <a:solidFill>
                          <a:schemeClr val="accent4"/>
                        </a:solidFill>
                      </a:endParaRPr>
                    </a:p>
                  </a:txBody>
                  <a:tcPr marL="68598" marR="68598" marT="34290" marB="34290"/>
                </a:tc>
                <a:tc>
                  <a:txBody>
                    <a:bodyPr/>
                    <a:lstStyle/>
                    <a:p>
                      <a:r>
                        <a:rPr lang="en-US" sz="2400" dirty="0" smtClean="0"/>
                        <a:t>ruby</a:t>
                      </a:r>
                      <a:endParaRPr lang="en-US" sz="2400" dirty="0"/>
                    </a:p>
                  </a:txBody>
                  <a:tcPr marL="68598" marR="68598" marT="34290" marB="34290"/>
                </a:tc>
              </a:tr>
              <a:tr h="434340">
                <a:tc>
                  <a:txBody>
                    <a:bodyPr/>
                    <a:lstStyle/>
                    <a:p>
                      <a:r>
                        <a:rPr lang="en-US" sz="2400" dirty="0" smtClean="0">
                          <a:solidFill>
                            <a:schemeClr val="accent4"/>
                          </a:solidFill>
                        </a:rPr>
                        <a:t>audio</a:t>
                      </a:r>
                      <a:endParaRPr lang="en-US" sz="2400" dirty="0">
                        <a:solidFill>
                          <a:schemeClr val="accent4"/>
                        </a:solidFill>
                      </a:endParaRPr>
                    </a:p>
                  </a:txBody>
                  <a:tcPr marL="68598" marR="68598" marT="34290" marB="34290"/>
                </a:tc>
                <a:tc>
                  <a:txBody>
                    <a:bodyPr/>
                    <a:lstStyle/>
                    <a:p>
                      <a:r>
                        <a:rPr lang="en-US" sz="2400" dirty="0" smtClean="0"/>
                        <a:t>hgroup</a:t>
                      </a:r>
                      <a:endParaRPr lang="en-US" sz="2400" dirty="0"/>
                    </a:p>
                  </a:txBody>
                  <a:tcPr marL="68598" marR="68598" marT="34290" marB="34290"/>
                </a:tc>
                <a:tc>
                  <a:txBody>
                    <a:bodyPr/>
                    <a:lstStyle/>
                    <a:p>
                      <a:r>
                        <a:rPr lang="en-US" sz="2400" dirty="0" smtClean="0">
                          <a:solidFill>
                            <a:schemeClr val="accent4"/>
                          </a:solidFill>
                        </a:rPr>
                        <a:t>section</a:t>
                      </a:r>
                      <a:endParaRPr lang="en-US" sz="2400" dirty="0">
                        <a:solidFill>
                          <a:schemeClr val="accent4"/>
                        </a:solidFill>
                      </a:endParaRPr>
                    </a:p>
                  </a:txBody>
                  <a:tcPr marL="68598" marR="68598" marT="34290" marB="34290"/>
                </a:tc>
              </a:tr>
              <a:tr h="434340">
                <a:tc>
                  <a:txBody>
                    <a:bodyPr/>
                    <a:lstStyle/>
                    <a:p>
                      <a:r>
                        <a:rPr lang="en-US" sz="2400" dirty="0" smtClean="0">
                          <a:solidFill>
                            <a:schemeClr val="accent4"/>
                          </a:solidFill>
                        </a:rPr>
                        <a:t>canvas</a:t>
                      </a:r>
                      <a:endParaRPr lang="en-US" sz="2400" dirty="0">
                        <a:solidFill>
                          <a:schemeClr val="accent4"/>
                        </a:solidFill>
                      </a:endParaRPr>
                    </a:p>
                  </a:txBody>
                  <a:tcPr marL="68598" marR="68598" marT="34290" marB="34290"/>
                </a:tc>
                <a:tc>
                  <a:txBody>
                    <a:bodyPr/>
                    <a:lstStyle/>
                    <a:p>
                      <a:r>
                        <a:rPr lang="en-US" sz="2400" dirty="0" smtClean="0"/>
                        <a:t>keygen</a:t>
                      </a:r>
                      <a:endParaRPr lang="en-US" sz="2400" dirty="0"/>
                    </a:p>
                  </a:txBody>
                  <a:tcPr marL="68598" marR="68598" marT="34290" marB="34290"/>
                </a:tc>
                <a:tc>
                  <a:txBody>
                    <a:bodyPr/>
                    <a:lstStyle/>
                    <a:p>
                      <a:r>
                        <a:rPr lang="en-US" sz="2400" dirty="0" smtClean="0"/>
                        <a:t>source</a:t>
                      </a:r>
                      <a:endParaRPr lang="en-US" sz="2400" dirty="0"/>
                    </a:p>
                  </a:txBody>
                  <a:tcPr marL="68598" marR="68598" marT="34290" marB="34290"/>
                </a:tc>
              </a:tr>
              <a:tr h="434340">
                <a:tc>
                  <a:txBody>
                    <a:bodyPr/>
                    <a:lstStyle/>
                    <a:p>
                      <a:r>
                        <a:rPr lang="en-US" sz="2400" dirty="0" smtClean="0"/>
                        <a:t>command</a:t>
                      </a:r>
                      <a:endParaRPr lang="en-US" sz="2400" dirty="0"/>
                    </a:p>
                  </a:txBody>
                  <a:tcPr marL="68598" marR="68598" marT="34290" marB="34290"/>
                </a:tc>
                <a:tc>
                  <a:txBody>
                    <a:bodyPr/>
                    <a:lstStyle/>
                    <a:p>
                      <a:r>
                        <a:rPr lang="en-US" sz="2400" dirty="0" smtClean="0">
                          <a:solidFill>
                            <a:schemeClr val="accent4"/>
                          </a:solidFill>
                        </a:rPr>
                        <a:t>mark</a:t>
                      </a:r>
                      <a:endParaRPr lang="en-US" sz="2400" dirty="0">
                        <a:solidFill>
                          <a:schemeClr val="accent4"/>
                        </a:solidFill>
                      </a:endParaRPr>
                    </a:p>
                  </a:txBody>
                  <a:tcPr marL="68598" marR="68598" marT="34290" marB="34290"/>
                </a:tc>
                <a:tc>
                  <a:txBody>
                    <a:bodyPr/>
                    <a:lstStyle/>
                    <a:p>
                      <a:r>
                        <a:rPr lang="en-US" sz="2400" dirty="0" smtClean="0"/>
                        <a:t>summary</a:t>
                      </a:r>
                      <a:endParaRPr lang="en-US" sz="2400" dirty="0"/>
                    </a:p>
                  </a:txBody>
                  <a:tcPr marL="68598" marR="68598" marT="34290" marB="34290"/>
                </a:tc>
              </a:tr>
              <a:tr h="434340">
                <a:tc>
                  <a:txBody>
                    <a:bodyPr/>
                    <a:lstStyle/>
                    <a:p>
                      <a:r>
                        <a:rPr lang="en-US" sz="2400" dirty="0" smtClean="0"/>
                        <a:t>datalist</a:t>
                      </a:r>
                      <a:endParaRPr lang="en-US" sz="2400" dirty="0"/>
                    </a:p>
                  </a:txBody>
                  <a:tcPr marL="68598" marR="68598" marT="34290" marB="34290"/>
                </a:tc>
                <a:tc>
                  <a:txBody>
                    <a:bodyPr/>
                    <a:lstStyle/>
                    <a:p>
                      <a:r>
                        <a:rPr lang="en-US" sz="2400" dirty="0" smtClean="0"/>
                        <a:t>meter</a:t>
                      </a:r>
                      <a:endParaRPr lang="en-US" sz="2400" dirty="0"/>
                    </a:p>
                  </a:txBody>
                  <a:tcPr marL="68598" marR="68598" marT="34290" marB="34290"/>
                </a:tc>
                <a:tc>
                  <a:txBody>
                    <a:bodyPr/>
                    <a:lstStyle/>
                    <a:p>
                      <a:r>
                        <a:rPr lang="en-US" sz="2400" dirty="0" smtClean="0">
                          <a:solidFill>
                            <a:schemeClr val="accent4"/>
                          </a:solidFill>
                        </a:rPr>
                        <a:t>time</a:t>
                      </a:r>
                      <a:endParaRPr lang="en-US" sz="2400" dirty="0">
                        <a:solidFill>
                          <a:schemeClr val="accent4"/>
                        </a:solidFill>
                      </a:endParaRPr>
                    </a:p>
                  </a:txBody>
                  <a:tcPr marL="68598" marR="68598" marT="34290" marB="34290"/>
                </a:tc>
              </a:tr>
              <a:tr h="434340">
                <a:tc>
                  <a:txBody>
                    <a:bodyPr/>
                    <a:lstStyle/>
                    <a:p>
                      <a:r>
                        <a:rPr lang="en-US" sz="2400" dirty="0" smtClean="0"/>
                        <a:t>embed</a:t>
                      </a:r>
                      <a:endParaRPr lang="en-US" sz="2400" dirty="0"/>
                    </a:p>
                  </a:txBody>
                  <a:tcPr marL="68598" marR="68598" marT="34290" marB="34290"/>
                </a:tc>
                <a:tc>
                  <a:txBody>
                    <a:bodyPr/>
                    <a:lstStyle/>
                    <a:p>
                      <a:r>
                        <a:rPr lang="en-US" sz="2400" dirty="0" smtClean="0"/>
                        <a:t>output</a:t>
                      </a:r>
                      <a:endParaRPr lang="en-US" sz="2400" dirty="0"/>
                    </a:p>
                  </a:txBody>
                  <a:tcPr marL="68598" marR="68598" marT="34290" marB="34290"/>
                </a:tc>
                <a:tc>
                  <a:txBody>
                    <a:bodyPr/>
                    <a:lstStyle/>
                    <a:p>
                      <a:r>
                        <a:rPr lang="en-US" sz="2400" dirty="0" smtClean="0"/>
                        <a:t>wbr</a:t>
                      </a:r>
                      <a:endParaRPr lang="en-US" sz="2400" dirty="0"/>
                    </a:p>
                  </a:txBody>
                  <a:tcPr marL="68598" marR="68598" marT="34290" marB="34290"/>
                </a:tc>
              </a:tr>
              <a:tr h="434340">
                <a:tc>
                  <a:txBody>
                    <a:bodyPr/>
                    <a:lstStyle/>
                    <a:p>
                      <a:r>
                        <a:rPr lang="en-US" sz="2400" dirty="0" smtClean="0">
                          <a:solidFill>
                            <a:schemeClr val="accent4"/>
                          </a:solidFill>
                        </a:rPr>
                        <a:t>figcaption</a:t>
                      </a:r>
                      <a:endParaRPr lang="en-US" sz="2400" dirty="0">
                        <a:solidFill>
                          <a:schemeClr val="accent4"/>
                        </a:solidFill>
                      </a:endParaRPr>
                    </a:p>
                  </a:txBody>
                  <a:tcPr marL="68598" marR="68598" marT="34290" marB="34290"/>
                </a:tc>
                <a:tc>
                  <a:txBody>
                    <a:bodyPr/>
                    <a:lstStyle/>
                    <a:p>
                      <a:r>
                        <a:rPr lang="en-US" sz="2400" dirty="0" smtClean="0"/>
                        <a:t>progress</a:t>
                      </a:r>
                      <a:endParaRPr lang="en-US" sz="2400" dirty="0"/>
                    </a:p>
                  </a:txBody>
                  <a:tcPr marL="68598" marR="68598" marT="34290" marB="34290"/>
                </a:tc>
                <a:tc>
                  <a:txBody>
                    <a:bodyPr/>
                    <a:lstStyle/>
                    <a:p>
                      <a:endParaRPr lang="en-US" sz="2400" dirty="0"/>
                    </a:p>
                  </a:txBody>
                  <a:tcPr marL="68598" marR="68598" marT="34290" marB="34290"/>
                </a:tc>
              </a:tr>
              <a:tr h="434340">
                <a:tc>
                  <a:txBody>
                    <a:bodyPr/>
                    <a:lstStyle/>
                    <a:p>
                      <a:r>
                        <a:rPr lang="en-US" sz="2400" dirty="0" smtClean="0">
                          <a:solidFill>
                            <a:schemeClr val="accent4"/>
                          </a:solidFill>
                        </a:rPr>
                        <a:t>figure</a:t>
                      </a:r>
                      <a:endParaRPr lang="en-US" sz="2400" dirty="0">
                        <a:solidFill>
                          <a:schemeClr val="accent4"/>
                        </a:solidFill>
                      </a:endParaRPr>
                    </a:p>
                  </a:txBody>
                  <a:tcPr marL="68598" marR="68598" marT="34290" marB="34290"/>
                </a:tc>
                <a:tc>
                  <a:txBody>
                    <a:bodyPr/>
                    <a:lstStyle/>
                    <a:p>
                      <a:r>
                        <a:rPr lang="en-US" sz="2400" dirty="0" smtClean="0"/>
                        <a:t>rp</a:t>
                      </a:r>
                      <a:endParaRPr lang="en-US" sz="2400" dirty="0"/>
                    </a:p>
                  </a:txBody>
                  <a:tcPr marL="68598" marR="68598" marT="34290" marB="34290"/>
                </a:tc>
                <a:tc>
                  <a:txBody>
                    <a:bodyPr/>
                    <a:lstStyle/>
                    <a:p>
                      <a:endParaRPr lang="en-US" sz="2400" dirty="0"/>
                    </a:p>
                  </a:txBody>
                  <a:tcPr marL="68598" marR="68598" marT="34290" marB="34290"/>
                </a:tc>
              </a:tr>
            </a:tbl>
          </a:graphicData>
        </a:graphic>
      </p:graphicFrame>
    </p:spTree>
    <p:extLst>
      <p:ext uri="{BB962C8B-B14F-4D97-AF65-F5344CB8AC3E}">
        <p14:creationId xmlns:p14="http://schemas.microsoft.com/office/powerpoint/2010/main" val="422635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smtClean="0"/>
              <a:t>Semantic Markup</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50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Support of Semantic Markup</a:t>
            </a:r>
            <a:endParaRPr lang="en-US" dirty="0"/>
          </a:p>
        </p:txBody>
      </p:sp>
      <p:graphicFrame>
        <p:nvGraphicFramePr>
          <p:cNvPr id="12" name="Content Placeholder 5"/>
          <p:cNvGraphicFramePr>
            <a:graphicFrameLocks noGrp="1"/>
          </p:cNvGraphicFramePr>
          <p:nvPr>
            <p:ph idx="1"/>
            <p:extLst>
              <p:ext uri="{D42A27DB-BD31-4B8C-83A1-F6EECF244321}">
                <p14:modId xmlns:p14="http://schemas.microsoft.com/office/powerpoint/2010/main" val="468131134"/>
              </p:ext>
            </p:extLst>
          </p:nvPr>
        </p:nvGraphicFramePr>
        <p:xfrm>
          <a:off x="1983183" y="2737461"/>
          <a:ext cx="7836622" cy="1455419"/>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304436">
                <a:tc rowSpan="2">
                  <a:txBody>
                    <a:bodyPr/>
                    <a:lstStyle/>
                    <a:p>
                      <a:endParaRPr lang="en-US" sz="1400" b="1" dirty="0">
                        <a:solidFill>
                          <a:schemeClr val="bg1"/>
                        </a:solidFill>
                      </a:endParaRPr>
                    </a:p>
                  </a:txBody>
                  <a:tcPr marT="34290" marB="34290"/>
                </a:tc>
                <a:tc rowSpan="2">
                  <a:txBody>
                    <a:bodyPr/>
                    <a:lstStyle/>
                    <a:p>
                      <a:endParaRPr lang="en-US" sz="1400" b="1" dirty="0">
                        <a:solidFill>
                          <a:schemeClr val="bg1"/>
                        </a:solidFill>
                      </a:endParaRPr>
                    </a:p>
                  </a:txBody>
                  <a:tcPr marT="34290" marB="34290"/>
                </a:tc>
                <a:tc rowSpan="2">
                  <a:txBody>
                    <a:bodyPr/>
                    <a:lstStyle/>
                    <a:p>
                      <a:endParaRPr lang="en-US" sz="1400" b="1" dirty="0">
                        <a:solidFill>
                          <a:schemeClr val="bg1"/>
                        </a:solidFill>
                      </a:endParaRPr>
                    </a:p>
                  </a:txBody>
                  <a:tcPr marT="34290" marB="34290"/>
                </a:tc>
                <a:tc rowSpan="2">
                  <a:txBody>
                    <a:bodyPr/>
                    <a:lstStyle/>
                    <a:p>
                      <a:endParaRPr lang="en-US" sz="1400" b="1" dirty="0">
                        <a:solidFill>
                          <a:schemeClr val="bg1"/>
                        </a:solidFill>
                      </a:endParaRPr>
                    </a:p>
                  </a:txBody>
                  <a:tcPr marT="34290" marB="34290"/>
                </a:tc>
                <a:tc rowSpan="2">
                  <a:txBody>
                    <a:bodyPr/>
                    <a:lstStyle/>
                    <a:p>
                      <a:endParaRPr lang="en-US" sz="1400" b="1" dirty="0">
                        <a:solidFill>
                          <a:schemeClr val="bg1"/>
                        </a:solidFill>
                      </a:endParaRPr>
                    </a:p>
                  </a:txBody>
                  <a:tcPr marT="34290" marB="34290"/>
                </a:tc>
                <a:tc gridSpan="3">
                  <a:txBody>
                    <a:bodyPr/>
                    <a:lstStyle/>
                    <a:p>
                      <a:pPr algn="ctr"/>
                      <a:r>
                        <a:rPr lang="en-US" sz="1400" b="1" dirty="0" smtClean="0">
                          <a:solidFill>
                            <a:schemeClr val="bg1"/>
                          </a:solidFill>
                        </a:rPr>
                        <a:t>Mobile</a:t>
                      </a:r>
                      <a:endParaRPr lang="en-US" sz="1400" b="1" dirty="0">
                        <a:solidFill>
                          <a:schemeClr val="bg1"/>
                        </a:solidFill>
                      </a:endParaRPr>
                    </a:p>
                  </a:txBody>
                  <a:tcPr marT="34290" marB="34290"/>
                </a:tc>
                <a:tc hMerge="1">
                  <a:txBody>
                    <a:bodyPr/>
                    <a:lstStyle/>
                    <a:p>
                      <a:endParaRPr lang="en-US" dirty="0"/>
                    </a:p>
                  </a:txBody>
                  <a:tcPr/>
                </a:tc>
                <a:tc hMerge="1">
                  <a:txBody>
                    <a:bodyPr/>
                    <a:lstStyle/>
                    <a:p>
                      <a:endParaRPr lang="en-US" dirty="0"/>
                    </a:p>
                  </a:txBody>
                  <a:tcPr/>
                </a:tc>
              </a:tr>
              <a:tr h="716643">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sz="1400" b="1" dirty="0">
                        <a:solidFill>
                          <a:schemeClr val="bg1"/>
                        </a:solidFill>
                      </a:endParaRPr>
                    </a:p>
                  </a:txBody>
                  <a:tcPr marT="34290" marB="34290"/>
                </a:tc>
                <a:tc>
                  <a:txBody>
                    <a:bodyPr/>
                    <a:lstStyle/>
                    <a:p>
                      <a:endParaRPr lang="en-US" sz="1400" b="1" dirty="0">
                        <a:solidFill>
                          <a:schemeClr val="bg1"/>
                        </a:solidFill>
                      </a:endParaRPr>
                    </a:p>
                  </a:txBody>
                  <a:tcPr marT="34290" marB="34290"/>
                </a:tc>
                <a:tc>
                  <a:txBody>
                    <a:bodyPr/>
                    <a:lstStyle/>
                    <a:p>
                      <a:endParaRPr lang="en-US" sz="1400" b="1" dirty="0">
                        <a:solidFill>
                          <a:schemeClr val="bg1"/>
                        </a:solidFill>
                      </a:endParaRPr>
                    </a:p>
                  </a:txBody>
                  <a:tcPr marT="34290" marB="34290"/>
                </a:tc>
              </a:tr>
              <a:tr h="434340">
                <a:tc>
                  <a:txBody>
                    <a:bodyPr/>
                    <a:lstStyle/>
                    <a:p>
                      <a:pPr algn="ctr"/>
                      <a:r>
                        <a:rPr lang="en-US" sz="2400" b="1" dirty="0" smtClean="0">
                          <a:solidFill>
                            <a:schemeClr val="tx1"/>
                          </a:solidFill>
                        </a:rPr>
                        <a:t>9</a:t>
                      </a:r>
                      <a:endParaRPr lang="en-US" sz="2400" b="1" dirty="0">
                        <a:solidFill>
                          <a:schemeClr val="tx1"/>
                        </a:solidFill>
                      </a:endParaRPr>
                    </a:p>
                  </a:txBody>
                  <a:tcPr marT="34290" marB="34290"/>
                </a:tc>
                <a:tc>
                  <a:txBody>
                    <a:bodyPr/>
                    <a:lstStyle/>
                    <a:p>
                      <a:pPr algn="ctr"/>
                      <a:r>
                        <a:rPr lang="en-US" sz="2400" b="1" dirty="0" smtClean="0">
                          <a:solidFill>
                            <a:schemeClr val="tx1"/>
                          </a:solidFill>
                        </a:rPr>
                        <a:t>6</a:t>
                      </a:r>
                      <a:endParaRPr lang="en-US" sz="2400" b="1" dirty="0">
                        <a:solidFill>
                          <a:schemeClr val="tx1"/>
                        </a:solidFill>
                      </a:endParaRPr>
                    </a:p>
                  </a:txBody>
                  <a:tcPr marT="34290" marB="34290"/>
                </a:tc>
                <a:tc>
                  <a:txBody>
                    <a:bodyPr/>
                    <a:lstStyle/>
                    <a:p>
                      <a:pPr algn="ctr"/>
                      <a:r>
                        <a:rPr lang="en-US" sz="2400" b="1" dirty="0" smtClean="0">
                          <a:solidFill>
                            <a:schemeClr val="tx1"/>
                          </a:solidFill>
                        </a:rPr>
                        <a:t>4</a:t>
                      </a:r>
                      <a:endParaRPr lang="en-US" sz="2400" b="1" dirty="0">
                        <a:solidFill>
                          <a:schemeClr val="tx1"/>
                        </a:solidFill>
                      </a:endParaRPr>
                    </a:p>
                  </a:txBody>
                  <a:tcPr marT="34290" marB="34290"/>
                </a:tc>
                <a:tc>
                  <a:txBody>
                    <a:bodyPr/>
                    <a:lstStyle/>
                    <a:p>
                      <a:pPr algn="ctr"/>
                      <a:r>
                        <a:rPr lang="en-US" sz="2400" b="1" dirty="0" smtClean="0">
                          <a:solidFill>
                            <a:schemeClr val="tx1"/>
                          </a:solidFill>
                        </a:rPr>
                        <a:t>11.1</a:t>
                      </a:r>
                      <a:endParaRPr lang="en-US" sz="2400" b="1" dirty="0">
                        <a:solidFill>
                          <a:schemeClr val="tx1"/>
                        </a:solidFill>
                      </a:endParaRPr>
                    </a:p>
                  </a:txBody>
                  <a:tcPr marT="34290" marB="34290"/>
                </a:tc>
                <a:tc>
                  <a:txBody>
                    <a:bodyPr/>
                    <a:lstStyle/>
                    <a:p>
                      <a:pPr algn="ctr"/>
                      <a:r>
                        <a:rPr lang="en-US" sz="2400" b="1" dirty="0" smtClean="0">
                          <a:solidFill>
                            <a:schemeClr val="tx1"/>
                          </a:solidFill>
                        </a:rPr>
                        <a:t>5</a:t>
                      </a:r>
                      <a:endParaRPr lang="en-US" sz="2400" b="1" dirty="0">
                        <a:solidFill>
                          <a:schemeClr val="tx1"/>
                        </a:solidFill>
                      </a:endParaRPr>
                    </a:p>
                  </a:txBody>
                  <a:tcPr marT="34290" marB="34290"/>
                </a:tc>
                <a:tc>
                  <a:txBody>
                    <a:bodyPr/>
                    <a:lstStyle/>
                    <a:p>
                      <a:pPr algn="ctr"/>
                      <a:r>
                        <a:rPr lang="en-US" sz="2100" b="1" dirty="0" smtClean="0">
                          <a:solidFill>
                            <a:schemeClr val="tx1"/>
                          </a:solidFill>
                        </a:rPr>
                        <a:t>9</a:t>
                      </a:r>
                      <a:endParaRPr lang="en-US" sz="2100" b="1" dirty="0">
                        <a:solidFill>
                          <a:schemeClr val="tx1"/>
                        </a:solidFill>
                      </a:endParaRPr>
                    </a:p>
                  </a:txBody>
                  <a:tcPr marT="34290" marB="34290"/>
                </a:tc>
                <a:tc>
                  <a:txBody>
                    <a:bodyPr/>
                    <a:lstStyle/>
                    <a:p>
                      <a:pPr algn="ctr"/>
                      <a:r>
                        <a:rPr lang="en-US" sz="2100" b="1" dirty="0" smtClean="0">
                          <a:solidFill>
                            <a:schemeClr val="tx1"/>
                          </a:solidFill>
                        </a:rPr>
                        <a:t>2.2</a:t>
                      </a:r>
                      <a:endParaRPr lang="en-US" sz="2100" b="1" dirty="0">
                        <a:solidFill>
                          <a:schemeClr val="tx1"/>
                        </a:solidFill>
                      </a:endParaRPr>
                    </a:p>
                  </a:txBody>
                  <a:tcPr marT="34290" marB="34290"/>
                </a:tc>
                <a:tc>
                  <a:txBody>
                    <a:bodyPr/>
                    <a:lstStyle/>
                    <a:p>
                      <a:pPr algn="ctr"/>
                      <a:r>
                        <a:rPr lang="en-US" sz="2100" b="1" dirty="0" smtClean="0">
                          <a:solidFill>
                            <a:schemeClr val="tx1"/>
                          </a:solidFill>
                        </a:rPr>
                        <a:t>4</a:t>
                      </a:r>
                      <a:endParaRPr lang="en-US" sz="2100" b="1" dirty="0">
                        <a:solidFill>
                          <a:schemeClr val="tx1"/>
                        </a:solidFill>
                      </a:endParaRPr>
                    </a:p>
                  </a:txBody>
                  <a:tcPr marT="34290" marB="34290"/>
                </a:tc>
              </a:tr>
            </a:tbl>
          </a:graphicData>
        </a:graphic>
      </p:graphicFrame>
      <p:pic>
        <p:nvPicPr>
          <p:cNvPr id="13" name="Picture 12"/>
          <p:cNvPicPr>
            <a:picLocks noChangeAspect="1"/>
          </p:cNvPicPr>
          <p:nvPr/>
        </p:nvPicPr>
        <p:blipFill>
          <a:blip r:embed="rId3"/>
          <a:stretch>
            <a:fillRect/>
          </a:stretch>
        </p:blipFill>
        <p:spPr>
          <a:xfrm>
            <a:off x="2046045" y="2858881"/>
            <a:ext cx="1042309" cy="781732"/>
          </a:xfrm>
          <a:prstGeom prst="rect">
            <a:avLst/>
          </a:prstGeom>
        </p:spPr>
      </p:pic>
      <p:pic>
        <p:nvPicPr>
          <p:cNvPr id="14" name="Picture 13"/>
          <p:cNvPicPr>
            <a:picLocks noChangeAspect="1"/>
          </p:cNvPicPr>
          <p:nvPr/>
        </p:nvPicPr>
        <p:blipFill>
          <a:blip r:embed="rId4"/>
          <a:stretch>
            <a:fillRect/>
          </a:stretch>
        </p:blipFill>
        <p:spPr>
          <a:xfrm>
            <a:off x="4368361" y="2864666"/>
            <a:ext cx="1037771" cy="778328"/>
          </a:xfrm>
          <a:prstGeom prst="rect">
            <a:avLst/>
          </a:prstGeom>
        </p:spPr>
      </p:pic>
      <p:pic>
        <p:nvPicPr>
          <p:cNvPr id="15" name="Picture 14"/>
          <p:cNvPicPr>
            <a:picLocks noChangeAspect="1"/>
          </p:cNvPicPr>
          <p:nvPr/>
        </p:nvPicPr>
        <p:blipFill>
          <a:blip r:embed="rId5"/>
          <a:stretch>
            <a:fillRect/>
          </a:stretch>
        </p:blipFill>
        <p:spPr>
          <a:xfrm>
            <a:off x="5501687" y="2862284"/>
            <a:ext cx="956731" cy="780710"/>
          </a:xfrm>
          <a:prstGeom prst="rect">
            <a:avLst/>
          </a:prstGeom>
        </p:spPr>
      </p:pic>
      <p:pic>
        <p:nvPicPr>
          <p:cNvPr id="16" name="Picture 15"/>
          <p:cNvPicPr>
            <a:picLocks noChangeAspect="1"/>
          </p:cNvPicPr>
          <p:nvPr/>
        </p:nvPicPr>
        <p:blipFill>
          <a:blip r:embed="rId6"/>
          <a:stretch>
            <a:fillRect/>
          </a:stretch>
        </p:blipFill>
        <p:spPr>
          <a:xfrm>
            <a:off x="3210845" y="2855934"/>
            <a:ext cx="1046238" cy="784679"/>
          </a:xfrm>
          <a:prstGeom prst="rect">
            <a:avLst/>
          </a:prstGeom>
        </p:spPr>
      </p:pic>
      <p:pic>
        <p:nvPicPr>
          <p:cNvPr id="17" name="Picture 16"/>
          <p:cNvPicPr>
            <a:picLocks noChangeAspect="1"/>
          </p:cNvPicPr>
          <p:nvPr/>
        </p:nvPicPr>
        <p:blipFill>
          <a:blip r:embed="rId7"/>
          <a:stretch>
            <a:fillRect/>
          </a:stretch>
        </p:blipFill>
        <p:spPr>
          <a:xfrm>
            <a:off x="6586628" y="2863758"/>
            <a:ext cx="1038981" cy="779236"/>
          </a:xfrm>
          <a:prstGeom prst="rect">
            <a:avLst/>
          </a:prstGeom>
        </p:spPr>
      </p:pic>
      <p:pic>
        <p:nvPicPr>
          <p:cNvPr id="18" name="Picture 17"/>
          <p:cNvPicPr>
            <a:picLocks noChangeAspect="1"/>
          </p:cNvPicPr>
          <p:nvPr/>
        </p:nvPicPr>
        <p:blipFill>
          <a:blip r:embed="rId8"/>
          <a:stretch>
            <a:fillRect/>
          </a:stretch>
        </p:blipFill>
        <p:spPr>
          <a:xfrm>
            <a:off x="8357368" y="3114288"/>
            <a:ext cx="701766" cy="526325"/>
          </a:xfrm>
          <a:prstGeom prst="rect">
            <a:avLst/>
          </a:prstGeom>
        </p:spPr>
      </p:pic>
      <p:pic>
        <p:nvPicPr>
          <p:cNvPr id="19" name="Picture 18"/>
          <p:cNvPicPr>
            <a:picLocks noChangeAspect="1"/>
          </p:cNvPicPr>
          <p:nvPr/>
        </p:nvPicPr>
        <p:blipFill>
          <a:blip r:embed="rId3"/>
          <a:stretch>
            <a:fillRect/>
          </a:stretch>
        </p:blipFill>
        <p:spPr>
          <a:xfrm>
            <a:off x="7696967" y="3172526"/>
            <a:ext cx="624116" cy="468087"/>
          </a:xfrm>
          <a:prstGeom prst="rect">
            <a:avLst/>
          </a:prstGeom>
        </p:spPr>
      </p:pic>
      <p:pic>
        <p:nvPicPr>
          <p:cNvPr id="20" name="Picture 19"/>
          <p:cNvPicPr>
            <a:picLocks noChangeAspect="1"/>
          </p:cNvPicPr>
          <p:nvPr/>
        </p:nvPicPr>
        <p:blipFill>
          <a:blip r:embed="rId7"/>
          <a:stretch>
            <a:fillRect/>
          </a:stretch>
        </p:blipFill>
        <p:spPr>
          <a:xfrm>
            <a:off x="9119610" y="3172526"/>
            <a:ext cx="639387" cy="479540"/>
          </a:xfrm>
          <a:prstGeom prst="rect">
            <a:avLst/>
          </a:prstGeom>
        </p:spPr>
      </p:pic>
    </p:spTree>
    <p:extLst>
      <p:ext uri="{BB962C8B-B14F-4D97-AF65-F5344CB8AC3E}">
        <p14:creationId xmlns:p14="http://schemas.microsoft.com/office/powerpoint/2010/main" val="3227666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Responsible</a:t>
            </a:r>
            <a:endParaRPr lang="en-US" dirty="0"/>
          </a:p>
        </p:txBody>
      </p:sp>
      <p:pic>
        <p:nvPicPr>
          <p:cNvPr id="1026" name="Picture 2" descr="http://meditation.dmc.tv/images/articles/Wannisa/12041185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2936" y="1843608"/>
            <a:ext cx="3181350" cy="2562226"/>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p:cNvSpPr txBox="1">
            <a:spLocks/>
          </p:cNvSpPr>
          <p:nvPr/>
        </p:nvSpPr>
        <p:spPr bwMode="auto">
          <a:xfrm>
            <a:off x="777922" y="2293667"/>
            <a:ext cx="6250899" cy="347441"/>
          </a:xfrm>
          <a:prstGeom prst="rect">
            <a:avLst/>
          </a:prstGeom>
          <a:noFill/>
          <a:ln w="9525">
            <a:noFill/>
            <a:miter lim="800000"/>
            <a:headEnd/>
            <a:tailEnd/>
          </a:ln>
        </p:spPr>
        <p:txBody>
          <a:bodyPr vert="horz" wrap="square" lIns="81618" tIns="40809" rIns="81618" bIns="40809" numCol="1" anchor="t" anchorCtr="0" compatLnSpc="1">
            <a:prstTxWarp prst="textNoShape">
              <a:avLst/>
            </a:prstTxWarp>
          </a:bodyPr>
          <a:lstStyle>
            <a:lvl1pPr marL="0" indent="0" algn="ctr" defTabSz="1088575" rtl="0" eaLnBrk="1" fontAlgn="base" hangingPunct="1">
              <a:spcBef>
                <a:spcPct val="20000"/>
              </a:spcBef>
              <a:spcAft>
                <a:spcPct val="0"/>
              </a:spcAft>
              <a:buNone/>
              <a:defRPr sz="3200">
                <a:solidFill>
                  <a:schemeClr val="tx1"/>
                </a:solidFill>
                <a:latin typeface="+mn-lt"/>
                <a:ea typeface="+mn-ea"/>
                <a:cs typeface="+mn-cs"/>
              </a:defRPr>
            </a:lvl1pPr>
            <a:lvl2pPr marL="514794" indent="0" algn="ctr" defTabSz="1088575" rtl="0" eaLnBrk="1" fontAlgn="base" hangingPunct="1">
              <a:spcBef>
                <a:spcPct val="20000"/>
              </a:spcBef>
              <a:spcAft>
                <a:spcPct val="0"/>
              </a:spcAft>
              <a:buNone/>
              <a:defRPr sz="2933">
                <a:solidFill>
                  <a:schemeClr val="tx1"/>
                </a:solidFill>
                <a:latin typeface="+mn-lt"/>
              </a:defRPr>
            </a:lvl2pPr>
            <a:lvl3pPr marL="1029589" indent="0" algn="ctr" defTabSz="1088575" rtl="0" eaLnBrk="1" fontAlgn="base" hangingPunct="1">
              <a:spcBef>
                <a:spcPct val="20000"/>
              </a:spcBef>
              <a:spcAft>
                <a:spcPct val="0"/>
              </a:spcAft>
              <a:buNone/>
              <a:defRPr sz="2400">
                <a:solidFill>
                  <a:schemeClr val="tx1"/>
                </a:solidFill>
                <a:latin typeface="+mn-lt"/>
              </a:defRPr>
            </a:lvl3pPr>
            <a:lvl4pPr marL="1544383" indent="0" algn="ctr" defTabSz="1088575" rtl="0" eaLnBrk="1" fontAlgn="base" hangingPunct="1">
              <a:spcBef>
                <a:spcPct val="20000"/>
              </a:spcBef>
              <a:spcAft>
                <a:spcPct val="0"/>
              </a:spcAft>
              <a:buNone/>
              <a:defRPr sz="2400">
                <a:solidFill>
                  <a:schemeClr val="tx1"/>
                </a:solidFill>
                <a:latin typeface="+mn-lt"/>
              </a:defRPr>
            </a:lvl4pPr>
            <a:lvl5pPr marL="2059178" indent="0" algn="ctr" defTabSz="1088575" rtl="0" eaLnBrk="1" fontAlgn="base" hangingPunct="1">
              <a:spcBef>
                <a:spcPct val="20000"/>
              </a:spcBef>
              <a:spcAft>
                <a:spcPct val="0"/>
              </a:spcAft>
              <a:buNone/>
              <a:defRPr sz="2400">
                <a:solidFill>
                  <a:schemeClr val="tx1"/>
                </a:solidFill>
                <a:latin typeface="+mn-lt"/>
              </a:defRPr>
            </a:lvl5pPr>
            <a:lvl6pPr marL="2573972" indent="0" algn="ctr" defTabSz="1088575" rtl="0" eaLnBrk="1" fontAlgn="base" hangingPunct="1">
              <a:spcBef>
                <a:spcPct val="20000"/>
              </a:spcBef>
              <a:spcAft>
                <a:spcPct val="0"/>
              </a:spcAft>
              <a:buNone/>
              <a:defRPr sz="2400">
                <a:solidFill>
                  <a:schemeClr val="tx1"/>
                </a:solidFill>
                <a:latin typeface="+mn-lt"/>
              </a:defRPr>
            </a:lvl6pPr>
            <a:lvl7pPr marL="3088765" indent="0" algn="ctr" defTabSz="1088575" rtl="0" eaLnBrk="1" fontAlgn="base" hangingPunct="1">
              <a:spcBef>
                <a:spcPct val="20000"/>
              </a:spcBef>
              <a:spcAft>
                <a:spcPct val="0"/>
              </a:spcAft>
              <a:buNone/>
              <a:defRPr sz="2400">
                <a:solidFill>
                  <a:schemeClr val="tx1"/>
                </a:solidFill>
                <a:latin typeface="+mn-lt"/>
              </a:defRPr>
            </a:lvl7pPr>
            <a:lvl8pPr marL="3603561" indent="0" algn="ctr" defTabSz="1088575" rtl="0" eaLnBrk="1" fontAlgn="base" hangingPunct="1">
              <a:spcBef>
                <a:spcPct val="20000"/>
              </a:spcBef>
              <a:spcAft>
                <a:spcPct val="0"/>
              </a:spcAft>
              <a:buNone/>
              <a:defRPr sz="2400">
                <a:solidFill>
                  <a:schemeClr val="tx1"/>
                </a:solidFill>
                <a:latin typeface="+mn-lt"/>
              </a:defRPr>
            </a:lvl8pPr>
            <a:lvl9pPr marL="4118354" indent="0" algn="ctr" defTabSz="1088575" rtl="0" eaLnBrk="1" fontAlgn="base" hangingPunct="1">
              <a:spcBef>
                <a:spcPct val="20000"/>
              </a:spcBef>
              <a:spcAft>
                <a:spcPct val="0"/>
              </a:spcAft>
              <a:buNone/>
              <a:defRPr sz="2400">
                <a:solidFill>
                  <a:schemeClr val="tx1"/>
                </a:solidFill>
                <a:latin typeface="+mn-lt"/>
              </a:defRPr>
            </a:lvl9pPr>
          </a:lstStyle>
          <a:p>
            <a:pPr algn="l"/>
            <a:r>
              <a:rPr lang="en-US" kern="0" dirty="0">
                <a:solidFill>
                  <a:schemeClr val="accent4"/>
                </a:solidFill>
              </a:rPr>
              <a:t>Progressive Enhancement Graceful </a:t>
            </a:r>
            <a:r>
              <a:rPr lang="en-US" kern="0" dirty="0" smtClean="0">
                <a:solidFill>
                  <a:schemeClr val="accent4"/>
                </a:solidFill>
              </a:rPr>
              <a:t>Degradation</a:t>
            </a:r>
            <a:endParaRPr lang="en-US" kern="0" dirty="0" smtClean="0">
              <a:solidFill>
                <a:schemeClr val="accent4"/>
              </a:solidFill>
            </a:endParaRPr>
          </a:p>
          <a:p>
            <a:pPr algn="l"/>
            <a:endParaRPr lang="en-US" kern="0" dirty="0">
              <a:solidFill>
                <a:schemeClr val="accent4"/>
              </a:solidFill>
            </a:endParaRPr>
          </a:p>
        </p:txBody>
      </p:sp>
    </p:spTree>
    <p:extLst>
      <p:ext uri="{BB962C8B-B14F-4D97-AF65-F5344CB8AC3E}">
        <p14:creationId xmlns:p14="http://schemas.microsoft.com/office/powerpoint/2010/main" val="25643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4.44444E-6 L 0.34219 -0.18681 " pathEditMode="relative" rAng="0" ptsTypes="AA">
                                      <p:cBhvr>
                                        <p:cTn id="6" dur="1250" fill="hold"/>
                                        <p:tgtEl>
                                          <p:spTgt spid="1026"/>
                                        </p:tgtEl>
                                        <p:attrNameLst>
                                          <p:attrName>ppt_x</p:attrName>
                                          <p:attrName>ppt_y</p:attrName>
                                        </p:attrNameLst>
                                      </p:cBhvr>
                                      <p:rCtr x="17109" y="-9352"/>
                                    </p:animMotion>
                                  </p:childTnLst>
                                </p:cTn>
                              </p:par>
                              <p:par>
                                <p:cTn id="7" presetID="2" presetClass="entr" presetSubtype="4"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additive="base">
                                        <p:cTn id="9" dur="1250" fill="hold"/>
                                        <p:tgtEl>
                                          <p:spTgt spid="5"/>
                                        </p:tgtEl>
                                        <p:attrNameLst>
                                          <p:attrName>ppt_x</p:attrName>
                                        </p:attrNameLst>
                                      </p:cBhvr>
                                      <p:tavLst>
                                        <p:tav tm="0">
                                          <p:val>
                                            <p:strVal val="#ppt_x"/>
                                          </p:val>
                                        </p:tav>
                                        <p:tav tm="100000">
                                          <p:val>
                                            <p:strVal val="#ppt_x"/>
                                          </p:val>
                                        </p:tav>
                                      </p:tavLst>
                                    </p:anim>
                                    <p:anim calcmode="lin" valueType="num">
                                      <p:cBhvr additive="base">
                                        <p:cTn id="10"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ajkochanowicz.github.com/Kickstrap/assets/img/moderniz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1213" y="2221620"/>
            <a:ext cx="9695981" cy="1435005"/>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4"/>
          <p:cNvSpPr txBox="1">
            <a:spLocks/>
          </p:cNvSpPr>
          <p:nvPr/>
        </p:nvSpPr>
        <p:spPr bwMode="auto">
          <a:xfrm>
            <a:off x="2317246" y="3827108"/>
            <a:ext cx="7683914" cy="347441"/>
          </a:xfrm>
          <a:prstGeom prst="rect">
            <a:avLst/>
          </a:prstGeom>
          <a:noFill/>
          <a:ln w="9525">
            <a:noFill/>
            <a:miter lim="800000"/>
            <a:headEnd/>
            <a:tailEnd/>
          </a:ln>
        </p:spPr>
        <p:txBody>
          <a:bodyPr vert="horz" wrap="square" lIns="81618" tIns="40809" rIns="81618" bIns="40809" numCol="1" anchor="t" anchorCtr="0" compatLnSpc="1">
            <a:prstTxWarp prst="textNoShape">
              <a:avLst/>
            </a:prstTxWarp>
          </a:bodyPr>
          <a:lstStyle>
            <a:lvl1pPr marL="0" indent="0" algn="ctr" defTabSz="1088575" rtl="0" eaLnBrk="1" fontAlgn="base" hangingPunct="1">
              <a:spcBef>
                <a:spcPct val="20000"/>
              </a:spcBef>
              <a:spcAft>
                <a:spcPct val="0"/>
              </a:spcAft>
              <a:buNone/>
              <a:defRPr sz="3200">
                <a:solidFill>
                  <a:schemeClr val="tx1"/>
                </a:solidFill>
                <a:latin typeface="+mn-lt"/>
                <a:ea typeface="+mn-ea"/>
                <a:cs typeface="+mn-cs"/>
              </a:defRPr>
            </a:lvl1pPr>
            <a:lvl2pPr marL="514794" indent="0" algn="ctr" defTabSz="1088575" rtl="0" eaLnBrk="1" fontAlgn="base" hangingPunct="1">
              <a:spcBef>
                <a:spcPct val="20000"/>
              </a:spcBef>
              <a:spcAft>
                <a:spcPct val="0"/>
              </a:spcAft>
              <a:buNone/>
              <a:defRPr sz="2933">
                <a:solidFill>
                  <a:schemeClr val="tx1"/>
                </a:solidFill>
                <a:latin typeface="+mn-lt"/>
              </a:defRPr>
            </a:lvl2pPr>
            <a:lvl3pPr marL="1029589" indent="0" algn="ctr" defTabSz="1088575" rtl="0" eaLnBrk="1" fontAlgn="base" hangingPunct="1">
              <a:spcBef>
                <a:spcPct val="20000"/>
              </a:spcBef>
              <a:spcAft>
                <a:spcPct val="0"/>
              </a:spcAft>
              <a:buNone/>
              <a:defRPr sz="2400">
                <a:solidFill>
                  <a:schemeClr val="tx1"/>
                </a:solidFill>
                <a:latin typeface="+mn-lt"/>
              </a:defRPr>
            </a:lvl3pPr>
            <a:lvl4pPr marL="1544383" indent="0" algn="ctr" defTabSz="1088575" rtl="0" eaLnBrk="1" fontAlgn="base" hangingPunct="1">
              <a:spcBef>
                <a:spcPct val="20000"/>
              </a:spcBef>
              <a:spcAft>
                <a:spcPct val="0"/>
              </a:spcAft>
              <a:buNone/>
              <a:defRPr sz="2400">
                <a:solidFill>
                  <a:schemeClr val="tx1"/>
                </a:solidFill>
                <a:latin typeface="+mn-lt"/>
              </a:defRPr>
            </a:lvl4pPr>
            <a:lvl5pPr marL="2059178" indent="0" algn="ctr" defTabSz="1088575" rtl="0" eaLnBrk="1" fontAlgn="base" hangingPunct="1">
              <a:spcBef>
                <a:spcPct val="20000"/>
              </a:spcBef>
              <a:spcAft>
                <a:spcPct val="0"/>
              </a:spcAft>
              <a:buNone/>
              <a:defRPr sz="2400">
                <a:solidFill>
                  <a:schemeClr val="tx1"/>
                </a:solidFill>
                <a:latin typeface="+mn-lt"/>
              </a:defRPr>
            </a:lvl5pPr>
            <a:lvl6pPr marL="2573972" indent="0" algn="ctr" defTabSz="1088575" rtl="0" eaLnBrk="1" fontAlgn="base" hangingPunct="1">
              <a:spcBef>
                <a:spcPct val="20000"/>
              </a:spcBef>
              <a:spcAft>
                <a:spcPct val="0"/>
              </a:spcAft>
              <a:buNone/>
              <a:defRPr sz="2400">
                <a:solidFill>
                  <a:schemeClr val="tx1"/>
                </a:solidFill>
                <a:latin typeface="+mn-lt"/>
              </a:defRPr>
            </a:lvl6pPr>
            <a:lvl7pPr marL="3088765" indent="0" algn="ctr" defTabSz="1088575" rtl="0" eaLnBrk="1" fontAlgn="base" hangingPunct="1">
              <a:spcBef>
                <a:spcPct val="20000"/>
              </a:spcBef>
              <a:spcAft>
                <a:spcPct val="0"/>
              </a:spcAft>
              <a:buNone/>
              <a:defRPr sz="2400">
                <a:solidFill>
                  <a:schemeClr val="tx1"/>
                </a:solidFill>
                <a:latin typeface="+mn-lt"/>
              </a:defRPr>
            </a:lvl7pPr>
            <a:lvl8pPr marL="3603561" indent="0" algn="ctr" defTabSz="1088575" rtl="0" eaLnBrk="1" fontAlgn="base" hangingPunct="1">
              <a:spcBef>
                <a:spcPct val="20000"/>
              </a:spcBef>
              <a:spcAft>
                <a:spcPct val="0"/>
              </a:spcAft>
              <a:buNone/>
              <a:defRPr sz="2400">
                <a:solidFill>
                  <a:schemeClr val="tx1"/>
                </a:solidFill>
                <a:latin typeface="+mn-lt"/>
              </a:defRPr>
            </a:lvl8pPr>
            <a:lvl9pPr marL="4118354" indent="0" algn="ctr" defTabSz="1088575" rtl="0" eaLnBrk="1" fontAlgn="base" hangingPunct="1">
              <a:spcBef>
                <a:spcPct val="20000"/>
              </a:spcBef>
              <a:spcAft>
                <a:spcPct val="0"/>
              </a:spcAft>
              <a:buNone/>
              <a:defRPr sz="2400">
                <a:solidFill>
                  <a:schemeClr val="tx1"/>
                </a:solidFill>
                <a:latin typeface="+mn-lt"/>
              </a:defRPr>
            </a:lvl9pPr>
          </a:lstStyle>
          <a:p>
            <a:r>
              <a:rPr lang="en-US" kern="0" dirty="0" smtClean="0">
                <a:solidFill>
                  <a:schemeClr val="accent4"/>
                </a:solidFill>
              </a:rPr>
              <a:t>www.modernizr.com</a:t>
            </a:r>
            <a:endParaRPr lang="en-US" kern="0" dirty="0">
              <a:solidFill>
                <a:schemeClr val="accent4"/>
              </a:solidFill>
            </a:endParaRPr>
          </a:p>
        </p:txBody>
      </p:sp>
    </p:spTree>
    <p:extLst>
      <p:ext uri="{BB962C8B-B14F-4D97-AF65-F5344CB8AC3E}">
        <p14:creationId xmlns:p14="http://schemas.microsoft.com/office/powerpoint/2010/main" val="28074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a:t>
            </a:r>
            <a:endParaRPr lang="en-US" dirty="0"/>
          </a:p>
        </p:txBody>
      </p:sp>
      <p:sp>
        <p:nvSpPr>
          <p:cNvPr id="3" name="Content Placeholder 2"/>
          <p:cNvSpPr>
            <a:spLocks noGrp="1"/>
          </p:cNvSpPr>
          <p:nvPr>
            <p:ph idx="1"/>
          </p:nvPr>
        </p:nvSpPr>
        <p:spPr/>
        <p:txBody>
          <a:bodyPr/>
          <a:lstStyle/>
          <a:p>
            <a:r>
              <a:rPr lang="en-US" sz="2400" dirty="0" smtClean="0"/>
              <a:t>Intro</a:t>
            </a:r>
          </a:p>
          <a:p>
            <a:r>
              <a:rPr lang="en-US" sz="2400" dirty="0" smtClean="0"/>
              <a:t>Core</a:t>
            </a:r>
          </a:p>
          <a:p>
            <a:endParaRPr lang="en-US" sz="2400" dirty="0"/>
          </a:p>
        </p:txBody>
      </p:sp>
    </p:spTree>
    <p:extLst>
      <p:ext uri="{BB962C8B-B14F-4D97-AF65-F5344CB8AC3E}">
        <p14:creationId xmlns:p14="http://schemas.microsoft.com/office/powerpoint/2010/main" val="16538870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Polyfill</a:t>
            </a:r>
            <a:r>
              <a:rPr lang="en-US" dirty="0" smtClean="0"/>
              <a:t> &amp; </a:t>
            </a:r>
            <a:r>
              <a:rPr lang="en-US" dirty="0" err="1" smtClean="0"/>
              <a:t>Modernizr</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613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 y="447"/>
            <a:ext cx="12190415" cy="6857107"/>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390" y="666611"/>
            <a:ext cx="2970201" cy="1984457"/>
          </a:xfrm>
          <a:prstGeom prst="rect">
            <a:avLst/>
          </a:prstGeom>
          <a:ln>
            <a:noFill/>
          </a:ln>
          <a:effectLst>
            <a:outerShdw blurRad="292100" dist="139700" dir="2700000" algn="tl" rotWithShape="0">
              <a:srgbClr val="333333">
                <a:alpha val="65000"/>
              </a:srgbClr>
            </a:outerShdw>
          </a:effectLst>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3705" y="666611"/>
            <a:ext cx="2970201" cy="1984457"/>
          </a:xfrm>
          <a:prstGeom prst="rect">
            <a:avLst/>
          </a:prstGeom>
          <a:ln>
            <a:noFill/>
          </a:ln>
          <a:effectLst>
            <a:outerShdw blurRad="292100" dist="139700" dir="2700000" algn="tl" rotWithShape="0">
              <a:srgbClr val="333333">
                <a:alpha val="65000"/>
              </a:srgbClr>
            </a:outerShdw>
          </a:effectLst>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09048" y="666611"/>
            <a:ext cx="2970201" cy="1984457"/>
          </a:xfrm>
          <a:prstGeom prst="rect">
            <a:avLst/>
          </a:prstGeom>
          <a:ln>
            <a:noFill/>
          </a:ln>
          <a:effectLst>
            <a:outerShdw blurRad="292100" dist="139700" dir="2700000" algn="tl" rotWithShape="0">
              <a:srgbClr val="333333">
                <a:alpha val="65000"/>
              </a:srgbClr>
            </a:outerShdw>
          </a:effectLst>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78990" y="5111012"/>
            <a:ext cx="1963674" cy="1309116"/>
          </a:xfrm>
          <a:prstGeom prst="rect">
            <a:avLst/>
          </a:prstGeom>
          <a:ln>
            <a:noFill/>
          </a:ln>
          <a:effectLst>
            <a:outerShdw blurRad="292100" dist="139700" dir="2700000" algn="tl" rotWithShape="0">
              <a:srgbClr val="333333">
                <a:alpha val="65000"/>
              </a:srgbClr>
            </a:outerShdw>
          </a:effectLst>
        </p:spPr>
      </p:pic>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23167" y="5111012"/>
            <a:ext cx="1963674" cy="1309116"/>
          </a:xfrm>
          <a:prstGeom prst="rect">
            <a:avLst/>
          </a:prstGeom>
          <a:ln>
            <a:noFill/>
          </a:ln>
          <a:effectLst>
            <a:outerShdw blurRad="292100" dist="139700" dir="2700000" algn="tl" rotWithShape="0">
              <a:srgbClr val="333333">
                <a:alpha val="65000"/>
              </a:srgbClr>
            </a:outerShdw>
          </a:effectLst>
        </p:spPr>
      </p:pic>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67344" y="5111012"/>
            <a:ext cx="1963674" cy="1309116"/>
          </a:xfrm>
          <a:prstGeom prst="rect">
            <a:avLst/>
          </a:prstGeom>
          <a:ln>
            <a:noFill/>
          </a:ln>
          <a:effectLst>
            <a:outerShdw blurRad="292100" dist="139700" dir="2700000" algn="tl" rotWithShape="0">
              <a:srgbClr val="333333">
                <a:alpha val="65000"/>
              </a:srgbClr>
            </a:outerShdw>
          </a:effectLst>
        </p:spPr>
      </p:pic>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09048" y="2806395"/>
            <a:ext cx="2970201" cy="1984457"/>
          </a:xfrm>
          <a:prstGeom prst="rect">
            <a:avLst/>
          </a:prstGeom>
          <a:ln>
            <a:noFill/>
          </a:ln>
          <a:effectLst>
            <a:outerShdw blurRad="292100" dist="139700" dir="2700000" algn="tl" rotWithShape="0">
              <a:srgbClr val="333333">
                <a:alpha val="65000"/>
              </a:srgbClr>
            </a:outerShdw>
          </a:effectLst>
        </p:spPr>
      </p:pic>
      <p:pic>
        <p:nvPicPr>
          <p:cNvPr id="32" name="Picture 3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53706" y="2806395"/>
            <a:ext cx="2970201" cy="1984457"/>
          </a:xfrm>
          <a:prstGeom prst="rect">
            <a:avLst/>
          </a:prstGeom>
          <a:ln>
            <a:noFill/>
          </a:ln>
          <a:effectLst>
            <a:outerShdw blurRad="292100" dist="139700" dir="2700000" algn="tl" rotWithShape="0">
              <a:srgbClr val="333333">
                <a:alpha val="65000"/>
              </a:srgbClr>
            </a:outerShdw>
          </a:effectLst>
        </p:spPr>
      </p:pic>
      <p:pic>
        <p:nvPicPr>
          <p:cNvPr id="33" name="Picture 3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64389" y="2806395"/>
            <a:ext cx="2970201" cy="19844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52294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6" name="Text Placeholder 4"/>
          <p:cNvSpPr txBox="1">
            <a:spLocks/>
          </p:cNvSpPr>
          <p:nvPr/>
        </p:nvSpPr>
        <p:spPr bwMode="auto">
          <a:xfrm>
            <a:off x="1981200" y="1371600"/>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github.com/KBurnell/HTML5-NotJustForHipsters</a:t>
            </a:r>
          </a:p>
          <a:p>
            <a:r>
              <a:rPr lang="en-US" sz="2400" kern="0" dirty="0"/>
              <a:t>Rate the session: </a:t>
            </a:r>
            <a:r>
              <a:rPr lang="en-US" sz="2400" kern="0" dirty="0">
                <a:hlinkClick r:id="rId3"/>
              </a:rPr>
              <a:t>http://bit.ly/QJ920p</a:t>
            </a:r>
            <a:endParaRPr lang="en-US" sz="2400" kern="0" dirty="0"/>
          </a:p>
          <a:p>
            <a:r>
              <a:rPr lang="en-US" sz="2400" kern="0" dirty="0"/>
              <a:t>Find me:</a:t>
            </a:r>
          </a:p>
          <a:p>
            <a:pPr lvl="1"/>
            <a:r>
              <a:rPr lang="en-US" sz="2119" kern="0" dirty="0"/>
              <a:t>Twitter: 	@</a:t>
            </a:r>
            <a:r>
              <a:rPr lang="en-US" sz="2119" kern="0" dirty="0" err="1"/>
              <a:t>KeBurnell</a:t>
            </a:r>
            <a:endParaRPr lang="en-US" sz="2119" kern="0" dirty="0"/>
          </a:p>
          <a:p>
            <a:pPr lvl="1"/>
            <a:r>
              <a:rPr lang="en-US" sz="2119" kern="0" dirty="0"/>
              <a:t>Blog: 	DotNetDevDude.com</a:t>
            </a:r>
          </a:p>
          <a:p>
            <a:pPr lvl="1"/>
            <a:r>
              <a:rPr lang="en-US" sz="2119" kern="0" dirty="0"/>
              <a:t>E-Mail:	KBurnell@SkylineTechnologies.com	</a:t>
            </a:r>
          </a:p>
          <a:p>
            <a:pPr marL="452438" lvl="1" indent="0">
              <a:buNone/>
            </a:pPr>
            <a:endParaRPr lang="en-US" sz="2400" kern="0" dirty="0"/>
          </a:p>
          <a:p>
            <a:r>
              <a:rPr lang="en-US" sz="2400" kern="0" dirty="0"/>
              <a:t>Interested in working for/with an awesome organization?</a:t>
            </a:r>
          </a:p>
          <a:p>
            <a:pPr lvl="1"/>
            <a:r>
              <a:rPr lang="en-US" sz="2119" kern="0" dirty="0"/>
              <a:t>Talk to me or stop by the Skyline Technologies booth</a:t>
            </a:r>
          </a:p>
        </p:txBody>
      </p:sp>
    </p:spTree>
    <p:extLst>
      <p:ext uri="{BB962C8B-B14F-4D97-AF65-F5344CB8AC3E}">
        <p14:creationId xmlns:p14="http://schemas.microsoft.com/office/powerpoint/2010/main" val="187492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HTML5?</a:t>
            </a:r>
            <a:endParaRPr lang="en-US" dirty="0"/>
          </a:p>
        </p:txBody>
      </p:sp>
      <p:pic>
        <p:nvPicPr>
          <p:cNvPr id="32" name="HTML 5 logo" descr="C:\Users\brsatrom\Dropbox\ApplicationDevelopmentWithHTML5\HTML5\HTML5_Logo_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680" y="1617827"/>
            <a:ext cx="4045862" cy="4044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09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867" y="558109"/>
            <a:ext cx="11125603" cy="785813"/>
          </a:xfrm>
        </p:spPr>
        <p:txBody>
          <a:bodyPr/>
          <a:lstStyle/>
          <a:p>
            <a:r>
              <a:rPr lang="en-US" dirty="0" smtClean="0"/>
              <a:t>HTML5 – Defined…!?</a:t>
            </a:r>
            <a:endParaRPr lang="en-US" dirty="0"/>
          </a:p>
        </p:txBody>
      </p:sp>
      <p:sp>
        <p:nvSpPr>
          <p:cNvPr id="6" name="Text Placeholder 4"/>
          <p:cNvSpPr txBox="1">
            <a:spLocks/>
          </p:cNvSpPr>
          <p:nvPr/>
        </p:nvSpPr>
        <p:spPr>
          <a:xfrm>
            <a:off x="1940257"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r>
              <a:rPr lang="en-US" sz="2400" dirty="0" smtClean="0">
                <a:latin typeface="+mn-lt"/>
              </a:rPr>
              <a:t>Just the new markup and form elements?</a:t>
            </a:r>
            <a:endParaRPr lang="en-US" sz="2400" dirty="0">
              <a:latin typeface="+mn-lt"/>
            </a:endParaRPr>
          </a:p>
          <a:p>
            <a:pPr marL="342900" indent="-342900">
              <a:buFont typeface="Arial" pitchFamily="34" charset="0"/>
              <a:buChar char="•"/>
            </a:pPr>
            <a:r>
              <a:rPr lang="en-US" sz="2400" dirty="0" smtClean="0">
                <a:latin typeface="+mn-lt"/>
              </a:rPr>
              <a:t>Whatever new tech you throw in your site?</a:t>
            </a:r>
            <a:endParaRPr lang="en-US" sz="2400" dirty="0">
              <a:latin typeface="+mn-lt"/>
            </a:endParaRPr>
          </a:p>
          <a:p>
            <a:pPr marL="342900" indent="-342900">
              <a:buFont typeface="Arial" pitchFamily="34" charset="0"/>
              <a:buChar char="•"/>
            </a:pPr>
            <a:r>
              <a:rPr lang="en-US" sz="2400" dirty="0" smtClean="0">
                <a:latin typeface="+mn-lt"/>
              </a:rPr>
              <a:t>Everything new and interesting on the web?</a:t>
            </a:r>
            <a:endParaRPr lang="en-US" sz="2400" dirty="0">
              <a:latin typeface="+mn-lt"/>
            </a:endParaRPr>
          </a:p>
        </p:txBody>
      </p:sp>
    </p:spTree>
    <p:extLst>
      <p:ext uri="{BB962C8B-B14F-4D97-AF65-F5344CB8AC3E}">
        <p14:creationId xmlns:p14="http://schemas.microsoft.com/office/powerpoint/2010/main" val="412818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936945" y="1777253"/>
            <a:ext cx="9157740" cy="2438312"/>
            <a:chOff x="398848" y="1634822"/>
            <a:chExt cx="12207140" cy="3251082"/>
          </a:xfrm>
        </p:grpSpPr>
        <p:grpSp>
          <p:nvGrpSpPr>
            <p:cNvPr id="7" name="Group 6"/>
            <p:cNvGrpSpPr/>
            <p:nvPr/>
          </p:nvGrpSpPr>
          <p:grpSpPr>
            <a:xfrm>
              <a:off x="8588169" y="1634822"/>
              <a:ext cx="4017819" cy="3251082"/>
              <a:chOff x="1814945" y="1925782"/>
              <a:chExt cx="4017819" cy="3251082"/>
            </a:xfrm>
          </p:grpSpPr>
          <p:pic>
            <p:nvPicPr>
              <p:cNvPr id="14" name="Picture 2" descr="C:\Users\brsatrom\Dropbox\ApplicationDevelopmentWithHTML5\HTML5\HTML5_Logo_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8906" y="2660074"/>
                <a:ext cx="2516790" cy="251679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814945" y="1925782"/>
                <a:ext cx="4017819" cy="2554545"/>
              </a:xfrm>
              <a:prstGeom prst="rect">
                <a:avLst/>
              </a:prstGeom>
              <a:noFill/>
            </p:spPr>
            <p:txBody>
              <a:bodyPr wrap="square" lIns="0" tIns="0" rIns="0" bIns="0" rtlCol="0">
                <a:spAutoFit/>
              </a:bodyPr>
              <a:lstStyle/>
              <a:p>
                <a:r>
                  <a:rPr lang="en-US" sz="12500" dirty="0">
                    <a:gradFill>
                      <a:gsLst>
                        <a:gs pos="0">
                          <a:schemeClr val="tx1"/>
                        </a:gs>
                        <a:gs pos="86000">
                          <a:schemeClr val="tx1"/>
                        </a:gs>
                      </a:gsLst>
                      <a:lin ang="5400000" scaled="0"/>
                    </a:gradFill>
                  </a:rPr>
                  <a:t>“   ”</a:t>
                </a:r>
              </a:p>
            </p:txBody>
          </p:sp>
        </p:grpSp>
        <p:sp>
          <p:nvSpPr>
            <p:cNvPr id="8" name="TextBox 7"/>
            <p:cNvSpPr txBox="1"/>
            <p:nvPr/>
          </p:nvSpPr>
          <p:spPr>
            <a:xfrm>
              <a:off x="8174236" y="2888844"/>
              <a:ext cx="841891" cy="1477328"/>
            </a:xfrm>
            <a:prstGeom prst="rect">
              <a:avLst/>
            </a:prstGeom>
            <a:noFill/>
          </p:spPr>
          <p:txBody>
            <a:bodyPr wrap="none" lIns="0" tIns="0" rIns="0" bIns="0" rtlCol="0">
              <a:spAutoFit/>
            </a:bodyPr>
            <a:lstStyle/>
            <a:p>
              <a:r>
                <a:rPr lang="en-US" sz="7200" dirty="0">
                  <a:gradFill>
                    <a:gsLst>
                      <a:gs pos="0">
                        <a:schemeClr val="tx1"/>
                      </a:gs>
                      <a:gs pos="86000">
                        <a:schemeClr val="tx1"/>
                      </a:gs>
                    </a:gsLst>
                    <a:lin ang="5400000" scaled="0"/>
                  </a:gradFill>
                </a:rPr>
                <a:t>=</a:t>
              </a:r>
            </a:p>
          </p:txBody>
        </p:sp>
        <p:sp>
          <p:nvSpPr>
            <p:cNvPr id="9" name="Rounded Rectangle 8"/>
            <p:cNvSpPr/>
            <p:nvPr/>
          </p:nvSpPr>
          <p:spPr bwMode="auto">
            <a:xfrm>
              <a:off x="398848" y="3358103"/>
              <a:ext cx="1942575" cy="652077"/>
            </a:xfrm>
            <a:prstGeom prst="roundRect">
              <a:avLst>
                <a:gd name="adj" fmla="val 0"/>
              </a:avLst>
            </a:prstGeom>
            <a:ln cap="rnd">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effectLst>
                    <a:outerShdw blurRad="38100" dist="38100" dir="2700000" algn="tl">
                      <a:srgbClr val="000000">
                        <a:alpha val="43137"/>
                      </a:srgbClr>
                    </a:outerShdw>
                  </a:effectLst>
                </a:rPr>
                <a:t>HTML</a:t>
              </a:r>
            </a:p>
          </p:txBody>
        </p:sp>
        <p:sp>
          <p:nvSpPr>
            <p:cNvPr id="10" name="Rounded Rectangle 9"/>
            <p:cNvSpPr/>
            <p:nvPr/>
          </p:nvSpPr>
          <p:spPr bwMode="auto">
            <a:xfrm>
              <a:off x="3002073" y="3330394"/>
              <a:ext cx="1819322" cy="670899"/>
            </a:xfrm>
            <a:prstGeom prst="roundRect">
              <a:avLst>
                <a:gd name="adj" fmla="val 0"/>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a:r>
                <a:rPr lang="en-US" sz="2400" b="1" dirty="0">
                  <a:solidFill>
                    <a:schemeClr val="bg1">
                      <a:alpha val="99000"/>
                    </a:schemeClr>
                  </a:solidFill>
                  <a:effectLst>
                    <a:outerShdw blurRad="38100" dist="38100" dir="2700000" algn="tl">
                      <a:srgbClr val="000000">
                        <a:alpha val="43137"/>
                      </a:srgbClr>
                    </a:outerShdw>
                  </a:effectLst>
                </a:rPr>
                <a:t>CSS 3</a:t>
              </a:r>
            </a:p>
          </p:txBody>
        </p:sp>
        <p:sp>
          <p:nvSpPr>
            <p:cNvPr id="11" name="Rounded Rectangle 10"/>
            <p:cNvSpPr/>
            <p:nvPr/>
          </p:nvSpPr>
          <p:spPr bwMode="auto">
            <a:xfrm>
              <a:off x="5541851" y="3144982"/>
              <a:ext cx="2493835" cy="1044385"/>
            </a:xfrm>
            <a:prstGeom prst="roundRect">
              <a:avLst>
                <a:gd name="adj" fmla="val 0"/>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effectLst>
                    <a:outerShdw blurRad="38100" dist="38100" dir="2700000" algn="tl">
                      <a:srgbClr val="000000">
                        <a:alpha val="43137"/>
                      </a:srgbClr>
                    </a:outerShdw>
                  </a:effectLst>
                </a:rPr>
                <a:t>JavaScript APIs</a:t>
              </a:r>
            </a:p>
          </p:txBody>
        </p:sp>
        <p:sp>
          <p:nvSpPr>
            <p:cNvPr id="12" name="TextBox 11"/>
            <p:cNvSpPr txBox="1"/>
            <p:nvPr/>
          </p:nvSpPr>
          <p:spPr>
            <a:xfrm>
              <a:off x="4843202" y="2978110"/>
              <a:ext cx="771379" cy="1354217"/>
            </a:xfrm>
            <a:prstGeom prst="rect">
              <a:avLst/>
            </a:prstGeom>
            <a:noFill/>
          </p:spPr>
          <p:txBody>
            <a:bodyPr wrap="none" lIns="0" tIns="0" rIns="0" bIns="0" rtlCol="0">
              <a:spAutoFit/>
            </a:bodyPr>
            <a:lstStyle/>
            <a:p>
              <a:r>
                <a:rPr lang="en-US" sz="6600" dirty="0">
                  <a:gradFill>
                    <a:gsLst>
                      <a:gs pos="0">
                        <a:schemeClr val="tx1"/>
                      </a:gs>
                      <a:gs pos="86000">
                        <a:schemeClr val="tx1"/>
                      </a:gs>
                    </a:gsLst>
                    <a:lin ang="5400000" scaled="0"/>
                  </a:gradFill>
                </a:rPr>
                <a:t>+</a:t>
              </a:r>
              <a:endParaRPr lang="en-US" sz="7200" dirty="0">
                <a:gradFill>
                  <a:gsLst>
                    <a:gs pos="0">
                      <a:schemeClr val="tx1"/>
                    </a:gs>
                    <a:gs pos="86000">
                      <a:schemeClr val="tx1"/>
                    </a:gs>
                  </a:gsLst>
                  <a:lin ang="5400000" scaled="0"/>
                </a:gradFill>
              </a:endParaRPr>
            </a:p>
          </p:txBody>
        </p:sp>
        <p:sp>
          <p:nvSpPr>
            <p:cNvPr id="13" name="TextBox 12"/>
            <p:cNvSpPr txBox="1"/>
            <p:nvPr/>
          </p:nvSpPr>
          <p:spPr>
            <a:xfrm>
              <a:off x="2339690" y="2988732"/>
              <a:ext cx="771379" cy="1354217"/>
            </a:xfrm>
            <a:prstGeom prst="rect">
              <a:avLst/>
            </a:prstGeom>
            <a:noFill/>
          </p:spPr>
          <p:txBody>
            <a:bodyPr wrap="none" lIns="0" tIns="0" rIns="0" bIns="0" rtlCol="0">
              <a:spAutoFit/>
            </a:bodyPr>
            <a:lstStyle/>
            <a:p>
              <a:r>
                <a:rPr lang="en-US" sz="6600" dirty="0">
                  <a:gradFill>
                    <a:gsLst>
                      <a:gs pos="0">
                        <a:schemeClr val="tx1"/>
                      </a:gs>
                      <a:gs pos="86000">
                        <a:schemeClr val="tx1"/>
                      </a:gs>
                    </a:gsLst>
                    <a:lin ang="5400000" scaled="0"/>
                  </a:gradFill>
                </a:rPr>
                <a:t>+</a:t>
              </a:r>
              <a:endParaRPr lang="en-US" sz="7200" dirty="0">
                <a:gradFill>
                  <a:gsLst>
                    <a:gs pos="0">
                      <a:schemeClr val="tx1"/>
                    </a:gs>
                    <a:gs pos="86000">
                      <a:schemeClr val="tx1"/>
                    </a:gs>
                  </a:gsLst>
                  <a:lin ang="5400000" scaled="0"/>
                </a:gradFill>
              </a:endParaRPr>
            </a:p>
          </p:txBody>
        </p:sp>
      </p:grpSp>
      <p:sp>
        <p:nvSpPr>
          <p:cNvPr id="16" name="Left Brace 15"/>
          <p:cNvSpPr/>
          <p:nvPr/>
        </p:nvSpPr>
        <p:spPr>
          <a:xfrm rot="5400000">
            <a:off x="2357319" y="2127405"/>
            <a:ext cx="626483" cy="1467232"/>
          </a:xfrm>
          <a:prstGeom prst="leftBrace">
            <a:avLst/>
          </a:prstGeom>
          <a:ln w="38100">
            <a:solidFill>
              <a:schemeClr val="accent4">
                <a:alpha val="70000"/>
              </a:schemeClr>
            </a:solidFill>
          </a:ln>
        </p:spPr>
        <p:style>
          <a:lnRef idx="1">
            <a:schemeClr val="accent1"/>
          </a:lnRef>
          <a:fillRef idx="0">
            <a:schemeClr val="accent1"/>
          </a:fillRef>
          <a:effectRef idx="0">
            <a:schemeClr val="accent1"/>
          </a:effectRef>
          <a:fontRef idx="minor">
            <a:schemeClr val="tx1"/>
          </a:fontRef>
        </p:style>
        <p:txBody>
          <a:bodyPr lIns="68589" tIns="34295" rIns="68589" bIns="34295" rtlCol="0" anchor="ctr"/>
          <a:lstStyle/>
          <a:p>
            <a:pPr algn="ctr"/>
            <a:endParaRPr lang="en-US" dirty="0"/>
          </a:p>
        </p:txBody>
      </p:sp>
      <p:sp>
        <p:nvSpPr>
          <p:cNvPr id="17" name="Left Brace 16"/>
          <p:cNvSpPr/>
          <p:nvPr/>
        </p:nvSpPr>
        <p:spPr>
          <a:xfrm rot="5400000">
            <a:off x="4259054" y="2006663"/>
            <a:ext cx="626483" cy="1708718"/>
          </a:xfrm>
          <a:prstGeom prst="leftBrace">
            <a:avLst/>
          </a:prstGeom>
          <a:ln w="38100">
            <a:solidFill>
              <a:schemeClr val="accent4">
                <a:alpha val="70000"/>
              </a:schemeClr>
            </a:solidFill>
          </a:ln>
        </p:spPr>
        <p:style>
          <a:lnRef idx="1">
            <a:schemeClr val="accent1"/>
          </a:lnRef>
          <a:fillRef idx="0">
            <a:schemeClr val="accent1"/>
          </a:fillRef>
          <a:effectRef idx="0">
            <a:schemeClr val="accent1"/>
          </a:effectRef>
          <a:fontRef idx="minor">
            <a:schemeClr val="tx1"/>
          </a:fontRef>
        </p:style>
        <p:txBody>
          <a:bodyPr lIns="68589" tIns="34295" rIns="68589" bIns="34295" rtlCol="0" anchor="ctr"/>
          <a:lstStyle/>
          <a:p>
            <a:pPr algn="ctr"/>
            <a:endParaRPr lang="en-US" dirty="0"/>
          </a:p>
        </p:txBody>
      </p:sp>
      <p:sp>
        <p:nvSpPr>
          <p:cNvPr id="18" name="Left Brace 17"/>
          <p:cNvSpPr/>
          <p:nvPr/>
        </p:nvSpPr>
        <p:spPr>
          <a:xfrm rot="5400000">
            <a:off x="6417392" y="1974527"/>
            <a:ext cx="626483" cy="1772988"/>
          </a:xfrm>
          <a:prstGeom prst="leftBrace">
            <a:avLst/>
          </a:prstGeom>
          <a:ln w="38100">
            <a:solidFill>
              <a:schemeClr val="accent4">
                <a:alpha val="70000"/>
              </a:schemeClr>
            </a:solidFill>
          </a:ln>
        </p:spPr>
        <p:style>
          <a:lnRef idx="1">
            <a:schemeClr val="accent1"/>
          </a:lnRef>
          <a:fillRef idx="0">
            <a:schemeClr val="accent1"/>
          </a:fillRef>
          <a:effectRef idx="0">
            <a:schemeClr val="accent1"/>
          </a:effectRef>
          <a:fontRef idx="minor">
            <a:schemeClr val="tx1"/>
          </a:fontRef>
        </p:style>
        <p:txBody>
          <a:bodyPr lIns="68589" tIns="34295" rIns="68589" bIns="34295" rtlCol="0" anchor="ctr"/>
          <a:lstStyle/>
          <a:p>
            <a:pPr algn="ctr"/>
            <a:endParaRPr lang="en-US" dirty="0"/>
          </a:p>
        </p:txBody>
      </p:sp>
      <p:sp>
        <p:nvSpPr>
          <p:cNvPr id="19" name="Rectangle 18"/>
          <p:cNvSpPr/>
          <p:nvPr/>
        </p:nvSpPr>
        <p:spPr>
          <a:xfrm>
            <a:off x="5521179" y="3130886"/>
            <a:ext cx="2418908" cy="2146742"/>
          </a:xfrm>
          <a:prstGeom prst="rect">
            <a:avLst/>
          </a:prstGeom>
        </p:spPr>
        <p:txBody>
          <a:bodyPr wrap="square" lIns="68589" tIns="34295" rIns="68589" bIns="34295">
            <a:spAutoFit/>
          </a:bodyPr>
          <a:lstStyle/>
          <a:p>
            <a:pPr marL="641833" lvl="1" indent="-296506">
              <a:lnSpc>
                <a:spcPct val="90000"/>
              </a:lnSpc>
              <a:spcBef>
                <a:spcPct val="20000"/>
              </a:spcBef>
              <a:buSzPct val="90000"/>
              <a:buBlip>
                <a:blip r:embed="rId4"/>
              </a:buBlip>
            </a:pPr>
            <a:r>
              <a:rPr lang="en-US" sz="1800" dirty="0">
                <a:solidFill>
                  <a:schemeClr val="tx2"/>
                </a:solidFill>
              </a:rPr>
              <a:t>Geolocation</a:t>
            </a:r>
          </a:p>
          <a:p>
            <a:pPr marL="641833" lvl="1" indent="-296506">
              <a:lnSpc>
                <a:spcPct val="90000"/>
              </a:lnSpc>
              <a:spcBef>
                <a:spcPct val="20000"/>
              </a:spcBef>
              <a:buSzPct val="90000"/>
              <a:buBlip>
                <a:blip r:embed="rId4"/>
              </a:buBlip>
            </a:pPr>
            <a:r>
              <a:rPr lang="en-US" sz="1800" dirty="0">
                <a:solidFill>
                  <a:schemeClr val="tx2"/>
                </a:solidFill>
              </a:rPr>
              <a:t>Web Storage</a:t>
            </a:r>
          </a:p>
          <a:p>
            <a:pPr marL="641833" lvl="1" indent="-296506">
              <a:lnSpc>
                <a:spcPct val="90000"/>
              </a:lnSpc>
              <a:spcBef>
                <a:spcPct val="20000"/>
              </a:spcBef>
              <a:buSzPct val="90000"/>
              <a:buBlip>
                <a:blip r:embed="rId4"/>
              </a:buBlip>
            </a:pPr>
            <a:r>
              <a:rPr lang="en-US" sz="1800" dirty="0">
                <a:solidFill>
                  <a:schemeClr val="tx2"/>
                </a:solidFill>
              </a:rPr>
              <a:t>Web Sockets</a:t>
            </a:r>
          </a:p>
          <a:p>
            <a:pPr marL="641833" lvl="1" indent="-296506">
              <a:lnSpc>
                <a:spcPct val="90000"/>
              </a:lnSpc>
              <a:spcBef>
                <a:spcPct val="20000"/>
              </a:spcBef>
              <a:buSzPct val="90000"/>
              <a:buBlip>
                <a:blip r:embed="rId4"/>
              </a:buBlip>
            </a:pPr>
            <a:r>
              <a:rPr lang="en-US" sz="1800" dirty="0">
                <a:solidFill>
                  <a:schemeClr val="tx2"/>
                </a:solidFill>
              </a:rPr>
              <a:t>FileAPI</a:t>
            </a:r>
          </a:p>
          <a:p>
            <a:pPr marL="641833" lvl="1" indent="-296506">
              <a:lnSpc>
                <a:spcPct val="90000"/>
              </a:lnSpc>
              <a:spcBef>
                <a:spcPct val="20000"/>
              </a:spcBef>
              <a:buSzPct val="90000"/>
              <a:buBlip>
                <a:blip r:embed="rId4"/>
              </a:buBlip>
            </a:pPr>
            <a:r>
              <a:rPr lang="en-US" sz="1800" dirty="0">
                <a:solidFill>
                  <a:schemeClr val="tx2"/>
                </a:solidFill>
              </a:rPr>
              <a:t>Media Capture</a:t>
            </a:r>
          </a:p>
          <a:p>
            <a:pPr marL="641833" lvl="1" indent="-296506">
              <a:lnSpc>
                <a:spcPct val="90000"/>
              </a:lnSpc>
              <a:spcBef>
                <a:spcPct val="20000"/>
              </a:spcBef>
              <a:buSzPct val="90000"/>
              <a:buBlip>
                <a:blip r:embed="rId4"/>
              </a:buBlip>
            </a:pPr>
            <a:r>
              <a:rPr lang="en-US" sz="1800" dirty="0">
                <a:solidFill>
                  <a:schemeClr val="tx2"/>
                </a:solidFill>
              </a:rPr>
              <a:t>IndexedDB</a:t>
            </a:r>
          </a:p>
          <a:p>
            <a:pPr marL="641833" lvl="1" indent="-296506">
              <a:lnSpc>
                <a:spcPct val="90000"/>
              </a:lnSpc>
              <a:spcBef>
                <a:spcPct val="20000"/>
              </a:spcBef>
              <a:buSzPct val="90000"/>
              <a:buBlip>
                <a:blip r:embed="rId4"/>
              </a:buBlip>
            </a:pPr>
            <a:r>
              <a:rPr lang="en-US" sz="1800" dirty="0">
                <a:solidFill>
                  <a:schemeClr val="tx2"/>
                </a:solidFill>
              </a:rPr>
              <a:t>Etc…</a:t>
            </a:r>
          </a:p>
        </p:txBody>
      </p:sp>
      <p:sp>
        <p:nvSpPr>
          <p:cNvPr id="20" name="Rectangle 19"/>
          <p:cNvSpPr/>
          <p:nvPr/>
        </p:nvSpPr>
        <p:spPr>
          <a:xfrm>
            <a:off x="1637732" y="3174261"/>
            <a:ext cx="1840405" cy="2146742"/>
          </a:xfrm>
          <a:prstGeom prst="rect">
            <a:avLst/>
          </a:prstGeom>
        </p:spPr>
        <p:txBody>
          <a:bodyPr wrap="square" lIns="68589" tIns="34295" rIns="68589" bIns="34295">
            <a:spAutoFit/>
          </a:bodyPr>
          <a:lstStyle/>
          <a:p>
            <a:pPr marL="641833" lvl="1" indent="-296506">
              <a:lnSpc>
                <a:spcPct val="90000"/>
              </a:lnSpc>
              <a:spcBef>
                <a:spcPct val="20000"/>
              </a:spcBef>
              <a:buSzPct val="90000"/>
              <a:buBlip>
                <a:blip r:embed="rId4"/>
              </a:buBlip>
            </a:pPr>
            <a:r>
              <a:rPr lang="en-US" sz="1800" dirty="0">
                <a:solidFill>
                  <a:schemeClr val="tx2"/>
                </a:solidFill>
              </a:rPr>
              <a:t>Markup</a:t>
            </a:r>
          </a:p>
          <a:p>
            <a:pPr marL="641833" lvl="1" indent="-296506">
              <a:lnSpc>
                <a:spcPct val="90000"/>
              </a:lnSpc>
              <a:spcBef>
                <a:spcPct val="20000"/>
              </a:spcBef>
              <a:buSzPct val="90000"/>
              <a:buBlip>
                <a:blip r:embed="rId4"/>
              </a:buBlip>
            </a:pPr>
            <a:r>
              <a:rPr lang="en-US" sz="1800" dirty="0">
                <a:solidFill>
                  <a:schemeClr val="tx2"/>
                </a:solidFill>
              </a:rPr>
              <a:t>Forms</a:t>
            </a:r>
          </a:p>
          <a:p>
            <a:pPr marL="641833" lvl="1" indent="-296506">
              <a:lnSpc>
                <a:spcPct val="90000"/>
              </a:lnSpc>
              <a:spcBef>
                <a:spcPct val="20000"/>
              </a:spcBef>
              <a:buSzPct val="90000"/>
              <a:buBlip>
                <a:blip r:embed="rId4"/>
              </a:buBlip>
            </a:pPr>
            <a:r>
              <a:rPr lang="en-US" sz="1800" dirty="0">
                <a:solidFill>
                  <a:schemeClr val="tx2"/>
                </a:solidFill>
              </a:rPr>
              <a:t>ARIA</a:t>
            </a:r>
          </a:p>
          <a:p>
            <a:pPr marL="641833" lvl="1" indent="-296506">
              <a:lnSpc>
                <a:spcPct val="90000"/>
              </a:lnSpc>
              <a:spcBef>
                <a:spcPct val="20000"/>
              </a:spcBef>
              <a:buSzPct val="90000"/>
              <a:buBlip>
                <a:blip r:embed="rId4"/>
              </a:buBlip>
            </a:pPr>
            <a:r>
              <a:rPr lang="en-US" sz="1800" dirty="0">
                <a:solidFill>
                  <a:schemeClr val="tx2"/>
                </a:solidFill>
              </a:rPr>
              <a:t>Microdata</a:t>
            </a:r>
          </a:p>
          <a:p>
            <a:pPr marL="641833" lvl="1" indent="-296506">
              <a:lnSpc>
                <a:spcPct val="90000"/>
              </a:lnSpc>
              <a:spcBef>
                <a:spcPct val="20000"/>
              </a:spcBef>
              <a:buSzPct val="90000"/>
              <a:buBlip>
                <a:blip r:embed="rId4"/>
              </a:buBlip>
            </a:pPr>
            <a:r>
              <a:rPr lang="en-US" sz="1800" dirty="0">
                <a:solidFill>
                  <a:schemeClr val="tx2"/>
                </a:solidFill>
              </a:rPr>
              <a:t>Canvas</a:t>
            </a:r>
          </a:p>
          <a:p>
            <a:pPr marL="641833" lvl="1" indent="-296506">
              <a:lnSpc>
                <a:spcPct val="90000"/>
              </a:lnSpc>
              <a:spcBef>
                <a:spcPct val="20000"/>
              </a:spcBef>
              <a:buSzPct val="90000"/>
              <a:buBlip>
                <a:blip r:embed="rId4"/>
              </a:buBlip>
            </a:pPr>
            <a:r>
              <a:rPr lang="en-US" sz="1800" dirty="0">
                <a:solidFill>
                  <a:schemeClr val="tx2"/>
                </a:solidFill>
              </a:rPr>
              <a:t>Video</a:t>
            </a:r>
          </a:p>
          <a:p>
            <a:pPr marL="641833" lvl="1" indent="-296506">
              <a:lnSpc>
                <a:spcPct val="90000"/>
              </a:lnSpc>
              <a:spcBef>
                <a:spcPct val="20000"/>
              </a:spcBef>
              <a:buSzPct val="90000"/>
              <a:buBlip>
                <a:blip r:embed="rId4"/>
              </a:buBlip>
            </a:pPr>
            <a:r>
              <a:rPr lang="en-US" sz="1800" dirty="0">
                <a:solidFill>
                  <a:schemeClr val="tx2"/>
                </a:solidFill>
              </a:rPr>
              <a:t>Etc…</a:t>
            </a:r>
          </a:p>
        </p:txBody>
      </p:sp>
      <p:sp>
        <p:nvSpPr>
          <p:cNvPr id="21" name="Rectangle 20"/>
          <p:cNvSpPr/>
          <p:nvPr/>
        </p:nvSpPr>
        <p:spPr>
          <a:xfrm>
            <a:off x="3333410" y="3174263"/>
            <a:ext cx="2461792" cy="2146742"/>
          </a:xfrm>
          <a:prstGeom prst="rect">
            <a:avLst/>
          </a:prstGeom>
        </p:spPr>
        <p:txBody>
          <a:bodyPr wrap="square" lIns="68589" tIns="34295" rIns="68589" bIns="34295">
            <a:spAutoFit/>
          </a:bodyPr>
          <a:lstStyle/>
          <a:p>
            <a:pPr marL="641833" lvl="1" indent="-296506">
              <a:lnSpc>
                <a:spcPct val="90000"/>
              </a:lnSpc>
              <a:spcBef>
                <a:spcPct val="20000"/>
              </a:spcBef>
              <a:buSzPct val="90000"/>
              <a:buBlip>
                <a:blip r:embed="rId4"/>
              </a:buBlip>
            </a:pPr>
            <a:r>
              <a:rPr lang="en-US" sz="1800" dirty="0">
                <a:solidFill>
                  <a:schemeClr val="tx2"/>
                </a:solidFill>
              </a:rPr>
              <a:t>Selectors</a:t>
            </a:r>
          </a:p>
          <a:p>
            <a:pPr marL="641833" lvl="1" indent="-296506">
              <a:lnSpc>
                <a:spcPct val="90000"/>
              </a:lnSpc>
              <a:spcBef>
                <a:spcPct val="20000"/>
              </a:spcBef>
              <a:buSzPct val="90000"/>
              <a:buBlip>
                <a:blip r:embed="rId4"/>
              </a:buBlip>
            </a:pPr>
            <a:r>
              <a:rPr lang="en-US" sz="1800" dirty="0">
                <a:solidFill>
                  <a:schemeClr val="tx2"/>
                </a:solidFill>
              </a:rPr>
              <a:t>Media Queries </a:t>
            </a:r>
          </a:p>
          <a:p>
            <a:pPr marL="641833" lvl="1" indent="-296506">
              <a:lnSpc>
                <a:spcPct val="90000"/>
              </a:lnSpc>
              <a:spcBef>
                <a:spcPct val="20000"/>
              </a:spcBef>
              <a:buSzPct val="90000"/>
              <a:buBlip>
                <a:blip r:embed="rId4"/>
              </a:buBlip>
            </a:pPr>
            <a:r>
              <a:rPr lang="en-US" sz="1800" dirty="0">
                <a:solidFill>
                  <a:schemeClr val="tx2"/>
                </a:solidFill>
              </a:rPr>
              <a:t>Fonts</a:t>
            </a:r>
          </a:p>
          <a:p>
            <a:pPr marL="641833" lvl="1" indent="-296506">
              <a:lnSpc>
                <a:spcPct val="90000"/>
              </a:lnSpc>
              <a:spcBef>
                <a:spcPct val="20000"/>
              </a:spcBef>
              <a:buSzPct val="90000"/>
              <a:buBlip>
                <a:blip r:embed="rId4"/>
              </a:buBlip>
            </a:pPr>
            <a:r>
              <a:rPr lang="en-US" sz="1800" dirty="0">
                <a:solidFill>
                  <a:schemeClr val="tx2"/>
                </a:solidFill>
              </a:rPr>
              <a:t>Transforms</a:t>
            </a:r>
          </a:p>
          <a:p>
            <a:pPr marL="641833" lvl="1" indent="-296506">
              <a:lnSpc>
                <a:spcPct val="90000"/>
              </a:lnSpc>
              <a:spcBef>
                <a:spcPct val="20000"/>
              </a:spcBef>
              <a:buSzPct val="90000"/>
              <a:buBlip>
                <a:blip r:embed="rId4"/>
              </a:buBlip>
            </a:pPr>
            <a:r>
              <a:rPr lang="en-US" sz="1800" dirty="0">
                <a:solidFill>
                  <a:schemeClr val="tx2"/>
                </a:solidFill>
              </a:rPr>
              <a:t>Transitions</a:t>
            </a:r>
          </a:p>
          <a:p>
            <a:pPr marL="641833" lvl="1" indent="-296506">
              <a:lnSpc>
                <a:spcPct val="90000"/>
              </a:lnSpc>
              <a:spcBef>
                <a:spcPct val="20000"/>
              </a:spcBef>
              <a:buSzPct val="90000"/>
              <a:buBlip>
                <a:blip r:embed="rId4"/>
              </a:buBlip>
            </a:pPr>
            <a:r>
              <a:rPr lang="en-US" sz="1800" dirty="0">
                <a:solidFill>
                  <a:schemeClr val="tx2"/>
                </a:solidFill>
              </a:rPr>
              <a:t>Animations</a:t>
            </a:r>
          </a:p>
          <a:p>
            <a:pPr marL="641833" lvl="1" indent="-296506">
              <a:lnSpc>
                <a:spcPct val="90000"/>
              </a:lnSpc>
              <a:spcBef>
                <a:spcPct val="20000"/>
              </a:spcBef>
              <a:buSzPct val="90000"/>
              <a:buBlip>
                <a:blip r:embed="rId4"/>
              </a:buBlip>
            </a:pPr>
            <a:r>
              <a:rPr lang="en-US" sz="1800" dirty="0">
                <a:solidFill>
                  <a:schemeClr val="tx2"/>
                </a:solidFill>
              </a:rPr>
              <a:t>Etc…</a:t>
            </a:r>
          </a:p>
        </p:txBody>
      </p:sp>
    </p:spTree>
    <p:extLst>
      <p:ext uri="{BB962C8B-B14F-4D97-AF65-F5344CB8AC3E}">
        <p14:creationId xmlns:p14="http://schemas.microsoft.com/office/powerpoint/2010/main" val="238908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E-6 4.44444E-6 L 5E-6 -0.25 " pathEditMode="relative" rAng="0" ptsTypes="AA">
                                      <p:cBhvr>
                                        <p:cTn id="6" dur="2000" fill="hold"/>
                                        <p:tgtEl>
                                          <p:spTgt spid="5"/>
                                        </p:tgtEl>
                                        <p:attrNameLst>
                                          <p:attrName>ppt_x</p:attrName>
                                          <p:attrName>ppt_y</p:attrName>
                                        </p:attrNameLst>
                                      </p:cBhvr>
                                      <p:rCtr x="0" y="-12500"/>
                                    </p:animMotion>
                                  </p:childTnLst>
                                </p:cTn>
                              </p:par>
                              <p:par>
                                <p:cTn id="7" presetID="42" presetClass="entr" presetSubtype="0" fill="hold" grpId="0" nodeType="withEffect">
                                  <p:stCondLst>
                                    <p:cond delay="500"/>
                                  </p:stCondLst>
                                  <p:childTnLst>
                                    <p:set>
                                      <p:cBhvr>
                                        <p:cTn id="8" dur="1" fill="hold">
                                          <p:stCondLst>
                                            <p:cond delay="0"/>
                                          </p:stCondLst>
                                        </p:cTn>
                                        <p:tgtEl>
                                          <p:spTgt spid="20"/>
                                        </p:tgtEl>
                                        <p:attrNameLst>
                                          <p:attrName>style.visibility</p:attrName>
                                        </p:attrNameLst>
                                      </p:cBhvr>
                                      <p:to>
                                        <p:strVal val="visible"/>
                                      </p:to>
                                    </p:set>
                                    <p:animEffect transition="in" filter="fade">
                                      <p:cBhvr>
                                        <p:cTn id="9" dur="1000"/>
                                        <p:tgtEl>
                                          <p:spTgt spid="20"/>
                                        </p:tgtEl>
                                      </p:cBhvr>
                                    </p:animEffect>
                                    <p:anim calcmode="lin" valueType="num">
                                      <p:cBhvr>
                                        <p:cTn id="10" dur="1000" fill="hold"/>
                                        <p:tgtEl>
                                          <p:spTgt spid="20"/>
                                        </p:tgtEl>
                                        <p:attrNameLst>
                                          <p:attrName>ppt_x</p:attrName>
                                        </p:attrNameLst>
                                      </p:cBhvr>
                                      <p:tavLst>
                                        <p:tav tm="0">
                                          <p:val>
                                            <p:strVal val="#ppt_x"/>
                                          </p:val>
                                        </p:tav>
                                        <p:tav tm="100000">
                                          <p:val>
                                            <p:strVal val="#ppt_x"/>
                                          </p:val>
                                        </p:tav>
                                      </p:tavLst>
                                    </p:anim>
                                    <p:anim calcmode="lin" valueType="num">
                                      <p:cBhvr>
                                        <p:cTn id="11" dur="1000" fill="hold"/>
                                        <p:tgtEl>
                                          <p:spTgt spid="20"/>
                                        </p:tgtEl>
                                        <p:attrNameLst>
                                          <p:attrName>ppt_y</p:attrName>
                                        </p:attrNameLst>
                                      </p:cBhvr>
                                      <p:tavLst>
                                        <p:tav tm="0">
                                          <p:val>
                                            <p:strVal val="#ppt_y+.1"/>
                                          </p:val>
                                        </p:tav>
                                        <p:tav tm="100000">
                                          <p:val>
                                            <p:strVal val="#ppt_y"/>
                                          </p:val>
                                        </p:tav>
                                      </p:tavLst>
                                    </p:anim>
                                  </p:childTnLst>
                                </p:cTn>
                              </p:par>
                              <p:par>
                                <p:cTn id="12" presetID="42" presetClass="entr" presetSubtype="0" fill="hold" grpId="0" nodeType="withEffect">
                                  <p:stCondLst>
                                    <p:cond delay="50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50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5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50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Support</a:t>
            </a:r>
            <a:endParaRPr lang="en-US" dirty="0"/>
          </a:p>
        </p:txBody>
      </p:sp>
      <p:sp>
        <p:nvSpPr>
          <p:cNvPr id="6" name="Text Placeholder 4"/>
          <p:cNvSpPr txBox="1">
            <a:spLocks/>
          </p:cNvSpPr>
          <p:nvPr/>
        </p:nvSpPr>
        <p:spPr>
          <a:xfrm>
            <a:off x="1790700" y="1371600"/>
            <a:ext cx="72898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endParaRPr lang="en-US" sz="2400" dirty="0">
              <a:latin typeface="+mn-lt"/>
            </a:endParaRPr>
          </a:p>
        </p:txBody>
      </p:sp>
      <p:sp>
        <p:nvSpPr>
          <p:cNvPr id="11" name="Rounded Rectangle 10"/>
          <p:cNvSpPr/>
          <p:nvPr/>
        </p:nvSpPr>
        <p:spPr bwMode="auto">
          <a:xfrm>
            <a:off x="2112209" y="1371600"/>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tx1">
                    <a:alpha val="99000"/>
                  </a:schemeClr>
                </a:solidFill>
              </a:rPr>
              <a:t>Performance</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sp>
        <p:nvSpPr>
          <p:cNvPr id="12" name="Rounded Rectangle 11"/>
          <p:cNvSpPr/>
          <p:nvPr/>
        </p:nvSpPr>
        <p:spPr bwMode="auto">
          <a:xfrm>
            <a:off x="2112209" y="3556287"/>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tx1">
                    <a:alpha val="99000"/>
                  </a:schemeClr>
                </a:solidFill>
              </a:rPr>
              <a:t>3D Effects</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sp>
        <p:nvSpPr>
          <p:cNvPr id="13" name="Rounded Rectangle 12"/>
          <p:cNvSpPr/>
          <p:nvPr/>
        </p:nvSpPr>
        <p:spPr bwMode="auto">
          <a:xfrm>
            <a:off x="4166681" y="1371600"/>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tx1">
                    <a:alpha val="99000"/>
                  </a:schemeClr>
                </a:solidFill>
              </a:rPr>
              <a:t>Semantics</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sp>
        <p:nvSpPr>
          <p:cNvPr id="14" name="Rounded Rectangle 13"/>
          <p:cNvSpPr/>
          <p:nvPr/>
        </p:nvSpPr>
        <p:spPr bwMode="auto">
          <a:xfrm>
            <a:off x="6221153" y="1371600"/>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tx1">
                    <a:alpha val="99000"/>
                  </a:schemeClr>
                </a:solidFill>
              </a:rPr>
              <a:t>Styling</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sp>
        <p:nvSpPr>
          <p:cNvPr id="15" name="Rounded Rectangle 14"/>
          <p:cNvSpPr/>
          <p:nvPr/>
        </p:nvSpPr>
        <p:spPr bwMode="auto">
          <a:xfrm>
            <a:off x="8275623" y="1371600"/>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tx1">
                    <a:alpha val="99000"/>
                  </a:schemeClr>
                </a:solidFill>
              </a:rPr>
              <a:t>Multimedia</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sp>
        <p:nvSpPr>
          <p:cNvPr id="16" name="Rounded Rectangle 15"/>
          <p:cNvSpPr/>
          <p:nvPr/>
        </p:nvSpPr>
        <p:spPr bwMode="auto">
          <a:xfrm>
            <a:off x="8275623" y="3556287"/>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102884" rIns="68586" bIns="34293" numCol="1" rtlCol="0" anchor="ctr" anchorCtr="0" compatLnSpc="1">
            <a:prstTxWarp prst="textNoShape">
              <a:avLst/>
            </a:prstTxWarp>
          </a:bodyPr>
          <a:lstStyle/>
          <a:p>
            <a:pPr algn="ctr" defTabSz="685666">
              <a:lnSpc>
                <a:spcPts val="1800"/>
              </a:lnSpc>
            </a:pPr>
            <a:r>
              <a:rPr lang="en-US" sz="1700" dirty="0">
                <a:solidFill>
                  <a:schemeClr val="tx1">
                    <a:alpha val="99000"/>
                  </a:schemeClr>
                </a:solidFill>
              </a:rPr>
              <a:t>Device Access</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sp>
        <p:nvSpPr>
          <p:cNvPr id="17" name="Rounded Rectangle 16"/>
          <p:cNvSpPr/>
          <p:nvPr/>
        </p:nvSpPr>
        <p:spPr bwMode="auto">
          <a:xfrm>
            <a:off x="6221153" y="3556287"/>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tx1">
                    <a:alpha val="99000"/>
                  </a:schemeClr>
                </a:solidFill>
              </a:rPr>
              <a:t>Connectivity</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sp>
        <p:nvSpPr>
          <p:cNvPr id="18" name="Rounded Rectangle 17"/>
          <p:cNvSpPr/>
          <p:nvPr/>
        </p:nvSpPr>
        <p:spPr bwMode="auto">
          <a:xfrm>
            <a:off x="4166681" y="3556287"/>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102884" rIns="68586" bIns="34293" numCol="1" rtlCol="0" anchor="ctr" anchorCtr="0" compatLnSpc="1">
            <a:prstTxWarp prst="textNoShape">
              <a:avLst/>
            </a:prstTxWarp>
          </a:bodyPr>
          <a:lstStyle/>
          <a:p>
            <a:pPr algn="ctr" defTabSz="685666">
              <a:lnSpc>
                <a:spcPts val="1800"/>
              </a:lnSpc>
            </a:pPr>
            <a:r>
              <a:rPr lang="en-US" sz="1700" dirty="0">
                <a:solidFill>
                  <a:schemeClr val="tx1">
                    <a:alpha val="99000"/>
                  </a:schemeClr>
                </a:solidFill>
              </a:rPr>
              <a:t>Offline &amp; Storage</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pic>
        <p:nvPicPr>
          <p:cNvPr id="19" name="Picture 3" descr="C:\Users\brsatrom\Dropbox\ApplicationDevelopmentWithHTML5\HTML5\HTML5_Tech_Classes_512\HTML5_3D_Effects_512.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037371" y="3964994"/>
            <a:ext cx="1736850" cy="165215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brsatrom\Dropbox\ApplicationDevelopmentWithHTML5\HTML5\HTML5_Tech_Classes_512\HTML5_Connectivity_512.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6304200" y="4160595"/>
            <a:ext cx="1404247" cy="133577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brsatrom\Dropbox\ApplicationDevelopmentWithHTML5\HTML5\HTML5_Tech_Classes_512\HTML5_Device_Access_512.png"/>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8250675" y="4004716"/>
            <a:ext cx="1640215" cy="156023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C:\Users\brsatrom\Dropbox\ApplicationDevelopmentWithHTML5\HTML5\HTML5_Tech_Classes_512\HTML5_Multimedia_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84443" y="1768936"/>
            <a:ext cx="1569241" cy="149272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7" descr="C:\Users\brsatrom\Dropbox\ApplicationDevelopmentWithHTML5\HTML5\HTML5_Tech_Classes_512\HTML5_Offline_Storage_512.png"/>
          <p:cNvPicPr>
            <a:picLocks noChangeAspect="1" noChangeArrowheads="1"/>
          </p:cNvPicPr>
          <p:nvPr/>
        </p:nvPicPr>
        <p:blipFill>
          <a:blip r:embed="rId7" cstate="print">
            <a:biLevel thresh="25000"/>
            <a:extLst>
              <a:ext uri="{28A0092B-C50C-407E-A947-70E740481C1C}">
                <a14:useLocalDpi xmlns:a14="http://schemas.microsoft.com/office/drawing/2010/main" val="0"/>
              </a:ext>
            </a:extLst>
          </a:blip>
          <a:srcRect/>
          <a:stretch>
            <a:fillRect/>
          </a:stretch>
        </p:blipFill>
        <p:spPr bwMode="auto">
          <a:xfrm>
            <a:off x="4244799" y="4114165"/>
            <a:ext cx="1424006" cy="135456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C:\Users\brsatrom\Dropbox\ApplicationDevelopmentWithHTML5\HTML5\HTML5_Tech_Classes_512\HTML5_Styling_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11322" y="1790701"/>
            <a:ext cx="1612592" cy="153395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9" descr="C:\Users\brsatrom\Dropbox\ApplicationDevelopmentWithHTML5\HTML5\HTML5_Tech_Classes_512\HTML5_Semantics_51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75789" y="1852157"/>
            <a:ext cx="1346562" cy="12809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C:\Users\brsatrom\Dropbox\ApplicationDevelopmentWithHTML5\HTML5\HTML5_Tech_Classes_512\HTML5_Performance_51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30923" y="1909513"/>
            <a:ext cx="1323461" cy="125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2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mph" presetSubtype="0" fill="hold" grpId="0" nodeType="clickEffect">
                                  <p:stCondLst>
                                    <p:cond delay="0"/>
                                  </p:stCondLst>
                                  <p:childTnLst>
                                    <p:animClr clrSpc="hsl" dir="cw">
                                      <p:cBhvr override="childStyle">
                                        <p:cTn id="12" dur="500" fill="hold"/>
                                        <p:tgtEl>
                                          <p:spTgt spid="11"/>
                                        </p:tgtEl>
                                        <p:attrNameLst>
                                          <p:attrName>style.color</p:attrName>
                                        </p:attrNameLst>
                                      </p:cBhvr>
                                      <p:by>
                                        <p:hsl h="0" s="-70588" l="0"/>
                                      </p:by>
                                    </p:animClr>
                                    <p:animClr clrSpc="hsl" dir="cw">
                                      <p:cBhvr>
                                        <p:cTn id="13" dur="500" fill="hold"/>
                                        <p:tgtEl>
                                          <p:spTgt spid="11"/>
                                        </p:tgtEl>
                                        <p:attrNameLst>
                                          <p:attrName>fillcolor</p:attrName>
                                        </p:attrNameLst>
                                      </p:cBhvr>
                                      <p:by>
                                        <p:hsl h="0" s="-70588" l="0"/>
                                      </p:by>
                                    </p:animClr>
                                    <p:animClr clrSpc="hsl" dir="cw">
                                      <p:cBhvr>
                                        <p:cTn id="14" dur="500" fill="hold"/>
                                        <p:tgtEl>
                                          <p:spTgt spid="11"/>
                                        </p:tgtEl>
                                        <p:attrNameLst>
                                          <p:attrName>stroke.color</p:attrName>
                                        </p:attrNameLst>
                                      </p:cBhvr>
                                      <p:by>
                                        <p:hsl h="0" s="-70588" l="0"/>
                                      </p:by>
                                    </p:animClr>
                                    <p:set>
                                      <p:cBhvr>
                                        <p:cTn id="15" dur="500" fill="hold"/>
                                        <p:tgtEl>
                                          <p:spTgt spid="11"/>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5" presetClass="emph" presetSubtype="0" fill="hold" grpId="0" nodeType="clickEffect">
                                  <p:stCondLst>
                                    <p:cond delay="0"/>
                                  </p:stCondLst>
                                  <p:childTnLst>
                                    <p:animClr clrSpc="hsl" dir="cw">
                                      <p:cBhvr override="childStyle">
                                        <p:cTn id="19" dur="500" fill="hold"/>
                                        <p:tgtEl>
                                          <p:spTgt spid="13"/>
                                        </p:tgtEl>
                                        <p:attrNameLst>
                                          <p:attrName>style.color</p:attrName>
                                        </p:attrNameLst>
                                      </p:cBhvr>
                                      <p:by>
                                        <p:hsl h="0" s="-70588" l="0"/>
                                      </p:by>
                                    </p:animClr>
                                    <p:animClr clrSpc="hsl" dir="cw">
                                      <p:cBhvr>
                                        <p:cTn id="20" dur="500" fill="hold"/>
                                        <p:tgtEl>
                                          <p:spTgt spid="13"/>
                                        </p:tgtEl>
                                        <p:attrNameLst>
                                          <p:attrName>fillcolor</p:attrName>
                                        </p:attrNameLst>
                                      </p:cBhvr>
                                      <p:by>
                                        <p:hsl h="0" s="-70588" l="0"/>
                                      </p:by>
                                    </p:animClr>
                                    <p:animClr clrSpc="hsl" dir="cw">
                                      <p:cBhvr>
                                        <p:cTn id="21" dur="500" fill="hold"/>
                                        <p:tgtEl>
                                          <p:spTgt spid="13"/>
                                        </p:tgtEl>
                                        <p:attrNameLst>
                                          <p:attrName>stroke.color</p:attrName>
                                        </p:attrNameLst>
                                      </p:cBhvr>
                                      <p:by>
                                        <p:hsl h="0" s="-70588" l="0"/>
                                      </p:by>
                                    </p:animClr>
                                    <p:set>
                                      <p:cBhvr>
                                        <p:cTn id="22" dur="500" fill="hold"/>
                                        <p:tgtEl>
                                          <p:spTgt spid="13"/>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25" presetClass="emph" presetSubtype="0" fill="hold" grpId="0" nodeType="clickEffect">
                                  <p:stCondLst>
                                    <p:cond delay="0"/>
                                  </p:stCondLst>
                                  <p:childTnLst>
                                    <p:animClr clrSpc="hsl" dir="cw">
                                      <p:cBhvr override="childStyle">
                                        <p:cTn id="26" dur="500" fill="hold"/>
                                        <p:tgtEl>
                                          <p:spTgt spid="14"/>
                                        </p:tgtEl>
                                        <p:attrNameLst>
                                          <p:attrName>style.color</p:attrName>
                                        </p:attrNameLst>
                                      </p:cBhvr>
                                      <p:by>
                                        <p:hsl h="0" s="-70588" l="0"/>
                                      </p:by>
                                    </p:animClr>
                                    <p:animClr clrSpc="hsl" dir="cw">
                                      <p:cBhvr>
                                        <p:cTn id="27" dur="500" fill="hold"/>
                                        <p:tgtEl>
                                          <p:spTgt spid="14"/>
                                        </p:tgtEl>
                                        <p:attrNameLst>
                                          <p:attrName>fillcolor</p:attrName>
                                        </p:attrNameLst>
                                      </p:cBhvr>
                                      <p:by>
                                        <p:hsl h="0" s="-70588" l="0"/>
                                      </p:by>
                                    </p:animClr>
                                    <p:animClr clrSpc="hsl" dir="cw">
                                      <p:cBhvr>
                                        <p:cTn id="28" dur="500" fill="hold"/>
                                        <p:tgtEl>
                                          <p:spTgt spid="14"/>
                                        </p:tgtEl>
                                        <p:attrNameLst>
                                          <p:attrName>stroke.color</p:attrName>
                                        </p:attrNameLst>
                                      </p:cBhvr>
                                      <p:by>
                                        <p:hsl h="0" s="-70588" l="0"/>
                                      </p:by>
                                    </p:animClr>
                                    <p:set>
                                      <p:cBhvr>
                                        <p:cTn id="29" dur="500" fill="hold"/>
                                        <p:tgtEl>
                                          <p:spTgt spid="14"/>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5" presetClass="emph" presetSubtype="0" fill="hold" grpId="0" nodeType="clickEffect">
                                  <p:stCondLst>
                                    <p:cond delay="0"/>
                                  </p:stCondLst>
                                  <p:childTnLst>
                                    <p:animClr clrSpc="hsl" dir="cw">
                                      <p:cBhvr override="childStyle">
                                        <p:cTn id="33" dur="500" fill="hold"/>
                                        <p:tgtEl>
                                          <p:spTgt spid="15"/>
                                        </p:tgtEl>
                                        <p:attrNameLst>
                                          <p:attrName>style.color</p:attrName>
                                        </p:attrNameLst>
                                      </p:cBhvr>
                                      <p:by>
                                        <p:hsl h="0" s="-70588" l="0"/>
                                      </p:by>
                                    </p:animClr>
                                    <p:animClr clrSpc="hsl" dir="cw">
                                      <p:cBhvr>
                                        <p:cTn id="34" dur="500" fill="hold"/>
                                        <p:tgtEl>
                                          <p:spTgt spid="15"/>
                                        </p:tgtEl>
                                        <p:attrNameLst>
                                          <p:attrName>fillcolor</p:attrName>
                                        </p:attrNameLst>
                                      </p:cBhvr>
                                      <p:by>
                                        <p:hsl h="0" s="-70588" l="0"/>
                                      </p:by>
                                    </p:animClr>
                                    <p:animClr clrSpc="hsl" dir="cw">
                                      <p:cBhvr>
                                        <p:cTn id="35" dur="500" fill="hold"/>
                                        <p:tgtEl>
                                          <p:spTgt spid="15"/>
                                        </p:tgtEl>
                                        <p:attrNameLst>
                                          <p:attrName>stroke.color</p:attrName>
                                        </p:attrNameLst>
                                      </p:cBhvr>
                                      <p:by>
                                        <p:hsl h="0" s="-70588" l="0"/>
                                      </p:by>
                                    </p:animClr>
                                    <p:set>
                                      <p:cBhvr>
                                        <p:cTn id="36" dur="500" fill="hold"/>
                                        <p:tgtEl>
                                          <p:spTgt spid="15"/>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5" presetClass="emph" presetSubtype="0" fill="hold" grpId="0" nodeType="clickEffect">
                                  <p:stCondLst>
                                    <p:cond delay="0"/>
                                  </p:stCondLst>
                                  <p:childTnLst>
                                    <p:animClr clrSpc="hsl" dir="cw">
                                      <p:cBhvr override="childStyle">
                                        <p:cTn id="40" dur="500" fill="hold"/>
                                        <p:tgtEl>
                                          <p:spTgt spid="12"/>
                                        </p:tgtEl>
                                        <p:attrNameLst>
                                          <p:attrName>style.color</p:attrName>
                                        </p:attrNameLst>
                                      </p:cBhvr>
                                      <p:by>
                                        <p:hsl h="0" s="-70588" l="0"/>
                                      </p:by>
                                    </p:animClr>
                                    <p:animClr clrSpc="hsl" dir="cw">
                                      <p:cBhvr>
                                        <p:cTn id="41" dur="500" fill="hold"/>
                                        <p:tgtEl>
                                          <p:spTgt spid="12"/>
                                        </p:tgtEl>
                                        <p:attrNameLst>
                                          <p:attrName>fillcolor</p:attrName>
                                        </p:attrNameLst>
                                      </p:cBhvr>
                                      <p:by>
                                        <p:hsl h="0" s="-70588" l="0"/>
                                      </p:by>
                                    </p:animClr>
                                    <p:animClr clrSpc="hsl" dir="cw">
                                      <p:cBhvr>
                                        <p:cTn id="42" dur="500" fill="hold"/>
                                        <p:tgtEl>
                                          <p:spTgt spid="12"/>
                                        </p:tgtEl>
                                        <p:attrNameLst>
                                          <p:attrName>stroke.color</p:attrName>
                                        </p:attrNameLst>
                                      </p:cBhvr>
                                      <p:by>
                                        <p:hsl h="0" s="-70588" l="0"/>
                                      </p:by>
                                    </p:animClr>
                                    <p:set>
                                      <p:cBhvr>
                                        <p:cTn id="43" dur="500" fill="hold"/>
                                        <p:tgtEl>
                                          <p:spTgt spid="12"/>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5" presetClass="emph" presetSubtype="0" fill="hold" grpId="0" nodeType="clickEffect">
                                  <p:stCondLst>
                                    <p:cond delay="0"/>
                                  </p:stCondLst>
                                  <p:childTnLst>
                                    <p:animClr clrSpc="hsl" dir="cw">
                                      <p:cBhvr override="childStyle">
                                        <p:cTn id="47" dur="500" fill="hold"/>
                                        <p:tgtEl>
                                          <p:spTgt spid="18"/>
                                        </p:tgtEl>
                                        <p:attrNameLst>
                                          <p:attrName>style.color</p:attrName>
                                        </p:attrNameLst>
                                      </p:cBhvr>
                                      <p:by>
                                        <p:hsl h="0" s="-70588" l="0"/>
                                      </p:by>
                                    </p:animClr>
                                    <p:animClr clrSpc="hsl" dir="cw">
                                      <p:cBhvr>
                                        <p:cTn id="48" dur="500" fill="hold"/>
                                        <p:tgtEl>
                                          <p:spTgt spid="18"/>
                                        </p:tgtEl>
                                        <p:attrNameLst>
                                          <p:attrName>fillcolor</p:attrName>
                                        </p:attrNameLst>
                                      </p:cBhvr>
                                      <p:by>
                                        <p:hsl h="0" s="-70588" l="0"/>
                                      </p:by>
                                    </p:animClr>
                                    <p:animClr clrSpc="hsl" dir="cw">
                                      <p:cBhvr>
                                        <p:cTn id="49" dur="500" fill="hold"/>
                                        <p:tgtEl>
                                          <p:spTgt spid="18"/>
                                        </p:tgtEl>
                                        <p:attrNameLst>
                                          <p:attrName>stroke.color</p:attrName>
                                        </p:attrNameLst>
                                      </p:cBhvr>
                                      <p:by>
                                        <p:hsl h="0" s="-70588" l="0"/>
                                      </p:by>
                                    </p:animClr>
                                    <p:set>
                                      <p:cBhvr>
                                        <p:cTn id="50" dur="500" fill="hold"/>
                                        <p:tgtEl>
                                          <p:spTgt spid="18"/>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25" presetClass="emph" presetSubtype="0" fill="hold" grpId="0" nodeType="clickEffect">
                                  <p:stCondLst>
                                    <p:cond delay="0"/>
                                  </p:stCondLst>
                                  <p:childTnLst>
                                    <p:animClr clrSpc="hsl" dir="cw">
                                      <p:cBhvr override="childStyle">
                                        <p:cTn id="54" dur="500" fill="hold"/>
                                        <p:tgtEl>
                                          <p:spTgt spid="17"/>
                                        </p:tgtEl>
                                        <p:attrNameLst>
                                          <p:attrName>style.color</p:attrName>
                                        </p:attrNameLst>
                                      </p:cBhvr>
                                      <p:by>
                                        <p:hsl h="0" s="-70588" l="0"/>
                                      </p:by>
                                    </p:animClr>
                                    <p:animClr clrSpc="hsl" dir="cw">
                                      <p:cBhvr>
                                        <p:cTn id="55" dur="500" fill="hold"/>
                                        <p:tgtEl>
                                          <p:spTgt spid="17"/>
                                        </p:tgtEl>
                                        <p:attrNameLst>
                                          <p:attrName>fillcolor</p:attrName>
                                        </p:attrNameLst>
                                      </p:cBhvr>
                                      <p:by>
                                        <p:hsl h="0" s="-70588" l="0"/>
                                      </p:by>
                                    </p:animClr>
                                    <p:animClr clrSpc="hsl" dir="cw">
                                      <p:cBhvr>
                                        <p:cTn id="56" dur="500" fill="hold"/>
                                        <p:tgtEl>
                                          <p:spTgt spid="17"/>
                                        </p:tgtEl>
                                        <p:attrNameLst>
                                          <p:attrName>stroke.color</p:attrName>
                                        </p:attrNameLst>
                                      </p:cBhvr>
                                      <p:by>
                                        <p:hsl h="0" s="-70588" l="0"/>
                                      </p:by>
                                    </p:animClr>
                                    <p:set>
                                      <p:cBhvr>
                                        <p:cTn id="57" dur="500" fill="hold"/>
                                        <p:tgtEl>
                                          <p:spTgt spid="17"/>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25" presetClass="emph" presetSubtype="0" fill="hold" grpId="0" nodeType="clickEffect">
                                  <p:stCondLst>
                                    <p:cond delay="0"/>
                                  </p:stCondLst>
                                  <p:childTnLst>
                                    <p:animClr clrSpc="hsl" dir="cw">
                                      <p:cBhvr override="childStyle">
                                        <p:cTn id="61" dur="500" fill="hold"/>
                                        <p:tgtEl>
                                          <p:spTgt spid="16"/>
                                        </p:tgtEl>
                                        <p:attrNameLst>
                                          <p:attrName>style.color</p:attrName>
                                        </p:attrNameLst>
                                      </p:cBhvr>
                                      <p:by>
                                        <p:hsl h="0" s="-70588" l="0"/>
                                      </p:by>
                                    </p:animClr>
                                    <p:animClr clrSpc="hsl" dir="cw">
                                      <p:cBhvr>
                                        <p:cTn id="62" dur="500" fill="hold"/>
                                        <p:tgtEl>
                                          <p:spTgt spid="16"/>
                                        </p:tgtEl>
                                        <p:attrNameLst>
                                          <p:attrName>fillcolor</p:attrName>
                                        </p:attrNameLst>
                                      </p:cBhvr>
                                      <p:by>
                                        <p:hsl h="0" s="-70588" l="0"/>
                                      </p:by>
                                    </p:animClr>
                                    <p:animClr clrSpc="hsl" dir="cw">
                                      <p:cBhvr>
                                        <p:cTn id="63" dur="500" fill="hold"/>
                                        <p:tgtEl>
                                          <p:spTgt spid="16"/>
                                        </p:tgtEl>
                                        <p:attrNameLst>
                                          <p:attrName>stroke.color</p:attrName>
                                        </p:attrNameLst>
                                      </p:cBhvr>
                                      <p:by>
                                        <p:hsl h="0" s="-70588" l="0"/>
                                      </p:by>
                                    </p:animClr>
                                    <p:set>
                                      <p:cBhvr>
                                        <p:cTn id="64" dur="500" fill="hold"/>
                                        <p:tgtEl>
                                          <p:spTgt spid="1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 Just a Spec, Yes Only a Spec”</a:t>
            </a:r>
            <a:endParaRPr lang="en-US" dirty="0"/>
          </a:p>
        </p:txBody>
      </p:sp>
      <p:pic>
        <p:nvPicPr>
          <p:cNvPr id="4" name="IM a SPEC, yes only a SPEC"/>
          <p:cNvPicPr>
            <a:picLocks noChangeAspect="1"/>
          </p:cNvPicPr>
          <p:nvPr/>
        </p:nvPicPr>
        <p:blipFill rotWithShape="1">
          <a:blip r:embed="rId3">
            <a:extLst>
              <a:ext uri="{28A0092B-C50C-407E-A947-70E740481C1C}">
                <a14:useLocalDpi xmlns:a14="http://schemas.microsoft.com/office/drawing/2010/main" val="0"/>
              </a:ext>
            </a:extLst>
          </a:blip>
          <a:srcRect t="10281" b="-1579"/>
          <a:stretch/>
        </p:blipFill>
        <p:spPr>
          <a:xfrm>
            <a:off x="4554401" y="1968535"/>
            <a:ext cx="2679886" cy="25585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5" name="Diagram 4"/>
          <p:cNvGraphicFramePr/>
          <p:nvPr>
            <p:extLst>
              <p:ext uri="{D42A27DB-BD31-4B8C-83A1-F6EECF244321}">
                <p14:modId xmlns:p14="http://schemas.microsoft.com/office/powerpoint/2010/main" val="2252106371"/>
              </p:ext>
            </p:extLst>
          </p:nvPr>
        </p:nvGraphicFramePr>
        <p:xfrm>
          <a:off x="1424601" y="1079100"/>
          <a:ext cx="8431428" cy="23495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Group 3"/>
          <p:cNvGrpSpPr/>
          <p:nvPr/>
        </p:nvGrpSpPr>
        <p:grpSpPr>
          <a:xfrm>
            <a:off x="6404690" y="2790617"/>
            <a:ext cx="1484654" cy="2150789"/>
            <a:chOff x="6784680" y="3702626"/>
            <a:chExt cx="1985248" cy="2867718"/>
          </a:xfrm>
        </p:grpSpPr>
        <p:sp>
          <p:nvSpPr>
            <p:cNvPr id="8" name="Right Arrow 7"/>
            <p:cNvSpPr/>
            <p:nvPr/>
          </p:nvSpPr>
          <p:spPr bwMode="auto">
            <a:xfrm rot="16200000">
              <a:off x="6849308" y="4214491"/>
              <a:ext cx="1372612" cy="348882"/>
            </a:xfrm>
            <a:prstGeom prst="rightArrow">
              <a:avLst/>
            </a:prstGeom>
            <a:gradFill flip="none" rotWithShape="1">
              <a:gsLst>
                <a:gs pos="0">
                  <a:schemeClr val="bg1">
                    <a:alpha val="15000"/>
                  </a:schemeClr>
                </a:gs>
                <a:gs pos="50000">
                  <a:schemeClr val="bg1">
                    <a:alpha val="40000"/>
                  </a:schemeClr>
                </a:gs>
                <a:gs pos="100000">
                  <a:schemeClr val="bg1"/>
                </a:gs>
              </a:gsLst>
              <a:lin ang="0" scaled="1"/>
              <a:tileRect/>
            </a:gra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a:endParaRPr lang="en-US" sz="1400" dirty="0">
                <a:solidFill>
                  <a:schemeClr val="tx1">
                    <a:alpha val="99000"/>
                  </a:schemeClr>
                </a:solidFill>
              </a:endParaRPr>
            </a:p>
          </p:txBody>
        </p:sp>
        <p:sp>
          <p:nvSpPr>
            <p:cNvPr id="9" name="Rounded Rectangle 8"/>
            <p:cNvSpPr/>
            <p:nvPr/>
          </p:nvSpPr>
          <p:spPr bwMode="auto">
            <a:xfrm>
              <a:off x="6784680" y="5060480"/>
              <a:ext cx="1985248" cy="1509864"/>
            </a:xfrm>
            <a:prstGeom prst="roundRect">
              <a:avLst>
                <a:gd name="adj" fmla="val 8408"/>
              </a:avLst>
            </a:prstGeom>
            <a:gradFill>
              <a:gsLst>
                <a:gs pos="0">
                  <a:schemeClr val="bg1">
                    <a:alpha val="85000"/>
                  </a:schemeClr>
                </a:gs>
                <a:gs pos="100000">
                  <a:schemeClr val="bg1">
                    <a:alpha val="60000"/>
                  </a:schemeClr>
                </a:gs>
              </a:gsLst>
              <a:lin ang="0" scaled="1"/>
            </a:gradFill>
            <a:ln w="63500">
              <a:solidFill>
                <a:schemeClr val="tx2">
                  <a:lumMod val="60000"/>
                  <a:lumOff val="4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685666"/>
              <a:r>
                <a:rPr lang="en-US" sz="1400" dirty="0" smtClean="0">
                  <a:solidFill>
                    <a:schemeClr val="tx1">
                      <a:alpha val="99000"/>
                    </a:schemeClr>
                  </a:solidFill>
                </a:rPr>
                <a:t>Geolocation</a:t>
              </a:r>
            </a:p>
            <a:p>
              <a:pPr defTabSz="685666"/>
              <a:r>
                <a:rPr lang="en-US" sz="1400" dirty="0">
                  <a:solidFill>
                    <a:schemeClr val="tx1">
                      <a:alpha val="99000"/>
                    </a:schemeClr>
                  </a:solidFill>
                </a:rPr>
                <a:t>Media Queries</a:t>
              </a:r>
            </a:p>
            <a:p>
              <a:pPr defTabSz="685666"/>
              <a:r>
                <a:rPr lang="en-US" sz="1400" dirty="0" smtClean="0">
                  <a:solidFill>
                    <a:schemeClr val="tx1">
                      <a:alpha val="99000"/>
                    </a:schemeClr>
                  </a:solidFill>
                </a:rPr>
                <a:t>WAI-ARIA</a:t>
              </a:r>
            </a:p>
          </p:txBody>
        </p:sp>
      </p:grpSp>
      <p:grpSp>
        <p:nvGrpSpPr>
          <p:cNvPr id="10" name="Group 2"/>
          <p:cNvGrpSpPr/>
          <p:nvPr/>
        </p:nvGrpSpPr>
        <p:grpSpPr>
          <a:xfrm>
            <a:off x="4348489" y="2611375"/>
            <a:ext cx="1896941" cy="2330031"/>
            <a:chOff x="4042064" y="3463636"/>
            <a:chExt cx="2536550" cy="3106708"/>
          </a:xfrm>
        </p:grpSpPr>
        <p:sp>
          <p:nvSpPr>
            <p:cNvPr id="11" name="Right Arrow 10"/>
            <p:cNvSpPr/>
            <p:nvPr/>
          </p:nvSpPr>
          <p:spPr bwMode="auto">
            <a:xfrm rot="16200000">
              <a:off x="4762748" y="4091810"/>
              <a:ext cx="1611602" cy="355254"/>
            </a:xfrm>
            <a:prstGeom prst="rightArrow">
              <a:avLst/>
            </a:prstGeom>
            <a:gradFill flip="none" rotWithShape="1">
              <a:gsLst>
                <a:gs pos="0">
                  <a:schemeClr val="bg1">
                    <a:alpha val="15000"/>
                  </a:schemeClr>
                </a:gs>
                <a:gs pos="50000">
                  <a:schemeClr val="bg1">
                    <a:alpha val="40000"/>
                  </a:schemeClr>
                </a:gs>
                <a:gs pos="100000">
                  <a:schemeClr val="bg1"/>
                </a:gs>
              </a:gsLst>
              <a:lin ang="0" scaled="1"/>
              <a:tileRect/>
            </a:gra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a:endParaRPr lang="en-US" sz="1400" dirty="0">
                <a:solidFill>
                  <a:schemeClr val="tx1">
                    <a:alpha val="99000"/>
                  </a:schemeClr>
                </a:solidFill>
              </a:endParaRPr>
            </a:p>
          </p:txBody>
        </p:sp>
        <p:sp>
          <p:nvSpPr>
            <p:cNvPr id="12" name="Rounded Rectangle 11"/>
            <p:cNvSpPr/>
            <p:nvPr/>
          </p:nvSpPr>
          <p:spPr bwMode="auto">
            <a:xfrm>
              <a:off x="4042064" y="5060480"/>
              <a:ext cx="2536550" cy="1509864"/>
            </a:xfrm>
            <a:prstGeom prst="roundRect">
              <a:avLst>
                <a:gd name="adj" fmla="val 9510"/>
              </a:avLst>
            </a:prstGeom>
            <a:gradFill>
              <a:gsLst>
                <a:gs pos="0">
                  <a:schemeClr val="bg1">
                    <a:alpha val="85000"/>
                  </a:schemeClr>
                </a:gs>
                <a:gs pos="100000">
                  <a:schemeClr val="bg1">
                    <a:alpha val="60000"/>
                  </a:schemeClr>
                </a:gs>
              </a:gsLst>
              <a:lin ang="0" scaled="1"/>
            </a:gradFill>
            <a:ln w="63500">
              <a:solidFill>
                <a:schemeClr val="tx2">
                  <a:lumMod val="60000"/>
                  <a:lumOff val="4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685666"/>
              <a:r>
                <a:rPr lang="en-US" sz="1400" dirty="0" smtClean="0">
                  <a:solidFill>
                    <a:schemeClr val="tx1">
                      <a:alpha val="99000"/>
                    </a:schemeClr>
                  </a:solidFill>
                </a:rPr>
                <a:t>Server-Sent Events</a:t>
              </a:r>
            </a:p>
            <a:p>
              <a:pPr defTabSz="685666"/>
              <a:r>
                <a:rPr lang="en-US" sz="1400" dirty="0" smtClean="0">
                  <a:solidFill>
                    <a:schemeClr val="tx1">
                      <a:alpha val="99000"/>
                    </a:schemeClr>
                  </a:solidFill>
                </a:rPr>
                <a:t>SVG 1.1 (2</a:t>
              </a:r>
              <a:r>
                <a:rPr lang="en-US" sz="1400" baseline="30000" dirty="0" smtClean="0">
                  <a:solidFill>
                    <a:schemeClr val="tx1">
                      <a:alpha val="99000"/>
                    </a:schemeClr>
                  </a:solidFill>
                </a:rPr>
                <a:t>nd</a:t>
              </a:r>
              <a:r>
                <a:rPr lang="en-US" sz="1400" dirty="0" smtClean="0">
                  <a:solidFill>
                    <a:schemeClr val="tx1">
                      <a:alpha val="99000"/>
                    </a:schemeClr>
                  </a:solidFill>
                </a:rPr>
                <a:t> Ed)</a:t>
              </a:r>
              <a:endParaRPr lang="en-US" sz="1400" dirty="0">
                <a:solidFill>
                  <a:schemeClr val="tx1">
                    <a:alpha val="99000"/>
                  </a:schemeClr>
                </a:solidFill>
              </a:endParaRPr>
            </a:p>
            <a:p>
              <a:pPr defTabSz="685666"/>
              <a:r>
                <a:rPr lang="en-US" sz="1400" dirty="0" smtClean="0">
                  <a:solidFill>
                    <a:schemeClr val="tx1">
                      <a:alpha val="99000"/>
                    </a:schemeClr>
                  </a:solidFill>
                </a:rPr>
                <a:t>Web Workers</a:t>
              </a:r>
            </a:p>
            <a:p>
              <a:pPr defTabSz="685666"/>
              <a:r>
                <a:rPr lang="en-US" sz="1400" dirty="0" smtClean="0">
                  <a:solidFill>
                    <a:schemeClr val="tx1">
                      <a:alpha val="99000"/>
                    </a:schemeClr>
                  </a:solidFill>
                </a:rPr>
                <a:t>WOFF</a:t>
              </a:r>
            </a:p>
          </p:txBody>
        </p:sp>
      </p:grpSp>
      <p:grpSp>
        <p:nvGrpSpPr>
          <p:cNvPr id="13" name="Group 4"/>
          <p:cNvGrpSpPr/>
          <p:nvPr/>
        </p:nvGrpSpPr>
        <p:grpSpPr>
          <a:xfrm>
            <a:off x="8057693" y="2998439"/>
            <a:ext cx="1477577" cy="1942970"/>
            <a:chOff x="8988136" y="3979717"/>
            <a:chExt cx="1975786" cy="2590627"/>
          </a:xfrm>
        </p:grpSpPr>
        <p:sp>
          <p:nvSpPr>
            <p:cNvPr id="14" name="Right Arrow 13"/>
            <p:cNvSpPr/>
            <p:nvPr/>
          </p:nvSpPr>
          <p:spPr bwMode="auto">
            <a:xfrm rot="16200000">
              <a:off x="9140620" y="4344489"/>
              <a:ext cx="1095519" cy="365975"/>
            </a:xfrm>
            <a:prstGeom prst="rightArrow">
              <a:avLst/>
            </a:prstGeom>
            <a:gradFill flip="none" rotWithShape="1">
              <a:gsLst>
                <a:gs pos="0">
                  <a:schemeClr val="bg1">
                    <a:alpha val="15000"/>
                  </a:schemeClr>
                </a:gs>
                <a:gs pos="50000">
                  <a:schemeClr val="bg1">
                    <a:alpha val="40000"/>
                  </a:schemeClr>
                </a:gs>
                <a:gs pos="100000">
                  <a:schemeClr val="bg1"/>
                </a:gs>
              </a:gsLst>
              <a:lin ang="0" scaled="1"/>
              <a:tileRect/>
            </a:gra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a:endParaRPr lang="en-US" sz="1400" dirty="0">
                <a:solidFill>
                  <a:schemeClr val="tx1">
                    <a:alpha val="99000"/>
                  </a:schemeClr>
                </a:solidFill>
              </a:endParaRPr>
            </a:p>
          </p:txBody>
        </p:sp>
        <p:sp>
          <p:nvSpPr>
            <p:cNvPr id="15" name="Rounded Rectangle 14"/>
            <p:cNvSpPr/>
            <p:nvPr/>
          </p:nvSpPr>
          <p:spPr bwMode="auto">
            <a:xfrm>
              <a:off x="8988136" y="5042517"/>
              <a:ext cx="1975786" cy="1527827"/>
            </a:xfrm>
            <a:prstGeom prst="roundRect">
              <a:avLst>
                <a:gd name="adj" fmla="val 9594"/>
              </a:avLst>
            </a:prstGeom>
            <a:gradFill>
              <a:gsLst>
                <a:gs pos="0">
                  <a:schemeClr val="bg1">
                    <a:alpha val="85000"/>
                  </a:schemeClr>
                </a:gs>
                <a:gs pos="100000">
                  <a:schemeClr val="bg1">
                    <a:alpha val="60000"/>
                  </a:schemeClr>
                </a:gs>
              </a:gsLst>
              <a:lin ang="0" scaled="1"/>
            </a:gradFill>
            <a:ln w="63500">
              <a:solidFill>
                <a:schemeClr val="tx2">
                  <a:lumMod val="60000"/>
                  <a:lumOff val="4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182880" bIns="45718" numCol="1" rtlCol="0" anchor="ctr" anchorCtr="0" compatLnSpc="1">
              <a:prstTxWarp prst="textNoShape">
                <a:avLst/>
              </a:prstTxWarp>
            </a:bodyPr>
            <a:lstStyle/>
            <a:p>
              <a:pPr defTabSz="685666"/>
              <a:r>
                <a:rPr lang="en-US" sz="1400" dirty="0" smtClean="0">
                  <a:solidFill>
                    <a:schemeClr val="tx1">
                      <a:alpha val="99000"/>
                    </a:schemeClr>
                  </a:solidFill>
                </a:rPr>
                <a:t>MathML</a:t>
              </a:r>
            </a:p>
            <a:p>
              <a:pPr defTabSz="685666"/>
              <a:r>
                <a:rPr lang="en-US" sz="1400" dirty="0" smtClean="0">
                  <a:solidFill>
                    <a:schemeClr val="tx1">
                      <a:alpha val="99000"/>
                    </a:schemeClr>
                  </a:solidFill>
                </a:rPr>
                <a:t>SVG 1.1</a:t>
              </a:r>
            </a:p>
            <a:p>
              <a:pPr defTabSz="685666"/>
              <a:r>
                <a:rPr lang="en-US" sz="1400" dirty="0" smtClean="0">
                  <a:solidFill>
                    <a:schemeClr val="tx1">
                      <a:alpha val="99000"/>
                    </a:schemeClr>
                  </a:solidFill>
                </a:rPr>
                <a:t>Selectors (L3)</a:t>
              </a:r>
            </a:p>
          </p:txBody>
        </p:sp>
      </p:grpSp>
      <p:grpSp>
        <p:nvGrpSpPr>
          <p:cNvPr id="16" name="Group 1"/>
          <p:cNvGrpSpPr/>
          <p:nvPr/>
        </p:nvGrpSpPr>
        <p:grpSpPr>
          <a:xfrm>
            <a:off x="1856096" y="2719566"/>
            <a:ext cx="2337143" cy="3080725"/>
            <a:chOff x="713947" y="4023069"/>
            <a:chExt cx="3125171" cy="2965039"/>
          </a:xfrm>
        </p:grpSpPr>
        <p:grpSp>
          <p:nvGrpSpPr>
            <p:cNvPr id="17" name="Group 16"/>
            <p:cNvGrpSpPr/>
            <p:nvPr/>
          </p:nvGrpSpPr>
          <p:grpSpPr>
            <a:xfrm>
              <a:off x="713947" y="4023069"/>
              <a:ext cx="3125171" cy="2547274"/>
              <a:chOff x="713947" y="4023069"/>
              <a:chExt cx="3125171" cy="2547274"/>
            </a:xfrm>
          </p:grpSpPr>
          <p:sp>
            <p:nvSpPr>
              <p:cNvPr id="19" name="Right Arrow 18"/>
              <p:cNvSpPr/>
              <p:nvPr/>
            </p:nvSpPr>
            <p:spPr bwMode="auto">
              <a:xfrm rot="19742353">
                <a:off x="1451299" y="4023069"/>
                <a:ext cx="2190625" cy="312206"/>
              </a:xfrm>
              <a:prstGeom prst="rightArrow">
                <a:avLst/>
              </a:prstGeom>
              <a:gradFill flip="none" rotWithShape="1">
                <a:gsLst>
                  <a:gs pos="0">
                    <a:schemeClr val="bg1">
                      <a:alpha val="15000"/>
                    </a:schemeClr>
                  </a:gs>
                  <a:gs pos="50000">
                    <a:schemeClr val="bg1">
                      <a:alpha val="40000"/>
                    </a:schemeClr>
                  </a:gs>
                  <a:gs pos="100000">
                    <a:schemeClr val="bg1"/>
                  </a:gs>
                </a:gsLst>
                <a:lin ang="0" scaled="1"/>
                <a:tileRect/>
              </a:gra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a:endParaRPr lang="en-US" sz="1400" dirty="0">
                  <a:solidFill>
                    <a:schemeClr val="tx1">
                      <a:alpha val="99000"/>
                    </a:schemeClr>
                  </a:solidFill>
                </a:endParaRPr>
              </a:p>
            </p:txBody>
          </p:sp>
          <p:sp>
            <p:nvSpPr>
              <p:cNvPr id="20" name="Rounded Rectangle 19"/>
              <p:cNvSpPr/>
              <p:nvPr/>
            </p:nvSpPr>
            <p:spPr bwMode="auto">
              <a:xfrm>
                <a:off x="713947" y="4596938"/>
                <a:ext cx="3125171" cy="1973405"/>
              </a:xfrm>
              <a:prstGeom prst="roundRect">
                <a:avLst>
                  <a:gd name="adj" fmla="val 6164"/>
                </a:avLst>
              </a:prstGeom>
              <a:gradFill>
                <a:gsLst>
                  <a:gs pos="0">
                    <a:schemeClr val="bg1">
                      <a:alpha val="85000"/>
                    </a:schemeClr>
                  </a:gs>
                  <a:gs pos="100000">
                    <a:schemeClr val="bg1">
                      <a:alpha val="60000"/>
                    </a:schemeClr>
                  </a:gs>
                </a:gsLst>
                <a:lin ang="0" scaled="1"/>
              </a:gradFill>
              <a:ln w="63500">
                <a:solidFill>
                  <a:schemeClr val="tx2">
                    <a:lumMod val="60000"/>
                    <a:lumOff val="4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137160" tIns="45718" rIns="91436" bIns="45718" numCol="1" rtlCol="0" anchor="ctr" anchorCtr="0" compatLnSpc="1">
                <a:prstTxWarp prst="textNoShape">
                  <a:avLst/>
                </a:prstTxWarp>
              </a:bodyPr>
              <a:lstStyle/>
              <a:p>
                <a:pPr defTabSz="685666"/>
                <a:r>
                  <a:rPr lang="en-US" sz="1400" dirty="0">
                    <a:gradFill>
                      <a:gsLst>
                        <a:gs pos="0">
                          <a:schemeClr val="tx1"/>
                        </a:gs>
                        <a:gs pos="100000">
                          <a:schemeClr val="tx1"/>
                        </a:gs>
                      </a:gsLst>
                    </a:gradFill>
                  </a:rPr>
                  <a:t>Canvas</a:t>
                </a:r>
              </a:p>
              <a:p>
                <a:pPr defTabSz="685666"/>
                <a:r>
                  <a:rPr lang="en-US" sz="1400" dirty="0">
                    <a:gradFill>
                      <a:gsLst>
                        <a:gs pos="0">
                          <a:schemeClr val="tx1"/>
                        </a:gs>
                        <a:gs pos="100000">
                          <a:schemeClr val="tx1"/>
                        </a:gs>
                      </a:gsLst>
                    </a:gradFill>
                  </a:rPr>
                  <a:t>Fonts</a:t>
                </a:r>
              </a:p>
              <a:p>
                <a:pPr defTabSz="685666"/>
                <a:r>
                  <a:rPr lang="en-US" sz="1400" dirty="0" smtClean="0">
                    <a:gradFill>
                      <a:gsLst>
                        <a:gs pos="0">
                          <a:schemeClr val="tx1"/>
                        </a:gs>
                        <a:gs pos="100000">
                          <a:schemeClr val="tx1"/>
                        </a:gs>
                      </a:gsLst>
                    </a:gradFill>
                  </a:rPr>
                  <a:t>Forms</a:t>
                </a:r>
                <a:endParaRPr lang="en-US" sz="1400" dirty="0">
                  <a:gradFill>
                    <a:gsLst>
                      <a:gs pos="0">
                        <a:schemeClr val="tx1"/>
                      </a:gs>
                      <a:gs pos="100000">
                        <a:schemeClr val="tx1"/>
                      </a:gs>
                    </a:gsLst>
                  </a:gradFill>
                </a:endParaRPr>
              </a:p>
              <a:p>
                <a:pPr defTabSz="685666"/>
                <a:r>
                  <a:rPr lang="en-US" sz="1400" dirty="0" smtClean="0">
                    <a:gradFill>
                      <a:gsLst>
                        <a:gs pos="0">
                          <a:schemeClr val="tx1"/>
                        </a:gs>
                        <a:gs pos="100000">
                          <a:schemeClr val="tx1"/>
                        </a:gs>
                      </a:gsLst>
                    </a:gradFill>
                  </a:rPr>
                  <a:t>Markup</a:t>
                </a:r>
              </a:p>
              <a:p>
                <a:pPr defTabSz="685666"/>
                <a:r>
                  <a:rPr lang="en-US" sz="1400" dirty="0" smtClean="0">
                    <a:gradFill>
                      <a:gsLst>
                        <a:gs pos="0">
                          <a:schemeClr val="tx1"/>
                        </a:gs>
                        <a:gs pos="100000">
                          <a:schemeClr val="tx1"/>
                        </a:gs>
                      </a:gsLst>
                    </a:gradFill>
                  </a:rPr>
                  <a:t>Messaging</a:t>
                </a:r>
              </a:p>
            </p:txBody>
          </p:sp>
        </p:grpSp>
        <p:sp>
          <p:nvSpPr>
            <p:cNvPr id="18" name="Rectangle 17"/>
            <p:cNvSpPr/>
            <p:nvPr/>
          </p:nvSpPr>
          <p:spPr>
            <a:xfrm>
              <a:off x="2203311" y="4854190"/>
              <a:ext cx="1535545" cy="2133918"/>
            </a:xfrm>
            <a:prstGeom prst="rect">
              <a:avLst/>
            </a:prstGeom>
          </p:spPr>
          <p:txBody>
            <a:bodyPr wrap="square">
              <a:spAutoFit/>
            </a:bodyPr>
            <a:lstStyle/>
            <a:p>
              <a:pPr defTabSz="685666"/>
              <a:r>
                <a:rPr lang="en-US" sz="1400" dirty="0" err="1">
                  <a:gradFill>
                    <a:gsLst>
                      <a:gs pos="0">
                        <a:schemeClr val="tx1"/>
                      </a:gs>
                      <a:gs pos="100000">
                        <a:schemeClr val="tx1"/>
                      </a:gs>
                    </a:gsLst>
                    <a:lin ang="0" scaled="1"/>
                  </a:gradFill>
                </a:rPr>
                <a:t>Microdata</a:t>
              </a:r>
              <a:endParaRPr lang="en-US" sz="1400" dirty="0">
                <a:gradFill>
                  <a:gsLst>
                    <a:gs pos="0">
                      <a:schemeClr val="tx1"/>
                    </a:gs>
                    <a:gs pos="100000">
                      <a:schemeClr val="tx1"/>
                    </a:gs>
                  </a:gsLst>
                  <a:lin ang="0" scaled="1"/>
                </a:gradFill>
              </a:endParaRPr>
            </a:p>
            <a:p>
              <a:pPr defTabSz="685666"/>
              <a:r>
                <a:rPr lang="en-US" sz="1400" dirty="0">
                  <a:gradFill>
                    <a:gsLst>
                      <a:gs pos="0">
                        <a:schemeClr val="tx1"/>
                      </a:gs>
                      <a:gs pos="100000">
                        <a:schemeClr val="tx1"/>
                      </a:gs>
                    </a:gsLst>
                    <a:lin ang="0" scaled="1"/>
                  </a:gradFill>
                </a:rPr>
                <a:t>Transforms</a:t>
              </a:r>
            </a:p>
            <a:p>
              <a:pPr defTabSz="685666"/>
              <a:r>
                <a:rPr lang="en-US" sz="1400" dirty="0">
                  <a:gradFill>
                    <a:gsLst>
                      <a:gs pos="0">
                        <a:schemeClr val="tx1"/>
                      </a:gs>
                      <a:gs pos="100000">
                        <a:schemeClr val="tx1"/>
                      </a:gs>
                    </a:gsLst>
                    <a:lin ang="0" scaled="1"/>
                  </a:gradFill>
                </a:rPr>
                <a:t>Transitions</a:t>
              </a:r>
            </a:p>
            <a:p>
              <a:pPr defTabSz="685666"/>
              <a:r>
                <a:rPr lang="en-US" sz="1400" dirty="0">
                  <a:gradFill>
                    <a:gsLst>
                      <a:gs pos="0">
                        <a:schemeClr val="tx1"/>
                      </a:gs>
                      <a:gs pos="100000">
                        <a:schemeClr val="tx1"/>
                      </a:gs>
                    </a:gsLst>
                    <a:lin ang="0" scaled="1"/>
                  </a:gradFill>
                </a:rPr>
                <a:t>Web Sockets</a:t>
              </a:r>
            </a:p>
            <a:p>
              <a:pPr defTabSz="685666"/>
              <a:r>
                <a:rPr lang="en-US" sz="1400" dirty="0">
                  <a:gradFill>
                    <a:gsLst>
                      <a:gs pos="0">
                        <a:schemeClr val="tx1"/>
                      </a:gs>
                      <a:gs pos="100000">
                        <a:schemeClr val="tx1"/>
                      </a:gs>
                    </a:gsLst>
                    <a:lin ang="0" scaled="1"/>
                  </a:gradFill>
                </a:rPr>
                <a:t>Web Storage</a:t>
              </a:r>
            </a:p>
          </p:txBody>
        </p:sp>
      </p:grpSp>
    </p:spTree>
    <p:extLst>
      <p:ext uri="{BB962C8B-B14F-4D97-AF65-F5344CB8AC3E}">
        <p14:creationId xmlns:p14="http://schemas.microsoft.com/office/powerpoint/2010/main" val="270025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ccel="15000" decel="15000" fill="hold" nodeType="clickEffect">
                                  <p:stCondLst>
                                    <p:cond delay="0"/>
                                  </p:stCondLst>
                                  <p:childTnLst>
                                    <p:animScale>
                                      <p:cBhvr>
                                        <p:cTn id="6" dur="2000" fill="hold"/>
                                        <p:tgtEl>
                                          <p:spTgt spid="4"/>
                                        </p:tgtEl>
                                      </p:cBhvr>
                                      <p:by x="50000" y="50000"/>
                                    </p:animScale>
                                  </p:childTnLst>
                                </p:cTn>
                              </p:par>
                              <p:par>
                                <p:cTn id="7" presetID="42" presetClass="path" presetSubtype="0" accel="50000" decel="50000" fill="hold" nodeType="withEffect">
                                  <p:stCondLst>
                                    <p:cond delay="0"/>
                                  </p:stCondLst>
                                  <p:childTnLst>
                                    <p:animMotion origin="layout" path="M -3.54167E-6 -1.11111E-6 L 0.39961 -0.18704 " pathEditMode="relative" rAng="0" ptsTypes="AA">
                                      <p:cBhvr>
                                        <p:cTn id="8" dur="2000" fill="hold"/>
                                        <p:tgtEl>
                                          <p:spTgt spid="4"/>
                                        </p:tgtEl>
                                        <p:attrNameLst>
                                          <p:attrName>ppt_x</p:attrName>
                                          <p:attrName>ppt_y</p:attrName>
                                        </p:attrNameLst>
                                      </p:cBhvr>
                                      <p:rCtr x="19974" y="-9352"/>
                                    </p:animMotion>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
                                            <p:graphicEl>
                                              <a:dgm id="{58C721CD-CBE5-4AE7-9895-DFD7DD964138}"/>
                                            </p:graphicEl>
                                          </p:spTgt>
                                        </p:tgtEl>
                                        <p:attrNameLst>
                                          <p:attrName>style.visibility</p:attrName>
                                        </p:attrNameLst>
                                      </p:cBhvr>
                                      <p:to>
                                        <p:strVal val="visible"/>
                                      </p:to>
                                    </p:set>
                                    <p:animEffect transition="in" filter="wipe(left)">
                                      <p:cBhvr>
                                        <p:cTn id="13" dur="500"/>
                                        <p:tgtEl>
                                          <p:spTgt spid="5">
                                            <p:graphicEl>
                                              <a:dgm id="{58C721CD-CBE5-4AE7-9895-DFD7DD964138}"/>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
                                            <p:graphicEl>
                                              <a:dgm id="{E7438779-95F3-41EA-BBDB-0046BBC202DD}"/>
                                            </p:graphicEl>
                                          </p:spTgt>
                                        </p:tgtEl>
                                        <p:attrNameLst>
                                          <p:attrName>style.visibility</p:attrName>
                                        </p:attrNameLst>
                                      </p:cBhvr>
                                      <p:to>
                                        <p:strVal val="visible"/>
                                      </p:to>
                                    </p:set>
                                    <p:animEffect transition="in" filter="wipe(left)">
                                      <p:cBhvr>
                                        <p:cTn id="18" dur="500"/>
                                        <p:tgtEl>
                                          <p:spTgt spid="5">
                                            <p:graphicEl>
                                              <a:dgm id="{E7438779-95F3-41EA-BBDB-0046BBC202DD}"/>
                                            </p:graphicEl>
                                          </p:spTgt>
                                        </p:tgtEl>
                                      </p:cBhvr>
                                    </p:animEffect>
                                  </p:childTnLst>
                                </p:cTn>
                              </p:par>
                              <p:par>
                                <p:cTn id="19" presetID="42"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graphicEl>
                                              <a:dgm id="{0E664A1B-A2D9-4EBA-8420-8FEA36DE7D0F}"/>
                                            </p:graphicEl>
                                          </p:spTgt>
                                        </p:tgtEl>
                                        <p:attrNameLst>
                                          <p:attrName>style.visibility</p:attrName>
                                        </p:attrNameLst>
                                      </p:cBhvr>
                                      <p:to>
                                        <p:strVal val="visible"/>
                                      </p:to>
                                    </p:set>
                                    <p:animEffect transition="in" filter="wipe(left)">
                                      <p:cBhvr>
                                        <p:cTn id="28" dur="500"/>
                                        <p:tgtEl>
                                          <p:spTgt spid="5">
                                            <p:graphicEl>
                                              <a:dgm id="{0E664A1B-A2D9-4EBA-8420-8FEA36DE7D0F}"/>
                                            </p:graphicEl>
                                          </p:spTgt>
                                        </p:tgtEl>
                                      </p:cBhvr>
                                    </p:animEffect>
                                  </p:childTnLst>
                                </p:cTn>
                              </p:par>
                              <p:par>
                                <p:cTn id="29" presetID="42"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graphicEl>
                                              <a:dgm id="{92CB64F5-10B4-4B2A-A13B-8015A492F36C}"/>
                                            </p:graphicEl>
                                          </p:spTgt>
                                        </p:tgtEl>
                                        <p:attrNameLst>
                                          <p:attrName>style.visibility</p:attrName>
                                        </p:attrNameLst>
                                      </p:cBhvr>
                                      <p:to>
                                        <p:strVal val="visible"/>
                                      </p:to>
                                    </p:set>
                                    <p:animEffect transition="in" filter="wipe(left)">
                                      <p:cBhvr>
                                        <p:cTn id="38" dur="500"/>
                                        <p:tgtEl>
                                          <p:spTgt spid="5">
                                            <p:graphicEl>
                                              <a:dgm id="{92CB64F5-10B4-4B2A-A13B-8015A492F36C}"/>
                                            </p:graphicEl>
                                          </p:spTgt>
                                        </p:tgtEl>
                                      </p:cBhvr>
                                    </p:animEffect>
                                  </p:childTnLst>
                                </p:cTn>
                              </p:par>
                              <p:par>
                                <p:cTn id="39" presetID="42"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graphicEl>
                                              <a:dgm id="{C431D966-A2F9-4DF3-976E-51B43252A23A}"/>
                                            </p:graphicEl>
                                          </p:spTgt>
                                        </p:tgtEl>
                                        <p:attrNameLst>
                                          <p:attrName>style.visibility</p:attrName>
                                        </p:attrNameLst>
                                      </p:cBhvr>
                                      <p:to>
                                        <p:strVal val="visible"/>
                                      </p:to>
                                    </p:set>
                                    <p:animEffect transition="in" filter="wipe(left)">
                                      <p:cBhvr>
                                        <p:cTn id="48" dur="500"/>
                                        <p:tgtEl>
                                          <p:spTgt spid="5">
                                            <p:graphicEl>
                                              <a:dgm id="{C431D966-A2F9-4DF3-976E-51B43252A23A}"/>
                                            </p:graphicEl>
                                          </p:spTgt>
                                        </p:tgtEl>
                                      </p:cBhvr>
                                    </p:animEffect>
                                  </p:childTnLst>
                                </p:cTn>
                              </p:par>
                              <p:par>
                                <p:cTn id="49" presetID="42"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5 Most Important Words about HTML5</a:t>
            </a:r>
            <a:endParaRPr lang="en-US" dirty="0"/>
          </a:p>
        </p:txBody>
      </p:sp>
      <p:pic>
        <p:nvPicPr>
          <p:cNvPr id="3" name="Picture 2"/>
          <p:cNvPicPr>
            <a:picLocks noChangeAspect="1"/>
          </p:cNvPicPr>
          <p:nvPr/>
        </p:nvPicPr>
        <p:blipFill>
          <a:blip r:embed="rId3"/>
          <a:stretch>
            <a:fillRect/>
          </a:stretch>
        </p:blipFill>
        <p:spPr>
          <a:xfrm>
            <a:off x="2249464" y="1641001"/>
            <a:ext cx="6000750" cy="4476750"/>
          </a:xfrm>
          <a:prstGeom prst="rect">
            <a:avLst/>
          </a:prstGeom>
        </p:spPr>
      </p:pic>
    </p:spTree>
    <p:extLst>
      <p:ext uri="{BB962C8B-B14F-4D97-AF65-F5344CB8AC3E}">
        <p14:creationId xmlns:p14="http://schemas.microsoft.com/office/powerpoint/2010/main" val="3369865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 Presentation_MPN logo">
  <a:themeElements>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kylin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kyline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kyline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kyline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kyline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kyline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kyline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kyline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kyline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kyline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kyline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kyline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ThatConf_Option2-6x9</Template>
  <TotalTime>1402</TotalTime>
  <Words>4165</Words>
  <Application>Microsoft Office PowerPoint</Application>
  <PresentationFormat>Widescreen</PresentationFormat>
  <Paragraphs>492</Paragraphs>
  <Slides>32</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Consolas</vt:lpstr>
      <vt:lpstr>Segoe UI</vt:lpstr>
      <vt:lpstr>PowerPoint Presentation_MPN logo</vt:lpstr>
      <vt:lpstr>HTML5 it’s not just for hipsters</vt:lpstr>
      <vt:lpstr>Little about me</vt:lpstr>
      <vt:lpstr>The plan</vt:lpstr>
      <vt:lpstr>What is HTML5?</vt:lpstr>
      <vt:lpstr>HTML5 – Defined…!?</vt:lpstr>
      <vt:lpstr>PowerPoint Presentation</vt:lpstr>
      <vt:lpstr>Browser Support</vt:lpstr>
      <vt:lpstr>“I’m Just a Spec, Yes Only a Spec”</vt:lpstr>
      <vt:lpstr>The 5 Most Important Words about HTML5</vt:lpstr>
      <vt:lpstr>1 – Hyperbole [hahy-pur-buh-lee]</vt:lpstr>
      <vt:lpstr>“Don’t Believe the Hype…”</vt:lpstr>
      <vt:lpstr>…but</vt:lpstr>
      <vt:lpstr>2 – Compatibility [kuhm-pat-uh-buhl]</vt:lpstr>
      <vt:lpstr>3 – Semantics [si-man-tiks]</vt:lpstr>
      <vt:lpstr>Neutral vs. Rich Semantics</vt:lpstr>
      <vt:lpstr>4 – JavaScript [jah-vuh-skript]</vt:lpstr>
      <vt:lpstr>JavaScript’s Growth on the Client</vt:lpstr>
      <vt:lpstr>5 – Polyfill [pol-ee-fil]</vt:lpstr>
      <vt:lpstr>Polyfill with Modernizr</vt:lpstr>
      <vt:lpstr>Who Supports What?</vt:lpstr>
      <vt:lpstr>HTML5 Core</vt:lpstr>
      <vt:lpstr>Semantic Markup</vt:lpstr>
      <vt:lpstr>XHTML Doc</vt:lpstr>
      <vt:lpstr>HTML5 Doc</vt:lpstr>
      <vt:lpstr>28 New Elements</vt:lpstr>
      <vt:lpstr>Demo: Semantic Markup</vt:lpstr>
      <vt:lpstr>Browser Support of Semantic Markup</vt:lpstr>
      <vt:lpstr>Be Responsible</vt:lpstr>
      <vt:lpstr>PowerPoint Presentation</vt:lpstr>
      <vt:lpstr>Demo: Polyfill &amp; Modernizr</vt:lpstr>
      <vt:lpstr>PowerPoint Presentation</vt:lpstr>
      <vt:lpstr>Thank You!</vt:lpstr>
    </vt:vector>
  </TitlesOfParts>
  <Company>Skyline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Burnell, Keith</dc:creator>
  <cp:lastModifiedBy>Burnell, Keith</cp:lastModifiedBy>
  <cp:revision>114</cp:revision>
  <dcterms:created xsi:type="dcterms:W3CDTF">2012-08-07T14:11:22Z</dcterms:created>
  <dcterms:modified xsi:type="dcterms:W3CDTF">2012-08-10T13:38:07Z</dcterms:modified>
</cp:coreProperties>
</file>