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5"/>
  </p:sldMasterIdLst>
  <p:notesMasterIdLst>
    <p:notesMasterId r:id="rId29"/>
  </p:notesMasterIdLst>
  <p:handoutMasterIdLst>
    <p:handoutMasterId r:id="rId30"/>
  </p:handoutMasterIdLst>
  <p:sldIdLst>
    <p:sldId id="259" r:id="rId6"/>
    <p:sldId id="261" r:id="rId7"/>
    <p:sldId id="262" r:id="rId8"/>
    <p:sldId id="312" r:id="rId9"/>
    <p:sldId id="358" r:id="rId10"/>
    <p:sldId id="359" r:id="rId11"/>
    <p:sldId id="360" r:id="rId12"/>
    <p:sldId id="362" r:id="rId13"/>
    <p:sldId id="361" r:id="rId14"/>
    <p:sldId id="363" r:id="rId15"/>
    <p:sldId id="364" r:id="rId16"/>
    <p:sldId id="367" r:id="rId17"/>
    <p:sldId id="313" r:id="rId18"/>
    <p:sldId id="365" r:id="rId19"/>
    <p:sldId id="366" r:id="rId20"/>
    <p:sldId id="368" r:id="rId21"/>
    <p:sldId id="369" r:id="rId22"/>
    <p:sldId id="370" r:id="rId23"/>
    <p:sldId id="371" r:id="rId24"/>
    <p:sldId id="356" r:id="rId25"/>
    <p:sldId id="352" r:id="rId26"/>
    <p:sldId id="297" r:id="rId27"/>
    <p:sldId id="295" r:id="rId28"/>
  </p:sldIdLst>
  <p:sldSz cx="9601200" cy="7315200"/>
  <p:notesSz cx="7010400" cy="9296400"/>
  <p:defaultTextStyle>
    <a:defPPr>
      <a:defRPr lang="en-US"/>
    </a:defPPr>
    <a:lvl1pPr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CAFC6"/>
    <a:srgbClr val="C4D270"/>
    <a:srgbClr val="A3A151"/>
    <a:srgbClr val="666633"/>
    <a:srgbClr val="DDDDDD"/>
    <a:srgbClr val="003399"/>
    <a:srgbClr val="CCECFF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58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-1098" y="-96"/>
      </p:cViewPr>
      <p:guideLst>
        <p:guide orient="horz" pos="2304"/>
        <p:guide pos="291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l" defTabSz="931863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l" defTabSz="931863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>
              <a:defRPr sz="1200"/>
            </a:lvl1pPr>
          </a:lstStyle>
          <a:p>
            <a:pPr>
              <a:defRPr/>
            </a:pPr>
            <a:fld id="{F9664CAC-B6A8-4CF1-BC8F-EDE66113BF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7123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519A8AA2-1969-4296-A068-C5F6397455A5}" type="datetimeFigureOut">
              <a:rPr lang="en-US"/>
              <a:pPr>
                <a:defRPr/>
              </a:pPr>
              <a:t>6/13/2012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17613" y="696913"/>
            <a:ext cx="4575175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435EF03A-B859-44C7-8AC3-14880B2FE4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19232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5EF03A-B859-44C7-8AC3-14880B2FE4AF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9212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Scrum most popular.  </a:t>
            </a:r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613F8E0-6A7A-4971-8A19-8FA42BA75AEC}" type="slidenum">
              <a:rPr lang="en-US" smtClean="0"/>
              <a:pPr/>
              <a:t>10</a:t>
            </a:fld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Scrum most popular.  </a:t>
            </a:r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613F8E0-6A7A-4971-8A19-8FA42BA75AEC}" type="slidenum">
              <a:rPr lang="en-US" smtClean="0"/>
              <a:pPr/>
              <a:t>11</a:t>
            </a:fld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Scrum most popular.  </a:t>
            </a:r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613F8E0-6A7A-4971-8A19-8FA42BA75AEC}" type="slidenum">
              <a:rPr lang="en-US" smtClean="0"/>
              <a:pPr/>
              <a:t>12</a:t>
            </a:fld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Scrum most popular.  </a:t>
            </a:r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613F8E0-6A7A-4971-8A19-8FA42BA75AEC}" type="slidenum">
              <a:rPr lang="en-US" smtClean="0"/>
              <a:pPr/>
              <a:t>13</a:t>
            </a:fld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Scrum most popular.  </a:t>
            </a:r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613F8E0-6A7A-4971-8A19-8FA42BA75AEC}" type="slidenum">
              <a:rPr lang="en-US" smtClean="0"/>
              <a:pPr/>
              <a:t>14</a:t>
            </a:fld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Scrum most popular.  </a:t>
            </a:r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613F8E0-6A7A-4971-8A19-8FA42BA75AEC}" type="slidenum">
              <a:rPr lang="en-US" smtClean="0"/>
              <a:pPr/>
              <a:t>15</a:t>
            </a:fld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Scrum most popular.  </a:t>
            </a:r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613F8E0-6A7A-4971-8A19-8FA42BA75AEC}" type="slidenum">
              <a:rPr lang="en-US" smtClean="0"/>
              <a:pPr/>
              <a:t>16</a:t>
            </a:fld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Scrum most popular.  </a:t>
            </a:r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613F8E0-6A7A-4971-8A19-8FA42BA75AEC}" type="slidenum">
              <a:rPr lang="en-US" smtClean="0"/>
              <a:pPr/>
              <a:t>17</a:t>
            </a:fld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Scrum most popular.  </a:t>
            </a:r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613F8E0-6A7A-4971-8A19-8FA42BA75AEC}" type="slidenum">
              <a:rPr lang="en-US" smtClean="0"/>
              <a:pPr/>
              <a:t>18</a:t>
            </a:fld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Scrum most popular.  </a:t>
            </a:r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613F8E0-6A7A-4971-8A19-8FA42BA75AEC}" type="slidenum">
              <a:rPr lang="en-US" smtClean="0"/>
              <a:pPr/>
              <a:t>19</a:t>
            </a:fld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Scrum most popular.  </a:t>
            </a:r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613F8E0-6A7A-4971-8A19-8FA42BA75AEC}" type="slidenum">
              <a:rPr lang="en-US" smtClean="0"/>
              <a:pPr/>
              <a:t>2</a:t>
            </a:fld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Scrum most popular.  </a:t>
            </a:r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613F8E0-6A7A-4971-8A19-8FA42BA75AEC}" type="slidenum">
              <a:rPr lang="en-US" smtClean="0"/>
              <a:pPr/>
              <a:t>20</a:t>
            </a:fld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Scrum most popular.  </a:t>
            </a:r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613F8E0-6A7A-4971-8A19-8FA42BA75AEC}" type="slidenum">
              <a:rPr lang="en-US" smtClean="0"/>
              <a:pPr/>
              <a:t>21</a:t>
            </a:fld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Scrum most popular.  </a:t>
            </a:r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613F8E0-6A7A-4971-8A19-8FA42BA75AEC}" type="slidenum">
              <a:rPr lang="en-US" smtClean="0"/>
              <a:pPr/>
              <a:t>22</a:t>
            </a:fld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Scrum most popular.  </a:t>
            </a:r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613F8E0-6A7A-4971-8A19-8FA42BA75AEC}" type="slidenum">
              <a:rPr lang="en-US" smtClean="0"/>
              <a:pPr/>
              <a:t>23</a:t>
            </a:fld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Scrum most popular.  </a:t>
            </a:r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613F8E0-6A7A-4971-8A19-8FA42BA75AEC}" type="slidenum">
              <a:rPr lang="en-US" smtClean="0"/>
              <a:pPr/>
              <a:t>3</a:t>
            </a:fld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Scrum most popular.  </a:t>
            </a:r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613F8E0-6A7A-4971-8A19-8FA42BA75AEC}" type="slidenum">
              <a:rPr lang="en-US" smtClean="0"/>
              <a:pPr/>
              <a:t>4</a:t>
            </a:fld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Scrum most popular.  </a:t>
            </a:r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613F8E0-6A7A-4971-8A19-8FA42BA75AEC}" type="slidenum">
              <a:rPr lang="en-US" smtClean="0"/>
              <a:pPr/>
              <a:t>5</a:t>
            </a:fld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Scrum most popular.  </a:t>
            </a:r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613F8E0-6A7A-4971-8A19-8FA42BA75AEC}" type="slidenum">
              <a:rPr lang="en-US" smtClean="0"/>
              <a:pPr/>
              <a:t>6</a:t>
            </a:fld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Scrum most popular.  </a:t>
            </a:r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613F8E0-6A7A-4971-8A19-8FA42BA75AEC}" type="slidenum">
              <a:rPr lang="en-US" smtClean="0"/>
              <a:pPr/>
              <a:t>7</a:t>
            </a:fld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Scrum most popular.  </a:t>
            </a:r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613F8E0-6A7A-4971-8A19-8FA42BA75AEC}" type="slidenum">
              <a:rPr lang="en-US" smtClean="0"/>
              <a:pPr/>
              <a:t>8</a:t>
            </a:fld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Scrum most popular.  </a:t>
            </a:r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613F8E0-6A7A-4971-8A19-8FA42BA75AEC}" type="slidenum">
              <a:rPr lang="en-US" smtClean="0"/>
              <a:pPr/>
              <a:t>9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725" y="2271713"/>
            <a:ext cx="8159750" cy="1568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9863" y="4144963"/>
            <a:ext cx="6721475" cy="18700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53263" y="595313"/>
            <a:ext cx="2189162" cy="57419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1013" y="595313"/>
            <a:ext cx="6419850" cy="57419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825" y="4700588"/>
            <a:ext cx="8161338" cy="14525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825" y="3100388"/>
            <a:ext cx="8161338" cy="16002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1013" y="1433513"/>
            <a:ext cx="4303712" cy="4903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37125" y="1433513"/>
            <a:ext cx="4305300" cy="4903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425" y="293688"/>
            <a:ext cx="8642350" cy="1219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9425" y="1636713"/>
            <a:ext cx="4243388" cy="6826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425" y="2319338"/>
            <a:ext cx="4243388" cy="42148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6800" y="1636713"/>
            <a:ext cx="4244975" cy="6826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6800" y="2319338"/>
            <a:ext cx="4244975" cy="42148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425" y="290513"/>
            <a:ext cx="3159125" cy="12398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54438" y="290513"/>
            <a:ext cx="5367337" cy="62436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9425" y="1530350"/>
            <a:ext cx="3159125" cy="50038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1188" y="5121275"/>
            <a:ext cx="5761037" cy="6032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81188" y="654050"/>
            <a:ext cx="5761037" cy="43894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1188" y="5724525"/>
            <a:ext cx="5761037" cy="85883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4" descr="PPTbackground.jpg"/>
          <p:cNvPicPr>
            <a:picLocks noChangeAspect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60120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81013" y="595313"/>
            <a:ext cx="8761412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46" tIns="48323" rIns="96646" bIns="4832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1013" y="1433513"/>
            <a:ext cx="8761412" cy="4903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46" tIns="48323" rIns="96646" bIns="4832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defTabSz="966788" rtl="0" eaLnBrk="1" fontAlgn="base" hangingPunct="1">
        <a:spcBef>
          <a:spcPct val="0"/>
        </a:spcBef>
        <a:spcAft>
          <a:spcPct val="0"/>
        </a:spcAft>
        <a:defRPr sz="3400">
          <a:solidFill>
            <a:srgbClr val="0066CC"/>
          </a:solidFill>
          <a:latin typeface="+mj-lt"/>
          <a:ea typeface="+mj-ea"/>
          <a:cs typeface="+mj-cs"/>
        </a:defRPr>
      </a:lvl1pPr>
      <a:lvl2pPr algn="l" defTabSz="966788" rtl="0" eaLnBrk="1" fontAlgn="base" hangingPunct="1">
        <a:spcBef>
          <a:spcPct val="0"/>
        </a:spcBef>
        <a:spcAft>
          <a:spcPct val="0"/>
        </a:spcAft>
        <a:defRPr sz="3400">
          <a:solidFill>
            <a:srgbClr val="0066CC"/>
          </a:solidFill>
          <a:latin typeface="Arial" charset="0"/>
        </a:defRPr>
      </a:lvl2pPr>
      <a:lvl3pPr algn="l" defTabSz="966788" rtl="0" eaLnBrk="1" fontAlgn="base" hangingPunct="1">
        <a:spcBef>
          <a:spcPct val="0"/>
        </a:spcBef>
        <a:spcAft>
          <a:spcPct val="0"/>
        </a:spcAft>
        <a:defRPr sz="3400">
          <a:solidFill>
            <a:srgbClr val="0066CC"/>
          </a:solidFill>
          <a:latin typeface="Arial" charset="0"/>
        </a:defRPr>
      </a:lvl3pPr>
      <a:lvl4pPr algn="l" defTabSz="966788" rtl="0" eaLnBrk="1" fontAlgn="base" hangingPunct="1">
        <a:spcBef>
          <a:spcPct val="0"/>
        </a:spcBef>
        <a:spcAft>
          <a:spcPct val="0"/>
        </a:spcAft>
        <a:defRPr sz="3400">
          <a:solidFill>
            <a:srgbClr val="0066CC"/>
          </a:solidFill>
          <a:latin typeface="Arial" charset="0"/>
        </a:defRPr>
      </a:lvl4pPr>
      <a:lvl5pPr algn="l" defTabSz="966788" rtl="0" eaLnBrk="1" fontAlgn="base" hangingPunct="1">
        <a:spcBef>
          <a:spcPct val="0"/>
        </a:spcBef>
        <a:spcAft>
          <a:spcPct val="0"/>
        </a:spcAft>
        <a:defRPr sz="3400">
          <a:solidFill>
            <a:srgbClr val="0066CC"/>
          </a:solidFill>
          <a:latin typeface="Arial" charset="0"/>
        </a:defRPr>
      </a:lvl5pPr>
      <a:lvl6pPr marL="457200" algn="l" defTabSz="966788" rtl="0" eaLnBrk="1" fontAlgn="base" hangingPunct="1">
        <a:spcBef>
          <a:spcPct val="0"/>
        </a:spcBef>
        <a:spcAft>
          <a:spcPct val="0"/>
        </a:spcAft>
        <a:defRPr sz="3400">
          <a:solidFill>
            <a:srgbClr val="0066CC"/>
          </a:solidFill>
          <a:latin typeface="Arial" charset="0"/>
        </a:defRPr>
      </a:lvl6pPr>
      <a:lvl7pPr marL="914400" algn="l" defTabSz="966788" rtl="0" eaLnBrk="1" fontAlgn="base" hangingPunct="1">
        <a:spcBef>
          <a:spcPct val="0"/>
        </a:spcBef>
        <a:spcAft>
          <a:spcPct val="0"/>
        </a:spcAft>
        <a:defRPr sz="3400">
          <a:solidFill>
            <a:srgbClr val="0066CC"/>
          </a:solidFill>
          <a:latin typeface="Arial" charset="0"/>
        </a:defRPr>
      </a:lvl7pPr>
      <a:lvl8pPr marL="1371600" algn="l" defTabSz="966788" rtl="0" eaLnBrk="1" fontAlgn="base" hangingPunct="1">
        <a:spcBef>
          <a:spcPct val="0"/>
        </a:spcBef>
        <a:spcAft>
          <a:spcPct val="0"/>
        </a:spcAft>
        <a:defRPr sz="3400">
          <a:solidFill>
            <a:srgbClr val="0066CC"/>
          </a:solidFill>
          <a:latin typeface="Arial" charset="0"/>
        </a:defRPr>
      </a:lvl8pPr>
      <a:lvl9pPr marL="1828800" algn="l" defTabSz="966788" rtl="0" eaLnBrk="1" fontAlgn="base" hangingPunct="1">
        <a:spcBef>
          <a:spcPct val="0"/>
        </a:spcBef>
        <a:spcAft>
          <a:spcPct val="0"/>
        </a:spcAft>
        <a:defRPr sz="3400">
          <a:solidFill>
            <a:srgbClr val="0066CC"/>
          </a:solidFill>
          <a:latin typeface="Arial" charset="0"/>
        </a:defRPr>
      </a:lvl9pPr>
    </p:titleStyle>
    <p:bodyStyle>
      <a:lvl1pPr marL="363538" indent="-363538" algn="l" defTabSz="966788" rtl="0" eaLnBrk="1" fontAlgn="base" hangingPunct="1">
        <a:spcBef>
          <a:spcPct val="20000"/>
        </a:spcBef>
        <a:spcAft>
          <a:spcPct val="0"/>
        </a:spcAft>
        <a:buChar char="•"/>
        <a:defRPr sz="2900">
          <a:solidFill>
            <a:schemeClr val="tx1"/>
          </a:solidFill>
          <a:latin typeface="+mn-lt"/>
          <a:ea typeface="+mn-ea"/>
          <a:cs typeface="+mn-cs"/>
        </a:defRPr>
      </a:lvl1pPr>
      <a:lvl2pPr marL="784225" indent="-301625" algn="l" defTabSz="966788" rtl="0" eaLnBrk="1" fontAlgn="base" hangingPunct="1">
        <a:spcBef>
          <a:spcPct val="20000"/>
        </a:spcBef>
        <a:spcAft>
          <a:spcPct val="0"/>
        </a:spcAft>
        <a:buChar char="–"/>
        <a:defRPr sz="2600">
          <a:solidFill>
            <a:schemeClr val="tx1"/>
          </a:solidFill>
          <a:latin typeface="+mn-lt"/>
        </a:defRPr>
      </a:lvl2pPr>
      <a:lvl3pPr marL="1208088" indent="-241300" algn="l" defTabSz="966788" rtl="0" eaLnBrk="1" fontAlgn="base" hangingPunct="1">
        <a:spcBef>
          <a:spcPct val="20000"/>
        </a:spcBef>
        <a:spcAft>
          <a:spcPct val="0"/>
        </a:spcAft>
        <a:buChar char="•"/>
        <a:defRPr sz="2100">
          <a:solidFill>
            <a:schemeClr val="tx1"/>
          </a:solidFill>
          <a:latin typeface="+mn-lt"/>
        </a:defRPr>
      </a:lvl3pPr>
      <a:lvl4pPr marL="1689100" indent="-238125" algn="l" defTabSz="966788" rtl="0" eaLnBrk="1" fontAlgn="base" hangingPunct="1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</a:defRPr>
      </a:lvl4pPr>
      <a:lvl5pPr marL="2174875" indent="-241300" algn="l" defTabSz="966788" rtl="0" eaLnBrk="1" fontAlgn="base" hangingPunct="1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5pPr>
      <a:lvl6pPr marL="2632075" indent="-241300" algn="l" defTabSz="966788" rtl="0" eaLnBrk="1" fontAlgn="base" hangingPunct="1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6pPr>
      <a:lvl7pPr marL="3089275" indent="-241300" algn="l" defTabSz="966788" rtl="0" eaLnBrk="1" fontAlgn="base" hangingPunct="1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7pPr>
      <a:lvl8pPr marL="3546475" indent="-241300" algn="l" defTabSz="966788" rtl="0" eaLnBrk="1" fontAlgn="base" hangingPunct="1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8pPr>
      <a:lvl9pPr marL="4003675" indent="-241300" algn="l" defTabSz="966788" rtl="0" eaLnBrk="1" fontAlgn="base" hangingPunct="1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keith@dotnetdevdude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://www.groups.google.com/group/knockoutjs" TargetMode="External"/><Relationship Id="rId3" Type="http://schemas.openxmlformats.org/officeDocument/2006/relationships/hyperlink" Target="https://github.com/kburnell/KO_Your_MVC" TargetMode="External"/><Relationship Id="rId7" Type="http://schemas.openxmlformats.org/officeDocument/2006/relationships/hyperlink" Target="http://www.stackoverflow.com/questions/tagged/knockoutjs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knockmeout.net/" TargetMode="External"/><Relationship Id="rId5" Type="http://schemas.openxmlformats.org/officeDocument/2006/relationships/hyperlink" Target="http://blog.stevensanderson.com/" TargetMode="External"/><Relationship Id="rId4" Type="http://schemas.openxmlformats.org/officeDocument/2006/relationships/hyperlink" Target="http://www.knockoutjs.com/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uget.org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jsfiddle.com/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38175" y="1835993"/>
            <a:ext cx="8417048" cy="979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292100"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vert="horz" wrap="square" lIns="96646" tIns="48323" rIns="96646" bIns="48323" numCol="1" anchor="ctr" anchorCtr="0" compatLnSpc="1">
            <a:prstTxWarp prst="textNoShape">
              <a:avLst/>
            </a:prstTxWarp>
          </a:bodyPr>
          <a:lstStyle>
            <a:lvl1pPr algn="l" defTabSz="966788" rtl="0" eaLnBrk="1" fontAlgn="base" hangingPunct="1">
              <a:spcBef>
                <a:spcPct val="0"/>
              </a:spcBef>
              <a:spcAft>
                <a:spcPct val="0"/>
              </a:spcAft>
              <a:defRPr sz="3400">
                <a:solidFill>
                  <a:srgbClr val="0066CC"/>
                </a:solidFill>
                <a:latin typeface="+mj-lt"/>
                <a:ea typeface="+mj-ea"/>
                <a:cs typeface="+mj-cs"/>
              </a:defRPr>
            </a:lvl1pPr>
            <a:lvl2pPr algn="l" defTabSz="966788" rtl="0" eaLnBrk="1" fontAlgn="base" hangingPunct="1">
              <a:spcBef>
                <a:spcPct val="0"/>
              </a:spcBef>
              <a:spcAft>
                <a:spcPct val="0"/>
              </a:spcAft>
              <a:defRPr sz="3400">
                <a:solidFill>
                  <a:srgbClr val="0066CC"/>
                </a:solidFill>
                <a:latin typeface="Arial" charset="0"/>
              </a:defRPr>
            </a:lvl2pPr>
            <a:lvl3pPr algn="l" defTabSz="966788" rtl="0" eaLnBrk="1" fontAlgn="base" hangingPunct="1">
              <a:spcBef>
                <a:spcPct val="0"/>
              </a:spcBef>
              <a:spcAft>
                <a:spcPct val="0"/>
              </a:spcAft>
              <a:defRPr sz="3400">
                <a:solidFill>
                  <a:srgbClr val="0066CC"/>
                </a:solidFill>
                <a:latin typeface="Arial" charset="0"/>
              </a:defRPr>
            </a:lvl3pPr>
            <a:lvl4pPr algn="l" defTabSz="966788" rtl="0" eaLnBrk="1" fontAlgn="base" hangingPunct="1">
              <a:spcBef>
                <a:spcPct val="0"/>
              </a:spcBef>
              <a:spcAft>
                <a:spcPct val="0"/>
              </a:spcAft>
              <a:defRPr sz="3400">
                <a:solidFill>
                  <a:srgbClr val="0066CC"/>
                </a:solidFill>
                <a:latin typeface="Arial" charset="0"/>
              </a:defRPr>
            </a:lvl4pPr>
            <a:lvl5pPr algn="l" defTabSz="966788" rtl="0" eaLnBrk="1" fontAlgn="base" hangingPunct="1">
              <a:spcBef>
                <a:spcPct val="0"/>
              </a:spcBef>
              <a:spcAft>
                <a:spcPct val="0"/>
              </a:spcAft>
              <a:defRPr sz="3400">
                <a:solidFill>
                  <a:srgbClr val="0066CC"/>
                </a:solidFill>
                <a:latin typeface="Arial" charset="0"/>
              </a:defRPr>
            </a:lvl5pPr>
            <a:lvl6pPr marL="457200" algn="l" defTabSz="966788" rtl="0" eaLnBrk="1" fontAlgn="base" hangingPunct="1">
              <a:spcBef>
                <a:spcPct val="0"/>
              </a:spcBef>
              <a:spcAft>
                <a:spcPct val="0"/>
              </a:spcAft>
              <a:defRPr sz="3400">
                <a:solidFill>
                  <a:srgbClr val="0066CC"/>
                </a:solidFill>
                <a:latin typeface="Arial" charset="0"/>
              </a:defRPr>
            </a:lvl6pPr>
            <a:lvl7pPr marL="914400" algn="l" defTabSz="966788" rtl="0" eaLnBrk="1" fontAlgn="base" hangingPunct="1">
              <a:spcBef>
                <a:spcPct val="0"/>
              </a:spcBef>
              <a:spcAft>
                <a:spcPct val="0"/>
              </a:spcAft>
              <a:defRPr sz="3400">
                <a:solidFill>
                  <a:srgbClr val="0066CC"/>
                </a:solidFill>
                <a:latin typeface="Arial" charset="0"/>
              </a:defRPr>
            </a:lvl7pPr>
            <a:lvl8pPr marL="1371600" algn="l" defTabSz="966788" rtl="0" eaLnBrk="1" fontAlgn="base" hangingPunct="1">
              <a:spcBef>
                <a:spcPct val="0"/>
              </a:spcBef>
              <a:spcAft>
                <a:spcPct val="0"/>
              </a:spcAft>
              <a:defRPr sz="3400">
                <a:solidFill>
                  <a:srgbClr val="0066CC"/>
                </a:solidFill>
                <a:latin typeface="Arial" charset="0"/>
              </a:defRPr>
            </a:lvl8pPr>
            <a:lvl9pPr marL="1828800" algn="l" defTabSz="966788" rtl="0" eaLnBrk="1" fontAlgn="base" hangingPunct="1">
              <a:spcBef>
                <a:spcPct val="0"/>
              </a:spcBef>
              <a:spcAft>
                <a:spcPct val="0"/>
              </a:spcAft>
              <a:defRPr sz="3400">
                <a:solidFill>
                  <a:srgbClr val="0066CC"/>
                </a:solidFill>
                <a:latin typeface="Arial" charset="0"/>
              </a:defRPr>
            </a:lvl9pPr>
          </a:lstStyle>
          <a:p>
            <a:pPr algn="r">
              <a:defRPr/>
            </a:pPr>
            <a:r>
              <a:rPr lang="en-US" sz="6000" dirty="0" smtClean="0"/>
              <a:t>              KO your MVC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3515557" y="3622675"/>
            <a:ext cx="5539666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5923" tIns="42962" rIns="85923" bIns="42962"/>
          <a:lstStyle/>
          <a:p>
            <a:pPr algn="r" eaLnBrk="1" hangingPunct="1">
              <a:defRPr/>
            </a:pPr>
            <a:r>
              <a:rPr lang="en-US" sz="24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+mn-cs"/>
              </a:rPr>
              <a:t>Keith Burnell</a:t>
            </a:r>
            <a:endParaRPr lang="en-US" sz="2200" b="1" dirty="0"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  <a:cs typeface="+mn-cs"/>
            </a:endParaRPr>
          </a:p>
          <a:p>
            <a:pPr algn="r" eaLnBrk="1" hangingPunct="1">
              <a:defRPr/>
            </a:pPr>
            <a:r>
              <a:rPr lang="en-US" sz="1800" b="1" dirty="0">
                <a:solidFill>
                  <a:srgbClr val="00B0EB"/>
                </a:solidFill>
                <a:latin typeface="Arial" charset="0"/>
                <a:cs typeface="+mn-cs"/>
              </a:rPr>
              <a:t>Senior Software Engineer</a:t>
            </a:r>
          </a:p>
          <a:p>
            <a:pPr algn="r" eaLnBrk="1" hangingPunct="1">
              <a:defRPr/>
            </a:pPr>
            <a:endParaRPr lang="en-US" sz="1800" b="1" dirty="0">
              <a:solidFill>
                <a:srgbClr val="00B0EB"/>
              </a:solidFill>
              <a:latin typeface="Arial" charset="0"/>
              <a:cs typeface="+mn-cs"/>
            </a:endParaRPr>
          </a:p>
          <a:p>
            <a:pPr algn="r" eaLnBrk="1" hangingPunct="1">
              <a:defRPr/>
            </a:pPr>
            <a:r>
              <a:rPr lang="en-US" b="1" dirty="0">
                <a:solidFill>
                  <a:schemeClr val="bg2">
                    <a:lumMod val="60000"/>
                    <a:lumOff val="40000"/>
                  </a:schemeClr>
                </a:solidFill>
                <a:latin typeface="Arial" charset="0"/>
                <a:cs typeface="+mn-cs"/>
              </a:rPr>
              <a:t>Email:</a:t>
            </a:r>
            <a:r>
              <a:rPr lang="en-US" b="1" dirty="0">
                <a:solidFill>
                  <a:srgbClr val="00B0EB"/>
                </a:solidFill>
                <a:latin typeface="Arial" charset="0"/>
                <a:cs typeface="+mn-cs"/>
              </a:rPr>
              <a:t> </a:t>
            </a:r>
            <a:r>
              <a:rPr lang="en-US" b="1" dirty="0" smtClean="0">
                <a:solidFill>
                  <a:srgbClr val="00B0EB"/>
                </a:solidFill>
                <a:latin typeface="Arial" charset="0"/>
                <a:cs typeface="+mn-cs"/>
                <a:hlinkClick r:id="rId3"/>
              </a:rPr>
              <a:t>kburnell@skylinetechnologies.com</a:t>
            </a:r>
            <a:endParaRPr lang="en-US" b="1" dirty="0">
              <a:solidFill>
                <a:srgbClr val="00B0EB"/>
              </a:solidFill>
              <a:latin typeface="Arial" charset="0"/>
              <a:cs typeface="+mn-cs"/>
            </a:endParaRPr>
          </a:p>
          <a:p>
            <a:pPr algn="r" eaLnBrk="1" hangingPunct="1">
              <a:defRPr/>
            </a:pPr>
            <a:r>
              <a:rPr lang="en-US" b="1" dirty="0">
                <a:solidFill>
                  <a:schemeClr val="bg2">
                    <a:lumMod val="60000"/>
                    <a:lumOff val="40000"/>
                  </a:schemeClr>
                </a:solidFill>
                <a:latin typeface="Arial" charset="0"/>
                <a:cs typeface="+mn-cs"/>
              </a:rPr>
              <a:t>Twitter:</a:t>
            </a:r>
            <a:r>
              <a:rPr lang="en-US" b="1" dirty="0">
                <a:solidFill>
                  <a:srgbClr val="00B0EB"/>
                </a:solidFill>
                <a:latin typeface="Arial" charset="0"/>
                <a:cs typeface="+mn-cs"/>
              </a:rPr>
              <a:t> </a:t>
            </a:r>
            <a:r>
              <a:rPr lang="en-US" b="1" dirty="0" err="1">
                <a:solidFill>
                  <a:srgbClr val="00B0EB"/>
                </a:solidFill>
                <a:latin typeface="Arial" charset="0"/>
                <a:cs typeface="+mn-cs"/>
              </a:rPr>
              <a:t>keburnell</a:t>
            </a:r>
            <a:endParaRPr lang="en-US" b="1" dirty="0">
              <a:solidFill>
                <a:srgbClr val="00B0EB"/>
              </a:solidFill>
              <a:latin typeface="Arial" charset="0"/>
              <a:cs typeface="+mn-cs"/>
            </a:endParaRPr>
          </a:p>
          <a:p>
            <a:pPr algn="r" eaLnBrk="1" hangingPunct="1">
              <a:defRPr/>
            </a:pPr>
            <a:r>
              <a:rPr lang="en-US" b="1" dirty="0">
                <a:solidFill>
                  <a:schemeClr val="bg2">
                    <a:lumMod val="60000"/>
                    <a:lumOff val="40000"/>
                  </a:schemeClr>
                </a:solidFill>
                <a:latin typeface="Arial" charset="0"/>
                <a:cs typeface="+mn-cs"/>
              </a:rPr>
              <a:t>Blog:</a:t>
            </a:r>
            <a:r>
              <a:rPr lang="en-US" b="1" dirty="0">
                <a:solidFill>
                  <a:srgbClr val="00B0EB"/>
                </a:solidFill>
                <a:latin typeface="Arial" charset="0"/>
                <a:cs typeface="+mn-cs"/>
              </a:rPr>
              <a:t> </a:t>
            </a:r>
            <a:r>
              <a:rPr lang="en-US" b="1" dirty="0" smtClean="0">
                <a:solidFill>
                  <a:srgbClr val="00B0EB"/>
                </a:solidFill>
                <a:latin typeface="Arial" charset="0"/>
                <a:cs typeface="+mn-cs"/>
              </a:rPr>
              <a:t>www.DotNetDevDude.com</a:t>
            </a:r>
            <a:endParaRPr lang="en-US" b="1" dirty="0">
              <a:solidFill>
                <a:srgbClr val="00B0EB"/>
              </a:solidFill>
              <a:latin typeface="Arial" charset="0"/>
              <a:cs typeface="+mn-cs"/>
            </a:endParaRPr>
          </a:p>
          <a:p>
            <a:pPr algn="r" eaLnBrk="1" hangingPunct="1">
              <a:defRPr/>
            </a:pPr>
            <a:endParaRPr lang="en-US" b="1" dirty="0">
              <a:solidFill>
                <a:srgbClr val="FFCC00"/>
              </a:solidFill>
              <a:latin typeface="Arial" charset="0"/>
              <a:cs typeface="+mn-cs"/>
            </a:endParaRPr>
          </a:p>
          <a:p>
            <a:pPr eaLnBrk="1" hangingPunct="1">
              <a:defRPr/>
            </a:pPr>
            <a:endParaRPr lang="en-US" b="1" dirty="0">
              <a:solidFill>
                <a:srgbClr val="FFCC00"/>
              </a:solidFill>
              <a:latin typeface="Arial" charset="0"/>
              <a:cs typeface="+mn-cs"/>
            </a:endParaRPr>
          </a:p>
          <a:p>
            <a:pPr eaLnBrk="1" hangingPunct="1">
              <a:defRPr/>
            </a:pPr>
            <a:endParaRPr lang="en-US" sz="1400" dirty="0">
              <a:latin typeface="Times New Roman" pitchFamily="28" charset="0"/>
              <a:cs typeface="+mn-cs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174" y="1162976"/>
            <a:ext cx="3372219" cy="44200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893763" y="381000"/>
            <a:ext cx="7369175" cy="941388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Types of Observables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900112" y="1484313"/>
            <a:ext cx="8243887" cy="4770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46" tIns="48323" rIns="96646" bIns="48323" numCol="1" anchor="t" anchorCtr="0" compatLnSpc="1">
            <a:prstTxWarp prst="textNoShape">
              <a:avLst/>
            </a:prstTxWarp>
          </a:bodyPr>
          <a:lstStyle>
            <a:lvl1pPr marL="363538" indent="-363538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9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4225" indent="-301625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600">
                <a:solidFill>
                  <a:schemeClr val="tx1"/>
                </a:solidFill>
                <a:latin typeface="+mn-lt"/>
              </a:defRPr>
            </a:lvl2pPr>
            <a:lvl3pPr marL="1208088" indent="-241300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100">
                <a:solidFill>
                  <a:schemeClr val="tx1"/>
                </a:solidFill>
                <a:latin typeface="+mn-lt"/>
              </a:defRPr>
            </a:lvl3pPr>
            <a:lvl4pPr marL="1689100" indent="-238125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100">
                <a:solidFill>
                  <a:schemeClr val="tx1"/>
                </a:solidFill>
                <a:latin typeface="+mn-lt"/>
              </a:defRPr>
            </a:lvl4pPr>
            <a:lvl5pPr marL="2174875" indent="-241300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n-lt"/>
              </a:defRPr>
            </a:lvl5pPr>
            <a:lvl6pPr marL="2632075" indent="-241300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n-lt"/>
              </a:defRPr>
            </a:lvl6pPr>
            <a:lvl7pPr marL="3089275" indent="-241300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n-lt"/>
              </a:defRPr>
            </a:lvl7pPr>
            <a:lvl8pPr marL="3546475" indent="-241300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n-lt"/>
              </a:defRPr>
            </a:lvl8pPr>
            <a:lvl9pPr marL="4003675" indent="-241300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400" kern="0" dirty="0" smtClean="0">
                <a:solidFill>
                  <a:srgbClr val="000000"/>
                </a:solidFill>
              </a:rPr>
              <a:t>Observable</a:t>
            </a:r>
          </a:p>
          <a:p>
            <a:pPr lvl="0"/>
            <a:r>
              <a:rPr lang="en-US" sz="2400" kern="0" dirty="0" smtClean="0">
                <a:solidFill>
                  <a:srgbClr val="000000"/>
                </a:solidFill>
              </a:rPr>
              <a:t>Observable Arrays</a:t>
            </a:r>
          </a:p>
          <a:p>
            <a:r>
              <a:rPr lang="en-US" sz="2400" kern="0" dirty="0" smtClean="0">
                <a:solidFill>
                  <a:srgbClr val="000000"/>
                </a:solidFill>
              </a:rPr>
              <a:t>Dependent/Computed Observables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34859" y="6570921"/>
            <a:ext cx="4550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keburnell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 ∙  DotNetDevDude.com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1835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239698" y="1613247"/>
            <a:ext cx="9161754" cy="941388"/>
          </a:xfrm>
        </p:spPr>
        <p:txBody>
          <a:bodyPr/>
          <a:lstStyle/>
          <a:p>
            <a:pPr algn="ctr">
              <a:defRPr/>
            </a:pPr>
            <a:r>
              <a:rPr lang="en-US" sz="5400" dirty="0" err="1" smtClean="0"/>
              <a:t>js</a:t>
            </a:r>
            <a:r>
              <a:rPr lang="en-US" sz="5400" dirty="0" err="1" smtClean="0"/>
              <a:t>Fiddle</a:t>
            </a:r>
            <a:r>
              <a:rPr lang="en-US" sz="5400" dirty="0" smtClean="0"/>
              <a:t> </a:t>
            </a:r>
            <a:r>
              <a:rPr lang="en-US" sz="5400" dirty="0" smtClean="0"/>
              <a:t>is great for prototyping but real men use </a:t>
            </a:r>
            <a:r>
              <a:rPr lang="en-US" sz="5400" dirty="0" smtClean="0"/>
              <a:t>Visual Studio</a:t>
            </a:r>
            <a:endParaRPr lang="en-US" sz="54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2434859" y="6570921"/>
            <a:ext cx="4550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keburnell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 ∙  DotNetDevDude.com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2221" y="3293614"/>
            <a:ext cx="2297186" cy="2859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42060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541538" y="1613247"/>
            <a:ext cx="8371643" cy="941388"/>
          </a:xfrm>
        </p:spPr>
        <p:txBody>
          <a:bodyPr/>
          <a:lstStyle/>
          <a:p>
            <a:pPr algn="ctr">
              <a:defRPr/>
            </a:pPr>
            <a:r>
              <a:rPr lang="en-US" sz="5400" dirty="0" smtClean="0"/>
              <a:t>Bindings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34859" y="6570921"/>
            <a:ext cx="4550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keburnell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 ∙  DotNetDevDude.com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793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434859" y="6570921"/>
            <a:ext cx="4550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keburnell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 ∙  DotNetDevDude.com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571500" y="381000"/>
            <a:ext cx="8534399" cy="941388"/>
          </a:xfrm>
        </p:spPr>
        <p:txBody>
          <a:bodyPr/>
          <a:lstStyle/>
          <a:p>
            <a:pPr marL="0" indent="0"/>
            <a:r>
              <a:rPr lang="en-US" dirty="0" smtClean="0">
                <a:sym typeface="Wingdings" pitchFamily="2" charset="2"/>
              </a:rPr>
              <a:t>Text and Appearance</a:t>
            </a:r>
            <a:endParaRPr lang="en-US" b="1" dirty="0">
              <a:sym typeface="Wingdings" pitchFamily="2" charset="2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4431936" y="1514311"/>
            <a:ext cx="1512168" cy="452988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  <a:prstDash val="dash"/>
          </a:ln>
          <a:effectLst>
            <a:glow rad="101600">
              <a:schemeClr val="accent3">
                <a:lumMod val="75000"/>
                <a:alpha val="40000"/>
              </a:scheme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200" b="1" dirty="0" smtClean="0">
                <a:latin typeface="Consolas" pitchFamily="49" charset="0"/>
                <a:cs typeface="Consolas" pitchFamily="49" charset="0"/>
              </a:rPr>
              <a:t>visible</a:t>
            </a:r>
            <a:endParaRPr lang="en-US" sz="22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077180" y="1514311"/>
            <a:ext cx="1512167" cy="452988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  <a:prstDash val="dash"/>
          </a:ln>
          <a:effectLst>
            <a:glow rad="101600">
              <a:schemeClr val="accent3">
                <a:lumMod val="75000"/>
                <a:alpha val="40000"/>
              </a:scheme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200" b="1" dirty="0" smtClean="0">
                <a:latin typeface="Consolas" pitchFamily="49" charset="0"/>
                <a:cs typeface="Consolas" pitchFamily="49" charset="0"/>
              </a:rPr>
              <a:t>text</a:t>
            </a:r>
            <a:endParaRPr lang="en-US" sz="22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2754558" y="1514311"/>
            <a:ext cx="1512167" cy="452988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  <a:prstDash val="dash"/>
          </a:ln>
          <a:effectLst>
            <a:glow rad="101600">
              <a:schemeClr val="accent3">
                <a:lumMod val="75000"/>
                <a:alpha val="40000"/>
              </a:scheme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200" b="1" dirty="0" smtClean="0">
                <a:latin typeface="Consolas" pitchFamily="49" charset="0"/>
                <a:cs typeface="Consolas" pitchFamily="49" charset="0"/>
              </a:rPr>
              <a:t>html</a:t>
            </a:r>
            <a:endParaRPr lang="en-US" sz="22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1077180" y="2181834"/>
            <a:ext cx="1512167" cy="463501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  <a:prstDash val="dash"/>
          </a:ln>
          <a:effectLst>
            <a:glow rad="101600">
              <a:schemeClr val="accent3">
                <a:lumMod val="75000"/>
                <a:alpha val="40000"/>
              </a:scheme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200" b="1" dirty="0" err="1" smtClean="0">
                <a:latin typeface="Consolas" pitchFamily="49" charset="0"/>
                <a:cs typeface="Consolas" pitchFamily="49" charset="0"/>
              </a:rPr>
              <a:t>css</a:t>
            </a:r>
            <a:endParaRPr lang="en-US" sz="22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4431936" y="2173097"/>
            <a:ext cx="1512235" cy="471354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  <a:prstDash val="dash"/>
          </a:ln>
          <a:effectLst>
            <a:glow rad="101600">
              <a:schemeClr val="accent3">
                <a:lumMod val="75000"/>
                <a:alpha val="40000"/>
              </a:scheme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200" b="1" dirty="0" smtClean="0">
                <a:latin typeface="Consolas" pitchFamily="49" charset="0"/>
                <a:cs typeface="Consolas" pitchFamily="49" charset="0"/>
              </a:rPr>
              <a:t>style</a:t>
            </a:r>
            <a:endParaRPr lang="en-US" sz="22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2754558" y="2181835"/>
            <a:ext cx="1512166" cy="463501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  <a:prstDash val="dash"/>
          </a:ln>
          <a:effectLst>
            <a:glow rad="101600">
              <a:schemeClr val="accent3">
                <a:lumMod val="75000"/>
                <a:alpha val="40000"/>
              </a:scheme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200" b="1" dirty="0" err="1" smtClean="0">
                <a:latin typeface="Consolas" pitchFamily="49" charset="0"/>
                <a:cs typeface="Consolas" pitchFamily="49" charset="0"/>
              </a:rPr>
              <a:t>attr</a:t>
            </a:r>
            <a:endParaRPr lang="en-US" sz="22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9721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434859" y="6570921"/>
            <a:ext cx="4550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keburnell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 ∙  DotNetDevDude.com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571500" y="381000"/>
            <a:ext cx="8534399" cy="941388"/>
          </a:xfrm>
        </p:spPr>
        <p:txBody>
          <a:bodyPr/>
          <a:lstStyle/>
          <a:p>
            <a:pPr marL="0" indent="0"/>
            <a:r>
              <a:rPr lang="en-US" dirty="0" smtClean="0">
                <a:sym typeface="Wingdings" pitchFamily="2" charset="2"/>
              </a:rPr>
              <a:t>Template</a:t>
            </a:r>
            <a:endParaRPr lang="en-US" b="1" dirty="0">
              <a:sym typeface="Wingdings" pitchFamily="2" charset="2"/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1062055" y="1440196"/>
            <a:ext cx="1687308" cy="469061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  <a:prstDash val="dash"/>
          </a:ln>
          <a:effectLst>
            <a:glow rad="101600">
              <a:schemeClr val="accent4">
                <a:lumMod val="75000"/>
                <a:alpha val="40000"/>
              </a:scheme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200" b="1" dirty="0" smtClean="0">
                <a:latin typeface="Consolas" pitchFamily="49" charset="0"/>
                <a:cs typeface="Consolas" pitchFamily="49" charset="0"/>
              </a:rPr>
              <a:t>jQuery</a:t>
            </a:r>
            <a:endParaRPr lang="en-US" sz="22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3149787" y="1440196"/>
            <a:ext cx="1687308" cy="469061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  <a:prstDash val="dash"/>
          </a:ln>
          <a:effectLst>
            <a:glow rad="101600">
              <a:schemeClr val="accent4">
                <a:lumMod val="75000"/>
                <a:alpha val="40000"/>
              </a:scheme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200" b="1" dirty="0" smtClean="0">
                <a:latin typeface="Consolas" pitchFamily="49" charset="0"/>
                <a:cs typeface="Consolas" pitchFamily="49" charset="0"/>
              </a:rPr>
              <a:t>Native KO</a:t>
            </a:r>
            <a:endParaRPr lang="en-US" sz="22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9888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434859" y="6570921"/>
            <a:ext cx="4550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keburnell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 ∙  DotNetDevDude.com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571500" y="381000"/>
            <a:ext cx="8534399" cy="941388"/>
          </a:xfrm>
        </p:spPr>
        <p:txBody>
          <a:bodyPr/>
          <a:lstStyle/>
          <a:p>
            <a:pPr marL="0" indent="0"/>
            <a:r>
              <a:rPr lang="en-US" dirty="0" smtClean="0">
                <a:sym typeface="Wingdings" pitchFamily="2" charset="2"/>
              </a:rPr>
              <a:t>Control Flow</a:t>
            </a:r>
            <a:endParaRPr lang="en-US" b="1" dirty="0">
              <a:sym typeface="Wingdings" pitchFamily="2" charset="2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6092281" y="1377275"/>
            <a:ext cx="1509213" cy="499363"/>
          </a:xfrm>
          <a:prstGeom prst="roundRect">
            <a:avLst/>
          </a:prstGeom>
          <a:solidFill>
            <a:srgbClr val="DD8209"/>
          </a:solidFill>
          <a:ln>
            <a:solidFill>
              <a:srgbClr val="B45608"/>
            </a:solidFill>
            <a:prstDash val="dash"/>
          </a:ln>
          <a:effectLst>
            <a:glow rad="101600">
              <a:schemeClr val="accent6">
                <a:alpha val="40000"/>
              </a:scheme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200" b="1" dirty="0" err="1" smtClean="0">
                <a:latin typeface="Consolas" pitchFamily="49" charset="0"/>
                <a:cs typeface="Consolas" pitchFamily="49" charset="0"/>
              </a:rPr>
              <a:t>foreach</a:t>
            </a:r>
            <a:endParaRPr lang="en-US" sz="22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4404636" y="1403377"/>
            <a:ext cx="1532630" cy="475906"/>
          </a:xfrm>
          <a:prstGeom prst="roundRect">
            <a:avLst/>
          </a:prstGeom>
          <a:solidFill>
            <a:srgbClr val="DD8209"/>
          </a:solidFill>
          <a:ln>
            <a:solidFill>
              <a:srgbClr val="B45608"/>
            </a:solidFill>
            <a:prstDash val="dash"/>
          </a:ln>
          <a:effectLst>
            <a:glow rad="101600">
              <a:schemeClr val="accent6">
                <a:alpha val="40000"/>
              </a:scheme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200" b="1" dirty="0" smtClean="0">
                <a:latin typeface="Consolas" pitchFamily="49" charset="0"/>
                <a:cs typeface="Consolas" pitchFamily="49" charset="0"/>
              </a:rPr>
              <a:t>with</a:t>
            </a:r>
            <a:endParaRPr lang="en-US" sz="22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2737386" y="1403376"/>
            <a:ext cx="1512235" cy="475906"/>
          </a:xfrm>
          <a:prstGeom prst="roundRect">
            <a:avLst/>
          </a:prstGeom>
          <a:solidFill>
            <a:srgbClr val="DD8209"/>
          </a:solidFill>
          <a:ln>
            <a:solidFill>
              <a:srgbClr val="B45608"/>
            </a:solidFill>
            <a:prstDash val="dash"/>
          </a:ln>
          <a:effectLst>
            <a:glow rad="101600">
              <a:schemeClr val="accent6">
                <a:alpha val="40000"/>
              </a:scheme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200" b="1" dirty="0" err="1" smtClean="0">
                <a:latin typeface="Consolas" pitchFamily="49" charset="0"/>
                <a:cs typeface="Consolas" pitchFamily="49" charset="0"/>
              </a:rPr>
              <a:t>ifnot</a:t>
            </a:r>
            <a:endParaRPr lang="en-US" sz="22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1052109" y="1403377"/>
            <a:ext cx="1512235" cy="475906"/>
          </a:xfrm>
          <a:prstGeom prst="roundRect">
            <a:avLst/>
          </a:prstGeom>
          <a:solidFill>
            <a:srgbClr val="DD8209"/>
          </a:solidFill>
          <a:ln>
            <a:solidFill>
              <a:srgbClr val="B45608"/>
            </a:solidFill>
            <a:prstDash val="dash"/>
          </a:ln>
          <a:effectLst>
            <a:glow rad="101600">
              <a:schemeClr val="accent6">
                <a:alpha val="40000"/>
              </a:scheme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200" b="1" dirty="0" smtClean="0">
                <a:latin typeface="Consolas" pitchFamily="49" charset="0"/>
                <a:cs typeface="Consolas" pitchFamily="49" charset="0"/>
              </a:rPr>
              <a:t>if</a:t>
            </a:r>
            <a:endParaRPr lang="en-US" sz="22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9888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434859" y="6570921"/>
            <a:ext cx="4550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keburnell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 ∙  DotNetDevDude.com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571500" y="381000"/>
            <a:ext cx="8534399" cy="941388"/>
          </a:xfrm>
        </p:spPr>
        <p:txBody>
          <a:bodyPr/>
          <a:lstStyle/>
          <a:p>
            <a:pPr marL="0" indent="0"/>
            <a:r>
              <a:rPr lang="en-US" dirty="0" smtClean="0">
                <a:sym typeface="Wingdings" pitchFamily="2" charset="2"/>
              </a:rPr>
              <a:t>Bindings</a:t>
            </a:r>
            <a:endParaRPr lang="en-US" b="1" dirty="0">
              <a:sym typeface="Wingdings" pitchFamily="2" charset="2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5384802" y="1295545"/>
            <a:ext cx="1509214" cy="475906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345A88"/>
            </a:solidFill>
            <a:prstDash val="dash"/>
          </a:ln>
          <a:effectLst>
            <a:glow rad="101600">
              <a:schemeClr val="tx2">
                <a:lumMod val="60000"/>
                <a:lumOff val="40000"/>
                <a:alpha val="40000"/>
              </a:scheme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200" b="1" dirty="0" smtClean="0">
                <a:latin typeface="Consolas" pitchFamily="49" charset="0"/>
                <a:cs typeface="Consolas" pitchFamily="49" charset="0"/>
              </a:rPr>
              <a:t>checked</a:t>
            </a:r>
            <a:endParaRPr lang="en-US" sz="22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5384802" y="1986273"/>
            <a:ext cx="1512167" cy="475906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345A88"/>
            </a:solidFill>
            <a:prstDash val="dash"/>
          </a:ln>
          <a:effectLst>
            <a:glow rad="101600">
              <a:schemeClr val="tx2">
                <a:lumMod val="60000"/>
                <a:lumOff val="40000"/>
                <a:alpha val="40000"/>
              </a:scheme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200" b="1" dirty="0" smtClean="0">
                <a:latin typeface="Consolas" pitchFamily="49" charset="0"/>
                <a:cs typeface="Consolas" pitchFamily="49" charset="0"/>
              </a:rPr>
              <a:t>disable</a:t>
            </a:r>
            <a:endParaRPr lang="en-US" sz="22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2029976" y="1303163"/>
            <a:ext cx="1512167" cy="469061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345A88"/>
            </a:solidFill>
            <a:prstDash val="dash"/>
          </a:ln>
          <a:effectLst>
            <a:glow rad="101600">
              <a:schemeClr val="tx2">
                <a:lumMod val="60000"/>
                <a:lumOff val="40000"/>
                <a:alpha val="40000"/>
              </a:scheme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200" b="1" dirty="0" smtClean="0">
                <a:latin typeface="Consolas" pitchFamily="49" charset="0"/>
                <a:cs typeface="Consolas" pitchFamily="49" charset="0"/>
              </a:rPr>
              <a:t>value</a:t>
            </a:r>
            <a:endParaRPr lang="en-US" sz="22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3707389" y="1303162"/>
            <a:ext cx="1512167" cy="469061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345A88"/>
            </a:solidFill>
            <a:prstDash val="dash"/>
          </a:ln>
          <a:effectLst>
            <a:glow rad="101600">
              <a:schemeClr val="tx2">
                <a:lumMod val="60000"/>
                <a:lumOff val="40000"/>
                <a:alpha val="40000"/>
              </a:scheme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200" b="1" dirty="0" smtClean="0">
                <a:latin typeface="Consolas" pitchFamily="49" charset="0"/>
                <a:cs typeface="Consolas" pitchFamily="49" charset="0"/>
              </a:rPr>
              <a:t>options</a:t>
            </a:r>
            <a:endParaRPr lang="en-US" sz="22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2029975" y="2613463"/>
            <a:ext cx="2778691" cy="475906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345A88"/>
            </a:solidFill>
            <a:prstDash val="dash"/>
          </a:ln>
          <a:effectLst>
            <a:glow rad="101600">
              <a:schemeClr val="tx2">
                <a:lumMod val="60000"/>
                <a:lumOff val="40000"/>
                <a:alpha val="40000"/>
              </a:scheme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200" b="1" dirty="0" err="1" smtClean="0">
                <a:latin typeface="Consolas" pitchFamily="49" charset="0"/>
                <a:cs typeface="Consolas" pitchFamily="49" charset="0"/>
              </a:rPr>
              <a:t>selectedOptions</a:t>
            </a:r>
            <a:endParaRPr lang="en-US" sz="22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3719020" y="1977049"/>
            <a:ext cx="1512235" cy="469061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345A88"/>
            </a:solidFill>
            <a:prstDash val="dash"/>
          </a:ln>
          <a:effectLst>
            <a:glow rad="101600">
              <a:schemeClr val="tx2">
                <a:lumMod val="60000"/>
                <a:lumOff val="40000"/>
                <a:alpha val="40000"/>
              </a:scheme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200" b="1" dirty="0" smtClean="0">
                <a:latin typeface="Consolas" pitchFamily="49" charset="0"/>
                <a:cs typeface="Consolas" pitchFamily="49" charset="0"/>
              </a:rPr>
              <a:t>enable</a:t>
            </a:r>
            <a:endParaRPr lang="en-US" sz="22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2029975" y="1957463"/>
            <a:ext cx="1512167" cy="469061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345A88"/>
            </a:solidFill>
            <a:prstDash val="dash"/>
          </a:ln>
          <a:effectLst>
            <a:glow rad="101600">
              <a:schemeClr val="tx2">
                <a:lumMod val="60000"/>
                <a:lumOff val="40000"/>
                <a:alpha val="40000"/>
              </a:scheme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200" b="1" dirty="0" smtClean="0">
                <a:latin typeface="Consolas" pitchFamily="49" charset="0"/>
                <a:cs typeface="Consolas" pitchFamily="49" charset="0"/>
              </a:rPr>
              <a:t>event</a:t>
            </a:r>
            <a:endParaRPr lang="en-US" sz="22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7047740" y="1303163"/>
            <a:ext cx="1512167" cy="469061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345A88"/>
            </a:solidFill>
            <a:prstDash val="dash"/>
          </a:ln>
          <a:effectLst>
            <a:glow rad="101600">
              <a:schemeClr val="tx2">
                <a:lumMod val="60000"/>
                <a:lumOff val="40000"/>
                <a:alpha val="40000"/>
              </a:scheme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200" b="1" dirty="0" smtClean="0">
                <a:latin typeface="Consolas" pitchFamily="49" charset="0"/>
                <a:cs typeface="Consolas" pitchFamily="49" charset="0"/>
              </a:rPr>
              <a:t>click</a:t>
            </a:r>
            <a:endParaRPr lang="en-US" sz="22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4961068" y="2613463"/>
            <a:ext cx="1935902" cy="475906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345A88"/>
            </a:solidFill>
            <a:prstDash val="dash"/>
          </a:ln>
          <a:effectLst>
            <a:glow rad="101600">
              <a:schemeClr val="tx2">
                <a:lumMod val="60000"/>
                <a:lumOff val="40000"/>
                <a:alpha val="40000"/>
              </a:scheme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200" b="1" dirty="0" err="1" smtClean="0">
                <a:latin typeface="Consolas" pitchFamily="49" charset="0"/>
                <a:cs typeface="Consolas" pitchFamily="49" charset="0"/>
              </a:rPr>
              <a:t>uniqueName</a:t>
            </a:r>
            <a:endParaRPr lang="en-US" sz="22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5496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434859" y="6570921"/>
            <a:ext cx="4550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keburnell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 ∙  DotNetDevDude.com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571500" y="381000"/>
            <a:ext cx="8534399" cy="941388"/>
          </a:xfrm>
        </p:spPr>
        <p:txBody>
          <a:bodyPr/>
          <a:lstStyle/>
          <a:p>
            <a:pPr marL="0" indent="0"/>
            <a:r>
              <a:rPr lang="en-US" dirty="0" smtClean="0">
                <a:sym typeface="Wingdings" pitchFamily="2" charset="2"/>
              </a:rPr>
              <a:t>Parent Binding Contexts</a:t>
            </a:r>
            <a:endParaRPr lang="en-US" b="1" dirty="0">
              <a:sym typeface="Wingdings" pitchFamily="2" charset="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1752600"/>
            <a:ext cx="3810000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24540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434859" y="6570921"/>
            <a:ext cx="4550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keburnell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 ∙  DotNetDevDude.com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571500" y="381000"/>
            <a:ext cx="8534399" cy="941388"/>
          </a:xfrm>
        </p:spPr>
        <p:txBody>
          <a:bodyPr/>
          <a:lstStyle/>
          <a:p>
            <a:pPr marL="0" indent="0"/>
            <a:r>
              <a:rPr lang="en-US" dirty="0" smtClean="0">
                <a:sym typeface="Wingdings" pitchFamily="2" charset="2"/>
              </a:rPr>
              <a:t>Custom Bindings</a:t>
            </a:r>
            <a:endParaRPr lang="en-US" b="1" dirty="0">
              <a:sym typeface="Wingdings" pitchFamily="2" charset="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7257" y="1819922"/>
            <a:ext cx="5885938" cy="3680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3761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434859" y="6570921"/>
            <a:ext cx="4550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keburnell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 ∙  DotNetDevDude.com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461639" y="381000"/>
            <a:ext cx="8771137" cy="941388"/>
          </a:xfrm>
        </p:spPr>
        <p:txBody>
          <a:bodyPr/>
          <a:lstStyle/>
          <a:p>
            <a:pPr marL="0" indent="0"/>
            <a:r>
              <a:rPr lang="en-US" dirty="0" smtClean="0">
                <a:sym typeface="Wingdings" pitchFamily="2" charset="2"/>
              </a:rPr>
              <a:t>Sample MVC App: Adding in the server side</a:t>
            </a:r>
            <a:endParaRPr lang="en-US" b="1" dirty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684547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>
          <a:xfrm>
            <a:off x="893763" y="381000"/>
            <a:ext cx="7369175" cy="941388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Little about me</a:t>
            </a:r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 bwMode="auto">
          <a:xfrm>
            <a:off x="900113" y="1484313"/>
            <a:ext cx="8159750" cy="4770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46" tIns="48323" rIns="96646" bIns="48323" numCol="1" anchor="t" anchorCtr="0" compatLnSpc="1">
            <a:prstTxWarp prst="textNoShape">
              <a:avLst/>
            </a:prstTxWarp>
          </a:bodyPr>
          <a:lstStyle>
            <a:lvl1pPr marL="363538" indent="-363538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9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4225" indent="-301625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600">
                <a:solidFill>
                  <a:schemeClr val="tx1"/>
                </a:solidFill>
                <a:latin typeface="+mn-lt"/>
              </a:defRPr>
            </a:lvl2pPr>
            <a:lvl3pPr marL="1208088" indent="-241300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100">
                <a:solidFill>
                  <a:schemeClr val="tx1"/>
                </a:solidFill>
                <a:latin typeface="+mn-lt"/>
              </a:defRPr>
            </a:lvl3pPr>
            <a:lvl4pPr marL="1689100" indent="-238125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100">
                <a:solidFill>
                  <a:schemeClr val="tx1"/>
                </a:solidFill>
                <a:latin typeface="+mn-lt"/>
              </a:defRPr>
            </a:lvl4pPr>
            <a:lvl5pPr marL="2174875" indent="-241300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n-lt"/>
              </a:defRPr>
            </a:lvl5pPr>
            <a:lvl6pPr marL="2632075" indent="-241300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n-lt"/>
              </a:defRPr>
            </a:lvl6pPr>
            <a:lvl7pPr marL="3089275" indent="-241300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n-lt"/>
              </a:defRPr>
            </a:lvl7pPr>
            <a:lvl8pPr marL="3546475" indent="-241300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n-lt"/>
              </a:defRPr>
            </a:lvl8pPr>
            <a:lvl9pPr marL="4003675" indent="-241300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400" dirty="0" smtClean="0"/>
              <a:t>Senior Software </a:t>
            </a:r>
            <a:r>
              <a:rPr lang="en-US" sz="2400" dirty="0" smtClean="0"/>
              <a:t>Engineer @ Skyline </a:t>
            </a:r>
            <a:r>
              <a:rPr lang="en-US" sz="2400" dirty="0" smtClean="0"/>
              <a:t>Technologies</a:t>
            </a:r>
            <a:endParaRPr lang="en-US" sz="2400" dirty="0"/>
          </a:p>
          <a:p>
            <a:r>
              <a:rPr lang="en-US" sz="2400" dirty="0" smtClean="0"/>
              <a:t>Been </a:t>
            </a:r>
            <a:r>
              <a:rPr lang="en-US" sz="2400" dirty="0" smtClean="0"/>
              <a:t>developing software for </a:t>
            </a:r>
            <a:r>
              <a:rPr lang="en-US" sz="2400" dirty="0" smtClean="0"/>
              <a:t>15+ </a:t>
            </a:r>
            <a:r>
              <a:rPr lang="en-US" sz="2400" dirty="0" smtClean="0"/>
              <a:t>years</a:t>
            </a:r>
          </a:p>
          <a:p>
            <a:r>
              <a:rPr lang="en-US" sz="2400" dirty="0" smtClean="0"/>
              <a:t>Work </a:t>
            </a:r>
            <a:r>
              <a:rPr lang="en-US" sz="2400" dirty="0" smtClean="0"/>
              <a:t>on the Microsoft stack</a:t>
            </a:r>
            <a:r>
              <a:rPr lang="en-US" sz="2400" dirty="0" smtClean="0"/>
              <a:t>.</a:t>
            </a:r>
            <a:endParaRPr lang="en-US" sz="2400" dirty="0" smtClean="0"/>
          </a:p>
          <a:p>
            <a:r>
              <a:rPr lang="en-US" sz="2400" dirty="0" smtClean="0"/>
              <a:t>Spend majority of time developing Web *stuff*.</a:t>
            </a:r>
          </a:p>
          <a:p>
            <a:r>
              <a:rPr lang="en-US" sz="2400" dirty="0" smtClean="0"/>
              <a:t>President </a:t>
            </a:r>
            <a:r>
              <a:rPr lang="en-US" sz="2400" dirty="0" smtClean="0"/>
              <a:t>of Fox Valley .NET UG.</a:t>
            </a:r>
          </a:p>
          <a:p>
            <a:r>
              <a:rPr lang="en-US" sz="2400" dirty="0" smtClean="0"/>
              <a:t>INETA Speaker.</a:t>
            </a:r>
          </a:p>
          <a:p>
            <a:r>
              <a:rPr lang="en-US" sz="2400" dirty="0" smtClean="0"/>
              <a:t>Blogger: DotNetDevDude.com</a:t>
            </a:r>
            <a:endParaRPr lang="en-US" sz="2400" dirty="0" smtClean="0"/>
          </a:p>
          <a:p>
            <a:r>
              <a:rPr lang="en-US" sz="2400" dirty="0" smtClean="0"/>
              <a:t>Twitter(</a:t>
            </a:r>
            <a:r>
              <a:rPr lang="en-US" sz="2400" dirty="0" err="1" smtClean="0"/>
              <a:t>er</a:t>
            </a:r>
            <a:r>
              <a:rPr lang="en-US" sz="2400" dirty="0" smtClean="0"/>
              <a:t>): </a:t>
            </a:r>
            <a:r>
              <a:rPr lang="en-US" sz="2400" dirty="0" smtClean="0"/>
              <a:t>@</a:t>
            </a:r>
            <a:r>
              <a:rPr lang="en-US" sz="2400" dirty="0" err="1" smtClean="0"/>
              <a:t>keburnell</a:t>
            </a:r>
            <a:endParaRPr lang="en-US" sz="2400" dirty="0" smtClean="0"/>
          </a:p>
        </p:txBody>
      </p:sp>
      <p:sp>
        <p:nvSpPr>
          <p:cNvPr id="19" name="TextBox 18"/>
          <p:cNvSpPr txBox="1"/>
          <p:nvPr/>
        </p:nvSpPr>
        <p:spPr>
          <a:xfrm>
            <a:off x="2434859" y="6570921"/>
            <a:ext cx="4550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keburnell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 ∙  DotNetDevDude.com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434859" y="6570921"/>
            <a:ext cx="4550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keburnell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 ∙  DotNetDevDude.com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Title 5"/>
          <p:cNvSpPr>
            <a:spLocks noGrp="1"/>
          </p:cNvSpPr>
          <p:nvPr>
            <p:ph type="title"/>
          </p:nvPr>
        </p:nvSpPr>
        <p:spPr>
          <a:xfrm>
            <a:off x="481013" y="604191"/>
            <a:ext cx="8761413" cy="838200"/>
          </a:xfrm>
        </p:spPr>
        <p:txBody>
          <a:bodyPr/>
          <a:lstStyle/>
          <a:p>
            <a:r>
              <a:rPr lang="en-US" dirty="0" smtClean="0"/>
              <a:t>Resources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6" name="Content Placeholder 4"/>
          <p:cNvSpPr>
            <a:spLocks noGrp="1"/>
          </p:cNvSpPr>
          <p:nvPr>
            <p:ph idx="1"/>
          </p:nvPr>
        </p:nvSpPr>
        <p:spPr>
          <a:xfrm>
            <a:off x="481013" y="1433515"/>
            <a:ext cx="8761413" cy="4461258"/>
          </a:xfrm>
        </p:spPr>
        <p:txBody>
          <a:bodyPr/>
          <a:lstStyle/>
          <a:p>
            <a:r>
              <a:rPr lang="en-US" sz="2400" dirty="0" smtClean="0"/>
              <a:t>Slides and code </a:t>
            </a:r>
            <a:r>
              <a:rPr lang="en-US" sz="2400" dirty="0" smtClean="0">
                <a:hlinkClick r:id="rId3"/>
              </a:rPr>
              <a:t>https</a:t>
            </a:r>
            <a:r>
              <a:rPr lang="en-US" sz="2400" dirty="0">
                <a:hlinkClick r:id="rId3"/>
              </a:rPr>
              <a:t>://github.com/kburnell/KO_Your_MVC</a:t>
            </a:r>
            <a:endParaRPr lang="en-US" sz="2400" dirty="0" smtClean="0"/>
          </a:p>
          <a:p>
            <a:r>
              <a:rPr lang="en-US" sz="2400" dirty="0"/>
              <a:t>Official Knockout </a:t>
            </a:r>
            <a:r>
              <a:rPr lang="en-US" sz="2400" dirty="0" smtClean="0"/>
              <a:t>website: </a:t>
            </a:r>
            <a:r>
              <a:rPr lang="en-US" sz="2400" dirty="0" smtClean="0">
                <a:hlinkClick r:id="rId4"/>
              </a:rPr>
              <a:t>http</a:t>
            </a:r>
            <a:r>
              <a:rPr lang="en-US" sz="2400" dirty="0">
                <a:hlinkClick r:id="rId4"/>
              </a:rPr>
              <a:t>://</a:t>
            </a:r>
            <a:r>
              <a:rPr lang="en-US" sz="2400" dirty="0" smtClean="0">
                <a:hlinkClick r:id="rId4"/>
              </a:rPr>
              <a:t>www.knockoutjs.com</a:t>
            </a:r>
            <a:endParaRPr lang="en-US" sz="2400" dirty="0" smtClean="0"/>
          </a:p>
          <a:p>
            <a:r>
              <a:rPr lang="en-US" sz="2400" dirty="0"/>
              <a:t>Steve Sanderson's </a:t>
            </a:r>
            <a:r>
              <a:rPr lang="en-US" sz="2400" dirty="0" smtClean="0"/>
              <a:t>blog: </a:t>
            </a:r>
            <a:r>
              <a:rPr lang="en-US" sz="2400" dirty="0" smtClean="0">
                <a:hlinkClick r:id="rId5"/>
              </a:rPr>
              <a:t>http</a:t>
            </a:r>
            <a:r>
              <a:rPr lang="en-US" sz="2400" dirty="0">
                <a:hlinkClick r:id="rId5"/>
              </a:rPr>
              <a:t>://</a:t>
            </a:r>
            <a:r>
              <a:rPr lang="en-US" sz="2400" dirty="0" smtClean="0">
                <a:hlinkClick r:id="rId5"/>
              </a:rPr>
              <a:t>blog.stevensanderson.com</a:t>
            </a:r>
            <a:endParaRPr lang="en-US" sz="2400" dirty="0" smtClean="0"/>
          </a:p>
          <a:p>
            <a:r>
              <a:rPr lang="en-US" sz="2400" dirty="0" smtClean="0">
                <a:hlinkClick r:id="rId6"/>
              </a:rPr>
              <a:t>http://www.KnockMeOut.net</a:t>
            </a:r>
            <a:endParaRPr lang="en-US" sz="2400" dirty="0" smtClean="0"/>
          </a:p>
          <a:p>
            <a:r>
              <a:rPr lang="en-US" sz="2400" dirty="0" err="1" smtClean="0"/>
              <a:t>StackOverflow</a:t>
            </a:r>
            <a:r>
              <a:rPr lang="en-US" sz="2400" dirty="0" smtClean="0"/>
              <a:t>: </a:t>
            </a:r>
            <a:r>
              <a:rPr lang="en-US" sz="2400" dirty="0" smtClean="0">
                <a:hlinkClick r:id="rId7"/>
              </a:rPr>
              <a:t>http</a:t>
            </a:r>
            <a:r>
              <a:rPr lang="en-US" sz="2400" dirty="0">
                <a:hlinkClick r:id="rId7"/>
              </a:rPr>
              <a:t>://</a:t>
            </a:r>
            <a:r>
              <a:rPr lang="en-US" sz="2400" dirty="0" smtClean="0">
                <a:hlinkClick r:id="rId7"/>
              </a:rPr>
              <a:t>www.stackoverflow.com/questions/tagged/knockoutjs</a:t>
            </a:r>
            <a:endParaRPr lang="en-US" sz="2400" dirty="0" smtClean="0"/>
          </a:p>
          <a:p>
            <a:r>
              <a:rPr lang="en-US" sz="2400" dirty="0"/>
              <a:t>Knockout Google </a:t>
            </a:r>
            <a:r>
              <a:rPr lang="en-US" sz="2400" dirty="0" smtClean="0"/>
              <a:t>Group:  </a:t>
            </a:r>
            <a:r>
              <a:rPr lang="en-US" sz="2400" dirty="0" smtClean="0">
                <a:hlinkClick r:id="rId8"/>
              </a:rPr>
              <a:t>http</a:t>
            </a:r>
            <a:r>
              <a:rPr lang="en-US" sz="2400" dirty="0">
                <a:hlinkClick r:id="rId8"/>
              </a:rPr>
              <a:t>://</a:t>
            </a:r>
            <a:r>
              <a:rPr lang="en-US" sz="2400" dirty="0" smtClean="0">
                <a:hlinkClick r:id="rId8"/>
              </a:rPr>
              <a:t>www.groups.google.com/group/knockoutjs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122483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434859" y="6570921"/>
            <a:ext cx="4550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keburnell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 ∙  DotNetDevDude.com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Title 5"/>
          <p:cNvSpPr>
            <a:spLocks noGrp="1"/>
          </p:cNvSpPr>
          <p:nvPr>
            <p:ph type="title"/>
          </p:nvPr>
        </p:nvSpPr>
        <p:spPr>
          <a:xfrm>
            <a:off x="481013" y="595313"/>
            <a:ext cx="8761413" cy="838200"/>
          </a:xfrm>
        </p:spPr>
        <p:txBody>
          <a:bodyPr/>
          <a:lstStyle/>
          <a:p>
            <a:r>
              <a:rPr lang="en-US" dirty="0" smtClean="0"/>
              <a:t>Tools I Used and/or Talked About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6" name="Content Placeholder 4"/>
          <p:cNvSpPr>
            <a:spLocks noGrp="1"/>
          </p:cNvSpPr>
          <p:nvPr>
            <p:ph idx="1"/>
          </p:nvPr>
        </p:nvSpPr>
        <p:spPr>
          <a:xfrm>
            <a:off x="481013" y="1433515"/>
            <a:ext cx="8761413" cy="4700955"/>
          </a:xfrm>
        </p:spPr>
        <p:txBody>
          <a:bodyPr/>
          <a:lstStyle/>
          <a:p>
            <a:r>
              <a:rPr lang="en-US" sz="2400" dirty="0" smtClean="0"/>
              <a:t>NuGet: </a:t>
            </a:r>
            <a:r>
              <a:rPr lang="en-US" sz="2000" dirty="0" smtClean="0">
                <a:hlinkClick r:id="rId3"/>
              </a:rPr>
              <a:t>http://www.nuget.org</a:t>
            </a:r>
            <a:endParaRPr lang="en-US" sz="2400" dirty="0" smtClean="0"/>
          </a:p>
          <a:p>
            <a:r>
              <a:rPr lang="en-US" sz="2400" dirty="0" err="1" smtClean="0"/>
              <a:t>JSFiddle</a:t>
            </a:r>
            <a:r>
              <a:rPr lang="en-US" sz="2400" dirty="0" smtClean="0"/>
              <a:t>: </a:t>
            </a:r>
            <a:r>
              <a:rPr lang="en-US" sz="2000" dirty="0" smtClean="0">
                <a:hlinkClick r:id="rId4"/>
              </a:rPr>
              <a:t>http://jsfiddle.com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993966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434859" y="6570921"/>
            <a:ext cx="4550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keburnell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 ∙  DotNetDevDude.com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714" y="981075"/>
            <a:ext cx="7720012" cy="430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31742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434859" y="6570921"/>
            <a:ext cx="4550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@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keburnell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  ∙  DotNetDevDude.com</a:t>
            </a:r>
            <a:endParaRPr lang="en-US" dirty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3" name="TextBox 1"/>
          <p:cNvSpPr txBox="1">
            <a:spLocks noChangeArrowheads="1"/>
          </p:cNvSpPr>
          <p:nvPr/>
        </p:nvSpPr>
        <p:spPr bwMode="auto">
          <a:xfrm>
            <a:off x="557213" y="2630488"/>
            <a:ext cx="82454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9pPr>
          </a:lstStyle>
          <a:p>
            <a:pPr algn="l"/>
            <a:r>
              <a:rPr lang="en-US" sz="3200" dirty="0">
                <a:latin typeface="+mn-lt"/>
              </a:rPr>
              <a:t>Twitter</a:t>
            </a:r>
            <a:r>
              <a:rPr lang="en-US" sz="3200" dirty="0" smtClean="0">
                <a:latin typeface="+mn-lt"/>
              </a:rPr>
              <a:t>:	@</a:t>
            </a:r>
            <a:r>
              <a:rPr lang="en-US" sz="3200" dirty="0" err="1">
                <a:latin typeface="+mn-lt"/>
              </a:rPr>
              <a:t>keburnell</a:t>
            </a:r>
            <a:endParaRPr lang="en-US" sz="3200" dirty="0">
              <a:latin typeface="+mn-lt"/>
            </a:endParaRPr>
          </a:p>
        </p:txBody>
      </p:sp>
      <p:sp>
        <p:nvSpPr>
          <p:cNvPr id="4" name="TextBox 5"/>
          <p:cNvSpPr txBox="1">
            <a:spLocks noChangeArrowheads="1"/>
          </p:cNvSpPr>
          <p:nvPr/>
        </p:nvSpPr>
        <p:spPr bwMode="auto">
          <a:xfrm>
            <a:off x="557213" y="3654425"/>
            <a:ext cx="8245475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9pPr>
          </a:lstStyle>
          <a:p>
            <a:pPr algn="l"/>
            <a:r>
              <a:rPr lang="en-US" sz="3200" dirty="0" smtClean="0">
                <a:latin typeface="+mn-lt"/>
              </a:rPr>
              <a:t>Blog:	DotNetDevDude.com</a:t>
            </a:r>
            <a:endParaRPr lang="en-US" sz="3200" dirty="0">
              <a:latin typeface="+mn-lt"/>
            </a:endParaRPr>
          </a:p>
        </p:txBody>
      </p:sp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557213" y="4679950"/>
            <a:ext cx="869331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9pPr>
          </a:lstStyle>
          <a:p>
            <a:pPr algn="l"/>
            <a:r>
              <a:rPr lang="en-US" sz="3200" dirty="0" smtClean="0">
                <a:latin typeface="+mn-lt"/>
              </a:rPr>
              <a:t>Email:	kburnell@skylinetechnologies.com</a:t>
            </a:r>
            <a:endParaRPr lang="en-US" sz="3200" dirty="0">
              <a:latin typeface="+mn-lt"/>
            </a:endParaRPr>
          </a:p>
        </p:txBody>
      </p:sp>
      <p:sp>
        <p:nvSpPr>
          <p:cNvPr id="6" name="TextBox 1"/>
          <p:cNvSpPr txBox="1">
            <a:spLocks noChangeArrowheads="1"/>
          </p:cNvSpPr>
          <p:nvPr/>
        </p:nvSpPr>
        <p:spPr bwMode="auto">
          <a:xfrm>
            <a:off x="557213" y="595313"/>
            <a:ext cx="8245475" cy="144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9pPr>
          </a:lstStyle>
          <a:p>
            <a:pPr algn="ctr">
              <a:defRPr/>
            </a:pPr>
            <a:r>
              <a:rPr lang="en-US" sz="4800" u="sng" dirty="0" smtClean="0">
                <a:latin typeface="+mn-lt"/>
              </a:rPr>
              <a:t>Thank You!</a:t>
            </a:r>
          </a:p>
          <a:p>
            <a:pPr algn="ctr">
              <a:defRPr/>
            </a:pPr>
            <a:r>
              <a:rPr lang="en-US" sz="4000" dirty="0" smtClean="0">
                <a:solidFill>
                  <a:schemeClr val="accent4">
                    <a:lumMod val="90000"/>
                  </a:schemeClr>
                </a:solidFill>
                <a:latin typeface="+mn-lt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475950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893763" y="381000"/>
            <a:ext cx="7369175" cy="941388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What’s on Tap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900112" y="1484313"/>
            <a:ext cx="8243887" cy="4770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46" tIns="48323" rIns="96646" bIns="48323" numCol="1" anchor="t" anchorCtr="0" compatLnSpc="1">
            <a:prstTxWarp prst="textNoShape">
              <a:avLst/>
            </a:prstTxWarp>
          </a:bodyPr>
          <a:lstStyle>
            <a:lvl1pPr marL="363538" indent="-363538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9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4225" indent="-301625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600">
                <a:solidFill>
                  <a:schemeClr val="tx1"/>
                </a:solidFill>
                <a:latin typeface="+mn-lt"/>
              </a:defRPr>
            </a:lvl2pPr>
            <a:lvl3pPr marL="1208088" indent="-241300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100">
                <a:solidFill>
                  <a:schemeClr val="tx1"/>
                </a:solidFill>
                <a:latin typeface="+mn-lt"/>
              </a:defRPr>
            </a:lvl3pPr>
            <a:lvl4pPr marL="1689100" indent="-238125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100">
                <a:solidFill>
                  <a:schemeClr val="tx1"/>
                </a:solidFill>
                <a:latin typeface="+mn-lt"/>
              </a:defRPr>
            </a:lvl4pPr>
            <a:lvl5pPr marL="2174875" indent="-241300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n-lt"/>
              </a:defRPr>
            </a:lvl5pPr>
            <a:lvl6pPr marL="2632075" indent="-241300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n-lt"/>
              </a:defRPr>
            </a:lvl6pPr>
            <a:lvl7pPr marL="3089275" indent="-241300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n-lt"/>
              </a:defRPr>
            </a:lvl7pPr>
            <a:lvl8pPr marL="3546475" indent="-241300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n-lt"/>
              </a:defRPr>
            </a:lvl8pPr>
            <a:lvl9pPr marL="4003675" indent="-241300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400" kern="0" dirty="0" smtClean="0">
                <a:solidFill>
                  <a:srgbClr val="000000"/>
                </a:solidFill>
              </a:rPr>
              <a:t>What is Knockout?</a:t>
            </a:r>
          </a:p>
          <a:p>
            <a:pPr lvl="0"/>
            <a:r>
              <a:rPr lang="en-US" sz="2400" kern="0" dirty="0" smtClean="0">
                <a:solidFill>
                  <a:srgbClr val="000000"/>
                </a:solidFill>
              </a:rPr>
              <a:t>What does Knockout get me?</a:t>
            </a:r>
          </a:p>
          <a:p>
            <a:pPr lvl="0"/>
            <a:r>
              <a:rPr lang="en-US" sz="2400" kern="0" dirty="0" smtClean="0">
                <a:solidFill>
                  <a:srgbClr val="000000"/>
                </a:solidFill>
              </a:rPr>
              <a:t>How do I use Knockout?</a:t>
            </a:r>
          </a:p>
          <a:p>
            <a:r>
              <a:rPr lang="en-US" sz="2400" kern="0" dirty="0" smtClean="0">
                <a:solidFill>
                  <a:srgbClr val="000000"/>
                </a:solidFill>
              </a:rPr>
              <a:t>How do I make Knockout and ASP.NET MVC </a:t>
            </a:r>
            <a:r>
              <a:rPr lang="en-US" sz="2400" kern="0" dirty="0" smtClean="0">
                <a:solidFill>
                  <a:srgbClr val="000000"/>
                </a:solidFill>
              </a:rPr>
              <a:t>BFF’s</a:t>
            </a:r>
            <a:r>
              <a:rPr lang="en-US" sz="2400" kern="0" dirty="0" smtClean="0">
                <a:solidFill>
                  <a:srgbClr val="000000"/>
                </a:solidFill>
              </a:rPr>
              <a:t>?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34859" y="6570921"/>
            <a:ext cx="4550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keburnell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 ∙  DotNetDevDude.com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7600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239697" y="1613247"/>
            <a:ext cx="9152877" cy="941388"/>
          </a:xfrm>
        </p:spPr>
        <p:txBody>
          <a:bodyPr/>
          <a:lstStyle/>
          <a:p>
            <a:pPr algn="ctr">
              <a:defRPr/>
            </a:pPr>
            <a:r>
              <a:rPr lang="en-US" sz="5400" dirty="0" smtClean="0"/>
              <a:t>Knockout </a:t>
            </a:r>
            <a:r>
              <a:rPr lang="en-US" sz="5400" b="1" dirty="0" smtClean="0">
                <a:solidFill>
                  <a:srgbClr val="FF0000"/>
                </a:solidFill>
              </a:rPr>
              <a:t>IS NOT</a:t>
            </a:r>
            <a:r>
              <a:rPr lang="en-US" sz="5400" b="1" dirty="0" smtClean="0"/>
              <a:t> </a:t>
            </a:r>
            <a:r>
              <a:rPr lang="en-US" sz="5400" dirty="0" smtClean="0"/>
              <a:t>a replacement for </a:t>
            </a:r>
            <a:r>
              <a:rPr lang="en-US" sz="5400" dirty="0" smtClean="0"/>
              <a:t/>
            </a:r>
            <a:br>
              <a:rPr lang="en-US" sz="5400" dirty="0" smtClean="0"/>
            </a:br>
            <a:endParaRPr lang="en-US" sz="54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2434859" y="6570921"/>
            <a:ext cx="4550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keburnell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 ∙  DotNetDevDude.com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050" name="Picture 2" descr="http://wpmu.org/wp-content/uploads/2010/04/jquery-logo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5284" y="2953684"/>
            <a:ext cx="1451283" cy="1451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594" y="2940074"/>
            <a:ext cx="1478502" cy="14785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0975" y="2926465"/>
            <a:ext cx="1478502" cy="14785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2087" y="4669655"/>
            <a:ext cx="2456278" cy="11114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12582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434859" y="6570921"/>
            <a:ext cx="4550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keburnell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 ∙  DotNetDevDude.com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4068" y="1526377"/>
            <a:ext cx="4009571" cy="40095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938171" y="2813481"/>
            <a:ext cx="7369175" cy="941388"/>
          </a:xfrm>
        </p:spPr>
        <p:txBody>
          <a:bodyPr/>
          <a:lstStyle/>
          <a:p>
            <a:pPr>
              <a:defRPr/>
            </a:pPr>
            <a:r>
              <a:rPr lang="en-US" sz="6000" dirty="0" smtClean="0"/>
              <a:t>What is </a:t>
            </a:r>
            <a:endParaRPr lang="en-US" sz="6000" dirty="0" smtClean="0"/>
          </a:p>
        </p:txBody>
      </p:sp>
    </p:spTree>
    <p:extLst>
      <p:ext uri="{BB962C8B-B14F-4D97-AF65-F5344CB8AC3E}">
        <p14:creationId xmlns:p14="http://schemas.microsoft.com/office/powerpoint/2010/main" val="4009529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893763" y="381000"/>
            <a:ext cx="7369175" cy="941388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MVVM in JavaScript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34859" y="6570921"/>
            <a:ext cx="4550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keburnell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 ∙  DotNetDevDude.com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453164" y="4677568"/>
            <a:ext cx="3096344" cy="1323737"/>
          </a:xfrm>
          <a:prstGeom prst="roundRect">
            <a:avLst>
              <a:gd name="adj" fmla="val 9766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1437140" y="1140556"/>
            <a:ext cx="3096344" cy="3024336"/>
          </a:xfrm>
          <a:prstGeom prst="roundRect">
            <a:avLst>
              <a:gd name="adj" fmla="val 9766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1653164" y="4884972"/>
            <a:ext cx="2664296" cy="92890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  <a:prstDash val="dash"/>
          </a:ln>
          <a:effectLst>
            <a:glow rad="101600">
              <a:schemeClr val="accent1">
                <a:lumMod val="75000"/>
                <a:alpha val="40000"/>
              </a:scheme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rtlCol="0" anchor="ctr" anchorCtr="0"/>
          <a:lstStyle/>
          <a:p>
            <a:pPr algn="ctr"/>
            <a:r>
              <a:rPr lang="en-GB" sz="2800" b="1" dirty="0" smtClean="0"/>
              <a:t>“Model”</a:t>
            </a:r>
            <a:endParaRPr lang="en-US" sz="2800" b="1" dirty="0"/>
          </a:p>
        </p:txBody>
      </p:sp>
      <p:sp>
        <p:nvSpPr>
          <p:cNvPr id="11" name="Rounded Rectangle 10"/>
          <p:cNvSpPr/>
          <p:nvPr/>
        </p:nvSpPr>
        <p:spPr>
          <a:xfrm>
            <a:off x="1653164" y="2940756"/>
            <a:ext cx="2664296" cy="928903"/>
          </a:xfrm>
          <a:prstGeom prst="roundRect">
            <a:avLst/>
          </a:prstGeom>
          <a:solidFill>
            <a:srgbClr val="C00000"/>
          </a:solidFill>
          <a:ln>
            <a:solidFill>
              <a:srgbClr val="682E2E"/>
            </a:solidFill>
            <a:prstDash val="dash"/>
          </a:ln>
          <a:effectLst>
            <a:glow rad="101600">
              <a:srgbClr val="C00000">
                <a:alpha val="40000"/>
              </a:srgb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rtlCol="0" anchor="ctr" anchorCtr="0"/>
          <a:lstStyle/>
          <a:p>
            <a:pPr algn="ctr"/>
            <a:r>
              <a:rPr lang="en-GB" sz="2800" b="1" dirty="0" err="1" smtClean="0"/>
              <a:t>ViewModel</a:t>
            </a:r>
            <a:endParaRPr lang="en-US" sz="2800" b="1" dirty="0"/>
          </a:p>
        </p:txBody>
      </p:sp>
      <p:sp>
        <p:nvSpPr>
          <p:cNvPr id="12" name="Rounded Rectangle 11"/>
          <p:cNvSpPr/>
          <p:nvPr/>
        </p:nvSpPr>
        <p:spPr>
          <a:xfrm>
            <a:off x="1653164" y="1356580"/>
            <a:ext cx="2664296" cy="928903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  <a:prstDash val="dash"/>
          </a:ln>
          <a:effectLst>
            <a:glow rad="101600">
              <a:schemeClr val="accent3">
                <a:lumMod val="75000"/>
                <a:alpha val="40000"/>
              </a:scheme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 smtClean="0"/>
              <a:t>View</a:t>
            </a:r>
            <a:endParaRPr lang="en-US" sz="2800" dirty="0">
              <a:latin typeface="Franklin Gothic Medium" pitchFamily="34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2795172" y="3869662"/>
            <a:ext cx="298152" cy="971904"/>
            <a:chOff x="1681560" y="4699620"/>
            <a:chExt cx="288032" cy="696123"/>
          </a:xfrm>
        </p:grpSpPr>
        <p:cxnSp>
          <p:nvCxnSpPr>
            <p:cNvPr id="14" name="Straight Arrow Connector 13"/>
            <p:cNvCxnSpPr/>
            <p:nvPr/>
          </p:nvCxnSpPr>
          <p:spPr>
            <a:xfrm flipV="1">
              <a:off x="1681560" y="4711498"/>
              <a:ext cx="0" cy="684245"/>
            </a:xfrm>
            <a:prstGeom prst="straightConnector1">
              <a:avLst/>
            </a:prstGeom>
            <a:ln w="57150">
              <a:solidFill>
                <a:schemeClr val="accent6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1969592" y="4699620"/>
              <a:ext cx="0" cy="689301"/>
            </a:xfrm>
            <a:prstGeom prst="straightConnector1">
              <a:avLst/>
            </a:prstGeom>
            <a:ln w="57150">
              <a:solidFill>
                <a:schemeClr val="accent6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Arc 15"/>
          <p:cNvSpPr/>
          <p:nvPr/>
        </p:nvSpPr>
        <p:spPr>
          <a:xfrm rot="13731547">
            <a:off x="2739978" y="2204969"/>
            <a:ext cx="816322" cy="816322"/>
          </a:xfrm>
          <a:prstGeom prst="arc">
            <a:avLst/>
          </a:prstGeom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c 16"/>
          <p:cNvSpPr/>
          <p:nvPr/>
        </p:nvSpPr>
        <p:spPr>
          <a:xfrm rot="13731547" flipH="1" flipV="1">
            <a:off x="2392940" y="2204969"/>
            <a:ext cx="816322" cy="816322"/>
          </a:xfrm>
          <a:prstGeom prst="arc">
            <a:avLst/>
          </a:prstGeom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 rot="16200000">
            <a:off x="461841" y="5071806"/>
            <a:ext cx="12442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>
                <a:solidFill>
                  <a:schemeClr val="bg1">
                    <a:lumMod val="50000"/>
                  </a:schemeClr>
                </a:solidFill>
              </a:rPr>
              <a:t>Server</a:t>
            </a:r>
            <a:endParaRPr lang="en-US" sz="2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 rot="16200000">
            <a:off x="314975" y="2320742"/>
            <a:ext cx="15546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 smtClean="0">
                <a:solidFill>
                  <a:schemeClr val="bg1">
                    <a:lumMod val="50000"/>
                  </a:schemeClr>
                </a:solidFill>
              </a:rPr>
              <a:t>Browser</a:t>
            </a:r>
            <a:endParaRPr lang="en-US" sz="3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584673" y="4200821"/>
            <a:ext cx="20141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 smtClean="0">
                <a:solidFill>
                  <a:schemeClr val="accent6">
                    <a:lumMod val="75000"/>
                  </a:schemeClr>
                </a:solidFill>
              </a:rPr>
              <a:t>Ajax / form posts</a:t>
            </a:r>
            <a:endParaRPr lang="en-US"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316374" y="2373740"/>
            <a:ext cx="12922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 smtClean="0">
                <a:solidFill>
                  <a:schemeClr val="accent6">
                    <a:lumMod val="75000"/>
                  </a:schemeClr>
                </a:solidFill>
              </a:rPr>
              <a:t>Automatic</a:t>
            </a:r>
            <a:endParaRPr lang="en-US"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981556" y="5110866"/>
            <a:ext cx="31009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smtClean="0">
                <a:solidFill>
                  <a:schemeClr val="accent1">
                    <a:lumMod val="75000"/>
                  </a:schemeClr>
                </a:solidFill>
                <a:latin typeface="Franklin Gothic Medium" pitchFamily="34" charset="0"/>
              </a:rPr>
              <a:t>Any server-side technology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981556" y="3228978"/>
            <a:ext cx="28936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smtClean="0">
                <a:solidFill>
                  <a:srgbClr val="C00000"/>
                </a:solidFill>
                <a:latin typeface="Franklin Gothic Medium" pitchFamily="34" charset="0"/>
              </a:rPr>
              <a:t>JavaScript + observables</a:t>
            </a:r>
            <a:endParaRPr lang="en-US" sz="2000" dirty="0">
              <a:solidFill>
                <a:srgbClr val="C00000"/>
              </a:solidFill>
              <a:latin typeface="Franklin Gothic Medium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81556" y="1620976"/>
            <a:ext cx="32874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smtClean="0">
                <a:solidFill>
                  <a:srgbClr val="006600"/>
                </a:solidFill>
                <a:latin typeface="Franklin Gothic Medium" pitchFamily="34" charset="0"/>
              </a:rPr>
              <a:t>HTML + declarative bindings</a:t>
            </a:r>
            <a:endParaRPr lang="en-US" sz="2000" dirty="0">
              <a:solidFill>
                <a:srgbClr val="006600"/>
              </a:solidFill>
              <a:latin typeface="Franklin Gothic Medium" pitchFamily="34" charset="0"/>
            </a:endParaRPr>
          </a:p>
        </p:txBody>
      </p:sp>
      <p:cxnSp>
        <p:nvCxnSpPr>
          <p:cNvPr id="25" name="Straight Connector 24"/>
          <p:cNvCxnSpPr>
            <a:stCxn id="24" idx="1"/>
          </p:cNvCxnSpPr>
          <p:nvPr/>
        </p:nvCxnSpPr>
        <p:spPr>
          <a:xfrm flipH="1">
            <a:off x="4317460" y="1821031"/>
            <a:ext cx="664096" cy="0"/>
          </a:xfrm>
          <a:prstGeom prst="line">
            <a:avLst/>
          </a:prstGeom>
          <a:ln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4317460" y="3429033"/>
            <a:ext cx="66409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4317460" y="5325508"/>
            <a:ext cx="664096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Down Arrow 1"/>
          <p:cNvSpPr/>
          <p:nvPr/>
        </p:nvSpPr>
        <p:spPr bwMode="auto">
          <a:xfrm rot="2150411">
            <a:off x="7886873" y="4251040"/>
            <a:ext cx="797556" cy="1049824"/>
          </a:xfrm>
          <a:prstGeom prst="downArrow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1531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893763" y="381000"/>
            <a:ext cx="7369175" cy="941388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What do I get by using Knockout?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900112" y="1484313"/>
            <a:ext cx="8243887" cy="4770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46" tIns="48323" rIns="96646" bIns="48323" numCol="1" anchor="t" anchorCtr="0" compatLnSpc="1">
            <a:prstTxWarp prst="textNoShape">
              <a:avLst/>
            </a:prstTxWarp>
          </a:bodyPr>
          <a:lstStyle>
            <a:lvl1pPr marL="363538" indent="-363538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9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4225" indent="-301625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600">
                <a:solidFill>
                  <a:schemeClr val="tx1"/>
                </a:solidFill>
                <a:latin typeface="+mn-lt"/>
              </a:defRPr>
            </a:lvl2pPr>
            <a:lvl3pPr marL="1208088" indent="-241300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100">
                <a:solidFill>
                  <a:schemeClr val="tx1"/>
                </a:solidFill>
                <a:latin typeface="+mn-lt"/>
              </a:defRPr>
            </a:lvl3pPr>
            <a:lvl4pPr marL="1689100" indent="-238125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100">
                <a:solidFill>
                  <a:schemeClr val="tx1"/>
                </a:solidFill>
                <a:latin typeface="+mn-lt"/>
              </a:defRPr>
            </a:lvl4pPr>
            <a:lvl5pPr marL="2174875" indent="-241300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n-lt"/>
              </a:defRPr>
            </a:lvl5pPr>
            <a:lvl6pPr marL="2632075" indent="-241300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n-lt"/>
              </a:defRPr>
            </a:lvl6pPr>
            <a:lvl7pPr marL="3089275" indent="-241300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n-lt"/>
              </a:defRPr>
            </a:lvl7pPr>
            <a:lvl8pPr marL="3546475" indent="-241300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n-lt"/>
              </a:defRPr>
            </a:lvl8pPr>
            <a:lvl9pPr marL="4003675" indent="-241300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400" kern="0" dirty="0" smtClean="0">
                <a:solidFill>
                  <a:srgbClr val="000000"/>
                </a:solidFill>
              </a:rPr>
              <a:t>Declarative bindings</a:t>
            </a:r>
          </a:p>
          <a:p>
            <a:pPr lvl="0"/>
            <a:r>
              <a:rPr lang="en-US" sz="2400" kern="0" dirty="0" smtClean="0">
                <a:solidFill>
                  <a:srgbClr val="000000"/>
                </a:solidFill>
              </a:rPr>
              <a:t>Automatic UI refresh</a:t>
            </a:r>
          </a:p>
          <a:p>
            <a:pPr lvl="0"/>
            <a:r>
              <a:rPr lang="en-US" sz="2400" kern="0" dirty="0" smtClean="0">
                <a:solidFill>
                  <a:srgbClr val="000000"/>
                </a:solidFill>
              </a:rPr>
              <a:t>Dependent properties</a:t>
            </a:r>
          </a:p>
          <a:p>
            <a:r>
              <a:rPr lang="en-US" sz="2400" kern="0" dirty="0" err="1" smtClean="0">
                <a:solidFill>
                  <a:srgbClr val="000000"/>
                </a:solidFill>
              </a:rPr>
              <a:t>Templating</a:t>
            </a:r>
            <a:endParaRPr lang="en-US" sz="2400" kern="0" dirty="0" smtClean="0">
              <a:solidFill>
                <a:srgbClr val="0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434859" y="6570921"/>
            <a:ext cx="4550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keburnell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 ∙  DotNetDevDude.com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6792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239697" y="778746"/>
            <a:ext cx="9152877" cy="941388"/>
          </a:xfrm>
        </p:spPr>
        <p:txBody>
          <a:bodyPr/>
          <a:lstStyle/>
          <a:p>
            <a:pPr algn="ctr">
              <a:defRPr/>
            </a:pPr>
            <a:r>
              <a:rPr lang="en-US" sz="5400" dirty="0" smtClean="0"/>
              <a:t>Observables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34859" y="6570921"/>
            <a:ext cx="4550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keburnell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 ∙  DotNetDevDude.com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0769" y="2514600"/>
            <a:ext cx="4314825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82258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603682" y="760991"/>
            <a:ext cx="8451541" cy="941388"/>
          </a:xfrm>
        </p:spPr>
        <p:txBody>
          <a:bodyPr/>
          <a:lstStyle/>
          <a:p>
            <a:pPr algn="ctr">
              <a:defRPr/>
            </a:pPr>
            <a:r>
              <a:rPr lang="en-US" sz="5400" dirty="0" smtClean="0"/>
              <a:t>Quick illustration </a:t>
            </a:r>
            <a:br>
              <a:rPr lang="en-US" sz="5400" dirty="0" smtClean="0"/>
            </a:br>
            <a:r>
              <a:rPr lang="en-US" sz="5400" dirty="0" smtClean="0"/>
              <a:t>(and intro to </a:t>
            </a:r>
            <a:r>
              <a:rPr lang="en-US" sz="5400" dirty="0" err="1" smtClean="0"/>
              <a:t>jsFiddle</a:t>
            </a:r>
            <a:r>
              <a:rPr lang="en-US" sz="5400" dirty="0" smtClean="0"/>
              <a:t>)</a:t>
            </a:r>
            <a:endParaRPr lang="en-US" sz="54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2434859" y="6570921"/>
            <a:ext cx="4550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keburnell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 ∙  DotNetDevDude.com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076" name="Picture 4" descr="http://3.bp.blogspot.com/-EXC1qJbMkE0/T0AZai5mIFI/AAAAAAAACJs/6QieCaNbBuA/s1600/bob+ros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5226" y="2661220"/>
            <a:ext cx="3810000" cy="2657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3963835" y="5497043"/>
            <a:ext cx="14927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Happy Trees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710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B_SkylineTemplate">
  <a:themeElements>
    <a:clrScheme name="Skyline 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kyline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kyline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kyline 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kyline 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kyline 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kyline 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kyline 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kyline 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kyline 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kyline 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kyline 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kyline 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kyline 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D2E750987EE2543B234B3A674D6BE3D" ma:contentTypeVersion="105" ma:contentTypeDescription="Create a new document." ma:contentTypeScope="" ma:versionID="62fa037737ae31885dcb260bd5c7d1f2">
  <xsd:schema xmlns:xsd="http://www.w3.org/2001/XMLSchema" xmlns:xs="http://www.w3.org/2001/XMLSchema" xmlns:p="http://schemas.microsoft.com/office/2006/metadata/properties" xmlns:ns2="1e37aee8-73ad-441e-bced-8b530ad9291b" xmlns:ns3="52ad97b0-86c1-49b5-b544-c488bf38e7c0" targetNamespace="http://schemas.microsoft.com/office/2006/metadata/properties" ma:root="true" ma:fieldsID="ce0d2501b4c25830d7e1734de94951c7" ns2:_="" ns3:_="">
    <xsd:import namespace="1e37aee8-73ad-441e-bced-8b530ad9291b"/>
    <xsd:import namespace="52ad97b0-86c1-49b5-b544-c488bf38e7c0"/>
    <xsd:element name="properties">
      <xsd:complexType>
        <xsd:sequence>
          <xsd:element name="documentManagement">
            <xsd:complexType>
              <xsd:all>
                <xsd:element ref="ns2:Description0" minOccurs="0"/>
                <xsd:element ref="ns3:_dlc_DocId" minOccurs="0"/>
                <xsd:element ref="ns3:_dlc_DocIdUrl" minOccurs="0"/>
                <xsd:element ref="ns3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e37aee8-73ad-441e-bced-8b530ad9291b" elementFormDefault="qualified">
    <xsd:import namespace="http://schemas.microsoft.com/office/2006/documentManagement/types"/>
    <xsd:import namespace="http://schemas.microsoft.com/office/infopath/2007/PartnerControls"/>
    <xsd:element name="Description0" ma:index="8" nillable="true" ma:displayName="Description" ma:internalName="Description0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2ad97b0-86c1-49b5-b544-c488bf38e7c0" elementFormDefault="qualified">
    <xsd:import namespace="http://schemas.microsoft.com/office/2006/documentManagement/types"/>
    <xsd:import namespace="http://schemas.microsoft.com/office/infopath/2007/PartnerControls"/>
    <xsd:element name="_dlc_DocId" ma:index="9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10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1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escription0 xmlns="1e37aee8-73ad-441e-bced-8b530ad9291b">PowerPoint template with Microsoft Partner Network logo on it.</Description0>
    <_dlc_DocId xmlns="52ad97b0-86c1-49b5-b544-c488bf38e7c0">SAZVWXQSR7YH-3011-7</_dlc_DocId>
    <_dlc_DocIdUrl xmlns="52ad97b0-86c1-49b5-b544-c488bf38e7c0">
      <Url>https://my.skylinetechnologies.com/Support/SalesMarketingCenter/branding/_layouts/DocIdRedir.aspx?ID=SAZVWXQSR7YH-3011-7</Url>
      <Description>SAZVWXQSR7YH-3011-7</Description>
    </_dlc_DocIdUrl>
  </documentManagement>
</p:propertie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068A067-F354-4585-8169-FC99DA836E1C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B03FC495-EB61-4A2C-B8E7-345CEB92DF9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e37aee8-73ad-441e-bced-8b530ad9291b"/>
    <ds:schemaRef ds:uri="52ad97b0-86c1-49b5-b544-c488bf38e7c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F5040E5-4564-49C1-9147-56F1700A1C56}">
  <ds:schemaRefs>
    <ds:schemaRef ds:uri="http://schemas.microsoft.com/office/2006/documentManagement/types"/>
    <ds:schemaRef ds:uri="http://www.w3.org/XML/1998/namespace"/>
    <ds:schemaRef ds:uri="1e37aee8-73ad-441e-bced-8b530ad9291b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purl.org/dc/dcmitype/"/>
    <ds:schemaRef ds:uri="http://purl.org/dc/terms/"/>
    <ds:schemaRef ds:uri="52ad97b0-86c1-49b5-b544-c488bf38e7c0"/>
    <ds:schemaRef ds:uri="http://schemas.openxmlformats.org/package/2006/metadata/core-properties"/>
  </ds:schemaRefs>
</ds:datastoreItem>
</file>

<file path=customXml/itemProps4.xml><?xml version="1.0" encoding="utf-8"?>
<ds:datastoreItem xmlns:ds="http://schemas.openxmlformats.org/officeDocument/2006/customXml" ds:itemID="{B6DBE1C9-0895-41F8-89A3-98DC40E912B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KB_SkylineTemplate</Template>
  <TotalTime>5872</TotalTime>
  <Words>475</Words>
  <Application>Microsoft Office PowerPoint</Application>
  <PresentationFormat>Custom</PresentationFormat>
  <Paragraphs>159</Paragraphs>
  <Slides>23</Slides>
  <Notes>23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KB_SkylineTemplate</vt:lpstr>
      <vt:lpstr>PowerPoint Presentation</vt:lpstr>
      <vt:lpstr>Little about me</vt:lpstr>
      <vt:lpstr>What’s on Tap</vt:lpstr>
      <vt:lpstr>Knockout IS NOT a replacement for  </vt:lpstr>
      <vt:lpstr>What is </vt:lpstr>
      <vt:lpstr>MVVM in JavaScript</vt:lpstr>
      <vt:lpstr>What do I get by using Knockout?</vt:lpstr>
      <vt:lpstr>Observables</vt:lpstr>
      <vt:lpstr>Quick illustration  (and intro to jsFiddle)</vt:lpstr>
      <vt:lpstr>Types of Observables</vt:lpstr>
      <vt:lpstr>jsFiddle is great for prototyping but real men use Visual Studio</vt:lpstr>
      <vt:lpstr>Bindings</vt:lpstr>
      <vt:lpstr>Text and Appearance</vt:lpstr>
      <vt:lpstr>Template</vt:lpstr>
      <vt:lpstr>Control Flow</vt:lpstr>
      <vt:lpstr>Bindings</vt:lpstr>
      <vt:lpstr>Parent Binding Contexts</vt:lpstr>
      <vt:lpstr>Custom Bindings</vt:lpstr>
      <vt:lpstr>Sample MVC App: Adding in the server side</vt:lpstr>
      <vt:lpstr>Resources</vt:lpstr>
      <vt:lpstr>Tools I Used and/or Talked About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kburnell</dc:creator>
  <cp:lastModifiedBy>kburnell</cp:lastModifiedBy>
  <cp:revision>184</cp:revision>
  <dcterms:created xsi:type="dcterms:W3CDTF">2012-04-03T13:40:37Z</dcterms:created>
  <dcterms:modified xsi:type="dcterms:W3CDTF">2012-06-13T20:16:21Z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">
    <vt:lpwstr>Document</vt:lpwstr>
  </property>
  <property fmtid="{D5CDD505-2E9C-101B-9397-08002B2CF9AE}" pid="3" name="Project Phase">
    <vt:lpwstr>5</vt:lpwstr>
  </property>
  <property fmtid="{D5CDD505-2E9C-101B-9397-08002B2CF9AE}" pid="4" name="ContentTypeId">
    <vt:lpwstr>0x0101004D2E750987EE2543B234B3A674D6BE3D</vt:lpwstr>
  </property>
  <property fmtid="{D5CDD505-2E9C-101B-9397-08002B2CF9AE}" pid="5" name="_dlc_DocIdItemGuid">
    <vt:lpwstr>db3611c7-57b8-4268-92ec-f7788c73fd0e</vt:lpwstr>
  </property>
</Properties>
</file>