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9"/>
  </p:notesMasterIdLst>
  <p:handoutMasterIdLst>
    <p:handoutMasterId r:id="rId30"/>
  </p:handoutMasterIdLst>
  <p:sldIdLst>
    <p:sldId id="259" r:id="rId6"/>
    <p:sldId id="261" r:id="rId7"/>
    <p:sldId id="262" r:id="rId8"/>
    <p:sldId id="312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7" r:id="rId17"/>
    <p:sldId id="313" r:id="rId18"/>
    <p:sldId id="365" r:id="rId19"/>
    <p:sldId id="366" r:id="rId20"/>
    <p:sldId id="368" r:id="rId21"/>
    <p:sldId id="369" r:id="rId22"/>
    <p:sldId id="370" r:id="rId23"/>
    <p:sldId id="371" r:id="rId24"/>
    <p:sldId id="356" r:id="rId25"/>
    <p:sldId id="352" r:id="rId26"/>
    <p:sldId id="297" r:id="rId27"/>
    <p:sldId id="295" r:id="rId28"/>
  </p:sldIdLst>
  <p:sldSz cx="9601200" cy="7315200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C6"/>
    <a:srgbClr val="C4D270"/>
    <a:srgbClr val="A3A151"/>
    <a:srgbClr val="666633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680" y="-96"/>
      </p:cViewPr>
      <p:guideLst>
        <p:guide orient="horz" pos="2304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6/12/2012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EF03A-B859-44C7-8AC3-14880B2FE4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3263" y="595313"/>
            <a:ext cx="2189162" cy="5741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3" y="595313"/>
            <a:ext cx="6419850" cy="5741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433513"/>
            <a:ext cx="4303712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433513"/>
            <a:ext cx="4305300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8"/>
            <a:ext cx="86423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PPTbackgroun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595313"/>
            <a:ext cx="87614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013" y="1433513"/>
            <a:ext cx="8761412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+mj-lt"/>
          <a:ea typeface="+mj-ea"/>
          <a:cs typeface="+mj-cs"/>
        </a:defRPr>
      </a:lvl1pPr>
      <a:lvl2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2pPr>
      <a:lvl3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3pPr>
      <a:lvl4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4pPr>
      <a:lvl5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9pPr>
    </p:titleStyle>
    <p:bodyStyle>
      <a:lvl1pPr marL="363538" indent="-363538" algn="l" defTabSz="966788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84225" indent="-3016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89100" indent="-2381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dotnetdevdu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oups.google.com/group/knockoutjs" TargetMode="External"/><Relationship Id="rId3" Type="http://schemas.openxmlformats.org/officeDocument/2006/relationships/hyperlink" Target="https://github.com/kburnell/KO_Your_MVC" TargetMode="External"/><Relationship Id="rId7" Type="http://schemas.openxmlformats.org/officeDocument/2006/relationships/hyperlink" Target="http://www.stackoverflow.com/questions/tagged/knockoutj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nockmeout.net/" TargetMode="External"/><Relationship Id="rId5" Type="http://schemas.openxmlformats.org/officeDocument/2006/relationships/hyperlink" Target="http://blog.stevensanderson.com/" TargetMode="External"/><Relationship Id="rId4" Type="http://schemas.openxmlformats.org/officeDocument/2006/relationships/hyperlink" Target="http://www.knockoutj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8175" y="1835993"/>
            <a:ext cx="841704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6000" dirty="0" smtClean="0"/>
              <a:t>              KO your MVC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15557" y="3622675"/>
            <a:ext cx="5539666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Keith Burnell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>
                <a:solidFill>
                  <a:srgbClr val="00B0EB"/>
                </a:solidFill>
                <a:latin typeface="Arial" charset="0"/>
                <a:cs typeface="+mn-cs"/>
              </a:rPr>
              <a:t>Senior Software Engineer</a:t>
            </a: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Email: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  <a:hlinkClick r:id="rId3"/>
              </a:rPr>
              <a:t>kburnell@skylinetechnologies.com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Twitter: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err="1">
                <a:solidFill>
                  <a:srgbClr val="00B0EB"/>
                </a:solidFill>
                <a:latin typeface="Arial" charset="0"/>
                <a:cs typeface="+mn-cs"/>
              </a:rPr>
              <a:t>keburnell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Blog: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</a:rPr>
              <a:t>www.DotNetDevDude.com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162976"/>
            <a:ext cx="3372219" cy="442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Types of Observables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Observable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Observable Arrays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Dependent/Computed </a:t>
            </a:r>
            <a:r>
              <a:rPr lang="en-US" sz="2400" kern="0" dirty="0" smtClean="0">
                <a:solidFill>
                  <a:srgbClr val="000000"/>
                </a:solidFill>
              </a:rPr>
              <a:t>Observables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538" y="1613247"/>
            <a:ext cx="8371643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err="1" smtClean="0"/>
              <a:t>JSFiddle</a:t>
            </a:r>
            <a:r>
              <a:rPr lang="en-US" sz="5400" dirty="0" smtClean="0"/>
              <a:t> is great for prototyping but real men use a true 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1" y="3293614"/>
            <a:ext cx="2297186" cy="285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0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538" y="1613247"/>
            <a:ext cx="8371643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Bindings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Text and Appearance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31936" y="1514311"/>
            <a:ext cx="1512168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visible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7180" y="1514311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text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54558" y="1514311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html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77180" y="2181834"/>
            <a:ext cx="1512167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31936" y="2173097"/>
            <a:ext cx="1512235" cy="471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style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54558" y="2181835"/>
            <a:ext cx="1512166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attr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Template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2055" y="1440196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jQuery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149787" y="1440196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Native KO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Control Flow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92281" y="1377275"/>
            <a:ext cx="1509213" cy="499363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4636" y="1403377"/>
            <a:ext cx="1532630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with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37386" y="1403376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ifnot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52109" y="1403377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Bindings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84802" y="1295545"/>
            <a:ext cx="1509214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checked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4802" y="1986273"/>
            <a:ext cx="1512167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disable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29976" y="13031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value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07389" y="1303162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29975" y="2613463"/>
            <a:ext cx="2778691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selectedOptions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19020" y="1977049"/>
            <a:ext cx="1512235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enable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29975" y="19574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event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47740" y="13031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click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1068" y="2613463"/>
            <a:ext cx="1935902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uniqueName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Parent Binding Contexts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Custom Bindings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7" y="1819922"/>
            <a:ext cx="5885938" cy="36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639" y="381000"/>
            <a:ext cx="8771137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Sample MVC App: Adding in the server side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45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Little about me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815975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Senior Software Engineer at Skyline Technologies</a:t>
            </a:r>
            <a:endParaRPr lang="en-US" sz="2400" dirty="0"/>
          </a:p>
          <a:p>
            <a:r>
              <a:rPr lang="en-US" sz="2400" dirty="0" smtClean="0"/>
              <a:t>Born and raised in Green Bay, WI</a:t>
            </a:r>
          </a:p>
          <a:p>
            <a:r>
              <a:rPr lang="en-US" sz="2400" dirty="0" smtClean="0"/>
              <a:t>Been developing software for ~15 years</a:t>
            </a:r>
          </a:p>
          <a:p>
            <a:r>
              <a:rPr lang="en-US" sz="2400" dirty="0" smtClean="0"/>
              <a:t>Primary focus on the Microsoft stack.</a:t>
            </a:r>
          </a:p>
          <a:p>
            <a:r>
              <a:rPr lang="en-US" sz="2400" dirty="0" smtClean="0"/>
              <a:t>Spend majority of time developing Web *stuff*.</a:t>
            </a:r>
          </a:p>
          <a:p>
            <a:r>
              <a:rPr lang="en-US" sz="2400" dirty="0" smtClean="0"/>
              <a:t>Consulting for last 10 years.</a:t>
            </a:r>
          </a:p>
          <a:p>
            <a:r>
              <a:rPr lang="en-US" sz="2400" dirty="0" smtClean="0"/>
              <a:t>President of Fox Valley .NET UG.</a:t>
            </a:r>
          </a:p>
          <a:p>
            <a:r>
              <a:rPr lang="en-US" sz="2400" dirty="0" smtClean="0"/>
              <a:t>INETA Speaker.</a:t>
            </a:r>
          </a:p>
          <a:p>
            <a:r>
              <a:rPr lang="en-US" sz="2400" dirty="0" smtClean="0"/>
              <a:t>Blogger (DotNetDevDude.com)</a:t>
            </a:r>
          </a:p>
          <a:p>
            <a:r>
              <a:rPr lang="en-US" sz="2400" dirty="0" err="1" smtClean="0"/>
              <a:t>Twitterer</a:t>
            </a:r>
            <a:r>
              <a:rPr lang="en-US" sz="2400" dirty="0" smtClean="0"/>
              <a:t> (@</a:t>
            </a:r>
            <a:r>
              <a:rPr lang="en-US" sz="2400" dirty="0" err="1" smtClean="0"/>
              <a:t>keburnell</a:t>
            </a:r>
            <a:r>
              <a:rPr lang="en-US" sz="24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81013" y="604191"/>
            <a:ext cx="8761413" cy="8382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81013" y="1433515"/>
            <a:ext cx="8761413" cy="4461258"/>
          </a:xfrm>
        </p:spPr>
        <p:txBody>
          <a:bodyPr/>
          <a:lstStyle/>
          <a:p>
            <a:r>
              <a:rPr lang="en-US" sz="2400" dirty="0" smtClean="0"/>
              <a:t>Slides and code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://github.com/kburnell/KO_Your_MVC</a:t>
            </a:r>
            <a:endParaRPr lang="en-US" sz="2400" dirty="0" smtClean="0"/>
          </a:p>
          <a:p>
            <a:r>
              <a:rPr lang="en-US" sz="2400" dirty="0"/>
              <a:t>Official Knockout </a:t>
            </a:r>
            <a:r>
              <a:rPr lang="en-US" sz="2400" dirty="0" smtClean="0"/>
              <a:t>website: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www.knockoutjs.com</a:t>
            </a:r>
            <a:endParaRPr lang="en-US" sz="2400" dirty="0" smtClean="0"/>
          </a:p>
          <a:p>
            <a:r>
              <a:rPr lang="en-US" sz="2400" dirty="0"/>
              <a:t>Steve Sanderson's </a:t>
            </a:r>
            <a:r>
              <a:rPr lang="en-US" sz="2400" dirty="0" smtClean="0"/>
              <a:t>blog: </a:t>
            </a: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blog.stevensanderson.com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http://www.KnockMeOut.net</a:t>
            </a:r>
            <a:endParaRPr lang="en-US" sz="2400" dirty="0" smtClean="0"/>
          </a:p>
          <a:p>
            <a:r>
              <a:rPr lang="en-US" sz="2400" dirty="0" err="1" smtClean="0"/>
              <a:t>StackOverflow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www.stackoverflow.com/questions/tagged/knockoutjs</a:t>
            </a:r>
            <a:endParaRPr lang="en-US" sz="2400" dirty="0" smtClean="0"/>
          </a:p>
          <a:p>
            <a:r>
              <a:rPr lang="en-US" sz="2400" dirty="0"/>
              <a:t>Knockout Google </a:t>
            </a:r>
            <a:r>
              <a:rPr lang="en-US" sz="2400" dirty="0" smtClean="0"/>
              <a:t>Group:  </a:t>
            </a:r>
            <a:r>
              <a:rPr lang="en-US" sz="2400" dirty="0" smtClean="0">
                <a:hlinkClick r:id="rId8"/>
              </a:rPr>
              <a:t>http</a:t>
            </a:r>
            <a:r>
              <a:rPr lang="en-US" sz="2400" dirty="0">
                <a:hlinkClick r:id="rId8"/>
              </a:rPr>
              <a:t>://</a:t>
            </a:r>
            <a:r>
              <a:rPr lang="en-US" sz="2400" dirty="0" smtClean="0">
                <a:hlinkClick r:id="rId8"/>
              </a:rPr>
              <a:t>www.groups.google.com/group/knockoutjs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24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81013" y="595313"/>
            <a:ext cx="8761413" cy="838200"/>
          </a:xfrm>
        </p:spPr>
        <p:txBody>
          <a:bodyPr/>
          <a:lstStyle/>
          <a:p>
            <a:r>
              <a:rPr lang="en-US" dirty="0" smtClean="0"/>
              <a:t>Tools I Used and/or Talked About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81013" y="1433515"/>
            <a:ext cx="8761413" cy="4700955"/>
          </a:xfrm>
        </p:spPr>
        <p:txBody>
          <a:bodyPr/>
          <a:lstStyle/>
          <a:p>
            <a:r>
              <a:rPr lang="en-US" sz="2400" dirty="0" smtClean="0"/>
              <a:t>NuGet: </a:t>
            </a:r>
            <a:r>
              <a:rPr lang="en-US" sz="2000" dirty="0" smtClean="0">
                <a:hlinkClick r:id="rId3"/>
              </a:rPr>
              <a:t>http://www.nuget.org</a:t>
            </a:r>
            <a:endParaRPr lang="en-US" sz="2400" dirty="0" smtClean="0"/>
          </a:p>
          <a:p>
            <a:r>
              <a:rPr lang="en-US" sz="2400" dirty="0" err="1" smtClean="0"/>
              <a:t>JSFiddle</a:t>
            </a:r>
            <a:r>
              <a:rPr lang="en-US" sz="2400" dirty="0" smtClean="0"/>
              <a:t>: </a:t>
            </a:r>
            <a:r>
              <a:rPr lang="en-US" sz="2000" dirty="0" smtClean="0">
                <a:hlinkClick r:id="rId4"/>
              </a:rPr>
              <a:t>http://jsfiddle.com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39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14" y="981075"/>
            <a:ext cx="7720012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57213" y="2630488"/>
            <a:ext cx="824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>
                <a:latin typeface="+mn-lt"/>
              </a:rPr>
              <a:t>Twitter</a:t>
            </a:r>
            <a:r>
              <a:rPr lang="en-US" sz="3200" dirty="0" smtClean="0">
                <a:latin typeface="+mn-lt"/>
              </a:rPr>
              <a:t>:	@</a:t>
            </a:r>
            <a:r>
              <a:rPr lang="en-US" sz="3200" dirty="0" err="1">
                <a:latin typeface="+mn-lt"/>
              </a:rPr>
              <a:t>keburnell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57213" y="3654425"/>
            <a:ext cx="8245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 smtClean="0">
                <a:latin typeface="+mn-lt"/>
              </a:rPr>
              <a:t>Blog:	DotNetDevDude.com</a:t>
            </a:r>
            <a:endParaRPr lang="en-US" sz="3200" dirty="0">
              <a:latin typeface="+mn-lt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7213" y="4679950"/>
            <a:ext cx="8693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 smtClean="0">
                <a:latin typeface="+mn-lt"/>
              </a:rPr>
              <a:t>Email:	kburnell@skylinetechnologies.com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57213" y="595313"/>
            <a:ext cx="82454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4800" u="sng" dirty="0" smtClean="0">
                <a:latin typeface="+mn-lt"/>
              </a:rPr>
              <a:t>Thank You!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accent4">
                    <a:lumMod val="90000"/>
                  </a:schemeClr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on Tap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What is Knockout?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What does Knockout get me?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How do I use Knockout?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How do I make Knockout and ASP.NET MVC be BFF’s?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7" y="1613247"/>
            <a:ext cx="9152877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Knockout </a:t>
            </a:r>
            <a:r>
              <a:rPr lang="en-US" sz="5400" b="1" dirty="0" smtClean="0"/>
              <a:t>IS NOT </a:t>
            </a:r>
            <a:r>
              <a:rPr lang="en-US" sz="5400" dirty="0" smtClean="0"/>
              <a:t>a replacement for jQuery, </a:t>
            </a:r>
            <a:r>
              <a:rPr lang="en-US" sz="5400" dirty="0" err="1" smtClean="0"/>
              <a:t>CoffeeScript</a:t>
            </a:r>
            <a:r>
              <a:rPr lang="en-US" sz="5400" dirty="0" smtClean="0"/>
              <a:t>,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14" y="3868093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Knockout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MVVM for HTML and JavaScript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Open source (available on </a:t>
            </a:r>
            <a:r>
              <a:rPr lang="en-US" sz="2400" kern="0" dirty="0" err="1" smtClean="0">
                <a:solidFill>
                  <a:srgbClr val="000000"/>
                </a:solidFill>
              </a:rPr>
              <a:t>GitHub</a:t>
            </a:r>
            <a:r>
              <a:rPr lang="en-US" sz="2400" kern="0" dirty="0" smtClean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Has an active and supportive community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With the release of VS11 it will be officially supported by Microsoft!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MVVM in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3164" y="4677568"/>
            <a:ext cx="3096344" cy="1323737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37140" y="1140556"/>
            <a:ext cx="3096344" cy="3024336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53164" y="4884972"/>
            <a:ext cx="2664296" cy="92890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smtClean="0"/>
              <a:t>“Model”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653164" y="2940756"/>
            <a:ext cx="2664296" cy="928903"/>
          </a:xfrm>
          <a:prstGeom prst="roundRect">
            <a:avLst/>
          </a:prstGeom>
          <a:solidFill>
            <a:srgbClr val="C00000"/>
          </a:solidFill>
          <a:ln>
            <a:solidFill>
              <a:srgbClr val="682E2E"/>
            </a:solidFill>
            <a:prstDash val="dash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err="1" smtClean="0"/>
              <a:t>ViewModel</a:t>
            </a:r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53164" y="1356580"/>
            <a:ext cx="2664296" cy="9289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View</a:t>
            </a:r>
            <a:endParaRPr lang="en-US" sz="2800" dirty="0">
              <a:latin typeface="Franklin Gothic Medium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95172" y="3869662"/>
            <a:ext cx="298152" cy="971904"/>
            <a:chOff x="1681560" y="4699620"/>
            <a:chExt cx="288032" cy="696123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681560" y="4711498"/>
              <a:ext cx="0" cy="68424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969592" y="4699620"/>
              <a:ext cx="0" cy="689301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13731547">
            <a:off x="2739978" y="2204969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3731547" flipH="1" flipV="1">
            <a:off x="2392940" y="2204969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61841" y="5071806"/>
            <a:ext cx="124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14975" y="2320742"/>
            <a:ext cx="1554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Browser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4673" y="4200821"/>
            <a:ext cx="201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Ajax / form posts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6374" y="2373740"/>
            <a:ext cx="1292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Automatic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1556" y="5110866"/>
            <a:ext cx="310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Franklin Gothic Medium" pitchFamily="34" charset="0"/>
              </a:rPr>
              <a:t>Any server-side technology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1556" y="3228978"/>
            <a:ext cx="289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Franklin Gothic Medium" pitchFamily="34" charset="0"/>
              </a:rPr>
              <a:t>JavaScript + observables</a:t>
            </a:r>
            <a:endParaRPr lang="en-US" sz="2000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1556" y="1620976"/>
            <a:ext cx="328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6600"/>
                </a:solidFill>
                <a:latin typeface="Franklin Gothic Medium" pitchFamily="34" charset="0"/>
              </a:rPr>
              <a:t>HTML + declarative bindings</a:t>
            </a:r>
            <a:endParaRPr lang="en-US" sz="2000" dirty="0">
              <a:solidFill>
                <a:srgbClr val="006600"/>
              </a:solidFill>
              <a:latin typeface="Franklin Gothic Medium" pitchFamily="34" charset="0"/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 flipH="1">
            <a:off x="4317460" y="1821031"/>
            <a:ext cx="664096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7460" y="3429033"/>
            <a:ext cx="6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17460" y="5325508"/>
            <a:ext cx="6640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do I get by using Knockout?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Declarative bindings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Automatic UI refresh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Dependent properties</a:t>
            </a:r>
          </a:p>
          <a:p>
            <a:r>
              <a:rPr lang="en-US" sz="2400" kern="0" dirty="0" err="1" smtClean="0">
                <a:solidFill>
                  <a:srgbClr val="000000"/>
                </a:solidFill>
              </a:rPr>
              <a:t>Templating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15" y="778746"/>
            <a:ext cx="8451541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Quick and </a:t>
            </a:r>
            <a:r>
              <a:rPr lang="en-US" sz="5400" dirty="0" err="1" smtClean="0"/>
              <a:t>eazy</a:t>
            </a:r>
            <a:r>
              <a:rPr lang="en-US" sz="5400" dirty="0" smtClean="0"/>
              <a:t> example of what Knockout can do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561505"/>
            <a:ext cx="49053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7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7" y="778746"/>
            <a:ext cx="9152877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Observables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69" y="2514600"/>
            <a:ext cx="4314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2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B_SkylineTemplate">
  <a:themeElements>
    <a:clrScheme name="Skylin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ky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ky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5040E5-4564-49C1-9147-56F1700A1C56}">
  <ds:schemaRefs>
    <ds:schemaRef ds:uri="http://schemas.microsoft.com/office/2006/documentManagement/types"/>
    <ds:schemaRef ds:uri="http://www.w3.org/XML/1998/namespace"/>
    <ds:schemaRef ds:uri="1e37aee8-73ad-441e-bced-8b530ad9291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52ad97b0-86c1-49b5-b544-c488bf38e7c0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KB_SkylineTemplate</Template>
  <TotalTime>5520</TotalTime>
  <Words>534</Words>
  <Application>Microsoft Office PowerPoint</Application>
  <PresentationFormat>Custom</PresentationFormat>
  <Paragraphs>164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KB_SkylineTemplate</vt:lpstr>
      <vt:lpstr>PowerPoint Presentation</vt:lpstr>
      <vt:lpstr>Little about me</vt:lpstr>
      <vt:lpstr>What’s on Tap</vt:lpstr>
      <vt:lpstr>Knockout IS NOT a replacement for jQuery, CoffeeScript, etc.</vt:lpstr>
      <vt:lpstr>Knockout</vt:lpstr>
      <vt:lpstr>MVVM in JavaScript</vt:lpstr>
      <vt:lpstr>What do I get by using Knockout?</vt:lpstr>
      <vt:lpstr>Quick and eazy example of what Knockout can do</vt:lpstr>
      <vt:lpstr>Observables</vt:lpstr>
      <vt:lpstr>Types of Observables</vt:lpstr>
      <vt:lpstr>JSFiddle is great for prototyping but real men use a true IDE</vt:lpstr>
      <vt:lpstr>Bindings</vt:lpstr>
      <vt:lpstr>Text and Appearance</vt:lpstr>
      <vt:lpstr>Template</vt:lpstr>
      <vt:lpstr>Control Flow</vt:lpstr>
      <vt:lpstr>Bindings</vt:lpstr>
      <vt:lpstr>Parent Binding Contexts</vt:lpstr>
      <vt:lpstr>Custom Bindings</vt:lpstr>
      <vt:lpstr>Sample MVC App: Adding in the server side</vt:lpstr>
      <vt:lpstr>Resources</vt:lpstr>
      <vt:lpstr>Tools I Used and/or Talked About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kburnell</dc:creator>
  <cp:lastModifiedBy>kburnell</cp:lastModifiedBy>
  <cp:revision>170</cp:revision>
  <dcterms:created xsi:type="dcterms:W3CDTF">2012-04-03T13:40:37Z</dcterms:created>
  <dcterms:modified xsi:type="dcterms:W3CDTF">2012-06-12T20:33:35Z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