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5"/>
  </p:sldMasterIdLst>
  <p:notesMasterIdLst>
    <p:notesMasterId r:id="rId38"/>
  </p:notesMasterIdLst>
  <p:handoutMasterIdLst>
    <p:handoutMasterId r:id="rId39"/>
  </p:handoutMasterIdLst>
  <p:sldIdLst>
    <p:sldId id="256" r:id="rId6"/>
    <p:sldId id="257" r:id="rId7"/>
    <p:sldId id="258" r:id="rId8"/>
    <p:sldId id="259" r:id="rId9"/>
    <p:sldId id="260" r:id="rId10"/>
    <p:sldId id="261" r:id="rId11"/>
    <p:sldId id="262" r:id="rId12"/>
    <p:sldId id="263" r:id="rId13"/>
    <p:sldId id="265" r:id="rId14"/>
    <p:sldId id="266" r:id="rId15"/>
    <p:sldId id="283" r:id="rId16"/>
    <p:sldId id="267" r:id="rId17"/>
    <p:sldId id="286" r:id="rId18"/>
    <p:sldId id="284" r:id="rId19"/>
    <p:sldId id="285" r:id="rId20"/>
    <p:sldId id="287" r:id="rId21"/>
    <p:sldId id="288" r:id="rId22"/>
    <p:sldId id="290" r:id="rId23"/>
    <p:sldId id="291" r:id="rId24"/>
    <p:sldId id="292" r:id="rId25"/>
    <p:sldId id="293" r:id="rId26"/>
    <p:sldId id="294" r:id="rId27"/>
    <p:sldId id="295" r:id="rId28"/>
    <p:sldId id="296" r:id="rId29"/>
    <p:sldId id="297" r:id="rId30"/>
    <p:sldId id="298" r:id="rId31"/>
    <p:sldId id="289" r:id="rId32"/>
    <p:sldId id="300" r:id="rId33"/>
    <p:sldId id="299" r:id="rId34"/>
    <p:sldId id="301" r:id="rId35"/>
    <p:sldId id="281" r:id="rId36"/>
    <p:sldId id="282" r:id="rId37"/>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64753" autoAdjust="0"/>
  </p:normalViewPr>
  <p:slideViewPr>
    <p:cSldViewPr snapToGrid="0">
      <p:cViewPr>
        <p:scale>
          <a:sx n="66" d="100"/>
          <a:sy n="66" d="100"/>
        </p:scale>
        <p:origin x="-1818" y="-12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7/17/2012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file:///D:\IntroToKendoUI\mvvm_basic.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file:///D:\IntroToKendoUI\template.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805937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200" kern="1200" dirty="0" smtClean="0">
                <a:solidFill>
                  <a:schemeClr val="tx1"/>
                </a:solidFill>
                <a:effectLst/>
                <a:latin typeface="+mn-lt"/>
                <a:ea typeface="+mn-ea"/>
                <a:cs typeface="+mn-cs"/>
              </a:rPr>
              <a:t>So “What are Web Widgets?”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Web widgets are a collection of HTML5 controls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based on jQuery core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designed for web and touch-enabled desktop development, such as Windows 8 </a:t>
            </a:r>
            <a:endParaRPr lang="en-US" sz="2000" kern="1200" dirty="0" smtClean="0">
              <a:solidFill>
                <a:schemeClr val="tx1"/>
              </a:solidFill>
              <a:effectLst/>
              <a:latin typeface="+mn-lt"/>
              <a:ea typeface="+mn-ea"/>
              <a:cs typeface="+mn-cs"/>
            </a:endParaRPr>
          </a:p>
          <a:p>
            <a:pPr algn="l"/>
            <a:r>
              <a:rPr lang="en-US" sz="1200" kern="1200" dirty="0" smtClean="0">
                <a:solidFill>
                  <a:schemeClr val="tx1"/>
                </a:solidFill>
                <a:effectLst/>
                <a:latin typeface="+mn-lt"/>
                <a:ea typeface="+mn-ea"/>
                <a:cs typeface="+mn-cs"/>
              </a:rPr>
              <a:t>and the like the rest of Kendo UI they have been developed with performance in mind</a:t>
            </a:r>
            <a:endParaRPr lang="en-US" sz="4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11</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Because the Kendo UI web widgets are based on jQuery using them is very similar </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First you write some markup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Initialize the markup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have used jQuery UI this should look very familiar.</a:t>
            </a:r>
            <a:endParaRPr lang="en-US" sz="2000" kern="1200" dirty="0" smtClean="0">
              <a:solidFill>
                <a:schemeClr val="tx1"/>
              </a:solidFill>
              <a:effectLst/>
              <a:latin typeface="+mn-lt"/>
              <a:ea typeface="+mn-ea"/>
              <a:cs typeface="+mn-cs"/>
            </a:endParaRPr>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12</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There is an alternative implementation called Declarative Initialization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takes advantage of the HTML “data-“attribute to assign “roles” to the HTML elements.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 just like in the previous example we first you write some markup</a:t>
            </a:r>
            <a:r>
              <a:rPr lang="en-US" sz="1200" b="1" kern="1200" dirty="0" smtClean="0">
                <a:solidFill>
                  <a:schemeClr val="tx1"/>
                </a:solidFill>
                <a:effectLst/>
                <a:latin typeface="+mn-lt"/>
                <a:ea typeface="+mn-ea"/>
                <a:cs typeface="+mn-cs"/>
              </a:rPr>
              <a:t> [CLICK]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Notice the use of “data-role” attribute declaring this element as a </a:t>
            </a:r>
            <a:r>
              <a:rPr lang="en-US" sz="1200" kern="1200" dirty="0" err="1" smtClean="0">
                <a:solidFill>
                  <a:schemeClr val="tx1"/>
                </a:solidFill>
                <a:effectLst/>
                <a:latin typeface="+mn-lt"/>
                <a:ea typeface="+mn-ea"/>
                <a:cs typeface="+mn-cs"/>
              </a:rPr>
              <a:t>DatePicker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value for the data-role attribute is the type of widget all lowercase.</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And then we initialize the markup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example kendo is taking care of initializing the control and all we have to do is call the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is the implementation I prefer as I am able to look at the markup and know exactly what the control is being implemented as.</a:t>
            </a:r>
            <a:endParaRPr lang="en-US" sz="2000" kern="1200" dirty="0" smtClean="0">
              <a:solidFill>
                <a:schemeClr val="tx1"/>
              </a:solidFill>
              <a:effectLst/>
              <a:latin typeface="+mn-lt"/>
              <a:ea typeface="+mn-ea"/>
              <a:cs typeface="+mn-cs"/>
            </a:endParaRPr>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13</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As you would expect with any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suite of controls the UI widgets are extremely configurable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Documentation on the many configuration options can be found at the</a:t>
            </a:r>
            <a:r>
              <a:rPr lang="en-US" sz="1200" kern="1200" baseline="0" dirty="0" smtClean="0">
                <a:solidFill>
                  <a:schemeClr val="tx1"/>
                </a:solidFill>
                <a:effectLst/>
                <a:latin typeface="+mn-lt"/>
                <a:ea typeface="+mn-ea"/>
                <a:cs typeface="+mn-cs"/>
              </a:rPr>
              <a:t> kendo </a:t>
            </a:r>
            <a:r>
              <a:rPr lang="en-US" sz="1200" kern="1200" baseline="0" dirty="0" err="1" smtClean="0">
                <a:solidFill>
                  <a:schemeClr val="tx1"/>
                </a:solidFill>
                <a:effectLst/>
                <a:latin typeface="+mn-lt"/>
                <a:ea typeface="+mn-ea"/>
                <a:cs typeface="+mn-cs"/>
              </a:rPr>
              <a:t>ui</a:t>
            </a:r>
            <a:r>
              <a:rPr lang="en-US" sz="1200" kern="1200" baseline="0" dirty="0" smtClean="0">
                <a:solidFill>
                  <a:schemeClr val="tx1"/>
                </a:solidFill>
                <a:effectLst/>
                <a:latin typeface="+mn-lt"/>
                <a:ea typeface="+mn-ea"/>
                <a:cs typeface="+mn-cs"/>
              </a:rPr>
              <a:t> web site</a:t>
            </a:r>
            <a:r>
              <a:rPr lang="en-US" sz="1200" kern="1200" dirty="0" smtClean="0">
                <a:solidFill>
                  <a:schemeClr val="tx1"/>
                </a:solidFill>
                <a:effectLst/>
                <a:latin typeface="+mn-lt"/>
                <a:ea typeface="+mn-ea"/>
                <a:cs typeface="+mn-cs"/>
              </a:rPr>
              <a:t> where each widget as specific page dedicated to how it can be configured. </a:t>
            </a:r>
            <a:endParaRPr lang="en-US" sz="20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Configuring</a:t>
            </a:r>
          </a:p>
          <a:p>
            <a:pPr lvl="1"/>
            <a:r>
              <a:rPr lang="en-US" sz="1200" kern="1200" dirty="0" smtClean="0">
                <a:solidFill>
                  <a:schemeClr val="tx1"/>
                </a:solidFill>
                <a:effectLst/>
                <a:latin typeface="+mn-lt"/>
                <a:ea typeface="+mn-ea"/>
                <a:cs typeface="+mn-cs"/>
              </a:rPr>
              <a:t>How you</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onfigure your widgets depends on which method you choose when initializing your widgets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used the basic non-declarative initialization then you would need configure by providing JSON-formatted settings to the widgets constructor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 am setting the format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used declarative initialization using a data attribute you would configure your widget using data attributes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 am setting the format with “data-format”</a:t>
            </a:r>
            <a:endParaRPr lang="en-US" sz="4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Widgets that are data driven such as the </a:t>
            </a:r>
            <a:r>
              <a:rPr lang="en-US" sz="1200" kern="1200" dirty="0" err="1" smtClean="0">
                <a:solidFill>
                  <a:schemeClr val="tx1"/>
                </a:solidFill>
                <a:effectLst/>
                <a:latin typeface="+mn-lt"/>
                <a:ea typeface="+mn-ea"/>
                <a:cs typeface="+mn-cs"/>
              </a:rPr>
              <a:t>ComboBox</a:t>
            </a:r>
            <a:r>
              <a:rPr lang="en-US" sz="1200" kern="1200" dirty="0" smtClean="0">
                <a:solidFill>
                  <a:schemeClr val="tx1"/>
                </a:solidFill>
                <a:effectLst/>
                <a:latin typeface="+mn-lt"/>
                <a:ea typeface="+mn-ea"/>
                <a:cs typeface="+mn-cs"/>
              </a:rPr>
              <a:t>, AutoComplete, and Grid have a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that provides the data required by the widget. </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Like general configuration, the manner in which you configure your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depends on how you configure the corresponding widget.</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used the basic non-declarative initialization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then you would need configure by providing by setting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property in the widgets constructor</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used declarative initialization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using a data attribute you would configure your widgets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by setting the “data-“source property in the markup</a:t>
            </a:r>
            <a:endParaRPr lang="en-US" sz="2000" kern="1200" dirty="0" smtClean="0">
              <a:solidFill>
                <a:schemeClr val="tx1"/>
              </a:solidFill>
              <a:effectLst/>
              <a:latin typeface="+mn-lt"/>
              <a:ea typeface="+mn-ea"/>
              <a:cs typeface="+mn-cs"/>
            </a:endParaRPr>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Widgets that are data driven such as the </a:t>
            </a:r>
            <a:r>
              <a:rPr lang="en-US" sz="1200" kern="1200" dirty="0" err="1" smtClean="0">
                <a:solidFill>
                  <a:schemeClr val="tx1"/>
                </a:solidFill>
                <a:effectLst/>
                <a:latin typeface="+mn-lt"/>
                <a:ea typeface="+mn-ea"/>
                <a:cs typeface="+mn-cs"/>
              </a:rPr>
              <a:t>ComboBox</a:t>
            </a:r>
            <a:r>
              <a:rPr lang="en-US" sz="1200" kern="1200" dirty="0" smtClean="0">
                <a:solidFill>
                  <a:schemeClr val="tx1"/>
                </a:solidFill>
                <a:effectLst/>
                <a:latin typeface="+mn-lt"/>
                <a:ea typeface="+mn-ea"/>
                <a:cs typeface="+mn-cs"/>
              </a:rPr>
              <a:t>, AutoComplete, and Grid have a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that provides the data required by the widget. </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Like general configuration, the manner in which you configure your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depends on how you configure the corresponding widget.</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used the basic non-declarative initialization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then you would need configure by providing by setting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property in the widgets constructor</a:t>
            </a:r>
            <a:endParaRPr lang="en-US" sz="2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used declarative initialization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using a data attribute you would configure your widgets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by setting the “data-“source property in the markup</a:t>
            </a:r>
            <a:endParaRPr lang="en-US" sz="2000" kern="1200" dirty="0" smtClean="0">
              <a:solidFill>
                <a:schemeClr val="tx1"/>
              </a:solidFill>
              <a:effectLst/>
              <a:latin typeface="+mn-lt"/>
              <a:ea typeface="+mn-ea"/>
              <a:cs typeface="+mn-cs"/>
            </a:endParaRPr>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An abstraction</a:t>
            </a:r>
            <a:r>
              <a:rPr lang="en-US" sz="1200" kern="1200" baseline="0" dirty="0" smtClean="0">
                <a:solidFill>
                  <a:schemeClr val="tx1"/>
                </a:solidFill>
                <a:effectLst/>
                <a:latin typeface="+mn-lt"/>
                <a:ea typeface="+mn-ea"/>
                <a:cs typeface="+mn-cs"/>
              </a:rPr>
              <a:t> for working with client side data that simplifies data binding and other data operations</a:t>
            </a:r>
          </a:p>
          <a:p>
            <a:pPr marL="0" lvl="0" indent="0">
              <a:buFontTx/>
              <a:buNone/>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Supports local data, such as arrays of JavaScript objects as well remote data including XML and JSON</a:t>
            </a: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Full support for all CRUD operations</a:t>
            </a: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Client and service side support for Sorting, Paging, Grouping and Aggregates</a:t>
            </a: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sz="2000" dirty="0" smtClean="0">
                <a:sym typeface="Wingdings" pitchFamily="2" charset="2"/>
              </a:rPr>
              <a:t>Here</a:t>
            </a:r>
            <a:r>
              <a:rPr lang="en-US" sz="2000" baseline="0" dirty="0" smtClean="0">
                <a:sym typeface="Wingdings" pitchFamily="2" charset="2"/>
              </a:rPr>
              <a:t> we have an example of binding a Kendo UI Grid widget to local data</a:t>
            </a:r>
          </a:p>
          <a:p>
            <a:pPr marL="342900" indent="-342900">
              <a:buFontTx/>
              <a:buChar char="-"/>
            </a:pPr>
            <a:r>
              <a:rPr lang="en-US" sz="2000" baseline="0" dirty="0" smtClean="0">
                <a:sym typeface="Wingdings" pitchFamily="2" charset="2"/>
              </a:rPr>
              <a:t>I create a local array of data.</a:t>
            </a:r>
          </a:p>
          <a:p>
            <a:pPr marL="342900" indent="-342900">
              <a:buFontTx/>
              <a:buChar char="-"/>
            </a:pPr>
            <a:r>
              <a:rPr lang="en-US" sz="2000" baseline="0" dirty="0" smtClean="0">
                <a:sym typeface="Wingdings" pitchFamily="2" charset="2"/>
              </a:rPr>
              <a:t>Then I create a new Kendo UI </a:t>
            </a:r>
            <a:r>
              <a:rPr lang="en-US" sz="2000" baseline="0" dirty="0" err="1" smtClean="0">
                <a:sym typeface="Wingdings" pitchFamily="2" charset="2"/>
              </a:rPr>
              <a:t>DataSource</a:t>
            </a:r>
            <a:r>
              <a:rPr lang="en-US" sz="2000" baseline="0" dirty="0" smtClean="0">
                <a:sym typeface="Wingdings" pitchFamily="2" charset="2"/>
              </a:rPr>
              <a:t> with the array.</a:t>
            </a:r>
          </a:p>
          <a:p>
            <a:pPr marL="342900" indent="-342900">
              <a:buFontTx/>
              <a:buChar char="-"/>
            </a:pPr>
            <a:r>
              <a:rPr lang="en-US" sz="2000" baseline="0" dirty="0" smtClean="0">
                <a:sym typeface="Wingdings" pitchFamily="2" charset="2"/>
              </a:rPr>
              <a:t>And then I set the </a:t>
            </a:r>
            <a:r>
              <a:rPr lang="en-US" sz="2000" baseline="0" dirty="0" err="1" smtClean="0">
                <a:sym typeface="Wingdings" pitchFamily="2" charset="2"/>
              </a:rPr>
              <a:t>datasource</a:t>
            </a:r>
            <a:r>
              <a:rPr lang="en-US" sz="2000" baseline="0" dirty="0" smtClean="0">
                <a:sym typeface="Wingdings" pitchFamily="2" charset="2"/>
              </a:rPr>
              <a:t> inside the initialization of my grid.</a:t>
            </a:r>
          </a:p>
          <a:p>
            <a:pPr marL="342900" indent="-342900">
              <a:buFontTx/>
              <a:buChar char="-"/>
            </a:pPr>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18</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sz="2000" dirty="0" smtClean="0">
                <a:sym typeface="Wingdings" pitchFamily="2" charset="2"/>
              </a:rPr>
              <a:t>Now let’s look at a an example</a:t>
            </a:r>
            <a:r>
              <a:rPr lang="en-US" sz="2000" baseline="0" dirty="0" smtClean="0">
                <a:sym typeface="Wingdings" pitchFamily="2" charset="2"/>
              </a:rPr>
              <a:t> of using remote data</a:t>
            </a:r>
          </a:p>
          <a:p>
            <a:pPr marL="342900" indent="-342900">
              <a:buFontTx/>
              <a:buChar char="-"/>
            </a:pPr>
            <a:r>
              <a:rPr lang="en-US" sz="2000" baseline="0" dirty="0" smtClean="0">
                <a:sym typeface="Wingdings" pitchFamily="2" charset="2"/>
              </a:rPr>
              <a:t>First I create my new </a:t>
            </a:r>
            <a:r>
              <a:rPr lang="en-US" sz="2000" baseline="0" dirty="0" err="1" smtClean="0">
                <a:sym typeface="Wingdings" pitchFamily="2" charset="2"/>
              </a:rPr>
              <a:t>datasource</a:t>
            </a:r>
            <a:endParaRPr lang="en-US" sz="2000" baseline="0" dirty="0" smtClean="0">
              <a:sym typeface="Wingdings" pitchFamily="2" charset="2"/>
            </a:endParaRPr>
          </a:p>
          <a:p>
            <a:pPr marL="342900" indent="-342900">
              <a:buFontTx/>
              <a:buChar char="-"/>
            </a:pPr>
            <a:r>
              <a:rPr lang="en-US" sz="2000" baseline="0" dirty="0" smtClean="0">
                <a:sym typeface="Wingdings" pitchFamily="2" charset="2"/>
              </a:rPr>
              <a:t>And set its type, in this case “</a:t>
            </a:r>
            <a:r>
              <a:rPr lang="en-US" sz="2000" baseline="0" dirty="0" err="1" smtClean="0">
                <a:sym typeface="Wingdings" pitchFamily="2" charset="2"/>
              </a:rPr>
              <a:t>oData</a:t>
            </a:r>
            <a:r>
              <a:rPr lang="en-US" sz="2000" baseline="0" dirty="0" smtClean="0">
                <a:sym typeface="Wingdings" pitchFamily="2" charset="2"/>
              </a:rPr>
              <a:t>”</a:t>
            </a:r>
          </a:p>
          <a:p>
            <a:pPr marL="342900" indent="-342900">
              <a:buFontTx/>
              <a:buChar char="-"/>
            </a:pPr>
            <a:r>
              <a:rPr lang="en-US" sz="2000" baseline="0" dirty="0" smtClean="0">
                <a:sym typeface="Wingdings" pitchFamily="2" charset="2"/>
              </a:rPr>
              <a:t>And the transport </a:t>
            </a:r>
            <a:r>
              <a:rPr lang="en-US" sz="2000" baseline="0" dirty="0" err="1" smtClean="0">
                <a:sym typeface="Wingdings" pitchFamily="2" charset="2"/>
              </a:rPr>
              <a:t>url’s</a:t>
            </a:r>
            <a:r>
              <a:rPr lang="en-US" sz="2000" baseline="0" dirty="0" smtClean="0">
                <a:sym typeface="Wingdings" pitchFamily="2" charset="2"/>
              </a:rPr>
              <a:t>, in this case I am only assigning a read, but you would follow the same process for create, destroy, and update</a:t>
            </a:r>
          </a:p>
          <a:p>
            <a:pPr marL="342900" indent="-342900">
              <a:buFontTx/>
              <a:buChar char="-"/>
            </a:pPr>
            <a:r>
              <a:rPr lang="en-US" sz="2000" baseline="0" dirty="0" smtClean="0">
                <a:sym typeface="Wingdings" pitchFamily="2" charset="2"/>
              </a:rPr>
              <a:t>Finally I set the </a:t>
            </a:r>
            <a:r>
              <a:rPr lang="en-US" sz="2000" baseline="0" dirty="0" err="1" smtClean="0">
                <a:sym typeface="Wingdings" pitchFamily="2" charset="2"/>
              </a:rPr>
              <a:t>the</a:t>
            </a:r>
            <a:r>
              <a:rPr lang="en-US" sz="2000" baseline="0" dirty="0" smtClean="0">
                <a:sym typeface="Wingdings" pitchFamily="2" charset="2"/>
              </a:rPr>
              <a:t> </a:t>
            </a:r>
            <a:r>
              <a:rPr lang="en-US" sz="2000" baseline="0" dirty="0" err="1" smtClean="0">
                <a:sym typeface="Wingdings" pitchFamily="2" charset="2"/>
              </a:rPr>
              <a:t>datasource</a:t>
            </a:r>
            <a:r>
              <a:rPr lang="en-US" sz="2000" baseline="0" dirty="0" smtClean="0">
                <a:sym typeface="Wingdings" pitchFamily="2" charset="2"/>
              </a:rPr>
              <a:t> of my grid in the same manner as we did in the local data example</a:t>
            </a: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19</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Kendo UI provides an MVVM framework that allows you to manage complex HTML and JavaScript UI’s with</a:t>
            </a:r>
          </a:p>
          <a:p>
            <a:pPr marL="171450" lvl="0" indent="-171450">
              <a:buFontTx/>
              <a:buChar char="-"/>
            </a:pPr>
            <a:r>
              <a:rPr lang="en-US" sz="1200" kern="1200" dirty="0" smtClean="0">
                <a:solidFill>
                  <a:schemeClr val="tx1"/>
                </a:solidFill>
                <a:effectLst/>
                <a:latin typeface="+mn-lt"/>
                <a:ea typeface="+mn-ea"/>
                <a:cs typeface="+mn-cs"/>
              </a:rPr>
              <a:t>Declarative</a:t>
            </a:r>
            <a:r>
              <a:rPr lang="en-US" sz="1200" kern="1200" baseline="0" dirty="0" smtClean="0">
                <a:solidFill>
                  <a:schemeClr val="tx1"/>
                </a:solidFill>
                <a:effectLst/>
                <a:latin typeface="+mn-lt"/>
                <a:ea typeface="+mn-ea"/>
                <a:cs typeface="+mn-cs"/>
              </a:rPr>
              <a:t> bindings</a:t>
            </a:r>
          </a:p>
          <a:p>
            <a:pPr marL="171450" lvl="0" indent="-171450">
              <a:buFontTx/>
              <a:buChar char="-"/>
            </a:pPr>
            <a:r>
              <a:rPr lang="en-US" sz="1200" kern="1200" baseline="0" dirty="0" smtClean="0">
                <a:solidFill>
                  <a:schemeClr val="tx1"/>
                </a:solidFill>
                <a:effectLst/>
                <a:latin typeface="+mn-lt"/>
                <a:ea typeface="+mn-ea"/>
                <a:cs typeface="+mn-cs"/>
              </a:rPr>
              <a:t>Automatic two-way data synchronization</a:t>
            </a:r>
          </a:p>
          <a:p>
            <a:pPr marL="171450" lvl="0" indent="-171450">
              <a:buFontTx/>
              <a:buChar char="-"/>
            </a:pPr>
            <a:r>
              <a:rPr lang="en-US" sz="1200" kern="1200" baseline="0" dirty="0" smtClean="0">
                <a:solidFill>
                  <a:schemeClr val="tx1"/>
                </a:solidFill>
                <a:effectLst/>
                <a:latin typeface="+mn-lt"/>
                <a:ea typeface="+mn-ea"/>
                <a:cs typeface="+mn-cs"/>
              </a:rPr>
              <a:t>Dependent properties</a:t>
            </a:r>
          </a:p>
          <a:p>
            <a:pPr marL="171450" lvl="0" indent="-171450">
              <a:buFontTx/>
              <a:buChar char="-"/>
            </a:pPr>
            <a:r>
              <a:rPr lang="en-US" sz="1200" kern="1200" baseline="0" dirty="0" smtClean="0">
                <a:solidFill>
                  <a:schemeClr val="tx1"/>
                </a:solidFill>
                <a:effectLst/>
                <a:latin typeface="+mn-lt"/>
                <a:ea typeface="+mn-ea"/>
                <a:cs typeface="+mn-cs"/>
              </a:rPr>
              <a:t>High performance</a:t>
            </a:r>
          </a:p>
          <a:p>
            <a:pPr marL="171450" lvl="0" indent="-171450">
              <a:buFontTx/>
              <a:buChar char="-"/>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20</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3</a:t>
            </a:fld>
            <a:endParaRPr lang="en-US"/>
          </a:p>
        </p:txBody>
      </p:sp>
    </p:spTree>
    <p:extLst>
      <p:ext uri="{BB962C8B-B14F-4D97-AF65-F5344CB8AC3E}">
        <p14:creationId xmlns:p14="http://schemas.microsoft.com/office/powerpoint/2010/main" val="186063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Let’s look at a basic example of using</a:t>
            </a:r>
            <a:r>
              <a:rPr lang="en-US" sz="1200" kern="1200" baseline="0" dirty="0" smtClean="0">
                <a:solidFill>
                  <a:schemeClr val="tx1"/>
                </a:solidFill>
                <a:effectLst/>
                <a:latin typeface="+mn-lt"/>
                <a:ea typeface="+mn-ea"/>
                <a:cs typeface="+mn-cs"/>
              </a:rPr>
              <a:t> the Kendo UI MVVM Framework</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Let’s start with our view model</a:t>
            </a:r>
          </a:p>
          <a:p>
            <a:pPr marL="628650" lvl="1" indent="-171450">
              <a:buFontTx/>
              <a:buChar char="-"/>
            </a:pPr>
            <a:r>
              <a:rPr lang="en-US" sz="1200" b="0" kern="1200" baseline="0" dirty="0" smtClean="0">
                <a:solidFill>
                  <a:schemeClr val="tx1"/>
                </a:solidFill>
                <a:effectLst/>
                <a:latin typeface="+mn-lt"/>
                <a:ea typeface="+mn-ea"/>
                <a:cs typeface="+mn-cs"/>
              </a:rPr>
              <a:t>My simple view model has 2 properties</a:t>
            </a:r>
          </a:p>
          <a:p>
            <a:pPr marL="1085850" lvl="2" indent="-171450">
              <a:buFontTx/>
              <a:buChar char="-"/>
            </a:pPr>
            <a:r>
              <a:rPr lang="en-US" sz="1200" b="0" kern="1200" baseline="0" dirty="0" smtClean="0">
                <a:solidFill>
                  <a:schemeClr val="tx1"/>
                </a:solidFill>
                <a:effectLst/>
                <a:latin typeface="+mn-lt"/>
                <a:ea typeface="+mn-ea"/>
                <a:cs typeface="+mn-cs"/>
              </a:rPr>
              <a:t>make</a:t>
            </a:r>
          </a:p>
          <a:p>
            <a:pPr marL="1085850" lvl="2" indent="-171450">
              <a:buFontTx/>
              <a:buChar char="-"/>
            </a:pPr>
            <a:r>
              <a:rPr lang="en-US" sz="1200" b="0" kern="1200" baseline="0" dirty="0" err="1" smtClean="0">
                <a:solidFill>
                  <a:schemeClr val="tx1"/>
                </a:solidFill>
                <a:effectLst/>
                <a:latin typeface="+mn-lt"/>
                <a:ea typeface="+mn-ea"/>
                <a:cs typeface="+mn-cs"/>
              </a:rPr>
              <a:t>messageIsVisible</a:t>
            </a:r>
            <a:r>
              <a:rPr lang="en-US" sz="1200" b="0" kern="1200" baseline="0" dirty="0" smtClean="0">
                <a:solidFill>
                  <a:schemeClr val="tx1"/>
                </a:solidFill>
                <a:effectLst/>
                <a:latin typeface="+mn-lt"/>
                <a:ea typeface="+mn-ea"/>
                <a:cs typeface="+mn-cs"/>
              </a:rPr>
              <a:t> which is a dependent property.  It is set based on whether or not the length of make &gt; 0</a:t>
            </a:r>
          </a:p>
          <a:p>
            <a:pPr marL="628650" lvl="1" indent="-171450">
              <a:buFontTx/>
              <a:buChar char="-"/>
            </a:pPr>
            <a:r>
              <a:rPr lang="en-US" sz="1200" b="0" kern="1200" baseline="0" dirty="0" smtClean="0">
                <a:solidFill>
                  <a:schemeClr val="tx1"/>
                </a:solidFill>
                <a:effectLst/>
                <a:latin typeface="+mn-lt"/>
                <a:ea typeface="+mn-ea"/>
                <a:cs typeface="+mn-cs"/>
              </a:rPr>
              <a:t>And it also has a function that we will wire up to a button click event</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Next we have our markup.</a:t>
            </a:r>
          </a:p>
          <a:p>
            <a:pPr marL="628650" lvl="1" indent="-171450">
              <a:buFontTx/>
              <a:buChar char="-"/>
            </a:pPr>
            <a:r>
              <a:rPr lang="en-US" sz="1200" b="0" kern="1200" baseline="0" dirty="0" smtClean="0">
                <a:solidFill>
                  <a:schemeClr val="tx1"/>
                </a:solidFill>
                <a:effectLst/>
                <a:latin typeface="+mn-lt"/>
                <a:ea typeface="+mn-ea"/>
                <a:cs typeface="+mn-cs"/>
              </a:rPr>
              <a:t>It contains an textbox with its value bound to the “make” property of our view model and we also bind the “value update” property bound to “</a:t>
            </a:r>
            <a:r>
              <a:rPr lang="en-US" sz="1200" b="0" kern="1200" baseline="0" dirty="0" err="1" smtClean="0">
                <a:solidFill>
                  <a:schemeClr val="tx1"/>
                </a:solidFill>
                <a:effectLst/>
                <a:latin typeface="+mn-lt"/>
                <a:ea typeface="+mn-ea"/>
                <a:cs typeface="+mn-cs"/>
              </a:rPr>
              <a:t>keyup</a:t>
            </a:r>
            <a:r>
              <a:rPr lang="en-US" sz="1200" b="0" kern="1200" baseline="0" dirty="0" smtClean="0">
                <a:solidFill>
                  <a:schemeClr val="tx1"/>
                </a:solidFill>
                <a:effectLst/>
                <a:latin typeface="+mn-lt"/>
                <a:ea typeface="+mn-ea"/>
                <a:cs typeface="+mn-cs"/>
              </a:rPr>
              <a:t>”</a:t>
            </a:r>
          </a:p>
          <a:p>
            <a:pPr marL="628650" lvl="1" indent="-171450">
              <a:buFontTx/>
              <a:buChar char="-"/>
            </a:pPr>
            <a:r>
              <a:rPr lang="en-US" sz="1200" b="0" kern="1200" baseline="0" dirty="0" smtClean="0">
                <a:solidFill>
                  <a:schemeClr val="tx1"/>
                </a:solidFill>
                <a:effectLst/>
                <a:latin typeface="+mn-lt"/>
                <a:ea typeface="+mn-ea"/>
                <a:cs typeface="+mn-cs"/>
              </a:rPr>
              <a:t>Then we have a span whose visibility is set to the “</a:t>
            </a:r>
            <a:r>
              <a:rPr lang="en-US" sz="1200" b="0" kern="1200" baseline="0" dirty="0" err="1" smtClean="0">
                <a:solidFill>
                  <a:schemeClr val="tx1"/>
                </a:solidFill>
                <a:effectLst/>
                <a:latin typeface="+mn-lt"/>
                <a:ea typeface="+mn-ea"/>
                <a:cs typeface="+mn-cs"/>
              </a:rPr>
              <a:t>isMessageVisible</a:t>
            </a:r>
            <a:r>
              <a:rPr lang="en-US" sz="1200" b="0" kern="1200" baseline="0" dirty="0" smtClean="0">
                <a:solidFill>
                  <a:schemeClr val="tx1"/>
                </a:solidFill>
                <a:effectLst/>
                <a:latin typeface="+mn-lt"/>
                <a:ea typeface="+mn-ea"/>
                <a:cs typeface="+mn-cs"/>
              </a:rPr>
              <a:t>” property of our view model</a:t>
            </a:r>
          </a:p>
          <a:p>
            <a:pPr marL="1085850" lvl="2" indent="-171450">
              <a:buFontTx/>
              <a:buChar char="-"/>
            </a:pPr>
            <a:r>
              <a:rPr lang="en-US" sz="1200" b="0" kern="1200" baseline="0" dirty="0" smtClean="0">
                <a:solidFill>
                  <a:schemeClr val="tx1"/>
                </a:solidFill>
                <a:effectLst/>
                <a:latin typeface="+mn-lt"/>
                <a:ea typeface="+mn-ea"/>
                <a:cs typeface="+mn-cs"/>
              </a:rPr>
              <a:t>And inside the span is a label that is also bound to the “make” property</a:t>
            </a:r>
          </a:p>
          <a:p>
            <a:pPr marL="628650" lvl="1" indent="-171450">
              <a:buFontTx/>
              <a:buChar char="-"/>
            </a:pPr>
            <a:r>
              <a:rPr lang="en-US" sz="1200" b="0" kern="1200" baseline="0" dirty="0" smtClean="0">
                <a:solidFill>
                  <a:schemeClr val="tx1"/>
                </a:solidFill>
                <a:effectLst/>
                <a:latin typeface="+mn-lt"/>
                <a:ea typeface="+mn-ea"/>
                <a:cs typeface="+mn-cs"/>
              </a:rPr>
              <a:t>And finally we have a button whose “click” event is bound to the “</a:t>
            </a:r>
            <a:r>
              <a:rPr lang="en-US" sz="1200" b="0" kern="1200" baseline="0" dirty="0" err="1" smtClean="0">
                <a:solidFill>
                  <a:schemeClr val="tx1"/>
                </a:solidFill>
                <a:effectLst/>
                <a:latin typeface="+mn-lt"/>
                <a:ea typeface="+mn-ea"/>
                <a:cs typeface="+mn-cs"/>
              </a:rPr>
              <a:t>showMessage</a:t>
            </a:r>
            <a:r>
              <a:rPr lang="en-US" sz="1200" b="0" kern="1200" baseline="0" dirty="0" smtClean="0">
                <a:solidFill>
                  <a:schemeClr val="tx1"/>
                </a:solidFill>
                <a:effectLst/>
                <a:latin typeface="+mn-lt"/>
                <a:ea typeface="+mn-ea"/>
                <a:cs typeface="+mn-cs"/>
              </a:rPr>
              <a:t>” function in the view model</a:t>
            </a:r>
          </a:p>
          <a:p>
            <a:pPr marL="171450" lvl="0" indent="-171450">
              <a:buFontTx/>
              <a:buChar char="-"/>
            </a:pPr>
            <a:r>
              <a:rPr lang="en-US" sz="1200" b="1" kern="1200" baseline="0" dirty="0" smtClean="0">
                <a:solidFill>
                  <a:schemeClr val="tx1"/>
                </a:solidFill>
                <a:effectLst/>
                <a:latin typeface="+mn-lt"/>
                <a:ea typeface="+mn-ea"/>
                <a:cs typeface="+mn-cs"/>
              </a:rPr>
              <a:t>[CLICK]</a:t>
            </a:r>
            <a:endParaRPr lang="en-US" sz="1200" b="0" kern="1200" baseline="0" dirty="0" smtClean="0">
              <a:solidFill>
                <a:schemeClr val="tx1"/>
              </a:solidFill>
              <a:effectLst/>
              <a:latin typeface="+mn-lt"/>
              <a:ea typeface="+mn-ea"/>
              <a:cs typeface="+mn-cs"/>
            </a:endParaRPr>
          </a:p>
          <a:p>
            <a:pPr marL="171450" lvl="0" indent="-171450">
              <a:buFontTx/>
              <a:buChar char="-"/>
            </a:pPr>
            <a:r>
              <a:rPr lang="en-US" sz="1200" b="0" kern="1200" baseline="0" dirty="0" smtClean="0">
                <a:solidFill>
                  <a:schemeClr val="tx1"/>
                </a:solidFill>
                <a:effectLst/>
                <a:latin typeface="+mn-lt"/>
                <a:ea typeface="+mn-ea"/>
                <a:cs typeface="+mn-cs"/>
              </a:rPr>
              <a:t>Once we have our view model declared and we have created our markup we need to hook the two of them together and we do that</a:t>
            </a:r>
          </a:p>
          <a:p>
            <a:pPr marL="628650" lvl="1" indent="-171450">
              <a:buFontTx/>
              <a:buChar char="-"/>
            </a:pPr>
            <a:r>
              <a:rPr lang="en-US" sz="1200" b="0" kern="1200" baseline="0" dirty="0" smtClean="0">
                <a:solidFill>
                  <a:schemeClr val="tx1"/>
                </a:solidFill>
                <a:effectLst/>
                <a:latin typeface="+mn-lt"/>
                <a:ea typeface="+mn-ea"/>
                <a:cs typeface="+mn-cs"/>
              </a:rPr>
              <a:t>Using the </a:t>
            </a:r>
            <a:r>
              <a:rPr lang="en-US" sz="1200" b="0" kern="1200" baseline="0" dirty="0" err="1" smtClean="0">
                <a:solidFill>
                  <a:schemeClr val="tx1"/>
                </a:solidFill>
                <a:effectLst/>
                <a:latin typeface="+mn-lt"/>
                <a:ea typeface="+mn-ea"/>
                <a:cs typeface="+mn-cs"/>
              </a:rPr>
              <a:t>kendo.bind</a:t>
            </a:r>
            <a:r>
              <a:rPr lang="en-US" sz="1200" b="0" kern="1200" baseline="0" dirty="0" smtClean="0">
                <a:solidFill>
                  <a:schemeClr val="tx1"/>
                </a:solidFill>
                <a:effectLst/>
                <a:latin typeface="+mn-lt"/>
                <a:ea typeface="+mn-ea"/>
                <a:cs typeface="+mn-cs"/>
              </a:rPr>
              <a:t> method</a:t>
            </a:r>
          </a:p>
          <a:p>
            <a:pPr marL="628650" lvl="1" indent="-171450">
              <a:buFontTx/>
              <a:buChar char="-"/>
            </a:pPr>
            <a:r>
              <a:rPr lang="en-US" sz="1200" b="0" kern="1200" baseline="0" dirty="0" smtClean="0">
                <a:solidFill>
                  <a:schemeClr val="tx1"/>
                </a:solidFill>
                <a:effectLst/>
                <a:latin typeface="+mn-lt"/>
                <a:ea typeface="+mn-ea"/>
                <a:cs typeface="+mn-cs"/>
              </a:rPr>
              <a:t>The first parameter is a selector to the container we are binding to</a:t>
            </a:r>
          </a:p>
          <a:p>
            <a:pPr marL="628650" lvl="1" indent="-171450">
              <a:buFontTx/>
              <a:buChar char="-"/>
            </a:pPr>
            <a:r>
              <a:rPr lang="en-US" sz="1200" b="0" kern="1200" baseline="0" dirty="0" smtClean="0">
                <a:solidFill>
                  <a:schemeClr val="tx1"/>
                </a:solidFill>
                <a:effectLst/>
                <a:latin typeface="+mn-lt"/>
                <a:ea typeface="+mn-ea"/>
                <a:cs typeface="+mn-cs"/>
              </a:rPr>
              <a:t>And the second is the </a:t>
            </a:r>
            <a:r>
              <a:rPr lang="en-US" sz="1200" b="0" kern="1200" baseline="0" dirty="0" err="1" smtClean="0">
                <a:solidFill>
                  <a:schemeClr val="tx1"/>
                </a:solidFill>
                <a:effectLst/>
                <a:latin typeface="+mn-lt"/>
                <a:ea typeface="+mn-ea"/>
                <a:cs typeface="+mn-cs"/>
              </a:rPr>
              <a:t>viewModel</a:t>
            </a:r>
            <a:endParaRPr lang="en-US" sz="1200" b="0" kern="1200" baseline="0" dirty="0" smtClean="0">
              <a:solidFill>
                <a:schemeClr val="tx1"/>
              </a:solidFill>
              <a:effectLst/>
              <a:latin typeface="+mn-lt"/>
              <a:ea typeface="+mn-ea"/>
              <a:cs typeface="+mn-cs"/>
            </a:endParaRPr>
          </a:p>
          <a:p>
            <a:pPr marL="171450" lvl="0" indent="-171450">
              <a:buFontTx/>
              <a:buChar char="-"/>
            </a:pPr>
            <a:endParaRPr lang="en-US" sz="1200" b="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Let’s look at this in action!</a:t>
            </a:r>
          </a:p>
          <a:p>
            <a:pPr marL="685800" lvl="1" indent="-228600">
              <a:buFontTx/>
              <a:buAutoNum type="arabicPeriod"/>
            </a:pPr>
            <a:r>
              <a:rPr lang="en-US" sz="1200" kern="1200" baseline="0" dirty="0" smtClean="0">
                <a:solidFill>
                  <a:schemeClr val="tx1"/>
                </a:solidFill>
                <a:effectLst/>
                <a:latin typeface="+mn-lt"/>
                <a:ea typeface="+mn-ea"/>
                <a:cs typeface="+mn-cs"/>
              </a:rPr>
              <a:t>I can change the text in text box and my message is automatically updated</a:t>
            </a:r>
          </a:p>
          <a:p>
            <a:pPr marL="685800" lvl="1" indent="-228600">
              <a:buFontTx/>
              <a:buAutoNum type="arabicPeriod"/>
            </a:pPr>
            <a:r>
              <a:rPr lang="en-US" sz="1200" kern="1200" baseline="0" dirty="0" smtClean="0">
                <a:solidFill>
                  <a:schemeClr val="tx1"/>
                </a:solidFill>
                <a:effectLst/>
                <a:latin typeface="+mn-lt"/>
                <a:ea typeface="+mn-ea"/>
                <a:cs typeface="+mn-cs"/>
              </a:rPr>
              <a:t>I can clear out the text in the text box and the message goes away</a:t>
            </a:r>
          </a:p>
          <a:p>
            <a:pPr marL="685800" lvl="1" indent="-228600">
              <a:buFontTx/>
              <a:buAutoNum type="arabicPeriod"/>
            </a:pPr>
            <a:r>
              <a:rPr lang="en-US" sz="1200" kern="1200" baseline="0" dirty="0" smtClean="0">
                <a:solidFill>
                  <a:schemeClr val="tx1"/>
                </a:solidFill>
                <a:effectLst/>
                <a:latin typeface="+mn-lt"/>
                <a:ea typeface="+mn-ea"/>
                <a:cs typeface="+mn-cs"/>
              </a:rPr>
              <a:t>And I can click on the button to show a message</a:t>
            </a:r>
          </a:p>
          <a:p>
            <a:pPr marL="685800" lvl="1" indent="-228600">
              <a:buFontTx/>
              <a:buAutoNum type="arabicPeriod"/>
            </a:pPr>
            <a:endParaRPr lang="en-US" sz="1200" kern="1200" baseline="0" dirty="0" smtClean="0">
              <a:solidFill>
                <a:schemeClr val="tx1"/>
              </a:solidFill>
              <a:effectLst/>
              <a:latin typeface="+mn-lt"/>
              <a:ea typeface="+mn-ea"/>
              <a:cs typeface="+mn-cs"/>
            </a:endParaRPr>
          </a:p>
          <a:p>
            <a:pPr marL="457200" lvl="1" indent="0">
              <a:buFontTx/>
              <a:buNone/>
            </a:pPr>
            <a:r>
              <a:rPr lang="en-US" sz="1200" kern="1200" baseline="0" dirty="0" smtClean="0">
                <a:solidFill>
                  <a:schemeClr val="tx1"/>
                </a:solidFill>
                <a:effectLst/>
                <a:latin typeface="+mn-lt"/>
                <a:ea typeface="+mn-ea"/>
                <a:cs typeface="+mn-cs"/>
              </a:rPr>
              <a:t>Now all of this has been doable client side for a long time, using plain old </a:t>
            </a:r>
            <a:r>
              <a:rPr lang="en-US" sz="1200" kern="1200" baseline="0" dirty="0" err="1" smtClean="0">
                <a:solidFill>
                  <a:schemeClr val="tx1"/>
                </a:solidFill>
                <a:effectLst/>
                <a:latin typeface="+mn-lt"/>
                <a:ea typeface="+mn-ea"/>
                <a:cs typeface="+mn-cs"/>
              </a:rPr>
              <a:t>javascript</a:t>
            </a:r>
            <a:r>
              <a:rPr lang="en-US" sz="1200" kern="1200" baseline="0" dirty="0" smtClean="0">
                <a:solidFill>
                  <a:schemeClr val="tx1"/>
                </a:solidFill>
                <a:effectLst/>
                <a:latin typeface="+mn-lt"/>
                <a:ea typeface="+mn-ea"/>
                <a:cs typeface="+mn-cs"/>
              </a:rPr>
              <a:t> and/or jQuery but this implementation requires a lot less code and wiring is done automatically.</a:t>
            </a:r>
          </a:p>
          <a:p>
            <a:pPr marL="457200" lvl="1" indent="0">
              <a:buFontTx/>
              <a:buNone/>
            </a:pPr>
            <a:endParaRPr lang="en-US" sz="1200" kern="1200" baseline="0" dirty="0" smtClean="0">
              <a:solidFill>
                <a:schemeClr val="tx1"/>
              </a:solidFill>
              <a:effectLst/>
              <a:latin typeface="+mn-lt"/>
              <a:ea typeface="+mn-ea"/>
              <a:cs typeface="+mn-cs"/>
            </a:endParaRPr>
          </a:p>
          <a:p>
            <a:pPr marL="171450" lvl="0" indent="-171450">
              <a:buFontTx/>
              <a:buChar char="-"/>
            </a:pPr>
            <a:r>
              <a:rPr lang="en-US" dirty="0" smtClean="0">
                <a:hlinkClick r:id="rId3"/>
              </a:rPr>
              <a:t>file:///D:/IntroToKendoUI/mvvm_basic.html</a:t>
            </a:r>
            <a:endParaRPr lang="en-US" dirty="0" smtClean="0"/>
          </a:p>
          <a:p>
            <a:pPr marL="0" lvl="0" indent="0">
              <a:buFontTx/>
              <a:buNone/>
            </a:pPr>
            <a:endParaRPr lang="en-US" sz="1200" kern="1200" baseline="0" dirty="0" smtClean="0">
              <a:solidFill>
                <a:schemeClr val="tx1"/>
              </a:solidFill>
              <a:effectLst/>
              <a:latin typeface="+mn-lt"/>
              <a:ea typeface="+mn-ea"/>
              <a:cs typeface="+mn-cs"/>
            </a:endParaRPr>
          </a:p>
          <a:p>
            <a:pPr marL="457200" lvl="1" indent="0">
              <a:buFontTx/>
              <a:buNone/>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21</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Kendo UI also provides a </a:t>
            </a:r>
            <a:r>
              <a:rPr lang="en-US" sz="1200" kern="1200" dirty="0" err="1" smtClean="0">
                <a:solidFill>
                  <a:schemeClr val="tx1"/>
                </a:solidFill>
                <a:effectLst/>
                <a:latin typeface="+mn-lt"/>
                <a:ea typeface="+mn-ea"/>
                <a:cs typeface="+mn-cs"/>
              </a:rPr>
              <a:t>templating</a:t>
            </a:r>
            <a:r>
              <a:rPr lang="en-US" sz="1200" kern="1200" baseline="0" dirty="0" smtClean="0">
                <a:solidFill>
                  <a:schemeClr val="tx1"/>
                </a:solidFill>
                <a:effectLst/>
                <a:latin typeface="+mn-lt"/>
                <a:ea typeface="+mn-ea"/>
                <a:cs typeface="+mn-cs"/>
              </a:rPr>
              <a:t> engine that allows you to create reusable html chunks that can be automatically merged with JavaScript data.</a:t>
            </a:r>
          </a:p>
          <a:p>
            <a:pPr marL="171450" lvl="0" indent="-171450">
              <a:buFontTx/>
              <a:buChar char="-"/>
            </a:pPr>
            <a:r>
              <a:rPr lang="en-US" sz="1200" kern="1200" baseline="0" dirty="0" smtClean="0">
                <a:solidFill>
                  <a:schemeClr val="tx1"/>
                </a:solidFill>
                <a:effectLst/>
                <a:latin typeface="+mn-lt"/>
                <a:ea typeface="+mn-ea"/>
                <a:cs typeface="+mn-cs"/>
              </a:rPr>
              <a:t>The Kendo </a:t>
            </a:r>
            <a:r>
              <a:rPr lang="en-US" sz="1200" kern="1200" baseline="0" dirty="0" err="1" smtClean="0">
                <a:solidFill>
                  <a:schemeClr val="tx1"/>
                </a:solidFill>
                <a:effectLst/>
                <a:latin typeface="+mn-lt"/>
                <a:ea typeface="+mn-ea"/>
                <a:cs typeface="+mn-cs"/>
              </a:rPr>
              <a:t>templating</a:t>
            </a:r>
            <a:r>
              <a:rPr lang="en-US" sz="1200" kern="1200" baseline="0" dirty="0" smtClean="0">
                <a:solidFill>
                  <a:schemeClr val="tx1"/>
                </a:solidFill>
                <a:effectLst/>
                <a:latin typeface="+mn-lt"/>
                <a:ea typeface="+mn-ea"/>
                <a:cs typeface="+mn-cs"/>
              </a:rPr>
              <a:t> trades feature blot in other </a:t>
            </a:r>
            <a:r>
              <a:rPr lang="en-US" sz="1200" kern="1200" baseline="0" dirty="0" err="1" smtClean="0">
                <a:solidFill>
                  <a:schemeClr val="tx1"/>
                </a:solidFill>
                <a:effectLst/>
                <a:latin typeface="+mn-lt"/>
                <a:ea typeface="+mn-ea"/>
                <a:cs typeface="+mn-cs"/>
              </a:rPr>
              <a:t>templating</a:t>
            </a:r>
            <a:r>
              <a:rPr lang="en-US" sz="1200" kern="1200" baseline="0" dirty="0" smtClean="0">
                <a:solidFill>
                  <a:schemeClr val="tx1"/>
                </a:solidFill>
                <a:effectLst/>
                <a:latin typeface="+mn-lt"/>
                <a:ea typeface="+mn-ea"/>
                <a:cs typeface="+mn-cs"/>
              </a:rPr>
              <a:t> engines for much greater performance</a:t>
            </a:r>
          </a:p>
          <a:p>
            <a:pPr marL="171450" lvl="0" indent="-171450">
              <a:buFontTx/>
              <a:buChar char="-"/>
            </a:pPr>
            <a:r>
              <a:rPr lang="en-US" sz="1200" kern="1200" baseline="0" dirty="0" smtClean="0">
                <a:solidFill>
                  <a:schemeClr val="tx1"/>
                </a:solidFill>
                <a:effectLst/>
                <a:latin typeface="+mn-lt"/>
                <a:ea typeface="+mn-ea"/>
                <a:cs typeface="+mn-cs"/>
              </a:rPr>
              <a:t>Templates are distinguished from other markup using the “#”</a:t>
            </a:r>
          </a:p>
          <a:p>
            <a:pPr marL="171450" lvl="0" indent="-171450">
              <a:buFontTx/>
              <a:buChar char="-"/>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22</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baseline="0" dirty="0" smtClean="0">
                <a:solidFill>
                  <a:schemeClr val="tx1"/>
                </a:solidFill>
                <a:effectLst/>
                <a:latin typeface="+mn-lt"/>
                <a:ea typeface="+mn-ea"/>
                <a:cs typeface="+mn-cs"/>
              </a:rPr>
              <a:t>Here we have an example of a template</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We have a JavaScript object defined that contains our data</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Next we have our script that defines actual template.</a:t>
            </a:r>
          </a:p>
          <a:p>
            <a:pPr marL="628650" lvl="1" indent="-171450">
              <a:buFontTx/>
              <a:buChar char="-"/>
            </a:pPr>
            <a:r>
              <a:rPr lang="en-US" sz="1200" b="0" kern="1200" baseline="0" dirty="0" smtClean="0">
                <a:solidFill>
                  <a:schemeClr val="tx1"/>
                </a:solidFill>
                <a:effectLst/>
                <a:latin typeface="+mn-lt"/>
                <a:ea typeface="+mn-ea"/>
                <a:cs typeface="+mn-cs"/>
              </a:rPr>
              <a:t>First there is an &lt;h1&gt; that will display the “</a:t>
            </a:r>
            <a:r>
              <a:rPr lang="en-US" sz="1200" b="0" kern="1200" baseline="0" dirty="0" err="1" smtClean="0">
                <a:solidFill>
                  <a:schemeClr val="tx1"/>
                </a:solidFill>
                <a:effectLst/>
                <a:latin typeface="+mn-lt"/>
                <a:ea typeface="+mn-ea"/>
                <a:cs typeface="+mn-cs"/>
              </a:rPr>
              <a:t>listName</a:t>
            </a:r>
            <a:r>
              <a:rPr lang="en-US" sz="1200" b="0" kern="1200" baseline="0" dirty="0" smtClean="0">
                <a:solidFill>
                  <a:schemeClr val="tx1"/>
                </a:solidFill>
                <a:effectLst/>
                <a:latin typeface="+mn-lt"/>
                <a:ea typeface="+mn-ea"/>
                <a:cs typeface="+mn-cs"/>
              </a:rPr>
              <a:t>”</a:t>
            </a:r>
          </a:p>
          <a:p>
            <a:pPr marL="628650" lvl="1" indent="-171450">
              <a:buFontTx/>
              <a:buChar char="-"/>
            </a:pPr>
            <a:r>
              <a:rPr lang="en-US" sz="1200" b="0" kern="1200" baseline="0" dirty="0" smtClean="0">
                <a:solidFill>
                  <a:schemeClr val="tx1"/>
                </a:solidFill>
                <a:effectLst/>
                <a:latin typeface="+mn-lt"/>
                <a:ea typeface="+mn-ea"/>
                <a:cs typeface="+mn-cs"/>
              </a:rPr>
              <a:t>Next there is an unordered-list that will displays the “make” and “model” for each car in the cars property of our data</a:t>
            </a:r>
          </a:p>
          <a:p>
            <a:pPr marL="171450" lvl="0" indent="-171450">
              <a:buFontTx/>
              <a:buChar char="-"/>
            </a:pPr>
            <a:r>
              <a:rPr lang="en-US" sz="1200" b="1" kern="1200" baseline="0" dirty="0" smtClean="0">
                <a:solidFill>
                  <a:schemeClr val="tx1"/>
                </a:solidFill>
                <a:effectLst/>
                <a:latin typeface="+mn-lt"/>
                <a:ea typeface="+mn-ea"/>
                <a:cs typeface="+mn-cs"/>
              </a:rPr>
              <a:t>[CLICK]</a:t>
            </a:r>
            <a:endParaRPr lang="en-US" sz="1200" b="0" kern="1200" baseline="0" dirty="0" smtClean="0">
              <a:solidFill>
                <a:schemeClr val="tx1"/>
              </a:solidFill>
              <a:effectLst/>
              <a:latin typeface="+mn-lt"/>
              <a:ea typeface="+mn-ea"/>
              <a:cs typeface="+mn-cs"/>
            </a:endParaRPr>
          </a:p>
          <a:p>
            <a:pPr marL="171450" lvl="0" indent="-171450">
              <a:buFontTx/>
              <a:buChar char="-"/>
            </a:pPr>
            <a:r>
              <a:rPr lang="en-US" sz="1200" b="0" kern="1200" baseline="0" dirty="0" smtClean="0">
                <a:solidFill>
                  <a:schemeClr val="tx1"/>
                </a:solidFill>
                <a:effectLst/>
                <a:latin typeface="+mn-lt"/>
                <a:ea typeface="+mn-ea"/>
                <a:cs typeface="+mn-cs"/>
              </a:rPr>
              <a:t>Up top we have our empty div that will be the container for the template.</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And finally we have the code that </a:t>
            </a:r>
          </a:p>
          <a:p>
            <a:pPr marL="628650" lvl="1" indent="-171450">
              <a:buFontTx/>
              <a:buChar char="-"/>
            </a:pPr>
            <a:r>
              <a:rPr lang="en-US" sz="1200" b="0" kern="1200" baseline="0" dirty="0" smtClean="0">
                <a:solidFill>
                  <a:schemeClr val="tx1"/>
                </a:solidFill>
                <a:effectLst/>
                <a:latin typeface="+mn-lt"/>
                <a:ea typeface="+mn-ea"/>
                <a:cs typeface="+mn-cs"/>
              </a:rPr>
              <a:t>Gets the template html</a:t>
            </a:r>
          </a:p>
          <a:p>
            <a:pPr marL="628650" lvl="1" indent="-171450">
              <a:buFontTx/>
              <a:buChar char="-"/>
            </a:pPr>
            <a:r>
              <a:rPr lang="en-US" sz="1200" b="0" kern="1200" baseline="0" dirty="0" smtClean="0">
                <a:solidFill>
                  <a:schemeClr val="tx1"/>
                </a:solidFill>
                <a:effectLst/>
                <a:latin typeface="+mn-lt"/>
                <a:ea typeface="+mn-ea"/>
                <a:cs typeface="+mn-cs"/>
              </a:rPr>
              <a:t>Creates the template using the our data</a:t>
            </a:r>
          </a:p>
          <a:p>
            <a:pPr marL="628650" lvl="1" indent="-171450">
              <a:buFontTx/>
              <a:buChar char="-"/>
            </a:pPr>
            <a:r>
              <a:rPr lang="en-US" sz="1200" b="0" kern="1200" baseline="0" dirty="0" smtClean="0">
                <a:solidFill>
                  <a:schemeClr val="tx1"/>
                </a:solidFill>
                <a:effectLst/>
                <a:latin typeface="+mn-lt"/>
                <a:ea typeface="+mn-ea"/>
                <a:cs typeface="+mn-cs"/>
              </a:rPr>
              <a:t>And renders it in our “container” element.</a:t>
            </a:r>
          </a:p>
          <a:p>
            <a:pPr marL="628650" lvl="1" indent="-171450">
              <a:buFontTx/>
              <a:buChar char="-"/>
            </a:pPr>
            <a:endParaRPr lang="en-US" sz="1200" b="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Run It</a:t>
            </a:r>
          </a:p>
          <a:p>
            <a:pPr marL="628650" lvl="1" indent="-171450">
              <a:buFontTx/>
              <a:buChar char="-"/>
            </a:pPr>
            <a:r>
              <a:rPr lang="en-US" sz="1200" kern="1200" baseline="0" dirty="0" smtClean="0">
                <a:solidFill>
                  <a:schemeClr val="tx1"/>
                </a:solidFill>
                <a:effectLst/>
                <a:latin typeface="+mn-lt"/>
                <a:ea typeface="+mn-ea"/>
                <a:cs typeface="+mn-cs"/>
              </a:rPr>
              <a:t>And we can run this and see that it indeed renders our h1 and our list of make/model for each car</a:t>
            </a:r>
          </a:p>
          <a:p>
            <a:pPr marL="628650" lvl="1"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dirty="0" smtClean="0">
                <a:hlinkClick r:id="rId3"/>
              </a:rPr>
              <a:t>file:///D:/IntroToKendoUI/template.html</a:t>
            </a:r>
            <a:endParaRPr lang="en-US" dirty="0" smtClean="0"/>
          </a:p>
          <a:p>
            <a:pPr marL="0" lvl="0" indent="0">
              <a:buFontTx/>
              <a:buNone/>
            </a:pPr>
            <a:endParaRPr lang="en-US" sz="1200" kern="1200" baseline="0" dirty="0" smtClean="0">
              <a:solidFill>
                <a:schemeClr val="tx1"/>
              </a:solidFill>
              <a:effectLst/>
              <a:latin typeface="+mn-lt"/>
              <a:ea typeface="+mn-ea"/>
              <a:cs typeface="+mn-cs"/>
            </a:endParaRPr>
          </a:p>
          <a:p>
            <a:pPr marL="457200" lvl="1" indent="0">
              <a:buFontTx/>
              <a:buNone/>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23</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Validator is a client side validation framework.</a:t>
            </a:r>
            <a:r>
              <a:rPr lang="en-US" sz="1200" kern="1200" baseline="0" dirty="0" smtClean="0">
                <a:solidFill>
                  <a:schemeClr val="tx1"/>
                </a:solidFill>
                <a:effectLst/>
                <a:latin typeface="+mn-lt"/>
                <a:ea typeface="+mn-ea"/>
                <a:cs typeface="+mn-cs"/>
              </a:rPr>
              <a:t>  Built on HTML5 form validation but unlike HTML5 form validation the Kendo UI Validator implementation has the same wide browser support that Kendo UI has.</a:t>
            </a: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Validator includes built in rules plus a simple and intuitive means of creating custom rules.</a:t>
            </a:r>
          </a:p>
          <a:p>
            <a:pPr marL="171450" lvl="0" indent="-171450">
              <a:buFontTx/>
              <a:buChar char="-"/>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baseline="0" dirty="0" smtClean="0">
                <a:solidFill>
                  <a:schemeClr val="tx1"/>
                </a:solidFill>
                <a:effectLst/>
                <a:latin typeface="+mn-lt"/>
                <a:ea typeface="+mn-ea"/>
                <a:cs typeface="+mn-cs"/>
              </a:rPr>
              <a:t>So let’s look at an example input form using the Kendo UI Validator framework</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To start off we have some straight forward markup</a:t>
            </a:r>
          </a:p>
          <a:p>
            <a:pPr marL="628650" lvl="1" indent="-171450">
              <a:buFontTx/>
              <a:buChar char="-"/>
            </a:pPr>
            <a:r>
              <a:rPr lang="en-US" sz="1200" b="0" kern="1200" baseline="0" dirty="0" smtClean="0">
                <a:solidFill>
                  <a:schemeClr val="tx1"/>
                </a:solidFill>
                <a:effectLst/>
                <a:latin typeface="+mn-lt"/>
                <a:ea typeface="+mn-ea"/>
                <a:cs typeface="+mn-cs"/>
              </a:rPr>
              <a:t>We have 3 input fields with labels</a:t>
            </a:r>
          </a:p>
          <a:p>
            <a:pPr marL="1085850" lvl="2" indent="-171450">
              <a:buFontTx/>
              <a:buChar char="-"/>
            </a:pPr>
            <a:r>
              <a:rPr lang="en-US" sz="1200" b="0" kern="1200" baseline="0" dirty="0" smtClean="0">
                <a:solidFill>
                  <a:schemeClr val="tx1"/>
                </a:solidFill>
                <a:effectLst/>
                <a:latin typeface="+mn-lt"/>
                <a:ea typeface="+mn-ea"/>
                <a:cs typeface="+mn-cs"/>
              </a:rPr>
              <a:t>Year takes advantage of the HTML5 form input type of “number” which requires it to be a numeric value, it is required  and has a min and max value defined</a:t>
            </a:r>
          </a:p>
          <a:p>
            <a:pPr marL="1085850" lvl="2" indent="-171450">
              <a:buFontTx/>
              <a:buChar char="-"/>
            </a:pPr>
            <a:r>
              <a:rPr lang="en-US" sz="1200" b="0" kern="1200" baseline="0" dirty="0" smtClean="0">
                <a:solidFill>
                  <a:schemeClr val="tx1"/>
                </a:solidFill>
                <a:effectLst/>
                <a:latin typeface="+mn-lt"/>
                <a:ea typeface="+mn-ea"/>
                <a:cs typeface="+mn-cs"/>
              </a:rPr>
              <a:t>Make and Model are both standard text inputs and are marked required</a:t>
            </a:r>
          </a:p>
          <a:p>
            <a:pPr marL="457200" lvl="1" indent="0">
              <a:buFontTx/>
              <a:buNone/>
            </a:pPr>
            <a:r>
              <a:rPr lang="en-US" sz="1200" b="0" kern="1200" baseline="0" dirty="0" smtClean="0">
                <a:solidFill>
                  <a:schemeClr val="tx1"/>
                </a:solidFill>
                <a:effectLst/>
                <a:latin typeface="+mn-lt"/>
                <a:ea typeface="+mn-ea"/>
                <a:cs typeface="+mn-cs"/>
              </a:rPr>
              <a:t>- And we have a submit button</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r>
              <a:rPr lang="en-US" sz="1200" b="0" kern="1200" baseline="0" dirty="0" smtClean="0">
                <a:solidFill>
                  <a:schemeClr val="tx1"/>
                </a:solidFill>
                <a:effectLst/>
                <a:latin typeface="+mn-lt"/>
                <a:ea typeface="+mn-ea"/>
                <a:cs typeface="+mn-cs"/>
              </a:rPr>
              <a:t>Inside our document ready function we have the code that hooks up the Kendo UI Validators</a:t>
            </a:r>
          </a:p>
          <a:p>
            <a:pPr marL="171450" lvl="0" indent="-171450">
              <a:buFontTx/>
              <a:buChar char="-"/>
            </a:pPr>
            <a:r>
              <a:rPr lang="en-US" sz="1200" b="1" kern="1200" baseline="0" dirty="0" smtClean="0">
                <a:solidFill>
                  <a:schemeClr val="tx1"/>
                </a:solidFill>
                <a:effectLst/>
                <a:latin typeface="+mn-lt"/>
                <a:ea typeface="+mn-ea"/>
                <a:cs typeface="+mn-cs"/>
              </a:rPr>
              <a:t>[CLICK]</a:t>
            </a:r>
            <a:endParaRPr lang="en-US" sz="1200" b="0" kern="1200" baseline="0" dirty="0" smtClean="0">
              <a:solidFill>
                <a:schemeClr val="tx1"/>
              </a:solidFill>
              <a:effectLst/>
              <a:latin typeface="+mn-lt"/>
              <a:ea typeface="+mn-ea"/>
              <a:cs typeface="+mn-cs"/>
            </a:endParaRPr>
          </a:p>
          <a:p>
            <a:pPr marL="171450" lvl="0" indent="-171450">
              <a:buFontTx/>
              <a:buChar char="-"/>
            </a:pPr>
            <a:r>
              <a:rPr lang="en-US" sz="1200" b="0" kern="1200" baseline="0" dirty="0" smtClean="0">
                <a:solidFill>
                  <a:schemeClr val="tx1"/>
                </a:solidFill>
                <a:effectLst/>
                <a:latin typeface="+mn-lt"/>
                <a:ea typeface="+mn-ea"/>
                <a:cs typeface="+mn-cs"/>
              </a:rPr>
              <a:t>And then inside our save click event we call the Validate function which returns true if everything is valid</a:t>
            </a:r>
          </a:p>
          <a:p>
            <a:pPr marL="171450" lvl="0" indent="-171450">
              <a:buFontTx/>
              <a:buChar char="-"/>
            </a:pPr>
            <a:endParaRPr lang="en-US" sz="1200" b="0" kern="1200" baseline="0" dirty="0" smtClean="0">
              <a:solidFill>
                <a:schemeClr val="tx1"/>
              </a:solidFill>
              <a:effectLst/>
              <a:latin typeface="+mn-lt"/>
              <a:ea typeface="+mn-ea"/>
              <a:cs typeface="+mn-cs"/>
            </a:endParaRPr>
          </a:p>
          <a:p>
            <a:pPr marL="171450" lvl="0" indent="-171450">
              <a:buFontTx/>
              <a:buChar char="-"/>
            </a:pPr>
            <a:endParaRPr lang="en-US" sz="1200" b="0" kern="1200" baseline="0" dirty="0" smtClean="0">
              <a:solidFill>
                <a:schemeClr val="tx1"/>
              </a:solidFill>
              <a:effectLst/>
              <a:latin typeface="+mn-lt"/>
              <a:ea typeface="+mn-ea"/>
              <a:cs typeface="+mn-cs"/>
            </a:endParaRPr>
          </a:p>
          <a:p>
            <a:pPr marL="171450" lvl="0" indent="-171450">
              <a:buFontTx/>
              <a:buChar char="-"/>
            </a:pPr>
            <a:r>
              <a:rPr lang="en-US" sz="1200" b="0" kern="1200" baseline="0" dirty="0" smtClean="0">
                <a:solidFill>
                  <a:schemeClr val="tx1"/>
                </a:solidFill>
                <a:effectLst/>
                <a:latin typeface="+mn-lt"/>
                <a:ea typeface="+mn-ea"/>
                <a:cs typeface="+mn-cs"/>
              </a:rPr>
              <a:t>Before we run this code and see what it does I want to look at an example of creating a custom validator.</a:t>
            </a:r>
          </a:p>
          <a:p>
            <a:pPr marL="171450" lvl="0" indent="-171450">
              <a:buFontTx/>
              <a:buChar char="-"/>
            </a:pPr>
            <a:endParaRPr lang="en-US" sz="1200" b="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I want to create a validation rule that stops users from adding any Ford’s to their list</a:t>
            </a:r>
          </a:p>
          <a:p>
            <a:pPr marL="171450" lvl="0" indent="-171450">
              <a:buFontTx/>
              <a:buChar char="-"/>
            </a:pPr>
            <a:r>
              <a:rPr lang="en-US" sz="1200" kern="1200" baseline="0" dirty="0" smtClean="0">
                <a:solidFill>
                  <a:schemeClr val="tx1"/>
                </a:solidFill>
                <a:effectLst/>
                <a:latin typeface="+mn-lt"/>
                <a:ea typeface="+mn-ea"/>
                <a:cs typeface="+mn-cs"/>
              </a:rPr>
              <a:t>So I need to create a custom validator.</a:t>
            </a:r>
          </a:p>
          <a:p>
            <a:pPr marL="171450" lvl="0" indent="-171450">
              <a:buFontTx/>
              <a:buChar char="-"/>
            </a:pPr>
            <a:r>
              <a:rPr lang="en-US" sz="1200" b="1" kern="1200" baseline="0" dirty="0" smtClean="0">
                <a:solidFill>
                  <a:schemeClr val="tx1"/>
                </a:solidFill>
                <a:effectLst/>
                <a:latin typeface="+mn-lt"/>
                <a:ea typeface="+mn-ea"/>
                <a:cs typeface="+mn-cs"/>
              </a:rPr>
              <a:t>[CLICK]</a:t>
            </a:r>
            <a:endParaRPr lang="en-US" sz="1200" b="0" kern="1200" baseline="0" dirty="0" smtClean="0">
              <a:solidFill>
                <a:schemeClr val="tx1"/>
              </a:solidFill>
              <a:effectLst/>
              <a:latin typeface="+mn-lt"/>
              <a:ea typeface="+mn-ea"/>
              <a:cs typeface="+mn-cs"/>
            </a:endParaRPr>
          </a:p>
          <a:p>
            <a:pPr marL="0" lvl="0" indent="0">
              <a:buFontTx/>
              <a:buNone/>
            </a:pPr>
            <a:endParaRPr lang="en-US" sz="1200" kern="1200" baseline="0" dirty="0" smtClean="0">
              <a:solidFill>
                <a:schemeClr val="tx1"/>
              </a:solidFill>
              <a:effectLst/>
              <a:latin typeface="+mn-lt"/>
              <a:ea typeface="+mn-ea"/>
              <a:cs typeface="+mn-cs"/>
            </a:endParaRPr>
          </a:p>
          <a:p>
            <a:pPr marL="0" lvl="0" indent="0">
              <a:buFontTx/>
              <a:buNone/>
            </a:pPr>
            <a:endParaRPr lang="en-US" sz="1200" kern="1200" baseline="0" dirty="0" smtClean="0">
              <a:solidFill>
                <a:schemeClr val="tx1"/>
              </a:solidFill>
              <a:effectLst/>
              <a:latin typeface="+mn-lt"/>
              <a:ea typeface="+mn-ea"/>
              <a:cs typeface="+mn-cs"/>
            </a:endParaRPr>
          </a:p>
          <a:p>
            <a:pPr marL="0" lvl="0" indent="0">
              <a:buFontTx/>
              <a:buNone/>
            </a:pPr>
            <a:endParaRPr lang="en-US" sz="1200" kern="1200" baseline="0" dirty="0" smtClean="0">
              <a:solidFill>
                <a:schemeClr val="tx1"/>
              </a:solidFill>
              <a:effectLst/>
              <a:latin typeface="+mn-lt"/>
              <a:ea typeface="+mn-ea"/>
              <a:cs typeface="+mn-cs"/>
            </a:endParaRPr>
          </a:p>
          <a:p>
            <a:pPr marL="457200" lvl="1" indent="0">
              <a:buFontTx/>
              <a:buNone/>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baseline="0" dirty="0" smtClean="0">
                <a:solidFill>
                  <a:schemeClr val="tx1"/>
                </a:solidFill>
                <a:effectLst/>
                <a:latin typeface="+mn-lt"/>
                <a:ea typeface="+mn-ea"/>
                <a:cs typeface="+mn-cs"/>
              </a:rPr>
              <a:t>So this the last example with the inclusion of a custom validator.</a:t>
            </a:r>
          </a:p>
          <a:p>
            <a:pPr marL="171450" lvl="0" indent="-171450">
              <a:buFontTx/>
              <a:buChar char="-"/>
            </a:pPr>
            <a:r>
              <a:rPr lang="en-US" sz="1200" b="1" kern="1200" baseline="0" dirty="0" smtClean="0">
                <a:solidFill>
                  <a:schemeClr val="tx1"/>
                </a:solidFill>
                <a:effectLst/>
                <a:latin typeface="+mn-lt"/>
                <a:ea typeface="+mn-ea"/>
                <a:cs typeface="+mn-cs"/>
              </a:rPr>
              <a:t>[CLICK]</a:t>
            </a:r>
          </a:p>
          <a:p>
            <a:pPr marL="171450" lvl="0" indent="-171450">
              <a:buFontTx/>
              <a:buChar char="-"/>
            </a:pPr>
            <a:endParaRPr lang="en-US" sz="1200" b="1" kern="1200" baseline="0" dirty="0" smtClean="0">
              <a:solidFill>
                <a:schemeClr val="tx1"/>
              </a:solidFill>
              <a:effectLst/>
              <a:latin typeface="+mn-lt"/>
              <a:ea typeface="+mn-ea"/>
              <a:cs typeface="+mn-cs"/>
            </a:endParaRPr>
          </a:p>
          <a:p>
            <a:pPr marL="171450" lvl="0" indent="-171450">
              <a:buFontTx/>
              <a:buChar char="-"/>
            </a:pPr>
            <a:r>
              <a:rPr lang="en-US" sz="1200" b="0" kern="1200" baseline="0" dirty="0" smtClean="0">
                <a:solidFill>
                  <a:schemeClr val="tx1"/>
                </a:solidFill>
                <a:effectLst/>
                <a:latin typeface="+mn-lt"/>
                <a:ea typeface="+mn-ea"/>
                <a:cs typeface="+mn-cs"/>
              </a:rPr>
              <a:t>Custom validators are added to the rules collection of the validator</a:t>
            </a:r>
          </a:p>
          <a:p>
            <a:pPr marL="171450" lvl="0" indent="-171450">
              <a:buFontTx/>
              <a:buChar char="-"/>
            </a:pPr>
            <a:r>
              <a:rPr lang="en-US" sz="1200" b="0" kern="1200" baseline="0" dirty="0" smtClean="0">
                <a:solidFill>
                  <a:schemeClr val="tx1"/>
                </a:solidFill>
                <a:effectLst/>
                <a:latin typeface="+mn-lt"/>
                <a:ea typeface="+mn-ea"/>
                <a:cs typeface="+mn-cs"/>
              </a:rPr>
              <a:t>Here I am adding a rule called “</a:t>
            </a:r>
            <a:r>
              <a:rPr lang="en-US" sz="1200" b="0" kern="1200" baseline="0" dirty="0" err="1" smtClean="0">
                <a:solidFill>
                  <a:schemeClr val="tx1"/>
                </a:solidFill>
                <a:effectLst/>
                <a:latin typeface="+mn-lt"/>
                <a:ea typeface="+mn-ea"/>
                <a:cs typeface="+mn-cs"/>
              </a:rPr>
              <a:t>noFord</a:t>
            </a:r>
            <a:r>
              <a:rPr lang="en-US" sz="1200" b="0" kern="1200" baseline="0" dirty="0" smtClean="0">
                <a:solidFill>
                  <a:schemeClr val="tx1"/>
                </a:solidFill>
                <a:effectLst/>
                <a:latin typeface="+mn-lt"/>
                <a:ea typeface="+mn-ea"/>
                <a:cs typeface="+mn-cs"/>
              </a:rPr>
              <a:t>” I am assigning in to a function</a:t>
            </a:r>
          </a:p>
          <a:p>
            <a:pPr marL="628650" lvl="1" indent="-171450">
              <a:buFontTx/>
              <a:buChar char="-"/>
            </a:pPr>
            <a:r>
              <a:rPr lang="en-US" sz="1200" b="0" kern="1200" baseline="0" dirty="0" smtClean="0">
                <a:solidFill>
                  <a:schemeClr val="tx1"/>
                </a:solidFill>
                <a:effectLst/>
                <a:latin typeface="+mn-lt"/>
                <a:ea typeface="+mn-ea"/>
                <a:cs typeface="+mn-cs"/>
              </a:rPr>
              <a:t>Inside the function we need to make sure that we are dealing with the actual input field we want, in this case the Make field</a:t>
            </a:r>
          </a:p>
          <a:p>
            <a:pPr marL="628650" lvl="1" indent="-171450">
              <a:buFontTx/>
              <a:buChar char="-"/>
            </a:pPr>
            <a:r>
              <a:rPr lang="en-US" sz="1200" b="0" kern="1200" baseline="0" dirty="0" smtClean="0">
                <a:solidFill>
                  <a:schemeClr val="tx1"/>
                </a:solidFill>
                <a:effectLst/>
                <a:latin typeface="+mn-lt"/>
                <a:ea typeface="+mn-ea"/>
                <a:cs typeface="+mn-cs"/>
              </a:rPr>
              <a:t>And then we want to check the value of the input and return true if != “ford” other wise the field is invalid and we return false</a:t>
            </a:r>
          </a:p>
          <a:p>
            <a:pPr marL="171450" lvl="0" indent="-171450">
              <a:buFontTx/>
              <a:buChar char="-"/>
            </a:pPr>
            <a:r>
              <a:rPr lang="en-US" sz="1200" b="0" kern="1200" baseline="0" dirty="0" smtClean="0">
                <a:solidFill>
                  <a:schemeClr val="tx1"/>
                </a:solidFill>
                <a:effectLst/>
                <a:latin typeface="+mn-lt"/>
                <a:ea typeface="+mn-ea"/>
                <a:cs typeface="+mn-cs"/>
              </a:rPr>
              <a:t>As part of the custom validation I also need to define the validation message I want displayed </a:t>
            </a:r>
            <a:r>
              <a:rPr lang="en-US" sz="1200" b="1" kern="1200" baseline="0" dirty="0" smtClean="0">
                <a:solidFill>
                  <a:schemeClr val="tx1"/>
                </a:solidFill>
                <a:effectLst/>
                <a:latin typeface="+mn-lt"/>
                <a:ea typeface="+mn-ea"/>
                <a:cs typeface="+mn-cs"/>
              </a:rPr>
              <a:t>[CLICK]</a:t>
            </a:r>
          </a:p>
          <a:p>
            <a:pPr marL="628650" lvl="1" indent="-171450">
              <a:buFontTx/>
              <a:buChar char="-"/>
            </a:pPr>
            <a:r>
              <a:rPr lang="en-US" sz="1200" b="0" kern="1200" baseline="0" dirty="0" smtClean="0">
                <a:solidFill>
                  <a:schemeClr val="tx1"/>
                </a:solidFill>
                <a:effectLst/>
                <a:latin typeface="+mn-lt"/>
                <a:ea typeface="+mn-ea"/>
                <a:cs typeface="+mn-cs"/>
              </a:rPr>
              <a:t>So here I am adding a message for the “</a:t>
            </a:r>
            <a:r>
              <a:rPr lang="en-US" sz="1200" b="0" kern="1200" baseline="0" dirty="0" err="1" smtClean="0">
                <a:solidFill>
                  <a:schemeClr val="tx1"/>
                </a:solidFill>
                <a:effectLst/>
                <a:latin typeface="+mn-lt"/>
                <a:ea typeface="+mn-ea"/>
                <a:cs typeface="+mn-cs"/>
              </a:rPr>
              <a:t>noFord</a:t>
            </a:r>
            <a:r>
              <a:rPr lang="en-US" sz="1200" b="0" kern="1200" baseline="0" dirty="0" smtClean="0">
                <a:solidFill>
                  <a:schemeClr val="tx1"/>
                </a:solidFill>
                <a:effectLst/>
                <a:latin typeface="+mn-lt"/>
                <a:ea typeface="+mn-ea"/>
                <a:cs typeface="+mn-cs"/>
              </a:rPr>
              <a:t>” validation rule</a:t>
            </a:r>
          </a:p>
          <a:p>
            <a:pPr marL="628650" lvl="1" indent="-171450">
              <a:buFontTx/>
              <a:buChar char="-"/>
            </a:pPr>
            <a:endParaRPr lang="en-US" sz="1200" b="0" kern="1200" baseline="0" dirty="0" smtClean="0">
              <a:solidFill>
                <a:schemeClr val="tx1"/>
              </a:solidFill>
              <a:effectLst/>
              <a:latin typeface="+mn-lt"/>
              <a:ea typeface="+mn-ea"/>
              <a:cs typeface="+mn-cs"/>
            </a:endParaRPr>
          </a:p>
          <a:p>
            <a:pPr marL="0" lvl="0" indent="0">
              <a:buFontTx/>
              <a:buNone/>
            </a:pPr>
            <a:r>
              <a:rPr lang="en-US" sz="1200" kern="1200" baseline="0" dirty="0" smtClean="0">
                <a:solidFill>
                  <a:schemeClr val="tx1"/>
                </a:solidFill>
                <a:effectLst/>
                <a:latin typeface="+mn-lt"/>
                <a:ea typeface="+mn-ea"/>
                <a:cs typeface="+mn-cs"/>
              </a:rPr>
              <a:t>- And now we can take a look at this demo in action</a:t>
            </a:r>
          </a:p>
          <a:p>
            <a:pPr marL="457200" lvl="1" indent="0">
              <a:buFontTx/>
              <a:buNone/>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4000" dirty="0" smtClean="0">
                <a:sym typeface="Wingdings" pitchFamily="2" charset="2"/>
              </a:rPr>
              <a:t>Adaptive</a:t>
            </a:r>
            <a:r>
              <a:rPr lang="en-US" sz="4000" baseline="0" dirty="0" smtClean="0">
                <a:sym typeface="Wingdings" pitchFamily="2" charset="2"/>
              </a:rPr>
              <a:t> rendering functionality creates truly native looking UI’s for iOS, Android, and Blackberry</a:t>
            </a:r>
          </a:p>
          <a:p>
            <a:pPr lvl="0" algn="l"/>
            <a:endParaRPr lang="en-US" sz="4000" baseline="0" dirty="0" smtClean="0">
              <a:sym typeface="Wingdings" pitchFamily="2" charset="2"/>
            </a:endParaRPr>
          </a:p>
          <a:p>
            <a:pPr lvl="0" algn="l"/>
            <a:r>
              <a:rPr lang="en-US" sz="4000" dirty="0" smtClean="0">
                <a:sym typeface="Wingdings" pitchFamily="2" charset="2"/>
              </a:rPr>
              <a:t>Smooth natural and touch-friendly scrolling</a:t>
            </a:r>
          </a:p>
          <a:p>
            <a:pPr lvl="0" algn="l"/>
            <a:endParaRPr lang="en-US" sz="4000" dirty="0" smtClean="0">
              <a:sym typeface="Wingdings" pitchFamily="2" charset="2"/>
            </a:endParaRPr>
          </a:p>
          <a:p>
            <a:pPr lvl="0" algn="l"/>
            <a:r>
              <a:rPr lang="en-US" sz="4000" dirty="0" smtClean="0">
                <a:sym typeface="Wingdings" pitchFamily="2" charset="2"/>
              </a:rPr>
              <a:t>Automatically</a:t>
            </a:r>
            <a:r>
              <a:rPr lang="en-US" sz="4000" baseline="0" dirty="0" smtClean="0">
                <a:sym typeface="Wingdings" pitchFamily="2" charset="2"/>
              </a:rPr>
              <a:t> handles common elements such as title, </a:t>
            </a:r>
            <a:r>
              <a:rPr lang="en-US" sz="4000" baseline="0" dirty="0" err="1" smtClean="0">
                <a:sym typeface="Wingdings" pitchFamily="2" charset="2"/>
              </a:rPr>
              <a:t>nav</a:t>
            </a:r>
            <a:r>
              <a:rPr lang="en-US" sz="4000" baseline="0" dirty="0" smtClean="0">
                <a:sym typeface="Wingdings" pitchFamily="2" charset="2"/>
              </a:rPr>
              <a:t> bars </a:t>
            </a:r>
            <a:r>
              <a:rPr lang="en-US" sz="4000" baseline="0" dirty="0" err="1" smtClean="0">
                <a:sym typeface="Wingdings" pitchFamily="2" charset="2"/>
              </a:rPr>
              <a:t>etc</a:t>
            </a:r>
            <a:r>
              <a:rPr lang="en-US" sz="4000" baseline="0" dirty="0" smtClean="0">
                <a:sym typeface="Wingdings" pitchFamily="2" charset="2"/>
              </a:rPr>
              <a:t> to support different orientations</a:t>
            </a:r>
          </a:p>
          <a:p>
            <a:pPr lvl="0" algn="l"/>
            <a:endParaRPr lang="en-US" sz="4000" baseline="0" dirty="0" smtClean="0">
              <a:sym typeface="Wingdings" pitchFamily="2" charset="2"/>
            </a:endParaRPr>
          </a:p>
          <a:p>
            <a:pPr lvl="0" algn="l"/>
            <a:r>
              <a:rPr lang="en-US" sz="4000" baseline="0" dirty="0" smtClean="0">
                <a:sym typeface="Wingdings" pitchFamily="2" charset="2"/>
              </a:rPr>
              <a:t>Loves tablets too!</a:t>
            </a:r>
          </a:p>
          <a:p>
            <a:pPr lvl="0" algn="l"/>
            <a:endParaRPr lang="en-US" sz="4000" baseline="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28</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endParaRPr lang="en-US" sz="4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29</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30</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31</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Create a test for “</a:t>
            </a:r>
            <a:r>
              <a:rPr lang="en-US" sz="1400" b="1" baseline="0" dirty="0" err="1" smtClean="0"/>
              <a:t>CustomerIndex_ShouldBeDisplayed_AsThe_DefaultPage</a:t>
            </a:r>
            <a:r>
              <a:rPr lang="en-US" sz="1400" b="0" baseline="0" dirty="0" smtClean="0"/>
              <a:t>”</a:t>
            </a:r>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lvl="1" indent="-342900" algn="l">
              <a:buFontTx/>
              <a:buAutoNum type="arabicPeriod" startAt="5"/>
            </a:pPr>
            <a:r>
              <a:rPr lang="en-US" sz="1400" b="0" i="0" baseline="0" smtClean="0"/>
              <a:t>Now we can finish our test by interrogating the browser object</a:t>
            </a:r>
          </a:p>
          <a:p>
            <a:pPr marL="1200150" lvl="2" indent="-285750" algn="l">
              <a:buFontTx/>
              <a:buChar char="-"/>
            </a:pPr>
            <a:r>
              <a:rPr lang="en-US" sz="1400" b="0" i="0" baseline="0" dirty="0" smtClean="0"/>
              <a:t>In this case we want to verify that we are on the “Customer Index” page and we do that by looking at the title</a:t>
            </a:r>
          </a:p>
          <a:p>
            <a:pPr marL="1200150" lvl="2" indent="-285750" algn="l">
              <a:buFontTx/>
              <a:buChar char="-"/>
            </a:pPr>
            <a:r>
              <a:rPr lang="en-US" sz="1400" b="1" i="0" baseline="0" dirty="0" err="1" smtClean="0"/>
              <a:t>Browser.Title.ShouldEqual</a:t>
            </a:r>
            <a:r>
              <a:rPr lang="en-US" sz="1400" b="1" i="0" baseline="0" dirty="0" smtClean="0"/>
              <a:t>(“Customer Index”)</a:t>
            </a:r>
            <a:r>
              <a:rPr lang="en-US" sz="1400" b="0" i="0" baseline="0" dirty="0" smtClean="0"/>
              <a:t>;</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p>
          <a:p>
            <a:pPr marL="800100" lvl="1" indent="-342900" algn="l">
              <a:buFontTx/>
              <a:buAutoNum type="arabicPeriod" startAt="7"/>
            </a:pPr>
            <a:r>
              <a:rPr lang="en-US" sz="1400" b="0" i="0" baseline="0" dirty="0" smtClean="0"/>
              <a:t>You’ll notice our browser stays open and also that browser has a dispose method so let’s handle this – IN </a:t>
            </a:r>
            <a:r>
              <a:rPr lang="en-US" sz="1400" b="0" i="0" baseline="0" dirty="0" err="1" smtClean="0"/>
              <a:t>CleanUp</a:t>
            </a:r>
            <a:r>
              <a:rPr lang="en-US" sz="1400" b="0" i="0" baseline="0" dirty="0" smtClean="0"/>
              <a:t>!</a:t>
            </a:r>
          </a:p>
          <a:p>
            <a:pPr marL="1200150" lvl="2" indent="-285750" algn="l">
              <a:buFontTx/>
              <a:buChar char="-"/>
            </a:pPr>
            <a:r>
              <a:rPr lang="en-US" sz="1400" b="1" i="0" baseline="0" dirty="0" err="1" smtClean="0"/>
              <a:t>browser.Close</a:t>
            </a:r>
            <a:r>
              <a:rPr lang="en-US" sz="1400" b="1" i="0" baseline="0" dirty="0" smtClean="0"/>
              <a:t>();</a:t>
            </a:r>
          </a:p>
          <a:p>
            <a:pPr marL="1200150" lvl="2" indent="-285750" algn="l">
              <a:buFontTx/>
              <a:buChar char="-"/>
            </a:pPr>
            <a:r>
              <a:rPr lang="en-US" sz="1400" b="1" i="0" baseline="0" dirty="0" err="1" smtClean="0"/>
              <a:t>browser.Dispose</a:t>
            </a:r>
            <a:r>
              <a:rPr lang="en-US" sz="1400" b="1" i="0" baseline="0" dirty="0" smtClean="0"/>
              <a:t>();</a:t>
            </a:r>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914400" lvl="2" indent="0" algn="l">
              <a:buFontTx/>
              <a:buNone/>
            </a:pPr>
            <a:r>
              <a:rPr lang="en-US" sz="1400" b="0" i="0" baseline="0" dirty="0" smtClean="0"/>
              <a:t>- Let’s make sure the </a:t>
            </a:r>
            <a:r>
              <a:rPr lang="en-US" sz="1400" b="0" i="0" baseline="0" dirty="0" err="1" smtClean="0"/>
              <a:t>firstName</a:t>
            </a:r>
            <a:r>
              <a:rPr lang="en-US" sz="1400" b="0" i="0" baseline="0" dirty="0" smtClean="0"/>
              <a:t> field is displayed – we will use the browser dev tools to figure out what we are looking for</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a:t>
            </a:r>
            <a:r>
              <a:rPr lang="en-US" sz="1200" b="1" kern="1200" dirty="0" err="1" smtClean="0">
                <a:solidFill>
                  <a:schemeClr val="tx1"/>
                </a:solidFill>
                <a:latin typeface="+mn-lt"/>
                <a:ea typeface="+mn-ea"/>
                <a:cs typeface="+mn-cs"/>
              </a:rPr>
              <a:t>CustomerIndex_ShouldContain_DisplayFor_FirstName</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//Act</a:t>
            </a:r>
          </a:p>
          <a:p>
            <a:r>
              <a:rPr lang="en-US" sz="1200" b="1" kern="1200" baseline="0" dirty="0" smtClean="0">
                <a:solidFill>
                  <a:schemeClr val="tx1"/>
                </a:solidFill>
                <a:latin typeface="+mn-lt"/>
                <a:ea typeface="+mn-ea"/>
                <a:cs typeface="+mn-cs"/>
              </a:rPr>
              <a:t>	            Label result = _</a:t>
            </a:r>
            <a:r>
              <a:rPr lang="en-US" sz="1200" b="1" kern="1200" baseline="0" dirty="0" err="1" smtClean="0">
                <a:solidFill>
                  <a:schemeClr val="tx1"/>
                </a:solidFill>
                <a:latin typeface="+mn-lt"/>
                <a:ea typeface="+mn-ea"/>
                <a:cs typeface="+mn-cs"/>
              </a:rPr>
              <a:t>browser.Label</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firstName</a:t>
            </a:r>
            <a:r>
              <a:rPr lang="en-US" sz="1200" b="1"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result.ShouldNotBeNull</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Clicking_Next_ShouldDisplayThe_Step2Page()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Arange</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string url = "http://localhost:11074/";</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("next").Click();</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browser.Title.ShouldEqual</a:t>
            </a:r>
            <a:r>
              <a:rPr lang="en-US" sz="1200" b="1" kern="1200" dirty="0" smtClean="0">
                <a:solidFill>
                  <a:schemeClr val="tx1"/>
                </a:solidFill>
                <a:latin typeface="+mn-lt"/>
                <a:ea typeface="+mn-ea"/>
                <a:cs typeface="+mn-cs"/>
              </a:rPr>
              <a:t>("Step 2");</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browser.Close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browser.Dispose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lvl="1"/>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1" kern="1200" dirty="0" smtClean="0">
                <a:solidFill>
                  <a:schemeClr val="tx1"/>
                </a:solidFill>
                <a:latin typeface="+mn-lt"/>
                <a:ea typeface="+mn-ea"/>
                <a:cs typeface="+mn-cs"/>
              </a:rPr>
              <a:t>            //Arrange</a:t>
            </a:r>
          </a:p>
          <a:p>
            <a:pPr lvl="2"/>
            <a:r>
              <a:rPr lang="en-US" sz="1200" b="1" kern="1200" dirty="0" smtClean="0">
                <a:solidFill>
                  <a:schemeClr val="tx1"/>
                </a:solidFill>
                <a:latin typeface="+mn-lt"/>
                <a:ea typeface="+mn-ea"/>
                <a:cs typeface="+mn-cs"/>
              </a:rPr>
              <a:t>            _browser = new IE(Url);</a:t>
            </a:r>
          </a:p>
          <a:p>
            <a:pPr lvl="2"/>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2"/>
            <a:r>
              <a:rPr lang="en-US" sz="1200" b="1" kern="1200" dirty="0" smtClean="0">
                <a:solidFill>
                  <a:schemeClr val="tx1"/>
                </a:solidFill>
                <a:latin typeface="+mn-lt"/>
                <a:ea typeface="+mn-ea"/>
                <a:cs typeface="+mn-cs"/>
              </a:rPr>
              <a:t>            //Act</a:t>
            </a:r>
          </a:p>
          <a:p>
            <a:pPr lvl="2"/>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//Assert</a:t>
            </a:r>
          </a:p>
          <a:p>
            <a:pPr lvl="2"/>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result.InnerHtml.ShouldEqual</a:t>
            </a:r>
            <a:r>
              <a:rPr lang="en-US" sz="1200" b="1" kern="1200" dirty="0" smtClean="0">
                <a:solidFill>
                  <a:schemeClr val="tx1"/>
                </a:solidFill>
                <a:latin typeface="+mn-lt"/>
                <a:ea typeface="+mn-ea"/>
                <a:cs typeface="+mn-cs"/>
              </a:rPr>
              <a:t>("First Name is required");</a:t>
            </a:r>
          </a:p>
          <a:p>
            <a:pPr lvl="2"/>
            <a:r>
              <a:rPr lang="en-US" sz="1200" b="1"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457200" lvl="1" indent="0">
              <a:buNone/>
            </a:pPr>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1" kern="1200" dirty="0" smtClean="0">
                <a:solidFill>
                  <a:schemeClr val="tx1"/>
                </a:solidFill>
                <a:latin typeface="+mn-lt"/>
                <a:ea typeface="+mn-ea"/>
                <a:cs typeface="+mn-cs"/>
              </a:rPr>
              <a:t>            //Arrange</a:t>
            </a:r>
          </a:p>
          <a:p>
            <a:pPr lvl="1"/>
            <a:r>
              <a:rPr lang="en-US" sz="1200" b="1" kern="1200" dirty="0" smtClean="0">
                <a:solidFill>
                  <a:schemeClr val="tx1"/>
                </a:solidFill>
                <a:latin typeface="+mn-lt"/>
                <a:ea typeface="+mn-ea"/>
                <a:cs typeface="+mn-cs"/>
              </a:rPr>
              <a:t>            _browser = new IE(Url);</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browser.TextField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TypeText</a:t>
            </a:r>
            <a:r>
              <a:rPr lang="en-US" sz="1200" b="1" kern="1200" dirty="0" smtClean="0">
                <a:solidFill>
                  <a:schemeClr val="tx1"/>
                </a:solidFill>
                <a:latin typeface="+mn-lt"/>
                <a:ea typeface="+mn-ea"/>
                <a:cs typeface="+mn-cs"/>
              </a:rPr>
              <a:t>("Joe");</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1"/>
            <a:r>
              <a:rPr lang="en-US" sz="1200" b="1" kern="1200" dirty="0" smtClean="0">
                <a:solidFill>
                  <a:schemeClr val="tx1"/>
                </a:solidFill>
                <a:latin typeface="+mn-lt"/>
                <a:ea typeface="+mn-ea"/>
                <a:cs typeface="+mn-cs"/>
              </a:rPr>
              <a:t>            //Act</a:t>
            </a:r>
          </a:p>
          <a:p>
            <a:pPr lvl="1"/>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//Assert</a:t>
            </a:r>
          </a:p>
          <a:p>
            <a:pPr lvl="1"/>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result.Exists.ShouldBeFalse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t>
            </a:r>
            <a:endParaRPr lang="en-US" sz="1100" b="1"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32</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a:t>
            </a: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8</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you know all about Kendo UI you no doubt want to add it to your we web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Kendo UI is a pure JavaScript framework and consists of only script files, cascading style sheets, and assets adding it to your web application takes just 3 simple steps: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Copy the contents of the “</a:t>
            </a:r>
            <a:r>
              <a:rPr lang="en-US" sz="1200" kern="1200" dirty="0" err="1" smtClean="0">
                <a:solidFill>
                  <a:schemeClr val="tx1"/>
                </a:solidFill>
                <a:effectLst/>
                <a:latin typeface="+mn-lt"/>
                <a:ea typeface="+mn-ea"/>
                <a:cs typeface="+mn-cs"/>
              </a:rPr>
              <a:t>js</a:t>
            </a:r>
            <a:r>
              <a:rPr lang="en-US" sz="1200" kern="1200" dirty="0" smtClean="0">
                <a:solidFill>
                  <a:schemeClr val="tx1"/>
                </a:solidFill>
                <a:effectLst/>
                <a:latin typeface="+mn-lt"/>
                <a:ea typeface="+mn-ea"/>
                <a:cs typeface="+mn-cs"/>
              </a:rPr>
              <a:t>” directory of the Kendo UI download to the directory in your web application where you keep JavaScript files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Copy the contents of the “styles” directory of the Kendo UI download to wherever your application references Cascading Style sheets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Lastly, you need to register the necessary scripts and content to make your pages aware of Kendo UI.</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Which pieces you register depends on what functionality of Kendo UI you want to use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 use the web pieces of Kendo UI which includes the Web widgets, MVVM Framework, Client-side Data Source, Validation, </a:t>
            </a:r>
            <a:r>
              <a:rPr lang="en-US" sz="1200" kern="1200" dirty="0" err="1" smtClean="0">
                <a:solidFill>
                  <a:schemeClr val="tx1"/>
                </a:solidFill>
                <a:effectLst/>
                <a:latin typeface="+mn-lt"/>
                <a:ea typeface="+mn-ea"/>
                <a:cs typeface="+mn-cs"/>
              </a:rPr>
              <a:t>Templating</a:t>
            </a:r>
            <a:r>
              <a:rPr lang="en-US" sz="1200" kern="1200" dirty="0" smtClean="0">
                <a:solidFill>
                  <a:schemeClr val="tx1"/>
                </a:solidFill>
                <a:effectLst/>
                <a:latin typeface="+mn-lt"/>
                <a:ea typeface="+mn-ea"/>
                <a:cs typeface="+mn-cs"/>
              </a:rPr>
              <a:t>, and Drag and Drop you need to register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4"/>
            <a:r>
              <a:rPr lang="en-US" sz="1200" kern="1200" dirty="0" err="1" smtClean="0">
                <a:solidFill>
                  <a:schemeClr val="tx1"/>
                </a:solidFill>
                <a:effectLst/>
                <a:latin typeface="+mn-lt"/>
                <a:ea typeface="+mn-ea"/>
                <a:cs typeface="+mn-cs"/>
              </a:rPr>
              <a:t>Kendo.common</a:t>
            </a:r>
            <a:r>
              <a:rPr lang="en-US" sz="1200" kern="1200" dirty="0" smtClean="0">
                <a:solidFill>
                  <a:schemeClr val="tx1"/>
                </a:solidFill>
                <a:effectLst/>
                <a:latin typeface="+mn-lt"/>
                <a:ea typeface="+mn-ea"/>
                <a:cs typeface="+mn-cs"/>
              </a:rPr>
              <a:t> CSS file</a:t>
            </a:r>
            <a:endParaRPr lang="en-US" sz="2000" kern="1200" dirty="0" smtClean="0">
              <a:solidFill>
                <a:schemeClr val="tx1"/>
              </a:solidFill>
              <a:effectLst/>
              <a:latin typeface="+mn-lt"/>
              <a:ea typeface="+mn-ea"/>
              <a:cs typeface="+mn-cs"/>
            </a:endParaRPr>
          </a:p>
          <a:p>
            <a:pPr lvl="4"/>
            <a:r>
              <a:rPr lang="en-US" sz="1200" kern="1200" dirty="0" err="1" smtClean="0">
                <a:solidFill>
                  <a:schemeClr val="tx1"/>
                </a:solidFill>
                <a:effectLst/>
                <a:latin typeface="+mn-lt"/>
                <a:ea typeface="+mn-ea"/>
                <a:cs typeface="+mn-cs"/>
              </a:rPr>
              <a:t>Kendo.default</a:t>
            </a:r>
            <a:r>
              <a:rPr lang="en-US" sz="1200" kern="1200" dirty="0" smtClean="0">
                <a:solidFill>
                  <a:schemeClr val="tx1"/>
                </a:solidFill>
                <a:effectLst/>
                <a:latin typeface="+mn-lt"/>
                <a:ea typeface="+mn-ea"/>
                <a:cs typeface="+mn-cs"/>
              </a:rPr>
              <a:t> CSS file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jQuery JavaScript file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kendo.web</a:t>
            </a:r>
            <a:r>
              <a:rPr lang="en-US" sz="1200" kern="1200" dirty="0" smtClean="0">
                <a:solidFill>
                  <a:schemeClr val="tx1"/>
                </a:solidFill>
                <a:effectLst/>
                <a:latin typeface="+mn-lt"/>
                <a:ea typeface="+mn-ea"/>
                <a:cs typeface="+mn-cs"/>
              </a:rPr>
              <a:t> JavaScript file </a:t>
            </a:r>
          </a:p>
          <a:p>
            <a:pPr lvl="3"/>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9</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200" kern="1200" dirty="0" smtClean="0">
                <a:solidFill>
                  <a:schemeClr val="tx1"/>
                </a:solidFill>
                <a:effectLst/>
                <a:latin typeface="+mn-lt"/>
                <a:ea typeface="+mn-ea"/>
                <a:cs typeface="+mn-cs"/>
              </a:rPr>
              <a:t>So “What are Web Widgets?”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Web widgets are a collection of HTML5 controls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based on jQuery core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0" algn="l"/>
            <a:r>
              <a:rPr lang="en-US" sz="1200" kern="1200" dirty="0" smtClean="0">
                <a:solidFill>
                  <a:schemeClr val="tx1"/>
                </a:solidFill>
                <a:effectLst/>
                <a:latin typeface="+mn-lt"/>
                <a:ea typeface="+mn-ea"/>
                <a:cs typeface="+mn-cs"/>
              </a:rPr>
              <a:t>designed for web and touch-enabled desktop development, such as Windows 8 </a:t>
            </a:r>
            <a:endParaRPr lang="en-US" sz="2000" kern="1200" dirty="0" smtClean="0">
              <a:solidFill>
                <a:schemeClr val="tx1"/>
              </a:solidFill>
              <a:effectLst/>
              <a:latin typeface="+mn-lt"/>
              <a:ea typeface="+mn-ea"/>
              <a:cs typeface="+mn-cs"/>
            </a:endParaRPr>
          </a:p>
          <a:p>
            <a:pPr algn="l"/>
            <a:r>
              <a:rPr lang="en-US" sz="1200" kern="1200" dirty="0" smtClean="0">
                <a:solidFill>
                  <a:schemeClr val="tx1"/>
                </a:solidFill>
                <a:effectLst/>
                <a:latin typeface="+mn-lt"/>
                <a:ea typeface="+mn-ea"/>
                <a:cs typeface="+mn-cs"/>
              </a:rPr>
              <a:t>and the like the rest of Kendo UI they have been developed with performance in mind</a:t>
            </a:r>
            <a:endParaRPr lang="en-US" sz="4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10</a:t>
            </a:fld>
            <a:endParaRPr lang="en-US"/>
          </a:p>
        </p:txBody>
      </p:sp>
    </p:spTree>
    <p:extLst>
      <p:ext uri="{BB962C8B-B14F-4D97-AF65-F5344CB8AC3E}">
        <p14:creationId xmlns:p14="http://schemas.microsoft.com/office/powerpoint/2010/main" val="9275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 y="325120"/>
            <a:ext cx="4720590" cy="2600960"/>
          </a:xfrm>
          <a:prstGeom prst="rect">
            <a:avLst/>
          </a:prstGeom>
        </p:spPr>
        <p:txBody>
          <a:bodyPr lIns="96661" tIns="48331" rIns="96661" bIns="48331"/>
          <a:lstStyle>
            <a:lvl1pPr algn="l">
              <a:defRPr>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40030" y="3169920"/>
            <a:ext cx="4720590" cy="1869440"/>
          </a:xfrm>
          <a:prstGeom prst="rect">
            <a:avLst/>
          </a:prstGeom>
        </p:spPr>
        <p:txBody>
          <a:bodyPr lIns="96661" tIns="48331" rIns="96661" bIns="48331"/>
          <a:lstStyle>
            <a:lvl1pPr marL="0" indent="0" algn="l">
              <a:buNone/>
              <a:defRPr>
                <a:solidFill>
                  <a:schemeClr val="tx1">
                    <a:tint val="75000"/>
                  </a:schemeClr>
                </a:solidFill>
                <a:latin typeface="Segoe UI Light" pitchFamily="34" charset="0"/>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64290-8EA1-416B-AE88-C31E7EFA9165}" type="datetimeFigureOut">
              <a:rPr lang="en-US" smtClean="0"/>
              <a:pPr/>
              <a:t>7/17/2012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48F7D-A43C-439D-8728-B4C82DEC2EAF}" type="slidenum">
              <a:rPr lang="en-US" smtClean="0"/>
              <a:pPr/>
              <a:t>‹#›</a:t>
            </a:fld>
            <a:endParaRPr lang="en-US" dirty="0"/>
          </a:p>
        </p:txBody>
      </p:sp>
    </p:spTree>
    <p:extLst>
      <p:ext uri="{BB962C8B-B14F-4D97-AF65-F5344CB8AC3E}">
        <p14:creationId xmlns:p14="http://schemas.microsoft.com/office/powerpoint/2010/main" val="9072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264290-8EA1-416B-AE88-C31E7EFA9165}" type="datetimeFigureOut">
              <a:rPr lang="en-US" smtClean="0"/>
              <a:pPr/>
              <a:t>7/17/2012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448F7D-A43C-439D-8728-B4C82DEC2EAF}" type="slidenum">
              <a:rPr lang="en-US" smtClean="0"/>
              <a:pPr/>
              <a:t>‹#›</a:t>
            </a:fld>
            <a:endParaRPr lang="en-US" dirty="0"/>
          </a:p>
        </p:txBody>
      </p:sp>
      <p:sp>
        <p:nvSpPr>
          <p:cNvPr id="6" name="Title 1"/>
          <p:cNvSpPr>
            <a:spLocks noGrp="1"/>
          </p:cNvSpPr>
          <p:nvPr>
            <p:ph type="ctrTitle"/>
          </p:nvPr>
        </p:nvSpPr>
        <p:spPr>
          <a:xfrm>
            <a:off x="240030" y="325120"/>
            <a:ext cx="4720590" cy="2600960"/>
          </a:xfrm>
          <a:prstGeom prst="rect">
            <a:avLst/>
          </a:prstGeom>
        </p:spPr>
        <p:txBody>
          <a:bodyPr lIns="96661" tIns="48331" rIns="96661" bIns="48331"/>
          <a:lstStyle>
            <a:lvl1pPr algn="l">
              <a:defRPr>
                <a:latin typeface="Segoe UI Light" pitchFamily="34" charset="0"/>
              </a:defRPr>
            </a:lvl1pPr>
          </a:lstStyle>
          <a:p>
            <a:r>
              <a:rPr lang="en-US" smtClean="0"/>
              <a:t>Click to edit Master title style</a:t>
            </a:r>
            <a:endParaRPr lang="en-US" dirty="0"/>
          </a:p>
        </p:txBody>
      </p:sp>
      <p:pic>
        <p:nvPicPr>
          <p:cNvPr id="1026" name="Picture 2" descr="C:\Users\jpetersen\Pictures\aspConf_Logo_HiRes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740" y="81280"/>
            <a:ext cx="3440430" cy="125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0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64290-8EA1-416B-AE88-C31E7EFA9165}" type="datetimeFigureOut">
              <a:rPr lang="en-US" smtClean="0"/>
              <a:t>7/17/2012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48F7D-A43C-439D-8728-B4C82DEC2EAF}" type="slidenum">
              <a:rPr lang="en-US" smtClean="0"/>
              <a:t>‹#›</a:t>
            </a:fld>
            <a:endParaRPr lang="en-US"/>
          </a:p>
        </p:txBody>
      </p:sp>
    </p:spTree>
    <p:extLst>
      <p:ext uri="{BB962C8B-B14F-4D97-AF65-F5344CB8AC3E}">
        <p14:creationId xmlns:p14="http://schemas.microsoft.com/office/powerpoint/2010/main" val="255402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264290-8EA1-416B-AE88-C31E7EFA9165}" type="datetimeFigureOut">
              <a:rPr lang="en-US" smtClean="0"/>
              <a:t>7/17/2012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48F7D-A43C-439D-8728-B4C82DEC2EAF}" type="slidenum">
              <a:rPr lang="en-US" smtClean="0"/>
              <a:t>‹#›</a:t>
            </a:fld>
            <a:endParaRPr lang="en-US"/>
          </a:p>
        </p:txBody>
      </p:sp>
      <p:sp>
        <p:nvSpPr>
          <p:cNvPr id="6" name="Title 1"/>
          <p:cNvSpPr>
            <a:spLocks noGrp="1"/>
          </p:cNvSpPr>
          <p:nvPr>
            <p:ph type="ctrTitle"/>
          </p:nvPr>
        </p:nvSpPr>
        <p:spPr>
          <a:xfrm>
            <a:off x="240030" y="325120"/>
            <a:ext cx="4720590" cy="2600960"/>
          </a:xfrm>
          <a:prstGeom prst="rect">
            <a:avLst/>
          </a:prstGeom>
        </p:spPr>
        <p:txBody>
          <a:bodyPr lIns="96661" tIns="48331" rIns="96661" bIns="48331"/>
          <a:lstStyle>
            <a:lvl1pPr algn="l">
              <a:defRPr baseline="0">
                <a:solidFill>
                  <a:schemeClr val="tx1"/>
                </a:solidFill>
                <a:latin typeface="Segoe UI 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8903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80060" y="6780107"/>
            <a:ext cx="2240280" cy="389467"/>
          </a:xfrm>
          <a:prstGeom prst="rect">
            <a:avLst/>
          </a:prstGeom>
        </p:spPr>
        <p:txBody>
          <a:bodyPr vert="horz" lIns="96661" tIns="48331" rIns="96661" bIns="48331" rtlCol="0" anchor="ctr"/>
          <a:lstStyle>
            <a:lvl1pPr algn="l">
              <a:defRPr sz="1300">
                <a:solidFill>
                  <a:schemeClr val="tx1">
                    <a:tint val="75000"/>
                  </a:schemeClr>
                </a:solidFill>
                <a:latin typeface="Segoe UI Light" pitchFamily="34" charset="0"/>
              </a:defRPr>
            </a:lvl1pPr>
          </a:lstStyle>
          <a:p>
            <a:fld id="{3D264290-8EA1-416B-AE88-C31E7EFA9165}" type="datetimeFigureOut">
              <a:rPr lang="en-US" smtClean="0"/>
              <a:pPr/>
              <a:t>7/17/2012</a:t>
            </a:fld>
            <a:endParaRPr lang="en-US" dirty="0"/>
          </a:p>
        </p:txBody>
      </p:sp>
      <p:sp>
        <p:nvSpPr>
          <p:cNvPr id="5" name="Footer Placeholder 4"/>
          <p:cNvSpPr>
            <a:spLocks noGrp="1"/>
          </p:cNvSpPr>
          <p:nvPr>
            <p:ph type="ftr" sz="quarter" idx="3"/>
          </p:nvPr>
        </p:nvSpPr>
        <p:spPr>
          <a:xfrm>
            <a:off x="3280410" y="6780107"/>
            <a:ext cx="3040380" cy="389467"/>
          </a:xfrm>
          <a:prstGeom prst="rect">
            <a:avLst/>
          </a:prstGeom>
        </p:spPr>
        <p:txBody>
          <a:bodyPr vert="horz" lIns="96661" tIns="48331" rIns="96661" bIns="48331" rtlCol="0" anchor="ctr"/>
          <a:lstStyle>
            <a:lvl1pPr algn="ctr">
              <a:defRPr sz="1300">
                <a:solidFill>
                  <a:schemeClr val="tx1">
                    <a:tint val="75000"/>
                  </a:schemeClr>
                </a:solidFill>
                <a:latin typeface="Segoe UI Light" pitchFamily="34" charset="0"/>
              </a:defRPr>
            </a:lvl1pPr>
          </a:lstStyle>
          <a:p>
            <a:endParaRPr lang="en-US" dirty="0"/>
          </a:p>
        </p:txBody>
      </p:sp>
      <p:sp>
        <p:nvSpPr>
          <p:cNvPr id="6" name="Slide Number Placeholder 5"/>
          <p:cNvSpPr>
            <a:spLocks noGrp="1"/>
          </p:cNvSpPr>
          <p:nvPr>
            <p:ph type="sldNum" sz="quarter" idx="4"/>
          </p:nvPr>
        </p:nvSpPr>
        <p:spPr>
          <a:xfrm>
            <a:off x="6880860" y="6780107"/>
            <a:ext cx="2240280" cy="389467"/>
          </a:xfrm>
          <a:prstGeom prst="rect">
            <a:avLst/>
          </a:prstGeom>
        </p:spPr>
        <p:txBody>
          <a:bodyPr vert="horz" lIns="96661" tIns="48331" rIns="96661" bIns="48331" rtlCol="0" anchor="ctr"/>
          <a:lstStyle>
            <a:lvl1pPr algn="r">
              <a:defRPr sz="1300">
                <a:solidFill>
                  <a:schemeClr val="tx1">
                    <a:tint val="75000"/>
                  </a:schemeClr>
                </a:solidFill>
                <a:latin typeface="Segoe UI Light" pitchFamily="34" charset="0"/>
              </a:defRPr>
            </a:lvl1pPr>
          </a:lstStyle>
          <a:p>
            <a:fld id="{48448F7D-A43C-439D-8728-B4C82DEC2EAF}" type="slidenum">
              <a:rPr lang="en-US" smtClean="0"/>
              <a:pPr/>
              <a:t>‹#›</a:t>
            </a:fld>
            <a:endParaRPr lang="en-US" dirty="0"/>
          </a:p>
        </p:txBody>
      </p:sp>
      <p:pic>
        <p:nvPicPr>
          <p:cNvPr id="7" name="Picture 2" descr="C:\Users\jpetersen\Pictures\aspConf_Logo_HiRes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740" y="81280"/>
            <a:ext cx="3440430" cy="125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863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defTabSz="966612" rtl="0" eaLnBrk="1" latinLnBrk="0" hangingPunct="1">
        <a:spcBef>
          <a:spcPct val="0"/>
        </a:spcBef>
        <a:buNone/>
        <a:defRPr sz="4700" kern="1200">
          <a:solidFill>
            <a:schemeClr val="bg1">
              <a:lumMod val="75000"/>
            </a:schemeClr>
          </a:solidFill>
          <a:latin typeface="Segoe UI Light" pitchFamily="34" charset="0"/>
          <a:ea typeface="+mj-ea"/>
          <a:cs typeface="+mj-cs"/>
        </a:defRPr>
      </a:lvl1pPr>
    </p:titleStyle>
    <p:bodyStyle>
      <a:lvl1pPr marL="362480" indent="-362480" algn="l" defTabSz="966612" rtl="0" eaLnBrk="1" latinLnBrk="0" hangingPunct="1">
        <a:spcBef>
          <a:spcPct val="20000"/>
        </a:spcBef>
        <a:buFont typeface="Arial" pitchFamily="34" charset="0"/>
        <a:buChar char="•"/>
        <a:defRPr sz="3400" kern="1200">
          <a:solidFill>
            <a:schemeClr val="bg1">
              <a:lumMod val="85000"/>
            </a:schemeClr>
          </a:solidFill>
          <a:latin typeface="Segoe UI Light" pitchFamily="34" charset="0"/>
          <a:ea typeface="+mn-ea"/>
          <a:cs typeface="+mn-cs"/>
        </a:defRPr>
      </a:lvl1pPr>
      <a:lvl2pPr marL="785372" indent="-302066" algn="l" defTabSz="966612" rtl="0" eaLnBrk="1" latinLnBrk="0" hangingPunct="1">
        <a:spcBef>
          <a:spcPct val="20000"/>
        </a:spcBef>
        <a:buFont typeface="Arial" pitchFamily="34" charset="0"/>
        <a:buChar char="–"/>
        <a:defRPr sz="3000" kern="1200">
          <a:solidFill>
            <a:schemeClr val="bg1">
              <a:lumMod val="85000"/>
            </a:schemeClr>
          </a:solidFill>
          <a:latin typeface="Segoe UI Light" pitchFamily="34" charset="0"/>
          <a:ea typeface="+mn-ea"/>
          <a:cs typeface="+mn-cs"/>
        </a:defRPr>
      </a:lvl2pPr>
      <a:lvl3pPr marL="1208265" indent="-241653" algn="l" defTabSz="966612" rtl="0" eaLnBrk="1" latinLnBrk="0" hangingPunct="1">
        <a:spcBef>
          <a:spcPct val="20000"/>
        </a:spcBef>
        <a:buFont typeface="Arial" pitchFamily="34" charset="0"/>
        <a:buChar char="•"/>
        <a:defRPr sz="2500" kern="1200">
          <a:solidFill>
            <a:schemeClr val="bg1">
              <a:lumMod val="85000"/>
            </a:schemeClr>
          </a:solidFill>
          <a:latin typeface="Segoe UI Light" pitchFamily="34" charset="0"/>
          <a:ea typeface="+mn-ea"/>
          <a:cs typeface="+mn-cs"/>
        </a:defRPr>
      </a:lvl3pPr>
      <a:lvl4pPr marL="1691571" indent="-241653" algn="l" defTabSz="966612" rtl="0" eaLnBrk="1" latinLnBrk="0" hangingPunct="1">
        <a:spcBef>
          <a:spcPct val="20000"/>
        </a:spcBef>
        <a:buFont typeface="Arial" pitchFamily="34" charset="0"/>
        <a:buChar char="–"/>
        <a:defRPr sz="2100" kern="1200">
          <a:solidFill>
            <a:schemeClr val="bg1">
              <a:lumMod val="85000"/>
            </a:schemeClr>
          </a:solidFill>
          <a:latin typeface="Segoe UI Light" pitchFamily="34" charset="0"/>
          <a:ea typeface="+mn-ea"/>
          <a:cs typeface="+mn-cs"/>
        </a:defRPr>
      </a:lvl4pPr>
      <a:lvl5pPr marL="2174878" indent="-241653" algn="l" defTabSz="966612" rtl="0" eaLnBrk="1" latinLnBrk="0" hangingPunct="1">
        <a:spcBef>
          <a:spcPct val="20000"/>
        </a:spcBef>
        <a:buFont typeface="Arial" pitchFamily="34" charset="0"/>
        <a:buChar char="»"/>
        <a:defRPr sz="2100" kern="1200">
          <a:solidFill>
            <a:schemeClr val="bg1">
              <a:lumMod val="85000"/>
            </a:schemeClr>
          </a:solidFill>
          <a:latin typeface="Segoe UI Light" pitchFamily="34" charset="0"/>
          <a:ea typeface="+mn-ea"/>
          <a:cs typeface="+mn-cs"/>
        </a:defRPr>
      </a:lvl5pPr>
      <a:lvl6pPr marL="2658184"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1490"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4796"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8102"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6612" rtl="0" eaLnBrk="1" latinLnBrk="0" hangingPunct="1">
        <a:defRPr sz="1900" kern="1200">
          <a:solidFill>
            <a:schemeClr val="tx1"/>
          </a:solidFill>
          <a:latin typeface="+mn-lt"/>
          <a:ea typeface="+mn-ea"/>
          <a:cs typeface="+mn-cs"/>
        </a:defRPr>
      </a:lvl1pPr>
      <a:lvl2pPr marL="483306" algn="l" defTabSz="966612" rtl="0" eaLnBrk="1" latinLnBrk="0" hangingPunct="1">
        <a:defRPr sz="1900" kern="1200">
          <a:solidFill>
            <a:schemeClr val="tx1"/>
          </a:solidFill>
          <a:latin typeface="+mn-lt"/>
          <a:ea typeface="+mn-ea"/>
          <a:cs typeface="+mn-cs"/>
        </a:defRPr>
      </a:lvl2pPr>
      <a:lvl3pPr marL="966612" algn="l" defTabSz="966612" rtl="0" eaLnBrk="1" latinLnBrk="0" hangingPunct="1">
        <a:defRPr sz="1900" kern="1200">
          <a:solidFill>
            <a:schemeClr val="tx1"/>
          </a:solidFill>
          <a:latin typeface="+mn-lt"/>
          <a:ea typeface="+mn-ea"/>
          <a:cs typeface="+mn-cs"/>
        </a:defRPr>
      </a:lvl3pPr>
      <a:lvl4pPr marL="1449918" algn="l" defTabSz="966612" rtl="0" eaLnBrk="1" latinLnBrk="0" hangingPunct="1">
        <a:defRPr sz="1900" kern="1200">
          <a:solidFill>
            <a:schemeClr val="tx1"/>
          </a:solidFill>
          <a:latin typeface="+mn-lt"/>
          <a:ea typeface="+mn-ea"/>
          <a:cs typeface="+mn-cs"/>
        </a:defRPr>
      </a:lvl4pPr>
      <a:lvl5pPr marL="1933224" algn="l" defTabSz="966612" rtl="0" eaLnBrk="1" latinLnBrk="0" hangingPunct="1">
        <a:defRPr sz="1900" kern="1200">
          <a:solidFill>
            <a:schemeClr val="tx1"/>
          </a:solidFill>
          <a:latin typeface="+mn-lt"/>
          <a:ea typeface="+mn-ea"/>
          <a:cs typeface="+mn-cs"/>
        </a:defRPr>
      </a:lvl5pPr>
      <a:lvl6pPr marL="2416531" algn="l" defTabSz="966612" rtl="0" eaLnBrk="1" latinLnBrk="0" hangingPunct="1">
        <a:defRPr sz="1900" kern="1200">
          <a:solidFill>
            <a:schemeClr val="tx1"/>
          </a:solidFill>
          <a:latin typeface="+mn-lt"/>
          <a:ea typeface="+mn-ea"/>
          <a:cs typeface="+mn-cs"/>
        </a:defRPr>
      </a:lvl6pPr>
      <a:lvl7pPr marL="2899837" algn="l" defTabSz="966612" rtl="0" eaLnBrk="1" latinLnBrk="0" hangingPunct="1">
        <a:defRPr sz="1900" kern="1200">
          <a:solidFill>
            <a:schemeClr val="tx1"/>
          </a:solidFill>
          <a:latin typeface="+mn-lt"/>
          <a:ea typeface="+mn-ea"/>
          <a:cs typeface="+mn-cs"/>
        </a:defRPr>
      </a:lvl7pPr>
      <a:lvl8pPr marL="3383143" algn="l" defTabSz="966612" rtl="0" eaLnBrk="1" latinLnBrk="0" hangingPunct="1">
        <a:defRPr sz="1900" kern="1200">
          <a:solidFill>
            <a:schemeClr val="tx1"/>
          </a:solidFill>
          <a:latin typeface="+mn-lt"/>
          <a:ea typeface="+mn-ea"/>
          <a:cs typeface="+mn-cs"/>
        </a:defRPr>
      </a:lvl8pPr>
      <a:lvl9pPr marL="3866449" algn="l" defTabSz="9666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github.com/kburnell/TestDrivingASP.NETMVC"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0030" y="325120"/>
            <a:ext cx="5444078" cy="2600960"/>
          </a:xfrm>
        </p:spPr>
        <p:txBody>
          <a:bodyPr/>
          <a:lstStyle/>
          <a:p>
            <a:pPr lvl="0" defTabSz="914400" fontAlgn="base">
              <a:spcAft>
                <a:spcPct val="0"/>
              </a:spcAft>
              <a:defRPr/>
            </a:pPr>
            <a:r>
              <a:rPr lang="en-US" sz="5400" dirty="0" smtClean="0">
                <a:solidFill>
                  <a:schemeClr val="bg1">
                    <a:lumMod val="75000"/>
                  </a:schemeClr>
                </a:solidFill>
                <a:ea typeface="+mn-ea"/>
                <a:cs typeface="+mn-cs"/>
              </a:rPr>
              <a:t>Lighten Your Load by Adding a Sword</a:t>
            </a:r>
            <a:r>
              <a:rPr lang="en-US" sz="5400" dirty="0">
                <a:solidFill>
                  <a:schemeClr val="bg1">
                    <a:lumMod val="75000"/>
                  </a:schemeClr>
                </a:solidFill>
                <a:latin typeface="Arial" charset="0"/>
                <a:ea typeface="+mn-ea"/>
                <a:cs typeface="+mn-cs"/>
              </a:rPr>
              <a:t/>
            </a:r>
            <a:br>
              <a:rPr lang="en-US" sz="5400" dirty="0">
                <a:solidFill>
                  <a:schemeClr val="bg1">
                    <a:lumMod val="75000"/>
                  </a:schemeClr>
                </a:solidFill>
                <a:latin typeface="Arial" charset="0"/>
                <a:ea typeface="+mn-ea"/>
                <a:cs typeface="+mn-cs"/>
              </a:rPr>
            </a:br>
            <a:endParaRPr lang="en-US" dirty="0">
              <a:solidFill>
                <a:schemeClr val="bg1">
                  <a:lumMod val="75000"/>
                </a:schemeClr>
              </a:solidFill>
            </a:endParaRPr>
          </a:p>
        </p:txBody>
      </p:sp>
      <p:sp>
        <p:nvSpPr>
          <p:cNvPr id="5" name="Rectangle 4"/>
          <p:cNvSpPr/>
          <p:nvPr/>
        </p:nvSpPr>
        <p:spPr>
          <a:xfrm>
            <a:off x="4587446" y="5277705"/>
            <a:ext cx="4800600" cy="104644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Segoe UI Light" pitchFamily="34" charset="0"/>
              </a:rPr>
              <a:t>Keith </a:t>
            </a:r>
            <a:r>
              <a:rPr kumimoji="0" lang="en-US" sz="2400" b="1" i="0" u="none" strike="noStrike" kern="0" cap="none" spc="0" normalizeH="0" baseline="0" noProof="0" dirty="0" smtClean="0">
                <a:ln>
                  <a:noFill/>
                </a:ln>
                <a:solidFill>
                  <a:schemeClr val="bg1">
                    <a:lumMod val="75000"/>
                  </a:schemeClr>
                </a:solidFill>
                <a:effectLst>
                  <a:outerShdw blurRad="38100" dist="38100" dir="2700000" algn="tl">
                    <a:srgbClr val="000000"/>
                  </a:outerShdw>
                </a:effectLst>
                <a:uLnTx/>
                <a:uFillTx/>
                <a:latin typeface="Segoe UI Light" pitchFamily="34" charset="0"/>
              </a:rPr>
              <a:t>Burnell</a:t>
            </a:r>
          </a:p>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smtClean="0">
                <a:solidFill>
                  <a:schemeClr val="bg1">
                    <a:lumMod val="75000"/>
                  </a:schemeClr>
                </a:solidFill>
                <a:effectLst>
                  <a:outerShdw blurRad="38100" dist="38100" dir="2700000" algn="tl">
                    <a:srgbClr val="000000"/>
                  </a:outerShdw>
                </a:effectLst>
                <a:latin typeface="Segoe UI Light" pitchFamily="34" charset="0"/>
              </a:rPr>
              <a:t>Skyline Technologies</a:t>
            </a:r>
            <a:endParaRPr kumimoji="0" lang="en-US" sz="22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Segoe UI Light"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latin typeface="Segoe UI Light" pitchFamily="34" charset="0"/>
              </a:rPr>
              <a:t>Senior Software Engineer II</a:t>
            </a:r>
          </a:p>
        </p:txBody>
      </p:sp>
      <p:pic>
        <p:nvPicPr>
          <p:cNvPr id="1026"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747" y="6321631"/>
            <a:ext cx="1714501" cy="6937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kburnell\Desktop\Kendo_Ninj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352" y="2358692"/>
            <a:ext cx="3332187" cy="396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89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A web widget?</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HTML5 controls</a:t>
            </a:r>
          </a:p>
          <a:p>
            <a:pPr marL="457200" indent="-457200">
              <a:buFont typeface="Arial" pitchFamily="34" charset="0"/>
              <a:buChar char="•"/>
            </a:pPr>
            <a:r>
              <a:rPr lang="en-US" dirty="0" smtClean="0">
                <a:solidFill>
                  <a:schemeClr val="bg1">
                    <a:lumMod val="75000"/>
                  </a:schemeClr>
                </a:solidFill>
              </a:rPr>
              <a:t>Based on jQuery Core</a:t>
            </a:r>
          </a:p>
          <a:p>
            <a:pPr marL="457200" indent="-457200">
              <a:buFont typeface="Arial" pitchFamily="34" charset="0"/>
              <a:buChar char="•"/>
            </a:pPr>
            <a:r>
              <a:rPr lang="en-US" dirty="0" smtClean="0">
                <a:solidFill>
                  <a:schemeClr val="bg1">
                    <a:lumMod val="75000"/>
                  </a:schemeClr>
                </a:solidFill>
              </a:rPr>
              <a:t>For web and touch-enabled desktop development (Win8)</a:t>
            </a:r>
          </a:p>
          <a:p>
            <a:pPr marL="457200" indent="-457200">
              <a:buFont typeface="Arial" pitchFamily="34" charset="0"/>
              <a:buChar char="•"/>
            </a:pPr>
            <a:r>
              <a:rPr lang="en-US" dirty="0" smtClean="0">
                <a:solidFill>
                  <a:schemeClr val="bg1">
                    <a:lumMod val="75000"/>
                  </a:schemeClr>
                </a:solidFill>
              </a:rPr>
              <a:t>Built for performance</a:t>
            </a:r>
          </a:p>
        </p:txBody>
      </p:sp>
    </p:spTree>
    <p:extLst>
      <p:ext uri="{BB962C8B-B14F-4D97-AF65-F5344CB8AC3E}">
        <p14:creationId xmlns:p14="http://schemas.microsoft.com/office/powerpoint/2010/main" val="292649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Available Widgets</a:t>
            </a:r>
            <a:r>
              <a:rPr lang="en-US" dirty="0">
                <a:sym typeface="Wingdings" pitchFamily="2" charset="2"/>
              </a:rPr>
              <a:t/>
            </a:r>
            <a:br>
              <a:rPr lang="en-US" dirty="0">
                <a:sym typeface="Wingdings" pitchFamily="2" charset="2"/>
              </a:rPr>
            </a:br>
            <a:endParaRPr lang="en-US" dirty="0"/>
          </a:p>
        </p:txBody>
      </p:sp>
      <p:sp>
        <p:nvSpPr>
          <p:cNvPr id="5" name="Text Placeholder 4"/>
          <p:cNvSpPr txBox="1">
            <a:spLocks/>
          </p:cNvSpPr>
          <p:nvPr/>
        </p:nvSpPr>
        <p:spPr>
          <a:xfrm>
            <a:off x="457200" y="1371600"/>
            <a:ext cx="3048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solidFill>
                  <a:schemeClr val="bg1">
                    <a:lumMod val="75000"/>
                  </a:schemeClr>
                </a:solidFill>
              </a:rPr>
              <a:t>AutoComplete</a:t>
            </a:r>
          </a:p>
          <a:p>
            <a:pPr marL="342900" indent="-342900">
              <a:buFont typeface="Arial" pitchFamily="34" charset="0"/>
              <a:buChar char="•"/>
            </a:pPr>
            <a:r>
              <a:rPr lang="en-US" sz="2400" dirty="0" smtClean="0">
                <a:solidFill>
                  <a:schemeClr val="bg1">
                    <a:lumMod val="75000"/>
                  </a:schemeClr>
                </a:solidFill>
              </a:rPr>
              <a:t>Calendar</a:t>
            </a:r>
          </a:p>
          <a:p>
            <a:pPr marL="342900" indent="-342900">
              <a:buFont typeface="Arial" pitchFamily="34" charset="0"/>
              <a:buChar char="•"/>
            </a:pPr>
            <a:r>
              <a:rPr lang="en-US" sz="2400" dirty="0" err="1" smtClean="0">
                <a:solidFill>
                  <a:schemeClr val="bg1">
                    <a:lumMod val="75000"/>
                  </a:schemeClr>
                </a:solidFill>
              </a:rPr>
              <a:t>ComboBox</a:t>
            </a:r>
            <a:endParaRPr lang="en-US" sz="2400" dirty="0" smtClean="0">
              <a:solidFill>
                <a:schemeClr val="bg1">
                  <a:lumMod val="75000"/>
                </a:schemeClr>
              </a:solidFill>
            </a:endParaRPr>
          </a:p>
          <a:p>
            <a:pPr marL="342900" indent="-342900">
              <a:buFont typeface="Arial" pitchFamily="34" charset="0"/>
              <a:buChar char="•"/>
            </a:pPr>
            <a:r>
              <a:rPr lang="en-US" sz="2400" dirty="0" err="1" smtClean="0">
                <a:solidFill>
                  <a:schemeClr val="bg1">
                    <a:lumMod val="75000"/>
                  </a:schemeClr>
                </a:solidFill>
              </a:rPr>
              <a:t>DatePicker</a:t>
            </a:r>
            <a:endParaRPr lang="en-US" sz="2400" dirty="0" smtClean="0">
              <a:solidFill>
                <a:schemeClr val="bg1">
                  <a:lumMod val="75000"/>
                </a:schemeClr>
              </a:solidFill>
            </a:endParaRPr>
          </a:p>
          <a:p>
            <a:pPr marL="342900" indent="-342900">
              <a:buFont typeface="Arial" pitchFamily="34" charset="0"/>
              <a:buChar char="•"/>
            </a:pPr>
            <a:r>
              <a:rPr lang="en-US" sz="2400" dirty="0" err="1" smtClean="0">
                <a:solidFill>
                  <a:schemeClr val="bg1">
                    <a:lumMod val="75000"/>
                  </a:schemeClr>
                </a:solidFill>
              </a:rPr>
              <a:t>DateTimePicker</a:t>
            </a:r>
            <a:endParaRPr lang="en-US" sz="2400" dirty="0" smtClean="0">
              <a:solidFill>
                <a:schemeClr val="bg1">
                  <a:lumMod val="75000"/>
                </a:schemeClr>
              </a:solidFill>
            </a:endParaRPr>
          </a:p>
          <a:p>
            <a:pPr marL="342900" indent="-342900">
              <a:buFont typeface="Arial" pitchFamily="34" charset="0"/>
              <a:buChar char="•"/>
            </a:pPr>
            <a:r>
              <a:rPr lang="en-US" sz="2400" dirty="0" err="1" smtClean="0">
                <a:solidFill>
                  <a:schemeClr val="bg1">
                    <a:lumMod val="75000"/>
                  </a:schemeClr>
                </a:solidFill>
              </a:rPr>
              <a:t>DropDownList</a:t>
            </a:r>
            <a:endParaRPr lang="en-US" sz="2400" dirty="0" smtClean="0">
              <a:solidFill>
                <a:schemeClr val="bg1">
                  <a:lumMod val="75000"/>
                </a:schemeClr>
              </a:solidFill>
            </a:endParaRPr>
          </a:p>
          <a:p>
            <a:pPr marL="342900" indent="-342900">
              <a:buFont typeface="Arial" pitchFamily="34" charset="0"/>
              <a:buChar char="•"/>
            </a:pPr>
            <a:r>
              <a:rPr lang="en-US" sz="2400" dirty="0" smtClean="0">
                <a:solidFill>
                  <a:schemeClr val="bg1">
                    <a:lumMod val="75000"/>
                  </a:schemeClr>
                </a:solidFill>
              </a:rPr>
              <a:t>Editor</a:t>
            </a:r>
          </a:p>
          <a:p>
            <a:pPr marL="342900" indent="-342900">
              <a:buFont typeface="Arial" pitchFamily="34" charset="0"/>
              <a:buChar char="•"/>
            </a:pPr>
            <a:r>
              <a:rPr lang="en-US" sz="2400" dirty="0" smtClean="0">
                <a:solidFill>
                  <a:schemeClr val="bg1">
                    <a:lumMod val="75000"/>
                  </a:schemeClr>
                </a:solidFill>
              </a:rPr>
              <a:t>Grid</a:t>
            </a:r>
          </a:p>
          <a:p>
            <a:pPr marL="342900" indent="-342900">
              <a:buFont typeface="Arial" pitchFamily="34" charset="0"/>
              <a:buChar char="•"/>
            </a:pPr>
            <a:r>
              <a:rPr lang="en-US" sz="2400" dirty="0" err="1" smtClean="0">
                <a:solidFill>
                  <a:schemeClr val="bg1">
                    <a:lumMod val="75000"/>
                  </a:schemeClr>
                </a:solidFill>
              </a:rPr>
              <a:t>ListView</a:t>
            </a:r>
            <a:endParaRPr lang="en-US" sz="2400" dirty="0" smtClean="0">
              <a:solidFill>
                <a:schemeClr val="bg1">
                  <a:lumMod val="75000"/>
                </a:schemeClr>
              </a:solidFill>
            </a:endParaRPr>
          </a:p>
          <a:p>
            <a:pPr marL="342900" indent="-342900">
              <a:buFont typeface="Arial" pitchFamily="34" charset="0"/>
              <a:buChar char="•"/>
            </a:pPr>
            <a:r>
              <a:rPr lang="en-US" sz="2400" dirty="0" smtClean="0">
                <a:solidFill>
                  <a:schemeClr val="bg1">
                    <a:lumMod val="75000"/>
                  </a:schemeClr>
                </a:solidFill>
              </a:rPr>
              <a:t>Menu</a:t>
            </a:r>
          </a:p>
          <a:p>
            <a:pPr marL="342900" indent="-342900">
              <a:buFont typeface="Arial" pitchFamily="34" charset="0"/>
              <a:buChar char="•"/>
            </a:pPr>
            <a:r>
              <a:rPr lang="en-US" sz="2400" dirty="0" err="1" smtClean="0">
                <a:solidFill>
                  <a:schemeClr val="bg1">
                    <a:lumMod val="75000"/>
                  </a:schemeClr>
                </a:solidFill>
              </a:rPr>
              <a:t>NumericTextBox</a:t>
            </a:r>
            <a:endParaRPr lang="en-US" sz="2400" dirty="0" smtClean="0">
              <a:solidFill>
                <a:schemeClr val="bg1">
                  <a:lumMod val="75000"/>
                </a:schemeClr>
              </a:solidFill>
            </a:endParaRPr>
          </a:p>
        </p:txBody>
      </p:sp>
      <p:sp>
        <p:nvSpPr>
          <p:cNvPr id="6" name="Text Placeholder 4"/>
          <p:cNvSpPr txBox="1">
            <a:spLocks/>
          </p:cNvSpPr>
          <p:nvPr/>
        </p:nvSpPr>
        <p:spPr bwMode="auto">
          <a:xfrm>
            <a:off x="4857750" y="1352550"/>
            <a:ext cx="3048000" cy="4495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r>
              <a:rPr lang="en-US" sz="2400" b="0" dirty="0" err="1" smtClean="0">
                <a:solidFill>
                  <a:schemeClr val="bg1">
                    <a:lumMod val="75000"/>
                  </a:schemeClr>
                </a:solidFill>
                <a:latin typeface="Segoe UI Light" pitchFamily="34" charset="0"/>
              </a:rPr>
              <a:t>PanelBar</a:t>
            </a:r>
            <a:endParaRPr lang="en-US" sz="2400" b="0" dirty="0" smtClean="0">
              <a:solidFill>
                <a:schemeClr val="bg1">
                  <a:lumMod val="75000"/>
                </a:schemeClr>
              </a:solidFill>
              <a:latin typeface="Segoe UI Light" pitchFamily="34" charset="0"/>
            </a:endParaRPr>
          </a:p>
          <a:p>
            <a:r>
              <a:rPr lang="en-US" sz="2400" b="0" dirty="0" smtClean="0">
                <a:solidFill>
                  <a:schemeClr val="bg1">
                    <a:lumMod val="75000"/>
                  </a:schemeClr>
                </a:solidFill>
                <a:latin typeface="Segoe UI Light" pitchFamily="34" charset="0"/>
              </a:rPr>
              <a:t>Slider</a:t>
            </a:r>
          </a:p>
          <a:p>
            <a:r>
              <a:rPr lang="en-US" sz="2400" b="0" dirty="0" smtClean="0">
                <a:solidFill>
                  <a:schemeClr val="bg1">
                    <a:lumMod val="75000"/>
                  </a:schemeClr>
                </a:solidFill>
                <a:latin typeface="Segoe UI Light" pitchFamily="34" charset="0"/>
              </a:rPr>
              <a:t>Splitter</a:t>
            </a:r>
          </a:p>
          <a:p>
            <a:r>
              <a:rPr lang="en-US" sz="2400" b="0" dirty="0" err="1" smtClean="0">
                <a:solidFill>
                  <a:schemeClr val="bg1">
                    <a:lumMod val="75000"/>
                  </a:schemeClr>
                </a:solidFill>
                <a:latin typeface="Segoe UI Light" pitchFamily="34" charset="0"/>
              </a:rPr>
              <a:t>TabStrip</a:t>
            </a:r>
            <a:endParaRPr lang="en-US" sz="2400" b="0" dirty="0" smtClean="0">
              <a:solidFill>
                <a:schemeClr val="bg1">
                  <a:lumMod val="75000"/>
                </a:schemeClr>
              </a:solidFill>
              <a:latin typeface="Segoe UI Light" pitchFamily="34" charset="0"/>
            </a:endParaRPr>
          </a:p>
          <a:p>
            <a:r>
              <a:rPr lang="en-US" sz="2400" b="0" dirty="0" err="1" smtClean="0">
                <a:solidFill>
                  <a:schemeClr val="bg1">
                    <a:lumMod val="75000"/>
                  </a:schemeClr>
                </a:solidFill>
                <a:latin typeface="Segoe UI Light" pitchFamily="34" charset="0"/>
              </a:rPr>
              <a:t>TimePicker</a:t>
            </a:r>
            <a:endParaRPr lang="en-US" sz="2400" b="0" dirty="0" smtClean="0">
              <a:solidFill>
                <a:schemeClr val="bg1">
                  <a:lumMod val="75000"/>
                </a:schemeClr>
              </a:solidFill>
              <a:latin typeface="Segoe UI Light" pitchFamily="34" charset="0"/>
            </a:endParaRPr>
          </a:p>
          <a:p>
            <a:r>
              <a:rPr lang="en-US" sz="2400" b="0" dirty="0" err="1" smtClean="0">
                <a:solidFill>
                  <a:schemeClr val="bg1">
                    <a:lumMod val="75000"/>
                  </a:schemeClr>
                </a:solidFill>
                <a:latin typeface="Segoe UI Light" pitchFamily="34" charset="0"/>
              </a:rPr>
              <a:t>TreeView</a:t>
            </a:r>
            <a:endParaRPr lang="en-US" sz="2400" b="0" dirty="0" smtClean="0">
              <a:solidFill>
                <a:schemeClr val="bg1">
                  <a:lumMod val="75000"/>
                </a:schemeClr>
              </a:solidFill>
              <a:latin typeface="Segoe UI Light" pitchFamily="34" charset="0"/>
            </a:endParaRPr>
          </a:p>
          <a:p>
            <a:r>
              <a:rPr lang="en-US" sz="2400" b="0" dirty="0" smtClean="0">
                <a:solidFill>
                  <a:schemeClr val="bg1">
                    <a:lumMod val="75000"/>
                  </a:schemeClr>
                </a:solidFill>
                <a:latin typeface="Segoe UI Light" pitchFamily="34" charset="0"/>
              </a:rPr>
              <a:t>Upload</a:t>
            </a:r>
          </a:p>
          <a:p>
            <a:r>
              <a:rPr lang="en-US" sz="2400" b="0" dirty="0" smtClean="0">
                <a:solidFill>
                  <a:schemeClr val="bg1">
                    <a:lumMod val="75000"/>
                  </a:schemeClr>
                </a:solidFill>
                <a:latin typeface="Segoe UI Light" pitchFamily="34" charset="0"/>
              </a:rPr>
              <a:t>Window</a:t>
            </a:r>
          </a:p>
        </p:txBody>
      </p:sp>
    </p:spTree>
    <p:extLst>
      <p:ext uri="{BB962C8B-B14F-4D97-AF65-F5344CB8AC3E}">
        <p14:creationId xmlns:p14="http://schemas.microsoft.com/office/powerpoint/2010/main" val="202205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fade">
                                      <p:cBhvr>
                                        <p:cTn id="40" dur="500"/>
                                        <p:tgtEl>
                                          <p:spTgt spid="6">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500"/>
                                        <p:tgtEl>
                                          <p:spTgt spid="6">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500"/>
                                        <p:tgtEl>
                                          <p:spTgt spid="6">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Usage</a:t>
            </a:r>
            <a:r>
              <a:rPr lang="en-US" dirty="0">
                <a:sym typeface="Wingdings" pitchFamily="2" charset="2"/>
              </a:rPr>
              <a:t/>
            </a:r>
            <a:br>
              <a:rPr lang="en-US" dirty="0">
                <a:sym typeface="Wingdings" pitchFamily="2" charset="2"/>
              </a:rPr>
            </a:br>
            <a:endParaRPr lang="en-US" dirty="0"/>
          </a:p>
        </p:txBody>
      </p:sp>
      <p:sp>
        <p:nvSpPr>
          <p:cNvPr id="5" name="Text Placeholder 4"/>
          <p:cNvSpPr txBox="1">
            <a:spLocks/>
          </p:cNvSpPr>
          <p:nvPr/>
        </p:nvSpPr>
        <p:spPr>
          <a:xfrm>
            <a:off x="457200" y="1371600"/>
            <a:ext cx="82296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Markup</a:t>
            </a:r>
          </a:p>
          <a:p>
            <a:pPr marL="857250" lvl="1" indent="-457200">
              <a:buFont typeface="Arial" pitchFamily="34" charset="0"/>
              <a:buChar char="•"/>
            </a:pPr>
            <a:endParaRPr lang="en-US" dirty="0" smtClean="0">
              <a:solidFill>
                <a:schemeClr val="bg1">
                  <a:lumMod val="75000"/>
                </a:schemeClr>
              </a:solidFill>
            </a:endParaRPr>
          </a:p>
          <a:p>
            <a:endParaRPr lang="en-US" dirty="0" smtClean="0">
              <a:solidFill>
                <a:schemeClr val="bg1">
                  <a:lumMod val="75000"/>
                </a:schemeClr>
              </a:solidFill>
            </a:endParaRPr>
          </a:p>
          <a:p>
            <a:pPr marL="457200" indent="-457200">
              <a:buFont typeface="Arial" pitchFamily="34" charset="0"/>
              <a:buChar char="•"/>
            </a:pPr>
            <a:r>
              <a:rPr lang="en-US" dirty="0" smtClean="0">
                <a:solidFill>
                  <a:schemeClr val="bg1">
                    <a:lumMod val="75000"/>
                  </a:schemeClr>
                </a:solidFill>
              </a:rPr>
              <a:t>Initialize</a:t>
            </a:r>
          </a:p>
          <a:p>
            <a:pPr marL="400050" lvl="1"/>
            <a:endParaRPr lang="en-US" dirty="0">
              <a:solidFill>
                <a:schemeClr val="bg1">
                  <a:lumMod val="75000"/>
                </a:schemeClr>
              </a:solidFill>
            </a:endParaRPr>
          </a:p>
        </p:txBody>
      </p:sp>
      <p:sp>
        <p:nvSpPr>
          <p:cNvPr id="8" name="Rectangle 7170"/>
          <p:cNvSpPr>
            <a:spLocks noChangeArrowheads="1"/>
          </p:cNvSpPr>
          <p:nvPr/>
        </p:nvSpPr>
        <p:spPr bwMode="auto">
          <a:xfrm>
            <a:off x="1169844" y="2027743"/>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ea typeface="Calibri"/>
              </a:rPr>
              <a:t>&lt;</a:t>
            </a:r>
            <a:r>
              <a:rPr lang="en-US" sz="1400" dirty="0">
                <a:solidFill>
                  <a:srgbClr val="800000"/>
                </a:solidFill>
                <a:latin typeface="Consolas"/>
                <a:ea typeface="Calibri"/>
              </a:rPr>
              <a:t>input</a:t>
            </a:r>
            <a:r>
              <a:rPr lang="en-US" sz="1400" dirty="0">
                <a:solidFill>
                  <a:srgbClr val="000000"/>
                </a:solidFill>
                <a:latin typeface="Consolas"/>
                <a:ea typeface="Calibri"/>
              </a:rPr>
              <a:t> </a:t>
            </a:r>
            <a:r>
              <a:rPr lang="en-US" sz="1400" dirty="0">
                <a:solidFill>
                  <a:srgbClr val="FF0000"/>
                </a:solidFill>
                <a:latin typeface="Consolas"/>
                <a:ea typeface="Calibri"/>
              </a:rPr>
              <a:t>id</a:t>
            </a:r>
            <a:r>
              <a:rPr lang="en-US" sz="1400" dirty="0">
                <a:solidFill>
                  <a:srgbClr val="000000"/>
                </a:solidFill>
                <a:latin typeface="Consolas"/>
                <a:ea typeface="Calibri"/>
              </a:rPr>
              <a:t> </a:t>
            </a:r>
            <a:r>
              <a:rPr lang="en-US" sz="1400" dirty="0">
                <a:solidFill>
                  <a:srgbClr val="0000FF"/>
                </a:solidFill>
                <a:latin typeface="Consolas"/>
                <a:ea typeface="Calibri"/>
              </a:rPr>
              <a:t>="</a:t>
            </a:r>
            <a:r>
              <a:rPr lang="en-US" sz="1400" dirty="0" err="1">
                <a:solidFill>
                  <a:srgbClr val="0000FF"/>
                </a:solidFill>
                <a:latin typeface="Consolas"/>
                <a:ea typeface="Calibri"/>
              </a:rPr>
              <a:t>dateOfBirth</a:t>
            </a:r>
            <a:r>
              <a:rPr lang="en-US" sz="1400" dirty="0">
                <a:solidFill>
                  <a:srgbClr val="0000FF"/>
                </a:solidFill>
                <a:latin typeface="Consolas"/>
                <a:ea typeface="Calibri"/>
              </a:rPr>
              <a:t>"/&gt;</a:t>
            </a:r>
            <a:endParaRPr lang="en-US" sz="1400" dirty="0" smtClean="0">
              <a:solidFill>
                <a:srgbClr val="0000FF"/>
              </a:solidFill>
              <a:latin typeface="Consolas"/>
              <a:ea typeface="Calibri"/>
            </a:endParaRPr>
          </a:p>
        </p:txBody>
      </p:sp>
      <p:sp>
        <p:nvSpPr>
          <p:cNvPr id="9" name="Rectangle 7170"/>
          <p:cNvSpPr>
            <a:spLocks noChangeArrowheads="1"/>
          </p:cNvSpPr>
          <p:nvPr/>
        </p:nvSpPr>
        <p:spPr bwMode="auto">
          <a:xfrm>
            <a:off x="1169844" y="3904338"/>
            <a:ext cx="5992956" cy="1524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ea typeface="Calibri"/>
              </a:rPr>
              <a:t>$(document).ready(</a:t>
            </a:r>
            <a:r>
              <a:rPr lang="en-US" sz="1400" dirty="0">
                <a:solidFill>
                  <a:srgbClr val="0000FF"/>
                </a:solidFill>
                <a:latin typeface="Consolas"/>
                <a:ea typeface="Calibri"/>
              </a:rPr>
              <a:t>function</a:t>
            </a:r>
            <a:r>
              <a:rPr lang="en-US" sz="1400" dirty="0">
                <a:solidFill>
                  <a:srgbClr val="000000"/>
                </a:solidFill>
                <a:latin typeface="Consolas"/>
                <a:ea typeface="Calibri"/>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err="1">
                <a:solidFill>
                  <a:srgbClr val="800000"/>
                </a:solidFill>
                <a:latin typeface="Consolas"/>
              </a:rPr>
              <a:t>dateOfBirth</a:t>
            </a:r>
            <a:r>
              <a:rPr lang="en-US" sz="1400" dirty="0">
                <a:solidFill>
                  <a:srgbClr val="800000"/>
                </a:solidFill>
                <a:latin typeface="Consolas"/>
              </a:rPr>
              <a:t>"</a:t>
            </a:r>
            <a:r>
              <a:rPr lang="en-US" sz="1400" dirty="0">
                <a:solidFill>
                  <a:srgbClr val="000000"/>
                </a:solidFill>
                <a:latin typeface="Consolas"/>
              </a:rPr>
              <a:t>).</a:t>
            </a:r>
            <a:r>
              <a:rPr lang="en-US" sz="1400" dirty="0" err="1">
                <a:solidFill>
                  <a:srgbClr val="000000"/>
                </a:solidFill>
                <a:latin typeface="Consolas"/>
              </a:rPr>
              <a:t>kendoDatePicker</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dirty="0" smtClean="0">
              <a:solidFill>
                <a:srgbClr val="0000FF"/>
              </a:solidFill>
              <a:latin typeface="Consolas"/>
              <a:ea typeface="Calibri"/>
            </a:endParaRPr>
          </a:p>
        </p:txBody>
      </p:sp>
    </p:spTree>
    <p:extLst>
      <p:ext uri="{BB962C8B-B14F-4D97-AF65-F5344CB8AC3E}">
        <p14:creationId xmlns:p14="http://schemas.microsoft.com/office/powerpoint/2010/main" val="6901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Declarative Initialization</a:t>
            </a:r>
            <a:r>
              <a:rPr lang="en-US" dirty="0">
                <a:sym typeface="Wingdings" pitchFamily="2" charset="2"/>
              </a:rPr>
              <a:t/>
            </a:r>
            <a:br>
              <a:rPr lang="en-US" dirty="0">
                <a:sym typeface="Wingdings" pitchFamily="2" charset="2"/>
              </a:rPr>
            </a:br>
            <a:endParaRPr lang="en-US" dirty="0"/>
          </a:p>
        </p:txBody>
      </p:sp>
      <p:sp>
        <p:nvSpPr>
          <p:cNvPr id="5" name="Text Placeholder 4"/>
          <p:cNvSpPr txBox="1">
            <a:spLocks/>
          </p:cNvSpPr>
          <p:nvPr/>
        </p:nvSpPr>
        <p:spPr>
          <a:xfrm>
            <a:off x="457200" y="1923132"/>
            <a:ext cx="82296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Markup</a:t>
            </a:r>
          </a:p>
          <a:p>
            <a:pPr marL="857250" lvl="1" indent="-457200">
              <a:buFont typeface="Arial" pitchFamily="34" charset="0"/>
              <a:buChar char="•"/>
            </a:pPr>
            <a:endParaRPr lang="en-US" dirty="0" smtClean="0">
              <a:solidFill>
                <a:schemeClr val="bg1">
                  <a:lumMod val="75000"/>
                </a:schemeClr>
              </a:solidFill>
            </a:endParaRPr>
          </a:p>
          <a:p>
            <a:endParaRPr lang="en-US" dirty="0" smtClean="0">
              <a:solidFill>
                <a:schemeClr val="bg1">
                  <a:lumMod val="75000"/>
                </a:schemeClr>
              </a:solidFill>
            </a:endParaRPr>
          </a:p>
          <a:p>
            <a:pPr marL="457200" indent="-457200">
              <a:buFont typeface="Arial" pitchFamily="34" charset="0"/>
              <a:buChar char="•"/>
            </a:pPr>
            <a:r>
              <a:rPr lang="en-US" dirty="0" smtClean="0">
                <a:solidFill>
                  <a:schemeClr val="bg1">
                    <a:lumMod val="75000"/>
                  </a:schemeClr>
                </a:solidFill>
              </a:rPr>
              <a:t>Initialize</a:t>
            </a:r>
          </a:p>
          <a:p>
            <a:pPr marL="400050" lvl="1"/>
            <a:endParaRPr lang="en-US" dirty="0">
              <a:solidFill>
                <a:schemeClr val="bg1">
                  <a:lumMod val="75000"/>
                </a:schemeClr>
              </a:solidFill>
            </a:endParaRPr>
          </a:p>
        </p:txBody>
      </p:sp>
      <p:sp>
        <p:nvSpPr>
          <p:cNvPr id="6" name="Rectangle 7170"/>
          <p:cNvSpPr>
            <a:spLocks noChangeArrowheads="1"/>
          </p:cNvSpPr>
          <p:nvPr/>
        </p:nvSpPr>
        <p:spPr bwMode="auto">
          <a:xfrm>
            <a:off x="1169844" y="2542981"/>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ea typeface="Calibri"/>
              </a:rPr>
              <a:t>&lt;</a:t>
            </a:r>
            <a:r>
              <a:rPr lang="en-US" sz="1400" dirty="0">
                <a:solidFill>
                  <a:srgbClr val="800000"/>
                </a:solidFill>
                <a:latin typeface="Consolas"/>
                <a:ea typeface="Calibri"/>
              </a:rPr>
              <a:t>input</a:t>
            </a:r>
            <a:r>
              <a:rPr lang="en-US" sz="1400" dirty="0">
                <a:solidFill>
                  <a:srgbClr val="000000"/>
                </a:solidFill>
                <a:latin typeface="Consolas"/>
                <a:ea typeface="Calibri"/>
              </a:rPr>
              <a:t> </a:t>
            </a:r>
            <a:r>
              <a:rPr lang="en-US" sz="1400" dirty="0">
                <a:solidFill>
                  <a:srgbClr val="FF0000"/>
                </a:solidFill>
                <a:latin typeface="Consolas"/>
                <a:ea typeface="Calibri"/>
              </a:rPr>
              <a:t>id</a:t>
            </a:r>
            <a:r>
              <a:rPr lang="en-US" sz="1400" dirty="0">
                <a:solidFill>
                  <a:srgbClr val="0000FF"/>
                </a:solidFill>
                <a:latin typeface="Consolas"/>
                <a:ea typeface="Calibri"/>
              </a:rPr>
              <a:t>="</a:t>
            </a:r>
            <a:r>
              <a:rPr lang="en-US" sz="1400" dirty="0" err="1">
                <a:solidFill>
                  <a:srgbClr val="0000FF"/>
                </a:solidFill>
                <a:latin typeface="Consolas"/>
                <a:ea typeface="Calibri"/>
              </a:rPr>
              <a:t>dateofBirth</a:t>
            </a:r>
            <a:r>
              <a:rPr lang="en-US" sz="1400" dirty="0">
                <a:solidFill>
                  <a:srgbClr val="0000FF"/>
                </a:solidFill>
                <a:latin typeface="Consolas"/>
                <a:ea typeface="Calibri"/>
              </a:rPr>
              <a:t>"</a:t>
            </a:r>
            <a:r>
              <a:rPr lang="en-US" sz="1400" dirty="0">
                <a:solidFill>
                  <a:srgbClr val="000000"/>
                </a:solidFill>
                <a:latin typeface="Consolas"/>
                <a:ea typeface="Calibri"/>
              </a:rPr>
              <a:t> </a:t>
            </a:r>
            <a:r>
              <a:rPr lang="en-US" sz="1400" dirty="0">
                <a:solidFill>
                  <a:srgbClr val="FF0000"/>
                </a:solidFill>
                <a:latin typeface="Consolas"/>
                <a:ea typeface="Calibri"/>
              </a:rPr>
              <a:t>data-role</a:t>
            </a:r>
            <a:r>
              <a:rPr lang="en-US" sz="1400" dirty="0">
                <a:solidFill>
                  <a:srgbClr val="0000FF"/>
                </a:solidFill>
                <a:latin typeface="Consolas"/>
                <a:ea typeface="Calibri"/>
              </a:rPr>
              <a:t>="</a:t>
            </a:r>
            <a:r>
              <a:rPr lang="en-US" sz="1400" dirty="0" err="1">
                <a:solidFill>
                  <a:srgbClr val="0000FF"/>
                </a:solidFill>
                <a:latin typeface="Consolas"/>
                <a:ea typeface="Calibri"/>
              </a:rPr>
              <a:t>datepicker</a:t>
            </a:r>
            <a:r>
              <a:rPr lang="en-US" sz="1400" dirty="0">
                <a:solidFill>
                  <a:srgbClr val="0000FF"/>
                </a:solidFill>
                <a:latin typeface="Consolas"/>
                <a:ea typeface="Calibri"/>
              </a:rPr>
              <a:t>"/&gt;</a:t>
            </a:r>
            <a:endParaRPr lang="en-US" sz="1400" dirty="0" smtClean="0">
              <a:solidFill>
                <a:srgbClr val="0000FF"/>
              </a:solidFill>
              <a:latin typeface="Consolas"/>
              <a:ea typeface="Calibri"/>
            </a:endParaRPr>
          </a:p>
        </p:txBody>
      </p:sp>
      <p:sp>
        <p:nvSpPr>
          <p:cNvPr id="7" name="Rectangle 7170"/>
          <p:cNvSpPr>
            <a:spLocks noChangeArrowheads="1"/>
          </p:cNvSpPr>
          <p:nvPr/>
        </p:nvSpPr>
        <p:spPr bwMode="auto">
          <a:xfrm>
            <a:off x="1169844" y="4405086"/>
            <a:ext cx="5992956" cy="1524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smtClean="0">
                <a:solidFill>
                  <a:srgbClr val="000000"/>
                </a:solidFill>
                <a:latin typeface="Consolas"/>
              </a:rPr>
              <a:t>    </a:t>
            </a:r>
            <a:r>
              <a:rPr lang="en-US" sz="1400" dirty="0">
                <a:solidFill>
                  <a:srgbClr val="000000"/>
                </a:solidFill>
                <a:latin typeface="Consolas"/>
                <a:ea typeface="Calibri"/>
              </a:rPr>
              <a:t>$(document).ready(</a:t>
            </a:r>
            <a:r>
              <a:rPr lang="en-US" sz="1400" dirty="0">
                <a:solidFill>
                  <a:srgbClr val="0000FF"/>
                </a:solidFill>
                <a:latin typeface="Consolas"/>
                <a:ea typeface="Calibri"/>
              </a:rPr>
              <a:t>function</a:t>
            </a:r>
            <a:r>
              <a:rPr lang="en-US" sz="1400" dirty="0">
                <a:solidFill>
                  <a:srgbClr val="000000"/>
                </a:solidFill>
                <a:latin typeface="Consolas"/>
                <a:ea typeface="Calibri"/>
              </a:rPr>
              <a:t> () {</a:t>
            </a: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00"/>
                </a:solidFill>
                <a:latin typeface="Consolas"/>
              </a:rPr>
              <a:t>        </a:t>
            </a:r>
            <a:r>
              <a:rPr lang="en-US" sz="1400" dirty="0" err="1">
                <a:solidFill>
                  <a:srgbClr val="000000"/>
                </a:solidFill>
                <a:latin typeface="Consolas"/>
                <a:ea typeface="Calibri"/>
              </a:rPr>
              <a:t>kendo.init</a:t>
            </a:r>
            <a:r>
              <a:rPr lang="en-US" sz="1400" dirty="0">
                <a:solidFill>
                  <a:srgbClr val="000000"/>
                </a:solidFill>
                <a:latin typeface="Consolas"/>
                <a:ea typeface="Calibri"/>
              </a:rPr>
              <a:t>($(</a:t>
            </a:r>
            <a:r>
              <a:rPr lang="en-US" sz="1400" dirty="0">
                <a:solidFill>
                  <a:srgbClr val="800000"/>
                </a:solidFill>
                <a:latin typeface="Consolas"/>
                <a:ea typeface="Calibri"/>
              </a:rPr>
              <a:t>"#</a:t>
            </a:r>
            <a:r>
              <a:rPr lang="en-US" sz="1400" dirty="0" err="1">
                <a:solidFill>
                  <a:srgbClr val="800000"/>
                </a:solidFill>
                <a:latin typeface="Consolas"/>
                <a:ea typeface="Calibri"/>
              </a:rPr>
              <a:t>dateofBirth</a:t>
            </a:r>
            <a:r>
              <a:rPr lang="en-US" sz="1400" dirty="0">
                <a:solidFill>
                  <a:srgbClr val="800000"/>
                </a:solidFill>
                <a:latin typeface="Consolas"/>
                <a:ea typeface="Calibri"/>
              </a:rPr>
              <a:t>"</a:t>
            </a:r>
            <a:r>
              <a:rPr lang="en-US" sz="1400" dirty="0">
                <a:solidFill>
                  <a:srgbClr val="000000"/>
                </a:solidFill>
                <a:latin typeface="Consolas"/>
                <a:ea typeface="Calibri"/>
              </a:rPr>
              <a:t>));</a:t>
            </a: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dirty="0" smtClean="0">
              <a:solidFill>
                <a:srgbClr val="0000FF"/>
              </a:solidFill>
              <a:latin typeface="Consolas"/>
              <a:ea typeface="Calibri"/>
            </a:endParaRPr>
          </a:p>
        </p:txBody>
      </p:sp>
    </p:spTree>
    <p:extLst>
      <p:ext uri="{BB962C8B-B14F-4D97-AF65-F5344CB8AC3E}">
        <p14:creationId xmlns:p14="http://schemas.microsoft.com/office/powerpoint/2010/main" val="215319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calcmode="lin" valueType="num">
                                      <p:cBhvr additive="base">
                                        <p:cTn id="1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Configuring</a:t>
            </a:r>
            <a:endParaRPr lang="en-US" dirty="0"/>
          </a:p>
        </p:txBody>
      </p:sp>
      <p:sp>
        <p:nvSpPr>
          <p:cNvPr id="5" name="Text Placeholder 4"/>
          <p:cNvSpPr txBox="1">
            <a:spLocks/>
          </p:cNvSpPr>
          <p:nvPr/>
        </p:nvSpPr>
        <p:spPr>
          <a:xfrm>
            <a:off x="457200" y="1371600"/>
            <a:ext cx="82296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JSON-formatted settings</a:t>
            </a:r>
          </a:p>
          <a:p>
            <a:pPr marL="857250" lvl="1" indent="-457200">
              <a:buFont typeface="Arial" pitchFamily="34" charset="0"/>
              <a:buChar char="•"/>
            </a:pPr>
            <a:endParaRPr lang="en-US" dirty="0" smtClean="0">
              <a:solidFill>
                <a:schemeClr val="bg1">
                  <a:lumMod val="75000"/>
                </a:schemeClr>
              </a:solidFill>
            </a:endParaRPr>
          </a:p>
          <a:p>
            <a:endParaRPr lang="en-US" dirty="0" smtClean="0">
              <a:solidFill>
                <a:schemeClr val="bg1">
                  <a:lumMod val="75000"/>
                </a:schemeClr>
              </a:solidFill>
            </a:endParaRPr>
          </a:p>
          <a:p>
            <a:pPr marL="457200" indent="-457200">
              <a:buFont typeface="Arial" pitchFamily="34" charset="0"/>
              <a:buChar char="•"/>
            </a:pPr>
            <a:endParaRPr lang="en-US" dirty="0" smtClean="0">
              <a:solidFill>
                <a:schemeClr val="bg1">
                  <a:lumMod val="75000"/>
                </a:schemeClr>
              </a:solidFill>
            </a:endParaRPr>
          </a:p>
          <a:p>
            <a:pPr marL="457200" indent="-457200">
              <a:buFont typeface="Arial" pitchFamily="34" charset="0"/>
              <a:buChar char="•"/>
            </a:pPr>
            <a:r>
              <a:rPr lang="en-US" dirty="0" smtClean="0">
                <a:solidFill>
                  <a:schemeClr val="bg1">
                    <a:lumMod val="75000"/>
                  </a:schemeClr>
                </a:solidFill>
              </a:rPr>
              <a:t>Data attributes</a:t>
            </a:r>
          </a:p>
          <a:p>
            <a:pPr marL="400050" lvl="1"/>
            <a:endParaRPr lang="en-US" dirty="0">
              <a:solidFill>
                <a:schemeClr val="bg1">
                  <a:lumMod val="75000"/>
                </a:schemeClr>
              </a:solidFill>
            </a:endParaRPr>
          </a:p>
        </p:txBody>
      </p:sp>
      <p:sp>
        <p:nvSpPr>
          <p:cNvPr id="6" name="Rectangle 7170"/>
          <p:cNvSpPr>
            <a:spLocks noChangeArrowheads="1"/>
          </p:cNvSpPr>
          <p:nvPr/>
        </p:nvSpPr>
        <p:spPr bwMode="auto">
          <a:xfrm>
            <a:off x="1169844" y="1962421"/>
            <a:ext cx="7364556" cy="106380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smtClean="0">
                <a:solidFill>
                  <a:srgbClr val="000000"/>
                </a:solidFill>
                <a:latin typeface="Consolas"/>
              </a:rPr>
              <a:t>$(</a:t>
            </a:r>
            <a:r>
              <a:rPr lang="en-US" sz="1400" dirty="0" smtClean="0">
                <a:solidFill>
                  <a:srgbClr val="800000"/>
                </a:solidFill>
                <a:latin typeface="Consolas"/>
              </a:rPr>
              <a:t>"#</a:t>
            </a:r>
            <a:r>
              <a:rPr lang="en-US" sz="1400" dirty="0" err="1" smtClean="0">
                <a:solidFill>
                  <a:srgbClr val="800000"/>
                </a:solidFill>
                <a:latin typeface="Consolas"/>
              </a:rPr>
              <a:t>dateofBirth</a:t>
            </a:r>
            <a:r>
              <a:rPr lang="en-US" sz="1400" dirty="0" smtClean="0">
                <a:solidFill>
                  <a:srgbClr val="800000"/>
                </a:solidFill>
                <a:latin typeface="Consolas"/>
              </a:rPr>
              <a:t>"</a:t>
            </a:r>
            <a:r>
              <a:rPr lang="en-US" sz="1400" dirty="0" smtClean="0">
                <a:solidFill>
                  <a:srgbClr val="000000"/>
                </a:solidFill>
                <a:latin typeface="Consolas"/>
              </a:rPr>
              <a:t>).</a:t>
            </a:r>
            <a:r>
              <a:rPr lang="en-US" sz="1400" dirty="0" err="1">
                <a:solidFill>
                  <a:srgbClr val="000000"/>
                </a:solidFill>
                <a:latin typeface="Consolas"/>
              </a:rPr>
              <a:t>kendoDatePicker</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smtClean="0">
                <a:solidFill>
                  <a:srgbClr val="000000"/>
                </a:solidFill>
                <a:latin typeface="Consolas"/>
              </a:rPr>
              <a:t>    format</a:t>
            </a:r>
            <a:r>
              <a:rPr lang="en-US" sz="1400" dirty="0">
                <a:solidFill>
                  <a:srgbClr val="000000"/>
                </a:solidFill>
                <a:latin typeface="Consolas"/>
              </a:rPr>
              <a:t>: </a:t>
            </a:r>
            <a:r>
              <a:rPr lang="en-US" sz="1400" dirty="0">
                <a:solidFill>
                  <a:srgbClr val="800000"/>
                </a:solidFill>
                <a:latin typeface="Consolas"/>
              </a:rPr>
              <a:t>"</a:t>
            </a:r>
            <a:r>
              <a:rPr lang="en-US" sz="1400" dirty="0" err="1" smtClean="0">
                <a:solidFill>
                  <a:srgbClr val="800000"/>
                </a:solidFill>
                <a:latin typeface="Consolas"/>
              </a:rPr>
              <a:t>yyyy</a:t>
            </a:r>
            <a:r>
              <a:rPr lang="en-US" sz="1400" dirty="0" smtClean="0">
                <a:solidFill>
                  <a:srgbClr val="800000"/>
                </a:solidFill>
                <a:latin typeface="Consolas"/>
              </a:rPr>
              <a:t>/MM/</a:t>
            </a:r>
            <a:r>
              <a:rPr lang="en-US" sz="1400" dirty="0" err="1" smtClean="0">
                <a:solidFill>
                  <a:srgbClr val="800000"/>
                </a:solidFill>
                <a:latin typeface="Consolas"/>
              </a:rPr>
              <a:t>dd</a:t>
            </a:r>
            <a:r>
              <a:rPr lang="en-US" sz="1400" dirty="0" smtClean="0">
                <a:solidFill>
                  <a:srgbClr val="800000"/>
                </a:solidFill>
                <a:latin typeface="Consolas"/>
              </a:rPr>
              <a:t>"</a:t>
            </a:r>
          </a:p>
          <a:p>
            <a:pPr algn="l">
              <a:lnSpc>
                <a:spcPct val="115000"/>
              </a:lnSpc>
              <a:spcBef>
                <a:spcPts val="0"/>
              </a:spcBef>
              <a:spcAft>
                <a:spcPts val="0"/>
              </a:spcAft>
              <a:defRPr/>
            </a:pPr>
            <a:r>
              <a:rPr lang="en-US" sz="1400" dirty="0" smtClean="0">
                <a:solidFill>
                  <a:srgbClr val="000000"/>
                </a:solidFill>
                <a:latin typeface="Consolas"/>
              </a:rPr>
              <a:t>});</a:t>
            </a:r>
            <a:endParaRPr lang="en-US" sz="1400" dirty="0" smtClean="0">
              <a:solidFill>
                <a:srgbClr val="0000FF"/>
              </a:solidFill>
              <a:latin typeface="Consolas"/>
              <a:ea typeface="Calibri"/>
            </a:endParaRPr>
          </a:p>
        </p:txBody>
      </p:sp>
      <p:sp>
        <p:nvSpPr>
          <p:cNvPr id="7" name="Rectangle 7170"/>
          <p:cNvSpPr>
            <a:spLocks noChangeArrowheads="1"/>
          </p:cNvSpPr>
          <p:nvPr/>
        </p:nvSpPr>
        <p:spPr bwMode="auto">
          <a:xfrm>
            <a:off x="1169844" y="4410448"/>
            <a:ext cx="7364556" cy="63232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dateofBirth</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err="1">
                <a:solidFill>
                  <a:srgbClr val="0000FF"/>
                </a:solidFill>
                <a:latin typeface="Consolas"/>
              </a:rPr>
              <a:t>datepicker</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data-format</a:t>
            </a:r>
            <a:r>
              <a:rPr lang="en-US" sz="1400" dirty="0">
                <a:solidFill>
                  <a:srgbClr val="0000FF"/>
                </a:solidFill>
                <a:latin typeface="Consolas"/>
              </a:rPr>
              <a:t>="</a:t>
            </a:r>
            <a:r>
              <a:rPr lang="en-US" sz="1400" dirty="0" err="1">
                <a:solidFill>
                  <a:srgbClr val="0000FF"/>
                </a:solidFill>
                <a:latin typeface="Consolas"/>
              </a:rPr>
              <a:t>yyyy</a:t>
            </a:r>
            <a:r>
              <a:rPr lang="en-US" sz="1400" dirty="0">
                <a:solidFill>
                  <a:srgbClr val="0000FF"/>
                </a:solidFill>
                <a:latin typeface="Consolas"/>
              </a:rPr>
              <a:t>/MM/</a:t>
            </a:r>
            <a:r>
              <a:rPr lang="en-US" sz="1400" dirty="0" err="1">
                <a:solidFill>
                  <a:srgbClr val="0000FF"/>
                </a:solidFill>
                <a:latin typeface="Consolas"/>
              </a:rPr>
              <a:t>dd</a:t>
            </a:r>
            <a:r>
              <a:rPr lang="en-US" sz="1400" dirty="0" smtClean="0">
                <a:solidFill>
                  <a:srgbClr val="0000FF"/>
                </a:solidFill>
                <a:latin typeface="Consolas"/>
              </a:rPr>
              <a:t>"/&gt;</a:t>
            </a:r>
            <a:endParaRPr lang="en-US" sz="1400" dirty="0" smtClean="0">
              <a:solidFill>
                <a:srgbClr val="0000FF"/>
              </a:solidFill>
              <a:latin typeface="Consolas"/>
              <a:ea typeface="Calibri"/>
            </a:endParaRPr>
          </a:p>
        </p:txBody>
      </p:sp>
    </p:spTree>
    <p:extLst>
      <p:ext uri="{BB962C8B-B14F-4D97-AF65-F5344CB8AC3E}">
        <p14:creationId xmlns:p14="http://schemas.microsoft.com/office/powerpoint/2010/main" val="68889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29" y="325120"/>
            <a:ext cx="6204314" cy="2600960"/>
          </a:xfrm>
        </p:spPr>
        <p:txBody>
          <a:bodyPr/>
          <a:lstStyle/>
          <a:p>
            <a:r>
              <a:rPr lang="en-US" smtClean="0">
                <a:sym typeface="Wingdings" pitchFamily="2" charset="2"/>
              </a:rPr>
              <a:t>Data Source </a:t>
            </a:r>
            <a:r>
              <a:rPr lang="en-US" dirty="0" smtClean="0">
                <a:sym typeface="Wingdings" pitchFamily="2" charset="2"/>
              </a:rPr>
              <a:t>configuration</a:t>
            </a:r>
            <a:endParaRPr lang="en-US" dirty="0"/>
          </a:p>
        </p:txBody>
      </p:sp>
      <p:sp>
        <p:nvSpPr>
          <p:cNvPr id="8" name="Rectangle 7170"/>
          <p:cNvSpPr>
            <a:spLocks noChangeArrowheads="1"/>
          </p:cNvSpPr>
          <p:nvPr/>
        </p:nvSpPr>
        <p:spPr bwMode="auto">
          <a:xfrm>
            <a:off x="636444" y="2050128"/>
            <a:ext cx="7364556" cy="41148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colorPicker</a:t>
            </a:r>
            <a:r>
              <a:rPr lang="en-US" sz="1400" dirty="0">
                <a:solidFill>
                  <a:srgbClr val="0000FF"/>
                </a:solidFill>
                <a:latin typeface="Consolas"/>
              </a:rPr>
              <a:t>"</a:t>
            </a:r>
            <a:r>
              <a:rPr lang="en-US" sz="1400" dirty="0">
                <a:solidFill>
                  <a:srgbClr val="000000"/>
                </a:solidFill>
                <a:latin typeface="Consolas"/>
              </a:rPr>
              <a:t> </a:t>
            </a:r>
            <a:r>
              <a:rPr lang="en-US" sz="1400" dirty="0" smtClean="0">
                <a:solidFill>
                  <a:srgbClr val="0000FF"/>
                </a:solidFill>
                <a:latin typeface="Consolas"/>
              </a:rPr>
              <a:t>/&gt;</a:t>
            </a:r>
          </a:p>
          <a:p>
            <a:pPr algn="l">
              <a:lnSpc>
                <a:spcPct val="115000"/>
              </a:lnSpc>
              <a:spcBef>
                <a:spcPts val="0"/>
              </a:spcBef>
              <a:spcAft>
                <a:spcPts val="0"/>
              </a:spcAft>
              <a:defRPr/>
            </a:pPr>
            <a:endParaRPr lang="en-US" sz="1400" dirty="0" smtClean="0">
              <a:solidFill>
                <a:srgbClr val="0000FF"/>
              </a:solidFill>
              <a:latin typeface="Consolas"/>
            </a:endParaRP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shapePicker</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err="1">
                <a:solidFill>
                  <a:srgbClr val="0000FF"/>
                </a:solidFill>
                <a:latin typeface="Consolas"/>
              </a:rPr>
              <a:t>combobox</a:t>
            </a:r>
            <a:r>
              <a:rPr lang="en-US" sz="1400" dirty="0">
                <a:solidFill>
                  <a:srgbClr val="0000FF"/>
                </a:solidFill>
                <a:latin typeface="Consolas"/>
              </a:rPr>
              <a: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FF0000"/>
                </a:solidFill>
                <a:latin typeface="Consolas"/>
              </a:rPr>
              <a:t>data-source</a:t>
            </a:r>
            <a:r>
              <a:rPr lang="en-US" sz="1400" dirty="0">
                <a:solidFill>
                  <a:srgbClr val="0000FF"/>
                </a:solidFill>
                <a:latin typeface="Consolas"/>
              </a:rPr>
              <a:t>='["Circle", "Oval", "Rectangle", "Square"]'</a:t>
            </a:r>
            <a:r>
              <a:rPr lang="en-US" sz="1400" dirty="0">
                <a:solidFill>
                  <a:srgbClr val="000000"/>
                </a:solidFill>
                <a:latin typeface="Consolas"/>
              </a:rPr>
              <a:t> </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endParaRPr lang="en-US" sz="1400" dirty="0">
              <a:solidFill>
                <a:srgbClr val="000000"/>
              </a:solidFill>
              <a:latin typeface="Consolas"/>
            </a:endParaRP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         </a:t>
            </a:r>
            <a:endParaRPr lang="en-US" sz="1400" dirty="0" smtClean="0">
              <a:solidFill>
                <a:srgbClr val="000000"/>
              </a:solidFill>
              <a:latin typeface="Consolas"/>
            </a:endParaRPr>
          </a:p>
          <a:p>
            <a:pPr algn="l">
              <a:lnSpc>
                <a:spcPct val="115000"/>
              </a:lnSpc>
              <a:spcBef>
                <a:spcPts val="0"/>
              </a:spcBef>
              <a:spcAft>
                <a:spcPts val="0"/>
              </a:spcAft>
              <a:defRPr/>
            </a:pP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err="1">
                <a:solidFill>
                  <a:srgbClr val="800000"/>
                </a:solidFill>
                <a:latin typeface="Consolas"/>
              </a:rPr>
              <a:t>colorPicker</a:t>
            </a:r>
            <a:r>
              <a:rPr lang="en-US" sz="1400" dirty="0">
                <a:solidFill>
                  <a:srgbClr val="800000"/>
                </a:solidFill>
                <a:latin typeface="Consolas"/>
              </a:rPr>
              <a:t>"</a:t>
            </a:r>
            <a:r>
              <a:rPr lang="en-US" sz="1400" dirty="0">
                <a:solidFill>
                  <a:srgbClr val="000000"/>
                </a:solidFill>
                <a:latin typeface="Consolas"/>
              </a:rPr>
              <a:t>).</a:t>
            </a:r>
            <a:r>
              <a:rPr lang="en-US" sz="1400" dirty="0" err="1">
                <a:solidFill>
                  <a:srgbClr val="000000"/>
                </a:solidFill>
                <a:latin typeface="Consolas"/>
              </a:rPr>
              <a:t>kendoComboBox</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dataSource</a:t>
            </a:r>
            <a:r>
              <a:rPr lang="en-US" sz="1400" dirty="0">
                <a:solidFill>
                  <a:srgbClr val="000000"/>
                </a:solidFill>
                <a:latin typeface="Consolas"/>
              </a:rPr>
              <a:t>: [</a:t>
            </a:r>
            <a:r>
              <a:rPr lang="en-US" sz="1400" dirty="0">
                <a:solidFill>
                  <a:srgbClr val="800000"/>
                </a:solidFill>
                <a:latin typeface="Consolas"/>
              </a:rPr>
              <a:t>"Blue"</a:t>
            </a:r>
            <a:r>
              <a:rPr lang="en-US" sz="1400" dirty="0">
                <a:solidFill>
                  <a:srgbClr val="000000"/>
                </a:solidFill>
                <a:latin typeface="Consolas"/>
              </a:rPr>
              <a:t>, </a:t>
            </a:r>
            <a:r>
              <a:rPr lang="en-US" sz="1400" dirty="0">
                <a:solidFill>
                  <a:srgbClr val="800000"/>
                </a:solidFill>
                <a:latin typeface="Consolas"/>
              </a:rPr>
              <a:t>"Green"</a:t>
            </a:r>
            <a:r>
              <a:rPr lang="en-US" sz="1400" dirty="0">
                <a:solidFill>
                  <a:srgbClr val="000000"/>
                </a:solidFill>
                <a:latin typeface="Consolas"/>
              </a:rPr>
              <a:t>, </a:t>
            </a:r>
            <a:r>
              <a:rPr lang="en-US" sz="1400" dirty="0">
                <a:solidFill>
                  <a:srgbClr val="800000"/>
                </a:solidFill>
                <a:latin typeface="Consolas"/>
              </a:rPr>
              <a:t>"Red"</a:t>
            </a:r>
            <a:r>
              <a:rPr lang="en-US" sz="1400" dirty="0">
                <a:solidFill>
                  <a:srgbClr val="000000"/>
                </a:solidFill>
                <a:latin typeface="Consolas"/>
              </a:rPr>
              <a:t>, </a:t>
            </a:r>
            <a:r>
              <a:rPr lang="en-US" sz="1400" dirty="0">
                <a:solidFill>
                  <a:srgbClr val="800000"/>
                </a:solidFill>
                <a:latin typeface="Consolas"/>
              </a:rPr>
              <a:t>"Yellow"</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kendo.init</a:t>
            </a:r>
            <a:r>
              <a:rPr lang="en-US" sz="1400" dirty="0">
                <a:solidFill>
                  <a:srgbClr val="000000"/>
                </a:solidFill>
                <a:latin typeface="Consolas"/>
              </a:rPr>
              <a:t>($(</a:t>
            </a:r>
            <a:r>
              <a:rPr lang="en-US" sz="1400" dirty="0">
                <a:solidFill>
                  <a:srgbClr val="800000"/>
                </a:solidFill>
                <a:latin typeface="Consolas"/>
              </a:rPr>
              <a:t>"#</a:t>
            </a:r>
            <a:r>
              <a:rPr lang="en-US" sz="1400" dirty="0" err="1">
                <a:solidFill>
                  <a:srgbClr val="800000"/>
                </a:solidFill>
                <a:latin typeface="Consolas"/>
              </a:rPr>
              <a:t>shapePicker</a:t>
            </a:r>
            <a:r>
              <a:rPr lang="en-US" sz="1400" dirty="0">
                <a:solidFill>
                  <a:srgbClr val="800000"/>
                </a:solidFill>
                <a:latin typeface="Consolas"/>
              </a:rPr>
              <a: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endParaRPr lang="en-US" sz="1400" dirty="0" smtClean="0">
              <a:solidFill>
                <a:srgbClr val="0000FF"/>
              </a:solidFill>
              <a:latin typeface="Consolas"/>
              <a:ea typeface="Calibri"/>
            </a:endParaRPr>
          </a:p>
        </p:txBody>
      </p:sp>
      <p:sp>
        <p:nvSpPr>
          <p:cNvPr id="9" name="Rounded Rectangle 8"/>
          <p:cNvSpPr/>
          <p:nvPr/>
        </p:nvSpPr>
        <p:spPr bwMode="auto">
          <a:xfrm>
            <a:off x="685800" y="2271533"/>
            <a:ext cx="6324600" cy="26643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1752600" y="4511926"/>
            <a:ext cx="5257800" cy="22283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1447800" y="5230534"/>
            <a:ext cx="5562600" cy="24221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668215" y="2722738"/>
            <a:ext cx="6324600" cy="54658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26913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29" y="325120"/>
            <a:ext cx="6204314" cy="2600960"/>
          </a:xfrm>
        </p:spPr>
        <p:txBody>
          <a:bodyPr/>
          <a:lstStyle/>
          <a:p>
            <a:r>
              <a:rPr lang="en-US" dirty="0" smtClean="0">
                <a:sym typeface="Wingdings" pitchFamily="2" charset="2"/>
              </a:rPr>
              <a:t>Event binding</a:t>
            </a:r>
            <a:endParaRPr lang="en-US" dirty="0"/>
          </a:p>
        </p:txBody>
      </p:sp>
      <p:sp>
        <p:nvSpPr>
          <p:cNvPr id="13" name="Rectangle 7170"/>
          <p:cNvSpPr>
            <a:spLocks noChangeArrowheads="1"/>
          </p:cNvSpPr>
          <p:nvPr/>
        </p:nvSpPr>
        <p:spPr bwMode="auto">
          <a:xfrm>
            <a:off x="636444" y="1476822"/>
            <a:ext cx="7897956" cy="52578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colorPicker</a:t>
            </a:r>
            <a:r>
              <a:rPr lang="en-US" sz="1400" dirty="0">
                <a:solidFill>
                  <a:srgbClr val="0000FF"/>
                </a:solidFill>
                <a:latin typeface="Consolas"/>
              </a:rPr>
              <a:t>"</a:t>
            </a:r>
            <a:r>
              <a:rPr lang="en-US" sz="1400" dirty="0">
                <a:solidFill>
                  <a:srgbClr val="000000"/>
                </a:solidFill>
                <a:latin typeface="Consolas"/>
              </a:rPr>
              <a:t> </a:t>
            </a:r>
            <a:r>
              <a:rPr lang="en-US" sz="1400" dirty="0" smtClean="0">
                <a:solidFill>
                  <a:srgbClr val="0000FF"/>
                </a:solidFill>
                <a:latin typeface="Consolas"/>
              </a:rPr>
              <a:t>/&gt;</a:t>
            </a: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shapePicker</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err="1">
                <a:solidFill>
                  <a:srgbClr val="0000FF"/>
                </a:solidFill>
                <a:latin typeface="Consolas"/>
              </a:rPr>
              <a:t>combobox</a:t>
            </a:r>
            <a:r>
              <a:rPr lang="en-US" sz="1400" dirty="0" smtClean="0">
                <a:solidFill>
                  <a:srgbClr val="0000FF"/>
                </a:solidFill>
                <a:latin typeface="Consolas"/>
              </a:rPr>
              <a: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FF0000"/>
                </a:solidFill>
                <a:latin typeface="Consolas"/>
              </a:rPr>
              <a:t>data-source</a:t>
            </a:r>
            <a:r>
              <a:rPr lang="en-US" sz="1400" dirty="0">
                <a:solidFill>
                  <a:srgbClr val="0000FF"/>
                </a:solidFill>
                <a:latin typeface="Consolas"/>
              </a:rPr>
              <a:t>='["Circle", </a:t>
            </a:r>
            <a:r>
              <a:rPr lang="en-US" sz="1400" dirty="0" smtClean="0">
                <a:solidFill>
                  <a:srgbClr val="0000FF"/>
                </a:solidFill>
                <a:latin typeface="Consolas"/>
              </a:rPr>
              <a:t>"Rectangle"]'</a:t>
            </a:r>
            <a:r>
              <a:rPr lang="en-US" sz="1400" dirty="0">
                <a:solidFill>
                  <a:srgbClr val="000000"/>
                </a:solidFill>
                <a:latin typeface="Consolas"/>
              </a:rPr>
              <a:t> </a:t>
            </a:r>
            <a:r>
              <a:rPr lang="en-US" sz="1400" dirty="0">
                <a:solidFill>
                  <a:srgbClr val="FF0000"/>
                </a:solidFill>
                <a:latin typeface="Consolas"/>
              </a:rPr>
              <a:t>data-change</a:t>
            </a:r>
            <a:r>
              <a:rPr lang="en-US" sz="1400" dirty="0">
                <a:solidFill>
                  <a:srgbClr val="0000FF"/>
                </a:solidFill>
                <a:latin typeface="Consolas"/>
              </a:rPr>
              <a:t>="</a:t>
            </a:r>
            <a:r>
              <a:rPr lang="en-US" sz="1400" dirty="0" err="1">
                <a:solidFill>
                  <a:srgbClr val="0000FF"/>
                </a:solidFill>
                <a:latin typeface="Consolas"/>
              </a:rPr>
              <a:t>onShapeChange</a:t>
            </a:r>
            <a:r>
              <a:rPr lang="en-US" sz="1400" dirty="0">
                <a:solidFill>
                  <a:srgbClr val="0000FF"/>
                </a:solidFill>
                <a:latin typeface="Consolas"/>
              </a:rPr>
              <a:t>"</a:t>
            </a:r>
            <a:r>
              <a:rPr lang="en-US" sz="1400" dirty="0">
                <a:solidFill>
                  <a:srgbClr val="000000"/>
                </a:solidFill>
                <a:latin typeface="Consolas"/>
              </a:rPr>
              <a:t> </a:t>
            </a:r>
            <a:r>
              <a:rPr lang="en-US" sz="1400" dirty="0" smtClean="0">
                <a:solidFill>
                  <a:srgbClr val="0000FF"/>
                </a:solidFill>
                <a:latin typeface="Consolas"/>
              </a:rPr>
              <a:t>/&gt;</a:t>
            </a: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sizePicker</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err="1">
                <a:solidFill>
                  <a:srgbClr val="0000FF"/>
                </a:solidFill>
                <a:latin typeface="Consolas"/>
              </a:rPr>
              <a:t>combobox</a:t>
            </a:r>
            <a:r>
              <a:rPr lang="en-US" sz="1400" dirty="0" smtClean="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data-source</a:t>
            </a:r>
            <a:r>
              <a:rPr lang="en-US" sz="1400" dirty="0">
                <a:solidFill>
                  <a:srgbClr val="0000FF"/>
                </a:solidFill>
                <a:latin typeface="Consolas"/>
              </a:rPr>
              <a:t>='["Small", "Large</a:t>
            </a:r>
            <a:r>
              <a:rPr lang="en-US" sz="1400" dirty="0" smtClean="0">
                <a:solidFill>
                  <a:srgbClr val="0000FF"/>
                </a:solidFill>
                <a:latin typeface="Consolas"/>
              </a:rPr>
              <a:t>"]'/&gt;</a:t>
            </a: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onColorChange</a:t>
            </a:r>
            <a:r>
              <a:rPr lang="en-US" sz="1400" dirty="0">
                <a:solidFill>
                  <a:srgbClr val="000000"/>
                </a:solidFill>
                <a:latin typeface="Consolas"/>
              </a:rPr>
              <a:t>(e) </a:t>
            </a:r>
            <a:r>
              <a:rPr lang="en-US" sz="1400" dirty="0" smtClean="0">
                <a:solidFill>
                  <a:srgbClr val="000000"/>
                </a:solidFill>
                <a:latin typeface="Consolas"/>
              </a:rPr>
              <a:t>{ alert</a:t>
            </a:r>
            <a:r>
              <a:rPr lang="en-US" sz="1400" dirty="0">
                <a:solidFill>
                  <a:srgbClr val="000000"/>
                </a:solidFill>
                <a:latin typeface="Consolas"/>
              </a:rPr>
              <a:t>(</a:t>
            </a:r>
            <a:r>
              <a:rPr lang="en-US" sz="1400" dirty="0">
                <a:solidFill>
                  <a:srgbClr val="800000"/>
                </a:solidFill>
                <a:latin typeface="Consolas"/>
              </a:rPr>
              <a:t>'Color Change</a:t>
            </a:r>
            <a:r>
              <a:rPr lang="en-US" sz="1400" dirty="0" smtClean="0">
                <a:solidFill>
                  <a:srgbClr val="800000"/>
                </a:solidFill>
                <a:latin typeface="Consolas"/>
              </a:rPr>
              <a:t>!'</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onShapeChange</a:t>
            </a:r>
            <a:r>
              <a:rPr lang="en-US" sz="1400" dirty="0">
                <a:solidFill>
                  <a:srgbClr val="000000"/>
                </a:solidFill>
                <a:latin typeface="Consolas"/>
              </a:rPr>
              <a:t>(e) { </a:t>
            </a:r>
            <a:r>
              <a:rPr lang="en-US" sz="1400" dirty="0" smtClean="0">
                <a:solidFill>
                  <a:srgbClr val="000000"/>
                </a:solidFill>
                <a:latin typeface="Consolas"/>
              </a:rPr>
              <a:t>alert</a:t>
            </a:r>
            <a:r>
              <a:rPr lang="en-US" sz="1400" dirty="0">
                <a:solidFill>
                  <a:srgbClr val="000000"/>
                </a:solidFill>
                <a:latin typeface="Consolas"/>
              </a:rPr>
              <a:t>(</a:t>
            </a:r>
            <a:r>
              <a:rPr lang="en-US" sz="1400" dirty="0">
                <a:solidFill>
                  <a:srgbClr val="800000"/>
                </a:solidFill>
                <a:latin typeface="Consolas"/>
              </a:rPr>
              <a:t>'Shape Change</a:t>
            </a:r>
            <a:r>
              <a:rPr lang="en-US" sz="1400" dirty="0" smtClean="0">
                <a:solidFill>
                  <a:srgbClr val="800000"/>
                </a:solidFill>
                <a:latin typeface="Consolas"/>
              </a:rPr>
              <a:t>'</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onSizeChange</a:t>
            </a:r>
            <a:r>
              <a:rPr lang="en-US" sz="1400" dirty="0">
                <a:solidFill>
                  <a:srgbClr val="000000"/>
                </a:solidFill>
                <a:latin typeface="Consolas"/>
              </a:rPr>
              <a:t>(e) </a:t>
            </a:r>
            <a:r>
              <a:rPr lang="en-US" sz="1400" dirty="0" smtClean="0">
                <a:solidFill>
                  <a:srgbClr val="000000"/>
                </a:solidFill>
                <a:latin typeface="Consolas"/>
              </a:rPr>
              <a:t>{ alert</a:t>
            </a:r>
            <a:r>
              <a:rPr lang="en-US" sz="1400" dirty="0">
                <a:solidFill>
                  <a:srgbClr val="000000"/>
                </a:solidFill>
                <a:latin typeface="Consolas"/>
              </a:rPr>
              <a:t>(</a:t>
            </a:r>
            <a:r>
              <a:rPr lang="en-US" sz="1400" dirty="0">
                <a:solidFill>
                  <a:srgbClr val="800000"/>
                </a:solidFill>
                <a:latin typeface="Consolas"/>
              </a:rPr>
              <a:t>'Size Change</a:t>
            </a:r>
            <a:r>
              <a:rPr lang="en-US" sz="1400" dirty="0" smtClean="0">
                <a:solidFill>
                  <a:srgbClr val="800000"/>
                </a:solidFill>
                <a:latin typeface="Consolas"/>
              </a:rPr>
              <a:t>'</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smtClean="0">
                <a:solidFill>
                  <a:srgbClr val="000000"/>
                </a:solidFill>
                <a:latin typeface="Consolas"/>
              </a:rPr>
              <a:t>    $(</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err="1">
                <a:solidFill>
                  <a:srgbClr val="800000"/>
                </a:solidFill>
                <a:latin typeface="Consolas"/>
              </a:rPr>
              <a:t>colorPicker</a:t>
            </a:r>
            <a:r>
              <a:rPr lang="en-US" sz="1400" dirty="0">
                <a:solidFill>
                  <a:srgbClr val="800000"/>
                </a:solidFill>
                <a:latin typeface="Consolas"/>
              </a:rPr>
              <a:t>"</a:t>
            </a:r>
            <a:r>
              <a:rPr lang="en-US" sz="1400" dirty="0">
                <a:solidFill>
                  <a:srgbClr val="000000"/>
                </a:solidFill>
                <a:latin typeface="Consolas"/>
              </a:rPr>
              <a:t>).</a:t>
            </a:r>
            <a:r>
              <a:rPr lang="en-US" sz="1400" dirty="0" err="1">
                <a:solidFill>
                  <a:srgbClr val="000000"/>
                </a:solidFill>
                <a:latin typeface="Consolas"/>
              </a:rPr>
              <a:t>kendoComboBox</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dataSource</a:t>
            </a:r>
            <a:r>
              <a:rPr lang="en-US" sz="1400" dirty="0">
                <a:solidFill>
                  <a:srgbClr val="000000"/>
                </a:solidFill>
                <a:latin typeface="Consolas"/>
              </a:rPr>
              <a:t>: [</a:t>
            </a:r>
            <a:r>
              <a:rPr lang="en-US" sz="1400" dirty="0">
                <a:solidFill>
                  <a:srgbClr val="800000"/>
                </a:solidFill>
                <a:latin typeface="Consolas"/>
              </a:rPr>
              <a:t>"Blue"</a:t>
            </a:r>
            <a:r>
              <a:rPr lang="en-US" sz="1400" dirty="0">
                <a:solidFill>
                  <a:srgbClr val="000000"/>
                </a:solidFill>
                <a:latin typeface="Consolas"/>
              </a:rPr>
              <a:t>, </a:t>
            </a:r>
            <a:r>
              <a:rPr lang="en-US" sz="1400" dirty="0">
                <a:solidFill>
                  <a:srgbClr val="800000"/>
                </a:solidFill>
                <a:latin typeface="Consolas"/>
              </a:rPr>
              <a:t>"Green"</a:t>
            </a:r>
            <a:r>
              <a:rPr lang="en-US" sz="1400" dirty="0">
                <a:solidFill>
                  <a:srgbClr val="000000"/>
                </a:solidFill>
                <a:latin typeface="Consolas"/>
              </a:rPr>
              <a:t>, </a:t>
            </a:r>
            <a:r>
              <a:rPr lang="en-US" sz="1400" dirty="0">
                <a:solidFill>
                  <a:srgbClr val="800000"/>
                </a:solidFill>
                <a:latin typeface="Consolas"/>
              </a:rPr>
              <a:t>"Red"</a:t>
            </a:r>
            <a:r>
              <a:rPr lang="en-US" sz="1400" dirty="0">
                <a:solidFill>
                  <a:srgbClr val="000000"/>
                </a:solidFill>
                <a:latin typeface="Consolas"/>
              </a:rPr>
              <a:t>, </a:t>
            </a:r>
            <a:r>
              <a:rPr lang="en-US" sz="1400" dirty="0">
                <a:solidFill>
                  <a:srgbClr val="800000"/>
                </a:solidFill>
                <a:latin typeface="Consolas"/>
              </a:rPr>
              <a:t>"Yellow"</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change</a:t>
            </a:r>
            <a:r>
              <a:rPr lang="en-US" sz="1400" dirty="0">
                <a:solidFill>
                  <a:srgbClr val="000000"/>
                </a:solidFill>
                <a:latin typeface="Consolas"/>
              </a:rPr>
              <a:t>: </a:t>
            </a:r>
            <a:r>
              <a:rPr lang="en-US" sz="1400" dirty="0" err="1">
                <a:solidFill>
                  <a:srgbClr val="000000"/>
                </a:solidFill>
                <a:latin typeface="Consolas"/>
              </a:rPr>
              <a:t>onColorChange</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kendo.init</a:t>
            </a:r>
            <a:r>
              <a:rPr lang="en-US" sz="1400" dirty="0">
                <a:solidFill>
                  <a:srgbClr val="000000"/>
                </a:solidFill>
                <a:latin typeface="Consolas"/>
              </a:rPr>
              <a:t>($(</a:t>
            </a:r>
            <a:r>
              <a:rPr lang="en-US" sz="1400" dirty="0">
                <a:solidFill>
                  <a:srgbClr val="800000"/>
                </a:solidFill>
                <a:latin typeface="Consolas"/>
              </a:rPr>
              <a:t>"#</a:t>
            </a:r>
            <a:r>
              <a:rPr lang="en-US" sz="1400" dirty="0" err="1">
                <a:solidFill>
                  <a:srgbClr val="800000"/>
                </a:solidFill>
                <a:latin typeface="Consolas"/>
              </a:rPr>
              <a:t>shapePicker</a:t>
            </a:r>
            <a:r>
              <a:rPr lang="en-US" sz="1400" dirty="0">
                <a:solidFill>
                  <a:srgbClr val="800000"/>
                </a:solidFill>
                <a:latin typeface="Consolas"/>
              </a:rPr>
              <a: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kendo.init</a:t>
            </a:r>
            <a:r>
              <a:rPr lang="en-US" sz="1400" dirty="0">
                <a:solidFill>
                  <a:srgbClr val="000000"/>
                </a:solidFill>
                <a:latin typeface="Consolas"/>
              </a:rPr>
              <a:t>($(</a:t>
            </a:r>
            <a:r>
              <a:rPr lang="en-US" sz="1400" dirty="0">
                <a:solidFill>
                  <a:srgbClr val="800000"/>
                </a:solidFill>
                <a:latin typeface="Consolas"/>
              </a:rPr>
              <a:t>"#</a:t>
            </a:r>
            <a:r>
              <a:rPr lang="en-US" sz="1400" dirty="0" err="1">
                <a:solidFill>
                  <a:srgbClr val="800000"/>
                </a:solidFill>
                <a:latin typeface="Consolas"/>
              </a:rPr>
              <a:t>sizePicker</a:t>
            </a:r>
            <a:r>
              <a:rPr lang="en-US" sz="1400" dirty="0">
                <a:solidFill>
                  <a:srgbClr val="800000"/>
                </a:solidFill>
                <a:latin typeface="Consolas"/>
              </a:rPr>
              <a:t>"</a:t>
            </a: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rPr>
              <a:t>       </a:t>
            </a:r>
            <a:endParaRPr lang="en-US" sz="1400" dirty="0" smtClean="0">
              <a:solidFill>
                <a:srgbClr val="000000"/>
              </a:solidFill>
              <a:latin typeface="Consolas"/>
            </a:endParaRPr>
          </a:p>
          <a:p>
            <a:pPr algn="l">
              <a:lnSpc>
                <a:spcPct val="115000"/>
              </a:lnSpc>
              <a:spcBef>
                <a:spcPts val="0"/>
              </a:spcBef>
              <a:spcAft>
                <a:spcPts val="0"/>
              </a:spcAft>
              <a:defRPr/>
            </a:pP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a:t>
            </a:r>
            <a:r>
              <a:rPr lang="en-US" sz="1400" dirty="0" err="1">
                <a:solidFill>
                  <a:srgbClr val="000000"/>
                </a:solidFill>
                <a:latin typeface="Consolas"/>
              </a:rPr>
              <a:t>sizePicker</a:t>
            </a:r>
            <a:r>
              <a:rPr lang="en-US" sz="1400" dirty="0">
                <a:solidFill>
                  <a:srgbClr val="000000"/>
                </a:solidFill>
                <a:latin typeface="Consolas"/>
              </a:rPr>
              <a:t> = $(</a:t>
            </a:r>
            <a:r>
              <a:rPr lang="en-US" sz="1400" dirty="0">
                <a:solidFill>
                  <a:srgbClr val="800000"/>
                </a:solidFill>
                <a:latin typeface="Consolas"/>
              </a:rPr>
              <a:t>"#</a:t>
            </a:r>
            <a:r>
              <a:rPr lang="en-US" sz="1400" dirty="0" err="1">
                <a:solidFill>
                  <a:srgbClr val="800000"/>
                </a:solidFill>
                <a:latin typeface="Consolas"/>
              </a:rPr>
              <a:t>sizePicker</a:t>
            </a:r>
            <a:r>
              <a:rPr lang="en-US" sz="1400" dirty="0" smtClean="0">
                <a:solidFill>
                  <a:srgbClr val="8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pPr algn="l">
              <a:lnSpc>
                <a:spcPct val="115000"/>
              </a:lnSpc>
              <a:spcBef>
                <a:spcPts val="0"/>
              </a:spcBef>
              <a:spcAft>
                <a:spcPts val="0"/>
              </a:spcAft>
              <a:defRPr/>
            </a:pPr>
            <a:r>
              <a:rPr lang="en-US" sz="1400" dirty="0">
                <a:solidFill>
                  <a:srgbClr val="000000"/>
                </a:solidFill>
                <a:latin typeface="Consolas"/>
                <a:ea typeface="Times New Roman"/>
                <a:cs typeface="Times New Roman"/>
              </a:rPr>
              <a:t> </a:t>
            </a:r>
            <a:r>
              <a:rPr lang="en-US" sz="1400" dirty="0" smtClean="0">
                <a:solidFill>
                  <a:srgbClr val="000000"/>
                </a:solidFill>
                <a:latin typeface="Consolas"/>
                <a:ea typeface="Times New Roman"/>
                <a:cs typeface="Times New Roman"/>
              </a:rPr>
              <a:t>       </a:t>
            </a:r>
            <a:r>
              <a:rPr lang="en-US" sz="1400" dirty="0" err="1" smtClean="0">
                <a:solidFill>
                  <a:srgbClr val="000000"/>
                </a:solidFill>
                <a:latin typeface="Consolas"/>
                <a:ea typeface="Times New Roman"/>
                <a:cs typeface="Times New Roman"/>
              </a:rPr>
              <a:t>sizePicker.bind</a:t>
            </a:r>
            <a:r>
              <a:rPr lang="en-US" sz="1400" dirty="0" smtClean="0">
                <a:solidFill>
                  <a:srgbClr val="000000"/>
                </a:solidFill>
                <a:latin typeface="Consolas"/>
                <a:ea typeface="Times New Roman"/>
                <a:cs typeface="Times New Roman"/>
              </a:rPr>
              <a:t>(</a:t>
            </a:r>
            <a:r>
              <a:rPr lang="en-US" sz="1400" dirty="0" smtClean="0">
                <a:solidFill>
                  <a:srgbClr val="800000"/>
                </a:solidFill>
                <a:latin typeface="Consolas"/>
                <a:ea typeface="Times New Roman"/>
                <a:cs typeface="Times New Roman"/>
              </a:rPr>
              <a:t>"change"</a:t>
            </a:r>
            <a:r>
              <a:rPr lang="en-US" sz="1400" dirty="0" smtClean="0">
                <a:solidFill>
                  <a:srgbClr val="000000"/>
                </a:solidFill>
                <a:latin typeface="Consolas"/>
                <a:ea typeface="Times New Roman"/>
                <a:cs typeface="Times New Roman"/>
              </a:rPr>
              <a:t>, </a:t>
            </a:r>
            <a:r>
              <a:rPr lang="en-US" sz="1400" dirty="0" err="1" smtClean="0">
                <a:solidFill>
                  <a:srgbClr val="000000"/>
                </a:solidFill>
                <a:latin typeface="Consolas"/>
                <a:ea typeface="Times New Roman"/>
                <a:cs typeface="Times New Roman"/>
              </a:rPr>
              <a:t>onSizeChange</a:t>
            </a:r>
            <a:r>
              <a:rPr lang="en-US" sz="1400" dirty="0" smtClean="0">
                <a:solidFill>
                  <a:srgbClr val="000000"/>
                </a:solidFill>
                <a:latin typeface="Consolas"/>
                <a:ea typeface="Times New Roman"/>
                <a:cs typeface="Times New Roman"/>
              </a:rPr>
              <a:t>).data(</a:t>
            </a:r>
            <a:r>
              <a:rPr lang="en-US" sz="1400" dirty="0" smtClean="0">
                <a:solidFill>
                  <a:srgbClr val="800000"/>
                </a:solidFill>
                <a:latin typeface="Consolas"/>
                <a:ea typeface="Times New Roman"/>
                <a:cs typeface="Times New Roman"/>
              </a:rPr>
              <a:t>"</a:t>
            </a:r>
            <a:r>
              <a:rPr lang="en-US" sz="1400" dirty="0" err="1" smtClean="0">
                <a:solidFill>
                  <a:srgbClr val="800000"/>
                </a:solidFill>
                <a:latin typeface="Consolas"/>
                <a:ea typeface="Times New Roman"/>
                <a:cs typeface="Times New Roman"/>
              </a:rPr>
              <a:t>kendoComboBox</a:t>
            </a:r>
            <a:r>
              <a:rPr lang="en-US" sz="1400" dirty="0" smtClean="0">
                <a:solidFill>
                  <a:srgbClr val="800000"/>
                </a:solidFill>
                <a:latin typeface="Consolas"/>
                <a:ea typeface="Times New Roman"/>
                <a:cs typeface="Times New Roman"/>
              </a:rPr>
              <a:t>"</a:t>
            </a:r>
            <a:r>
              <a:rPr lang="en-US" sz="1400" dirty="0" smtClean="0">
                <a:solidFill>
                  <a:srgbClr val="000000"/>
                </a:solidFill>
                <a:latin typeface="Consolas"/>
                <a:ea typeface="Times New Roman"/>
                <a:cs typeface="Times New Roman"/>
              </a:rPr>
              <a:t>);</a:t>
            </a:r>
            <a:endParaRPr lang="en-US" sz="1400" dirty="0" smtClean="0">
              <a:latin typeface="Calibri"/>
              <a:ea typeface="Calibri"/>
              <a:cs typeface="Times New Roman"/>
            </a:endParaRPr>
          </a:p>
          <a:p>
            <a:pPr algn="l">
              <a:lnSpc>
                <a:spcPct val="115000"/>
              </a:lnSpc>
              <a:spcBef>
                <a:spcPts val="0"/>
              </a:spcBef>
              <a:spcAft>
                <a:spcPts val="0"/>
              </a:spcAft>
              <a:defRPr/>
            </a:pPr>
            <a:r>
              <a:rPr lang="en-US" sz="1400" dirty="0" smtClean="0">
                <a:solidFill>
                  <a:srgbClr val="000000"/>
                </a:solidFill>
                <a:latin typeface="Consolas"/>
              </a:rPr>
              <a:t>    });</a:t>
            </a:r>
          </a:p>
          <a:p>
            <a:pPr algn="l">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endParaRPr lang="en-US" sz="1400" dirty="0" smtClean="0">
              <a:solidFill>
                <a:srgbClr val="0000FF"/>
              </a:solidFill>
              <a:latin typeface="Consolas"/>
              <a:ea typeface="Calibri"/>
            </a:endParaRPr>
          </a:p>
        </p:txBody>
      </p:sp>
      <p:sp>
        <p:nvSpPr>
          <p:cNvPr id="14" name="Rounded Rectangle 13"/>
          <p:cNvSpPr/>
          <p:nvPr/>
        </p:nvSpPr>
        <p:spPr bwMode="auto">
          <a:xfrm>
            <a:off x="706782" y="1658529"/>
            <a:ext cx="7141818" cy="24221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5" name="Rounded Rectangle 14"/>
          <p:cNvSpPr/>
          <p:nvPr/>
        </p:nvSpPr>
        <p:spPr bwMode="auto">
          <a:xfrm>
            <a:off x="1828800" y="4362687"/>
            <a:ext cx="6019800" cy="24221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6" name="Rounded Rectangle 15"/>
          <p:cNvSpPr/>
          <p:nvPr/>
        </p:nvSpPr>
        <p:spPr bwMode="auto">
          <a:xfrm>
            <a:off x="706782" y="1928063"/>
            <a:ext cx="7141818" cy="43971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7" name="Rounded Rectangle 16"/>
          <p:cNvSpPr/>
          <p:nvPr/>
        </p:nvSpPr>
        <p:spPr bwMode="auto">
          <a:xfrm>
            <a:off x="1459522" y="4864793"/>
            <a:ext cx="6389077" cy="24221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8" name="Rounded Rectangle 17"/>
          <p:cNvSpPr/>
          <p:nvPr/>
        </p:nvSpPr>
        <p:spPr bwMode="auto">
          <a:xfrm>
            <a:off x="1390883" y="5591622"/>
            <a:ext cx="6389077" cy="53340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2826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Client </a:t>
            </a:r>
            <a:r>
              <a:rPr lang="en-US" dirty="0" err="1" smtClean="0">
                <a:sym typeface="Wingdings" pitchFamily="2" charset="2"/>
              </a:rPr>
              <a:t>DataSource</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Abstraction for working with data</a:t>
            </a:r>
          </a:p>
          <a:p>
            <a:pPr marL="457200" indent="-457200">
              <a:buFont typeface="Arial" pitchFamily="34" charset="0"/>
              <a:buChar char="•"/>
            </a:pPr>
            <a:r>
              <a:rPr lang="en-US" dirty="0" smtClean="0">
                <a:solidFill>
                  <a:schemeClr val="bg1">
                    <a:lumMod val="75000"/>
                  </a:schemeClr>
                </a:solidFill>
              </a:rPr>
              <a:t>Local data</a:t>
            </a:r>
          </a:p>
          <a:p>
            <a:pPr marL="457200" indent="-457200">
              <a:buFont typeface="Arial" pitchFamily="34" charset="0"/>
              <a:buChar char="•"/>
            </a:pPr>
            <a:r>
              <a:rPr lang="en-US" dirty="0" smtClean="0">
                <a:solidFill>
                  <a:schemeClr val="bg1">
                    <a:lumMod val="75000"/>
                  </a:schemeClr>
                </a:solidFill>
              </a:rPr>
              <a:t>Remote data</a:t>
            </a:r>
          </a:p>
          <a:p>
            <a:pPr marL="457200" indent="-457200">
              <a:buFont typeface="Arial" pitchFamily="34" charset="0"/>
              <a:buChar char="•"/>
            </a:pPr>
            <a:r>
              <a:rPr lang="en-US" dirty="0" smtClean="0">
                <a:solidFill>
                  <a:schemeClr val="bg1">
                    <a:lumMod val="75000"/>
                  </a:schemeClr>
                </a:solidFill>
              </a:rPr>
              <a:t>CRUD</a:t>
            </a:r>
          </a:p>
          <a:p>
            <a:pPr marL="457200" indent="-457200">
              <a:buFont typeface="Arial" pitchFamily="34" charset="0"/>
              <a:buChar char="•"/>
            </a:pPr>
            <a:r>
              <a:rPr lang="en-US" dirty="0" smtClean="0">
                <a:solidFill>
                  <a:schemeClr val="bg1">
                    <a:lumMod val="75000"/>
                  </a:schemeClr>
                </a:solidFill>
              </a:rPr>
              <a:t>Sorting, Paging, Grouping, Aggregates</a:t>
            </a:r>
          </a:p>
          <a:p>
            <a:pPr marL="457200" indent="-457200">
              <a:buFont typeface="Arial" pitchFamily="34" charset="0"/>
              <a:buChar char="•"/>
            </a:pPr>
            <a:endParaRPr lang="en-US" dirty="0" smtClean="0">
              <a:solidFill>
                <a:schemeClr val="bg1">
                  <a:lumMod val="75000"/>
                </a:schemeClr>
              </a:solidFill>
            </a:endParaRPr>
          </a:p>
        </p:txBody>
      </p:sp>
    </p:spTree>
    <p:extLst>
      <p:ext uri="{BB962C8B-B14F-4D97-AF65-F5344CB8AC3E}">
        <p14:creationId xmlns:p14="http://schemas.microsoft.com/office/powerpoint/2010/main" val="393718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Local Data</a:t>
            </a:r>
            <a:endParaRPr lang="en-US" dirty="0"/>
          </a:p>
        </p:txBody>
      </p:sp>
      <p:sp>
        <p:nvSpPr>
          <p:cNvPr id="6" name="Rectangle 7170"/>
          <p:cNvSpPr>
            <a:spLocks noChangeArrowheads="1"/>
          </p:cNvSpPr>
          <p:nvPr/>
        </p:nvSpPr>
        <p:spPr bwMode="auto">
          <a:xfrm>
            <a:off x="647330" y="1602557"/>
            <a:ext cx="7364556" cy="5233672"/>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cars =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"Ferrari"</a:t>
            </a:r>
            <a:r>
              <a:rPr lang="en-US" sz="1400" dirty="0">
                <a:solidFill>
                  <a:srgbClr val="000000"/>
                </a:solidFill>
                <a:latin typeface="Consolas"/>
              </a:rPr>
              <a:t>, model: </a:t>
            </a:r>
            <a:r>
              <a:rPr lang="en-US" sz="1400" dirty="0">
                <a:solidFill>
                  <a:srgbClr val="800000"/>
                </a:solidFill>
                <a:latin typeface="Consolas"/>
              </a:rPr>
              <a:t>"California"</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"Ferrari"</a:t>
            </a:r>
            <a:r>
              <a:rPr lang="en-US" sz="1400" dirty="0">
                <a:solidFill>
                  <a:srgbClr val="000000"/>
                </a:solidFill>
                <a:latin typeface="Consolas"/>
              </a:rPr>
              <a:t>, model: </a:t>
            </a:r>
            <a:r>
              <a:rPr lang="en-US" sz="1400" dirty="0">
                <a:solidFill>
                  <a:srgbClr val="800000"/>
                </a:solidFill>
                <a:latin typeface="Consolas"/>
              </a:rPr>
              <a:t>"458 Italia"</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"Lamborghini"</a:t>
            </a:r>
            <a:r>
              <a:rPr lang="en-US" sz="1400" dirty="0">
                <a:solidFill>
                  <a:srgbClr val="000000"/>
                </a:solidFill>
                <a:latin typeface="Consolas"/>
              </a:rPr>
              <a:t>, model: </a:t>
            </a:r>
            <a:r>
              <a:rPr lang="en-US" sz="1400" dirty="0">
                <a:solidFill>
                  <a:srgbClr val="800000"/>
                </a:solidFill>
                <a:latin typeface="Consolas"/>
              </a:rPr>
              <a:t>"</a:t>
            </a:r>
            <a:r>
              <a:rPr lang="en-US" sz="1400" dirty="0" err="1">
                <a:solidFill>
                  <a:srgbClr val="800000"/>
                </a:solidFill>
                <a:latin typeface="Consolas"/>
              </a:rPr>
              <a:t>Aventador</a:t>
            </a:r>
            <a:r>
              <a:rPr lang="en-US" sz="1400" dirty="0">
                <a:solidFill>
                  <a:srgbClr val="800000"/>
                </a:solidFill>
                <a:latin typeface="Consolas"/>
              </a:rPr>
              <a:t>"</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"Lamborghini"</a:t>
            </a:r>
            <a:r>
              <a:rPr lang="en-US" sz="1400" dirty="0">
                <a:solidFill>
                  <a:srgbClr val="000000"/>
                </a:solidFill>
                <a:latin typeface="Consolas"/>
              </a:rPr>
              <a:t>, model: </a:t>
            </a:r>
            <a:r>
              <a:rPr lang="en-US" sz="1400" dirty="0">
                <a:solidFill>
                  <a:srgbClr val="800000"/>
                </a:solidFill>
                <a:latin typeface="Consolas"/>
              </a:rPr>
              <a:t>"</a:t>
            </a:r>
            <a:r>
              <a:rPr lang="en-US" sz="1400" dirty="0" smtClean="0">
                <a:solidFill>
                  <a:srgbClr val="800000"/>
                </a:solidFill>
                <a:latin typeface="Consolas"/>
              </a:rPr>
              <a:t>Gallardo"</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"Porsche"</a:t>
            </a:r>
            <a:r>
              <a:rPr lang="en-US" sz="1400" dirty="0">
                <a:solidFill>
                  <a:srgbClr val="000000"/>
                </a:solidFill>
                <a:latin typeface="Consolas"/>
              </a:rPr>
              <a:t>, model: </a:t>
            </a:r>
            <a:r>
              <a:rPr lang="en-US" sz="1400" dirty="0">
                <a:solidFill>
                  <a:srgbClr val="800000"/>
                </a:solidFill>
                <a:latin typeface="Consolas"/>
              </a:rPr>
              <a:t>"911 GT3"</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"McLaren"</a:t>
            </a:r>
            <a:r>
              <a:rPr lang="en-US" sz="1400" dirty="0">
                <a:solidFill>
                  <a:srgbClr val="000000"/>
                </a:solidFill>
                <a:latin typeface="Consolas"/>
              </a:rPr>
              <a:t>, model: </a:t>
            </a:r>
            <a:r>
              <a:rPr lang="en-US" sz="1400" dirty="0">
                <a:solidFill>
                  <a:srgbClr val="800000"/>
                </a:solidFill>
                <a:latin typeface="Consolas"/>
              </a:rPr>
              <a:t>"MP14-12C"</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"Ferrari"</a:t>
            </a:r>
            <a:r>
              <a:rPr lang="en-US" sz="1400" dirty="0">
                <a:solidFill>
                  <a:srgbClr val="000000"/>
                </a:solidFill>
                <a:latin typeface="Consolas"/>
              </a:rPr>
              <a:t>, model: </a:t>
            </a:r>
            <a:r>
              <a:rPr lang="en-US" sz="1400" dirty="0">
                <a:solidFill>
                  <a:srgbClr val="800000"/>
                </a:solidFill>
                <a:latin typeface="Consolas"/>
              </a:rPr>
              <a:t>"California"</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a:t>
            </a:r>
            <a:r>
              <a:rPr lang="en-US" sz="1400" dirty="0" err="1">
                <a:solidFill>
                  <a:srgbClr val="800000"/>
                </a:solidFill>
                <a:latin typeface="Consolas"/>
              </a:rPr>
              <a:t>Koenigsegg</a:t>
            </a:r>
            <a:r>
              <a:rPr lang="en-US" sz="1400" dirty="0">
                <a:solidFill>
                  <a:srgbClr val="800000"/>
                </a:solidFill>
                <a:latin typeface="Consolas"/>
              </a:rPr>
              <a:t>"</a:t>
            </a:r>
            <a:r>
              <a:rPr lang="en-US" sz="1400" dirty="0">
                <a:solidFill>
                  <a:srgbClr val="000000"/>
                </a:solidFill>
                <a:latin typeface="Consolas"/>
              </a:rPr>
              <a:t>, model: </a:t>
            </a:r>
            <a:r>
              <a:rPr lang="en-US" sz="1400" dirty="0">
                <a:solidFill>
                  <a:srgbClr val="800000"/>
                </a:solidFill>
                <a:latin typeface="Consolas"/>
              </a:rPr>
              <a:t>"CCX"</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FF"/>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a:t>
            </a:r>
            <a:r>
              <a:rPr lang="en-US" sz="1400" dirty="0" err="1">
                <a:solidFill>
                  <a:srgbClr val="000000"/>
                </a:solidFill>
                <a:latin typeface="Consolas"/>
              </a:rPr>
              <a:t>localCars</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kendo.data.DataSource</a:t>
            </a:r>
            <a:r>
              <a:rPr lang="en-US" sz="1400" dirty="0">
                <a:solidFill>
                  <a:srgbClr val="000000"/>
                </a:solidFill>
                <a:latin typeface="Consolas"/>
              </a:rPr>
              <a:t>({ data: cars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localCars.read</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cars"</a:t>
            </a:r>
            <a:r>
              <a:rPr lang="en-US" sz="1400" dirty="0">
                <a:solidFill>
                  <a:srgbClr val="000000"/>
                </a:solidFill>
                <a:latin typeface="Consolas"/>
              </a:rPr>
              <a:t>).</a:t>
            </a:r>
            <a:r>
              <a:rPr lang="en-US" sz="1400" dirty="0" err="1">
                <a:solidFill>
                  <a:srgbClr val="000000"/>
                </a:solidFill>
                <a:latin typeface="Consolas"/>
              </a:rPr>
              <a:t>kendoGrid</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dataSource</a:t>
            </a:r>
            <a:r>
              <a:rPr lang="en-US" sz="1400" dirty="0">
                <a:solidFill>
                  <a:srgbClr val="000000"/>
                </a:solidFill>
                <a:latin typeface="Consolas"/>
              </a:rPr>
              <a:t>: </a:t>
            </a:r>
            <a:r>
              <a:rPr lang="en-US" sz="1400" dirty="0" smtClean="0">
                <a:solidFill>
                  <a:srgbClr val="000000"/>
                </a:solidFill>
                <a:latin typeface="Consolas"/>
              </a:rPr>
              <a:t>cars,</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columns</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"year"</a:t>
            </a:r>
            <a:r>
              <a:rPr lang="en-US" sz="1400" dirty="0">
                <a:solidFill>
                  <a:srgbClr val="000000"/>
                </a:solidFill>
                <a:latin typeface="Consolas"/>
              </a:rPr>
              <a:t> },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"make"</a:t>
            </a:r>
            <a:r>
              <a:rPr lang="en-US" sz="1400" dirty="0">
                <a:solidFill>
                  <a:srgbClr val="000000"/>
                </a:solidFill>
                <a:latin typeface="Consolas"/>
              </a:rPr>
              <a:t> },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"model</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t> </a:t>
            </a:r>
            <a:r>
              <a:rPr lang="en-US" sz="1000" dirty="0">
                <a:latin typeface="Calibri"/>
                <a:ea typeface="Calibri"/>
                <a:cs typeface="Times New Roman"/>
              </a:rPr>
              <a:t> </a:t>
            </a:r>
          </a:p>
        </p:txBody>
      </p:sp>
      <p:sp>
        <p:nvSpPr>
          <p:cNvPr id="8" name="Rounded Rectangle 7"/>
          <p:cNvSpPr/>
          <p:nvPr/>
        </p:nvSpPr>
        <p:spPr bwMode="auto">
          <a:xfrm>
            <a:off x="1175657" y="2240774"/>
            <a:ext cx="6415313" cy="2100726"/>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9" name="Rounded Rectangle 8"/>
          <p:cNvSpPr/>
          <p:nvPr/>
        </p:nvSpPr>
        <p:spPr bwMode="auto">
          <a:xfrm>
            <a:off x="1168403" y="4348878"/>
            <a:ext cx="6415313" cy="395446"/>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1175663" y="4980289"/>
            <a:ext cx="6415313" cy="25020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0938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Remote Data</a:t>
            </a:r>
            <a:endParaRPr lang="en-US" dirty="0"/>
          </a:p>
        </p:txBody>
      </p:sp>
      <p:sp>
        <p:nvSpPr>
          <p:cNvPr id="6" name="Rectangle 7170"/>
          <p:cNvSpPr>
            <a:spLocks noChangeArrowheads="1"/>
          </p:cNvSpPr>
          <p:nvPr/>
        </p:nvSpPr>
        <p:spPr bwMode="auto">
          <a:xfrm>
            <a:off x="647330" y="1602557"/>
            <a:ext cx="7364556" cy="423218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spcBef>
                <a:spcPts val="0"/>
              </a:spcBef>
              <a:spcAft>
                <a:spcPts val="0"/>
              </a:spcAf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="movies</a:t>
            </a:r>
            <a:r>
              <a:rPr lang="en-US" sz="1400" dirty="0" smtClean="0">
                <a:solidFill>
                  <a:srgbClr val="0000FF"/>
                </a:solidFill>
                <a:latin typeface="Consolas"/>
              </a:rPr>
              <a:t>"&gt;&lt;/</a:t>
            </a:r>
            <a:r>
              <a:rPr lang="en-US" sz="1400" dirty="0">
                <a:solidFill>
                  <a:srgbClr val="800000"/>
                </a:solidFill>
                <a:latin typeface="Consolas"/>
              </a:rPr>
              <a:t>div</a:t>
            </a:r>
            <a:r>
              <a:rPr lang="en-US" sz="1400" dirty="0" smtClean="0">
                <a:solidFill>
                  <a:srgbClr val="0000FF"/>
                </a:solidFill>
                <a:latin typeface="Consolas"/>
              </a:rPr>
              <a:t>&gt;</a:t>
            </a:r>
          </a:p>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movies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kendo.data.DataSource</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type</a:t>
            </a: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odata</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transport</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read</a:t>
            </a:r>
            <a:r>
              <a:rPr lang="en-US" sz="1400" dirty="0">
                <a:solidFill>
                  <a:srgbClr val="000000"/>
                </a:solidFill>
                <a:latin typeface="Consolas"/>
              </a:rPr>
              <a:t>: </a:t>
            </a:r>
            <a:r>
              <a:rPr lang="en-US" sz="1400" dirty="0">
                <a:solidFill>
                  <a:srgbClr val="800000"/>
                </a:solidFill>
                <a:latin typeface="Consolas"/>
              </a:rPr>
              <a:t>"http://odata.netflix.com/Catalog/Titles</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00"/>
                </a:solidFill>
                <a:latin typeface="Consolas"/>
              </a:rPr>
              <a:t>        </a:t>
            </a:r>
            <a:r>
              <a:rPr lang="en-US" sz="1400" dirty="0" err="1" smtClean="0">
                <a:solidFill>
                  <a:srgbClr val="000000"/>
                </a:solidFill>
                <a:latin typeface="Consolas"/>
              </a:rPr>
              <a:t>movies.read</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movies"</a:t>
            </a:r>
            <a:r>
              <a:rPr lang="en-US" sz="1400" dirty="0">
                <a:solidFill>
                  <a:srgbClr val="000000"/>
                </a:solidFill>
                <a:latin typeface="Consolas"/>
              </a:rPr>
              <a:t>).</a:t>
            </a:r>
            <a:r>
              <a:rPr lang="en-US" sz="1400" dirty="0" err="1">
                <a:solidFill>
                  <a:srgbClr val="000000"/>
                </a:solidFill>
                <a:latin typeface="Consolas"/>
              </a:rPr>
              <a:t>kendoGrid</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err="1" smtClean="0">
                <a:solidFill>
                  <a:srgbClr val="000000"/>
                </a:solidFill>
                <a:latin typeface="Consolas"/>
              </a:rPr>
              <a:t>dataSource</a:t>
            </a:r>
            <a:r>
              <a:rPr lang="en-US" sz="1400" dirty="0">
                <a:solidFill>
                  <a:srgbClr val="000000"/>
                </a:solidFill>
                <a:latin typeface="Consolas"/>
              </a:rPr>
              <a:t>: </a:t>
            </a:r>
            <a:r>
              <a:rPr lang="en-US" sz="1400" dirty="0" smtClean="0">
                <a:solidFill>
                  <a:srgbClr val="000000"/>
                </a:solidFill>
                <a:latin typeface="Consolas"/>
              </a:rPr>
              <a:t>movies,</a:t>
            </a:r>
          </a:p>
          <a:p>
            <a:pPr marL="0" marR="0" algn="l">
              <a:spcBef>
                <a:spcPts val="0"/>
              </a:spcBef>
              <a:spcAft>
                <a:spcPts val="0"/>
              </a:spcAft>
            </a:pPr>
            <a:r>
              <a:rPr lang="en-US" sz="1400" dirty="0" smtClean="0">
                <a:solidFill>
                  <a:srgbClr val="000000"/>
                </a:solidFill>
                <a:latin typeface="Consolas"/>
              </a:rPr>
              <a:t>            columns</a:t>
            </a:r>
            <a:r>
              <a:rPr lang="en-US" sz="1400" dirty="0">
                <a:solidFill>
                  <a:srgbClr val="000000"/>
                </a:solidFill>
                <a:latin typeface="Consolas"/>
              </a:rPr>
              <a:t>: </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"Name"</a:t>
            </a:r>
            <a:r>
              <a:rPr lang="en-US" sz="1400" dirty="0">
                <a:solidFill>
                  <a:srgbClr val="000000"/>
                </a:solidFill>
                <a:latin typeface="Consolas"/>
              </a:rPr>
              <a:t> }, </a:t>
            </a:r>
            <a:endParaRPr lang="en-US" sz="1400" dirty="0" smtClean="0">
              <a:solidFill>
                <a:srgbClr val="000000"/>
              </a:solidFill>
              <a:latin typeface="Consolas"/>
            </a:endParaRP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a:t>
            </a:r>
            <a:r>
              <a:rPr lang="en-US" sz="1400" dirty="0" err="1">
                <a:solidFill>
                  <a:srgbClr val="800000"/>
                </a:solidFill>
                <a:latin typeface="Consolas"/>
              </a:rPr>
              <a:t>ReleaseYear</a:t>
            </a:r>
            <a:r>
              <a:rPr lang="en-US" sz="1400" dirty="0">
                <a:solidFill>
                  <a:srgbClr val="800000"/>
                </a:solidFill>
                <a:latin typeface="Consolas"/>
              </a:rPr>
              <a:t>"</a:t>
            </a:r>
            <a:r>
              <a:rPr lang="en-US" sz="1400" dirty="0">
                <a:solidFill>
                  <a:srgbClr val="000000"/>
                </a:solidFill>
                <a:latin typeface="Consolas"/>
              </a:rPr>
              <a:t> }, </a:t>
            </a:r>
            <a:endParaRPr lang="en-US" sz="1400" dirty="0" smtClean="0">
              <a:solidFill>
                <a:srgbClr val="000000"/>
              </a:solidFill>
              <a:latin typeface="Consolas"/>
            </a:endParaRPr>
          </a:p>
          <a:p>
            <a:pPr marL="0" marR="0" algn="l">
              <a:spcBef>
                <a:spcPts val="0"/>
              </a:spcBef>
              <a:spcAft>
                <a:spcPts val="0"/>
              </a:spcAft>
            </a:pPr>
            <a:r>
              <a:rPr lang="en-US" sz="1400" dirty="0" smtClean="0">
                <a:solidFill>
                  <a:srgbClr val="000000"/>
                </a:solidFill>
                <a:latin typeface="Consolas"/>
              </a:rPr>
              <a:t>                {</a:t>
            </a:r>
            <a:r>
              <a:rPr lang="en-US" sz="1400" dirty="0">
                <a:solidFill>
                  <a:srgbClr val="000000"/>
                </a:solidFill>
                <a:latin typeface="Consolas"/>
              </a:rPr>
              <a:t> field: </a:t>
            </a:r>
            <a:r>
              <a:rPr lang="en-US" sz="1400" dirty="0">
                <a:solidFill>
                  <a:srgbClr val="800000"/>
                </a:solidFill>
                <a:latin typeface="Consolas"/>
              </a:rPr>
              <a:t>"Rating</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endParaRPr lang="en-US" sz="1000" dirty="0">
              <a:latin typeface="Calibri"/>
              <a:ea typeface="Calibri"/>
              <a:cs typeface="Times New Roman"/>
            </a:endParaRPr>
          </a:p>
        </p:txBody>
      </p:sp>
      <p:sp>
        <p:nvSpPr>
          <p:cNvPr id="8" name="Rounded Rectangle 7"/>
          <p:cNvSpPr/>
          <p:nvPr/>
        </p:nvSpPr>
        <p:spPr bwMode="auto">
          <a:xfrm>
            <a:off x="1175657" y="2946400"/>
            <a:ext cx="6415313" cy="127299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9" name="Rounded Rectangle 8"/>
          <p:cNvSpPr/>
          <p:nvPr/>
        </p:nvSpPr>
        <p:spPr bwMode="auto">
          <a:xfrm>
            <a:off x="1168403" y="4423831"/>
            <a:ext cx="6415313" cy="245541"/>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30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Little about me</a:t>
            </a:r>
            <a:endParaRPr lang="en-US" dirty="0"/>
          </a:p>
        </p:txBody>
      </p:sp>
      <p:sp>
        <p:nvSpPr>
          <p:cNvPr id="5"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solidFill>
                  <a:schemeClr val="bg1">
                    <a:lumMod val="75000"/>
                  </a:schemeClr>
                </a:solidFill>
                <a:latin typeface="Segoe UI Light" pitchFamily="34" charset="0"/>
              </a:rPr>
              <a:t>Microsoft MVP: ASP.NET</a:t>
            </a:r>
          </a:p>
          <a:p>
            <a:r>
              <a:rPr lang="en-US" sz="2400" dirty="0" smtClean="0">
                <a:solidFill>
                  <a:schemeClr val="bg1">
                    <a:lumMod val="75000"/>
                  </a:schemeClr>
                </a:solidFill>
                <a:latin typeface="Segoe UI Light" pitchFamily="34" charset="0"/>
              </a:rPr>
              <a:t>Senior Software Engineer II at Skyline Technologies</a:t>
            </a:r>
          </a:p>
          <a:p>
            <a:r>
              <a:rPr lang="en-US" sz="2400" dirty="0" smtClean="0">
                <a:solidFill>
                  <a:schemeClr val="bg1">
                    <a:lumMod val="75000"/>
                  </a:schemeClr>
                </a:solidFill>
                <a:latin typeface="Segoe UI Light" pitchFamily="34" charset="0"/>
              </a:rPr>
              <a:t>Been developing software for over 10 years</a:t>
            </a:r>
          </a:p>
          <a:p>
            <a:r>
              <a:rPr lang="en-US" sz="2400" dirty="0" smtClean="0">
                <a:solidFill>
                  <a:schemeClr val="bg1">
                    <a:lumMod val="75000"/>
                  </a:schemeClr>
                </a:solidFill>
                <a:latin typeface="Segoe UI Light" pitchFamily="34" charset="0"/>
              </a:rPr>
              <a:t>Primary focus on the Microsoft Web stack.</a:t>
            </a:r>
          </a:p>
          <a:p>
            <a:r>
              <a:rPr lang="en-US" sz="2400" dirty="0">
                <a:solidFill>
                  <a:schemeClr val="bg1">
                    <a:lumMod val="75000"/>
                  </a:schemeClr>
                </a:solidFill>
                <a:latin typeface="Segoe UI Light" pitchFamily="34" charset="0"/>
              </a:rPr>
              <a:t>Speaker (</a:t>
            </a:r>
            <a:r>
              <a:rPr lang="en-US" sz="2400" dirty="0" smtClean="0">
                <a:solidFill>
                  <a:schemeClr val="bg1">
                    <a:lumMod val="75000"/>
                  </a:schemeClr>
                </a:solidFill>
                <a:latin typeface="Segoe UI Light" pitchFamily="34" charset="0"/>
              </a:rPr>
              <a:t>Local, Regional, National)</a:t>
            </a:r>
          </a:p>
          <a:p>
            <a:r>
              <a:rPr lang="en-US" sz="2400" dirty="0" smtClean="0">
                <a:solidFill>
                  <a:schemeClr val="bg1">
                    <a:lumMod val="75000"/>
                  </a:schemeClr>
                </a:solidFill>
                <a:latin typeface="Segoe UI Light" pitchFamily="34" charset="0"/>
              </a:rPr>
              <a:t>Author (MSDN, Pluralsight)</a:t>
            </a:r>
          </a:p>
        </p:txBody>
      </p:sp>
      <p:pic>
        <p:nvPicPr>
          <p:cNvPr id="4098" name="Picture 2" descr="D:\My Dropbox\Dropbox\MVP\MVP Logo Kit With Enhancements\MVP Logo Kit With Enhancements\MVP_FullColor_ForSc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2802" y="5675085"/>
            <a:ext cx="964229" cy="151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3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MVVM Framework</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Declarative bindings</a:t>
            </a:r>
          </a:p>
          <a:p>
            <a:pPr marL="457200" indent="-457200">
              <a:buFont typeface="Arial" pitchFamily="34" charset="0"/>
              <a:buChar char="•"/>
            </a:pPr>
            <a:r>
              <a:rPr lang="en-US" dirty="0" smtClean="0">
                <a:solidFill>
                  <a:schemeClr val="bg1">
                    <a:lumMod val="75000"/>
                  </a:schemeClr>
                </a:solidFill>
              </a:rPr>
              <a:t>Automatic two-way synchronization</a:t>
            </a:r>
          </a:p>
          <a:p>
            <a:pPr marL="457200" indent="-457200">
              <a:buFont typeface="Arial" pitchFamily="34" charset="0"/>
              <a:buChar char="•"/>
            </a:pPr>
            <a:r>
              <a:rPr lang="en-US" dirty="0" smtClean="0">
                <a:solidFill>
                  <a:schemeClr val="bg1">
                    <a:lumMod val="75000"/>
                  </a:schemeClr>
                </a:solidFill>
              </a:rPr>
              <a:t>Dependent properties</a:t>
            </a:r>
          </a:p>
          <a:p>
            <a:pPr marL="457200" indent="-457200">
              <a:buFont typeface="Arial" pitchFamily="34" charset="0"/>
              <a:buChar char="•"/>
            </a:pPr>
            <a:r>
              <a:rPr lang="en-US" dirty="0" smtClean="0">
                <a:solidFill>
                  <a:schemeClr val="bg1">
                    <a:lumMod val="75000"/>
                  </a:schemeClr>
                </a:solidFill>
              </a:rPr>
              <a:t>High-performance</a:t>
            </a:r>
            <a:endParaRPr lang="en-US" dirty="0">
              <a:solidFill>
                <a:schemeClr val="bg1">
                  <a:lumMod val="75000"/>
                </a:schemeClr>
              </a:solidFill>
            </a:endParaRPr>
          </a:p>
          <a:p>
            <a:pPr marL="457200" indent="-457200">
              <a:buFont typeface="Arial" pitchFamily="34" charset="0"/>
              <a:buChar char="•"/>
            </a:pPr>
            <a:endParaRPr lang="en-US" dirty="0" smtClean="0">
              <a:solidFill>
                <a:schemeClr val="bg1">
                  <a:lumMod val="75000"/>
                </a:schemeClr>
              </a:solidFill>
            </a:endParaRPr>
          </a:p>
        </p:txBody>
      </p:sp>
    </p:spTree>
    <p:extLst>
      <p:ext uri="{BB962C8B-B14F-4D97-AF65-F5344CB8AC3E}">
        <p14:creationId xmlns:p14="http://schemas.microsoft.com/office/powerpoint/2010/main" val="346577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MVVM example</a:t>
            </a:r>
            <a:r>
              <a:rPr lang="en-US" dirty="0">
                <a:sym typeface="Wingdings" pitchFamily="2" charset="2"/>
              </a:rPr>
              <a:t/>
            </a:r>
            <a:br>
              <a:rPr lang="en-US" dirty="0">
                <a:sym typeface="Wingdings" pitchFamily="2" charset="2"/>
              </a:rPr>
            </a:br>
            <a:endParaRPr lang="en-US" dirty="0"/>
          </a:p>
        </p:txBody>
      </p:sp>
      <p:sp>
        <p:nvSpPr>
          <p:cNvPr id="5" name="Rectangle 7170"/>
          <p:cNvSpPr>
            <a:spLocks noChangeArrowheads="1"/>
          </p:cNvSpPr>
          <p:nvPr/>
        </p:nvSpPr>
        <p:spPr bwMode="auto">
          <a:xfrm>
            <a:off x="647329" y="1602556"/>
            <a:ext cx="7640327" cy="5132073"/>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spcBef>
                <a:spcPts val="0"/>
              </a:spcBef>
              <a:spcAft>
                <a:spcPts val="0"/>
              </a:spcAf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err="1">
                <a:solidFill>
                  <a:srgbClr val="0000FF"/>
                </a:solidFill>
                <a:latin typeface="Consolas"/>
              </a:rPr>
              <a:t>mvvmBasic</a:t>
            </a:r>
            <a:r>
              <a:rPr lang="en-US" sz="1400" dirty="0" smtClean="0">
                <a:solidFill>
                  <a:srgbClr val="0000FF"/>
                </a:solidFill>
                <a:latin typeface="Consolas"/>
              </a:rPr>
              <a:t>"&gt;</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data-bind</a:t>
            </a:r>
            <a:r>
              <a:rPr lang="en-US" sz="1400" dirty="0">
                <a:solidFill>
                  <a:srgbClr val="0000FF"/>
                </a:solidFill>
                <a:latin typeface="Consolas"/>
              </a:rPr>
              <a:t>="value: make"</a:t>
            </a:r>
            <a:r>
              <a:rPr lang="en-US" sz="1400" dirty="0">
                <a:solidFill>
                  <a:srgbClr val="000000"/>
                </a:solidFill>
                <a:latin typeface="Consolas"/>
              </a:rPr>
              <a:t> </a:t>
            </a:r>
            <a:r>
              <a:rPr lang="en-US" sz="1400" dirty="0">
                <a:solidFill>
                  <a:srgbClr val="FF0000"/>
                </a:solidFill>
                <a:latin typeface="Consolas"/>
              </a:rPr>
              <a:t>data-value-update</a:t>
            </a:r>
            <a:r>
              <a:rPr lang="en-US" sz="1400" dirty="0">
                <a:solidFill>
                  <a:srgbClr val="0000FF"/>
                </a:solidFill>
                <a:latin typeface="Consolas"/>
              </a:rPr>
              <a:t>="</a:t>
            </a:r>
            <a:r>
              <a:rPr lang="en-US" sz="1400" dirty="0" err="1">
                <a:solidFill>
                  <a:srgbClr val="0000FF"/>
                </a:solidFill>
                <a:latin typeface="Consolas"/>
              </a:rPr>
              <a:t>keyup</a:t>
            </a:r>
            <a:r>
              <a:rPr lang="en-US" sz="1400" dirty="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span</a:t>
            </a:r>
            <a:r>
              <a:rPr lang="en-US" sz="1400" dirty="0">
                <a:solidFill>
                  <a:srgbClr val="000000"/>
                </a:solidFill>
                <a:latin typeface="Consolas"/>
              </a:rPr>
              <a:t> </a:t>
            </a:r>
            <a:r>
              <a:rPr lang="en-US" sz="1400" dirty="0">
                <a:solidFill>
                  <a:srgbClr val="FF0000"/>
                </a:solidFill>
                <a:latin typeface="Consolas"/>
              </a:rPr>
              <a:t>data-bind</a:t>
            </a:r>
            <a:r>
              <a:rPr lang="en-US" sz="1400" dirty="0">
                <a:solidFill>
                  <a:srgbClr val="0000FF"/>
                </a:solidFill>
                <a:latin typeface="Consolas"/>
              </a:rPr>
              <a:t>="visible: </a:t>
            </a:r>
            <a:r>
              <a:rPr lang="en-US" sz="1400" dirty="0" err="1">
                <a:solidFill>
                  <a:srgbClr val="0000FF"/>
                </a:solidFill>
                <a:latin typeface="Consolas"/>
              </a:rPr>
              <a:t>messageIsVisible</a:t>
            </a:r>
            <a:r>
              <a:rPr lang="en-US" sz="1400" dirty="0">
                <a:solidFill>
                  <a:srgbClr val="0000FF"/>
                </a:solidFill>
                <a:latin typeface="Consolas"/>
              </a:rPr>
              <a:t> </a:t>
            </a:r>
            <a:r>
              <a:rPr lang="en-US" sz="1400" dirty="0" smtClean="0">
                <a:solidFill>
                  <a:srgbClr val="0000FF"/>
                </a:solidFill>
                <a:latin typeface="Consolas"/>
              </a:rPr>
              <a:t>"&gt;</a:t>
            </a:r>
          </a:p>
          <a:p>
            <a:pPr marL="0" marR="0" algn="l">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data-bind</a:t>
            </a:r>
            <a:r>
              <a:rPr lang="en-US" sz="1400" dirty="0">
                <a:solidFill>
                  <a:srgbClr val="0000FF"/>
                </a:solidFill>
                <a:latin typeface="Consolas"/>
              </a:rPr>
              <a:t>="text: make"&gt;&lt;/</a:t>
            </a:r>
            <a:r>
              <a:rPr lang="en-US" sz="1400" dirty="0">
                <a:solidFill>
                  <a:srgbClr val="800000"/>
                </a:solidFill>
                <a:latin typeface="Consolas"/>
              </a:rPr>
              <a:t>label</a:t>
            </a:r>
            <a:r>
              <a:rPr lang="en-US" sz="1400" dirty="0">
                <a:solidFill>
                  <a:srgbClr val="0000FF"/>
                </a:solidFill>
                <a:latin typeface="Consolas"/>
              </a:rPr>
              <a:t>&gt;</a:t>
            </a:r>
            <a:r>
              <a:rPr lang="en-US" sz="1400" dirty="0">
                <a:solidFill>
                  <a:srgbClr val="000000"/>
                </a:solidFill>
                <a:latin typeface="Consolas"/>
              </a:rPr>
              <a:t> 's </a:t>
            </a:r>
            <a:r>
              <a:rPr lang="en-US" sz="1400" dirty="0" smtClean="0">
                <a:solidFill>
                  <a:srgbClr val="000000"/>
                </a:solidFill>
                <a:latin typeface="Consolas"/>
              </a:rPr>
              <a:t>ROCK</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span</a:t>
            </a:r>
            <a:r>
              <a:rPr lang="en-US" sz="1400" dirty="0">
                <a:solidFill>
                  <a:srgbClr val="000000"/>
                </a:solidFill>
                <a:latin typeface="Consolas"/>
              </a:rPr>
              <a:t> </a:t>
            </a:r>
            <a:r>
              <a:rPr lang="en-US" sz="1400" dirty="0" smtClean="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data-bind</a:t>
            </a:r>
            <a:r>
              <a:rPr lang="en-US" sz="1400" dirty="0">
                <a:solidFill>
                  <a:srgbClr val="0000FF"/>
                </a:solidFill>
                <a:latin typeface="Consolas"/>
              </a:rPr>
              <a:t>="click: </a:t>
            </a:r>
            <a:r>
              <a:rPr lang="en-US" sz="1400" dirty="0" err="1">
                <a:solidFill>
                  <a:srgbClr val="0000FF"/>
                </a:solidFill>
                <a:latin typeface="Consolas"/>
              </a:rPr>
              <a:t>showMessage</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value</a:t>
            </a:r>
            <a:r>
              <a:rPr lang="en-US" sz="1400" dirty="0">
                <a:solidFill>
                  <a:srgbClr val="0000FF"/>
                </a:solidFill>
                <a:latin typeface="Consolas"/>
              </a:rPr>
              <a:t>="Click Me"/&gt;</a:t>
            </a:r>
            <a:endParaRPr lang="en-US" sz="1400" dirty="0" smtClean="0">
              <a:solidFill>
                <a:srgbClr val="0000FF"/>
              </a:solidFill>
              <a:latin typeface="Consolas"/>
            </a:endParaRPr>
          </a:p>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div</a:t>
            </a:r>
            <a:r>
              <a:rPr lang="en-US" sz="1400" dirty="0" smtClean="0">
                <a:solidFill>
                  <a:srgbClr val="0000FF"/>
                </a:solidFill>
                <a:latin typeface="Consolas"/>
              </a:rPr>
              <a:t>&gt;</a:t>
            </a:r>
          </a:p>
          <a:p>
            <a:pPr marL="0" marR="0" algn="l">
              <a:spcBef>
                <a:spcPts val="0"/>
              </a:spcBef>
              <a:spcAft>
                <a:spcPts val="0"/>
              </a:spcAft>
            </a:pPr>
            <a:endParaRPr lang="en-US" sz="1400" dirty="0">
              <a:solidFill>
                <a:srgbClr val="0000FF"/>
              </a:solidFill>
              <a:latin typeface="Consolas"/>
            </a:endParaRPr>
          </a:p>
          <a:p>
            <a:pPr marL="0" marR="0" algn="l">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smtClean="0">
                <a:solidFill>
                  <a:srgbClr val="0000FF"/>
                </a:solidFill>
                <a:latin typeface="Consolas"/>
              </a:rPr>
              <a:t>"&gt;</a:t>
            </a:r>
          </a:p>
          <a:p>
            <a:pPr marL="0" marR="0" algn="l">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a:t>
            </a:r>
            <a:r>
              <a:rPr lang="en-US" sz="1400" dirty="0" smtClean="0">
                <a:solidFill>
                  <a:srgbClr val="000000"/>
                </a:solidFill>
                <a:latin typeface="Consolas"/>
              </a:rPr>
              <a:t>$(</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a:t>
            </a:r>
            <a:r>
              <a:rPr lang="en-US" sz="1400" dirty="0" err="1">
                <a:solidFill>
                  <a:srgbClr val="000000"/>
                </a:solidFill>
                <a:latin typeface="Consolas"/>
              </a:rPr>
              <a:t>viewModel</a:t>
            </a:r>
            <a:r>
              <a:rPr lang="en-US" sz="1400" dirty="0">
                <a:solidFill>
                  <a:srgbClr val="000000"/>
                </a:solidFill>
                <a:latin typeface="Consolas"/>
              </a:rPr>
              <a:t> = </a:t>
            </a:r>
            <a:r>
              <a:rPr lang="en-US" sz="1400" dirty="0" err="1">
                <a:solidFill>
                  <a:srgbClr val="000000"/>
                </a:solidFill>
                <a:latin typeface="Consolas"/>
              </a:rPr>
              <a:t>kendo.observable</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make</a:t>
            </a:r>
            <a:r>
              <a:rPr lang="en-US" sz="1400" dirty="0">
                <a:solidFill>
                  <a:srgbClr val="000000"/>
                </a:solidFill>
                <a:latin typeface="Consolas"/>
              </a:rPr>
              <a:t>: </a:t>
            </a:r>
            <a:r>
              <a:rPr lang="en-US" sz="1400" dirty="0">
                <a:solidFill>
                  <a:srgbClr val="800000"/>
                </a:solidFill>
                <a:latin typeface="Consolas"/>
              </a:rPr>
              <a:t>"Ferrari</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messageIsVisible</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return</a:t>
            </a:r>
            <a:r>
              <a:rPr lang="en-US" sz="1400" dirty="0">
                <a:solidFill>
                  <a:srgbClr val="000000"/>
                </a:solidFill>
                <a:latin typeface="Consolas"/>
              </a:rPr>
              <a:t> </a:t>
            </a:r>
            <a:r>
              <a:rPr lang="en-US" sz="1400" dirty="0" err="1">
                <a:solidFill>
                  <a:srgbClr val="0000FF"/>
                </a:solidFill>
                <a:latin typeface="Consolas"/>
              </a:rPr>
              <a:t>this</a:t>
            </a:r>
            <a:r>
              <a:rPr lang="en-US" sz="1400" dirty="0" err="1">
                <a:solidFill>
                  <a:srgbClr val="000000"/>
                </a:solidFill>
                <a:latin typeface="Consolas"/>
              </a:rPr>
              <a:t>.get</a:t>
            </a:r>
            <a:r>
              <a:rPr lang="en-US" sz="1400" dirty="0">
                <a:solidFill>
                  <a:srgbClr val="000000"/>
                </a:solidFill>
                <a:latin typeface="Consolas"/>
              </a:rPr>
              <a:t>(</a:t>
            </a:r>
            <a:r>
              <a:rPr lang="en-US" sz="1400" dirty="0">
                <a:solidFill>
                  <a:srgbClr val="800000"/>
                </a:solidFill>
                <a:latin typeface="Consolas"/>
              </a:rPr>
              <a:t>"make"</a:t>
            </a:r>
            <a:r>
              <a:rPr lang="en-US" sz="1400" dirty="0">
                <a:solidFill>
                  <a:srgbClr val="000000"/>
                </a:solidFill>
                <a:latin typeface="Consolas"/>
              </a:rPr>
              <a:t>).length != 0</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showMessage</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make = </a:t>
            </a:r>
            <a:r>
              <a:rPr lang="en-US" sz="1400" dirty="0" err="1">
                <a:solidFill>
                  <a:srgbClr val="0000FF"/>
                </a:solidFill>
                <a:latin typeface="Consolas"/>
              </a:rPr>
              <a:t>this</a:t>
            </a:r>
            <a:r>
              <a:rPr lang="en-US" sz="1400" dirty="0" err="1">
                <a:solidFill>
                  <a:srgbClr val="000000"/>
                </a:solidFill>
                <a:latin typeface="Consolas"/>
              </a:rPr>
              <a:t>.get</a:t>
            </a:r>
            <a:r>
              <a:rPr lang="en-US" sz="1400" dirty="0">
                <a:solidFill>
                  <a:srgbClr val="000000"/>
                </a:solidFill>
                <a:latin typeface="Consolas"/>
              </a:rPr>
              <a:t>(</a:t>
            </a:r>
            <a:r>
              <a:rPr lang="en-US" sz="1400" dirty="0">
                <a:solidFill>
                  <a:srgbClr val="800000"/>
                </a:solidFill>
                <a:latin typeface="Consolas"/>
              </a:rPr>
              <a:t>"make</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alert(make</a:t>
            </a:r>
            <a:r>
              <a:rPr lang="en-US" sz="1400" dirty="0">
                <a:solidFill>
                  <a:srgbClr val="000000"/>
                </a:solidFill>
                <a:latin typeface="Consolas"/>
              </a:rPr>
              <a:t> + </a:t>
            </a:r>
            <a:r>
              <a:rPr lang="en-US" sz="1400" dirty="0">
                <a:solidFill>
                  <a:srgbClr val="800000"/>
                </a:solidFill>
                <a:latin typeface="Consolas"/>
              </a:rPr>
              <a:t>"'s ROCK</a:t>
            </a:r>
            <a:r>
              <a:rPr lang="en-US" sz="1400" dirty="0" smtClean="0">
                <a:solidFill>
                  <a:srgbClr val="800000"/>
                </a:solidFill>
                <a:latin typeface="Consolas"/>
              </a:rPr>
              <a:t>!!!"</a:t>
            </a:r>
            <a:r>
              <a:rPr lang="en-US" sz="1400" dirty="0" smtClean="0">
                <a:solidFill>
                  <a:srgbClr val="000000"/>
                </a:solidFill>
                <a:latin typeface="Consolas"/>
              </a:rPr>
              <a:t>);</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000000"/>
                </a:solidFill>
                <a:latin typeface="Consolas"/>
              </a:rPr>
              <a:t>	</a:t>
            </a:r>
            <a:endParaRPr lang="en-US" sz="1400" dirty="0" smtClean="0">
              <a:solidFill>
                <a:srgbClr val="000000"/>
              </a:solidFill>
              <a:latin typeface="Consolas"/>
            </a:endParaRP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kendo.bind</a:t>
            </a:r>
            <a:r>
              <a:rPr lang="en-US" sz="1400" dirty="0">
                <a:solidFill>
                  <a:srgbClr val="000000"/>
                </a:solidFill>
                <a:latin typeface="Consolas"/>
              </a:rPr>
              <a:t>($(</a:t>
            </a:r>
            <a:r>
              <a:rPr lang="en-US" sz="1400" dirty="0">
                <a:solidFill>
                  <a:srgbClr val="800000"/>
                </a:solidFill>
                <a:latin typeface="Consolas"/>
              </a:rPr>
              <a:t>"#</a:t>
            </a:r>
            <a:r>
              <a:rPr lang="en-US" sz="1400" dirty="0" err="1">
                <a:solidFill>
                  <a:srgbClr val="800000"/>
                </a:solidFill>
                <a:latin typeface="Consolas"/>
              </a:rPr>
              <a:t>mvvmBasic</a:t>
            </a:r>
            <a:r>
              <a:rPr lang="en-US" sz="1400" dirty="0">
                <a:solidFill>
                  <a:srgbClr val="800000"/>
                </a:solidFill>
                <a:latin typeface="Consolas"/>
              </a:rPr>
              <a:t>"</a:t>
            </a:r>
            <a:r>
              <a:rPr lang="en-US" sz="1400" dirty="0">
                <a:solidFill>
                  <a:srgbClr val="000000"/>
                </a:solidFill>
                <a:latin typeface="Consolas"/>
              </a:rPr>
              <a:t>), </a:t>
            </a:r>
            <a:r>
              <a:rPr lang="en-US" sz="1400" dirty="0" err="1">
                <a:solidFill>
                  <a:srgbClr val="000000"/>
                </a:solidFill>
                <a:latin typeface="Consolas"/>
              </a:rPr>
              <a:t>viewModel</a:t>
            </a:r>
            <a:r>
              <a:rPr lang="en-US" sz="1400" dirty="0" smtClean="0">
                <a:solidFill>
                  <a:srgbClr val="000000"/>
                </a:solidFill>
                <a:latin typeface="Consolas"/>
              </a:rPr>
              <a:t>);</a:t>
            </a:r>
          </a:p>
          <a:p>
            <a:pPr marL="0" marR="0" algn="l">
              <a:spcBef>
                <a:spcPts val="0"/>
              </a:spcBef>
              <a:spcAft>
                <a:spcPts val="0"/>
              </a:spcAft>
            </a:pPr>
            <a:r>
              <a:rPr lang="en-US" sz="1400" dirty="0" smtClean="0">
                <a:solidFill>
                  <a:srgbClr val="000000"/>
                </a:solidFill>
                <a:latin typeface="Consolas"/>
              </a:rPr>
              <a:t>    });</a:t>
            </a:r>
          </a:p>
          <a:p>
            <a:pPr marL="0" marR="0" algn="l">
              <a:spcBef>
                <a:spcPts val="0"/>
              </a:spcBef>
              <a:spcAft>
                <a:spcPts val="0"/>
              </a:spcAf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dirty="0">
              <a:latin typeface="Calibri"/>
              <a:ea typeface="Calibri"/>
              <a:cs typeface="Times New Roman"/>
            </a:endParaRPr>
          </a:p>
        </p:txBody>
      </p:sp>
      <p:sp>
        <p:nvSpPr>
          <p:cNvPr id="7" name="Rounded Rectangle 6"/>
          <p:cNvSpPr/>
          <p:nvPr/>
        </p:nvSpPr>
        <p:spPr bwMode="auto">
          <a:xfrm>
            <a:off x="1175657" y="3831754"/>
            <a:ext cx="6415313" cy="2162646"/>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8" name="Rounded Rectangle 7"/>
          <p:cNvSpPr/>
          <p:nvPr/>
        </p:nvSpPr>
        <p:spPr bwMode="auto">
          <a:xfrm>
            <a:off x="1168403" y="5987851"/>
            <a:ext cx="6415313" cy="22354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9" name="Rounded Rectangle 8"/>
          <p:cNvSpPr/>
          <p:nvPr/>
        </p:nvSpPr>
        <p:spPr bwMode="auto">
          <a:xfrm>
            <a:off x="647329" y="1712686"/>
            <a:ext cx="7509700" cy="152400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54031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Templates</a:t>
            </a: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Reusable HTML</a:t>
            </a:r>
          </a:p>
          <a:p>
            <a:pPr marL="457200" indent="-457200">
              <a:buFont typeface="Arial" pitchFamily="34" charset="0"/>
              <a:buChar char="•"/>
            </a:pPr>
            <a:r>
              <a:rPr lang="en-US" dirty="0" smtClean="0">
                <a:solidFill>
                  <a:schemeClr val="bg1">
                    <a:lumMod val="75000"/>
                  </a:schemeClr>
                </a:solidFill>
              </a:rPr>
              <a:t>Heavy emphasis on performance</a:t>
            </a:r>
          </a:p>
          <a:p>
            <a:pPr marL="457200" indent="-457200">
              <a:buFont typeface="Arial" pitchFamily="34" charset="0"/>
              <a:buChar char="•"/>
            </a:pPr>
            <a:r>
              <a:rPr lang="en-US" dirty="0" smtClean="0">
                <a:solidFill>
                  <a:schemeClr val="bg1">
                    <a:lumMod val="75000"/>
                  </a:schemeClr>
                </a:solidFill>
              </a:rPr>
              <a:t>“#” for template notation</a:t>
            </a:r>
          </a:p>
        </p:txBody>
      </p:sp>
    </p:spTree>
    <p:extLst>
      <p:ext uri="{BB962C8B-B14F-4D97-AF65-F5344CB8AC3E}">
        <p14:creationId xmlns:p14="http://schemas.microsoft.com/office/powerpoint/2010/main" val="426706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Templates example</a:t>
            </a:r>
            <a:r>
              <a:rPr lang="en-US" dirty="0">
                <a:sym typeface="Wingdings" pitchFamily="2" charset="2"/>
              </a:rPr>
              <a:t/>
            </a:r>
            <a:br>
              <a:rPr lang="en-US" dirty="0">
                <a:sym typeface="Wingdings" pitchFamily="2" charset="2"/>
              </a:rPr>
            </a:br>
            <a:endParaRPr lang="en-US" dirty="0"/>
          </a:p>
        </p:txBody>
      </p:sp>
      <p:sp>
        <p:nvSpPr>
          <p:cNvPr id="5" name="Rectangle 7170"/>
          <p:cNvSpPr>
            <a:spLocks noChangeArrowheads="1"/>
          </p:cNvSpPr>
          <p:nvPr/>
        </p:nvSpPr>
        <p:spPr bwMode="auto">
          <a:xfrm>
            <a:off x="647329" y="1602556"/>
            <a:ext cx="7640327" cy="5132073"/>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lnSpc>
                <a:spcPct val="115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="container"&gt;&lt;/</a:t>
            </a:r>
            <a:r>
              <a:rPr lang="en-US" sz="1400" dirty="0">
                <a:solidFill>
                  <a:srgbClr val="800000"/>
                </a:solidFill>
                <a:latin typeface="Consolas"/>
              </a:rPr>
              <a:t>div</a:t>
            </a:r>
            <a:r>
              <a:rPr lang="en-US" sz="1400" dirty="0" smtClean="0">
                <a:solidFill>
                  <a:srgbClr val="0000FF"/>
                </a:solidFill>
                <a:latin typeface="Consolas"/>
              </a:rPr>
              <a:t>&gt;</a:t>
            </a:r>
          </a:p>
          <a:p>
            <a:pPr marL="0" marR="0" algn="l">
              <a:lnSpc>
                <a:spcPct val="115000"/>
              </a:lnSpc>
              <a:spcBef>
                <a:spcPts val="0"/>
              </a:spcBef>
              <a:spcAft>
                <a:spcPts val="0"/>
              </a:spcAft>
            </a:pPr>
            <a:endParaRPr lang="en-US" sz="1400" dirty="0" smtClean="0">
              <a:solidFill>
                <a:srgbClr val="0000FF"/>
              </a:solidFill>
              <a:latin typeface="Consolas"/>
            </a:endParaRP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="text/x-kendo-template"</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="template</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a:t>
            </a:r>
            <a:r>
              <a:rPr lang="en-US" sz="1400" dirty="0" smtClean="0">
                <a:solidFill>
                  <a:srgbClr val="000000"/>
                </a:solidFill>
                <a:latin typeface="Consolas"/>
              </a:rPr>
              <a:t>&lt;h1</a:t>
            </a:r>
            <a:r>
              <a:rPr lang="en-US" sz="1400" dirty="0">
                <a:solidFill>
                  <a:srgbClr val="000000"/>
                </a:solidFill>
                <a:latin typeface="Consolas"/>
              </a:rPr>
              <a:t>&gt;#= </a:t>
            </a:r>
            <a:r>
              <a:rPr lang="en-US" sz="1400" dirty="0" err="1">
                <a:solidFill>
                  <a:srgbClr val="000000"/>
                </a:solidFill>
                <a:latin typeface="Consolas"/>
              </a:rPr>
              <a:t>listName</a:t>
            </a:r>
            <a:r>
              <a:rPr lang="en-US" sz="1400" dirty="0">
                <a:solidFill>
                  <a:srgbClr val="000000"/>
                </a:solidFill>
                <a:latin typeface="Consolas"/>
              </a:rPr>
              <a:t> #&lt;/</a:t>
            </a:r>
            <a:r>
              <a:rPr lang="en-US" sz="1400" dirty="0" smtClean="0">
                <a:solidFill>
                  <a:srgbClr val="000000"/>
                </a:solidFill>
                <a:latin typeface="Consolas"/>
              </a:rPr>
              <a:t>h1&gt;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&lt;</a:t>
            </a:r>
            <a:r>
              <a:rPr lang="en-US" sz="1400" dirty="0" err="1" smtClean="0">
                <a:solidFill>
                  <a:srgbClr val="000000"/>
                </a:solidFill>
                <a:latin typeface="Consolas"/>
              </a:rPr>
              <a:t>ul</a:t>
            </a:r>
            <a:r>
              <a:rPr lang="en-US" sz="1400" dirty="0" smtClean="0">
                <a:solidFill>
                  <a:srgbClr val="000000"/>
                </a:solidFill>
                <a:latin typeface="Consolas"/>
              </a:rPr>
              <a:t>&gt;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for (</a:t>
            </a:r>
            <a:r>
              <a:rPr lang="en-US" sz="1400" dirty="0" err="1">
                <a:solidFill>
                  <a:srgbClr val="000000"/>
                </a:solidFill>
                <a:latin typeface="Consolas"/>
              </a:rPr>
              <a:t>var</a:t>
            </a:r>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 = 0; </a:t>
            </a:r>
            <a:r>
              <a:rPr lang="en-US" sz="1400" dirty="0" err="1">
                <a:solidFill>
                  <a:srgbClr val="000000"/>
                </a:solidFill>
                <a:latin typeface="Consolas"/>
              </a:rPr>
              <a:t>i</a:t>
            </a:r>
            <a:r>
              <a:rPr lang="en-US" sz="1400" dirty="0">
                <a:solidFill>
                  <a:srgbClr val="000000"/>
                </a:solidFill>
                <a:latin typeface="Consolas"/>
              </a:rPr>
              <a:t> &lt; </a:t>
            </a:r>
            <a:r>
              <a:rPr lang="en-US" sz="1400" dirty="0" err="1">
                <a:solidFill>
                  <a:srgbClr val="000000"/>
                </a:solidFill>
                <a:latin typeface="Consolas"/>
              </a:rPr>
              <a:t>cars.length</a:t>
            </a:r>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&lt;</a:t>
            </a:r>
            <a:r>
              <a:rPr lang="en-US" sz="1400" dirty="0">
                <a:solidFill>
                  <a:srgbClr val="000000"/>
                </a:solidFill>
                <a:latin typeface="Consolas"/>
              </a:rPr>
              <a:t>li</a:t>
            </a:r>
            <a:r>
              <a:rPr lang="en-US" sz="1400" dirty="0" smtClean="0">
                <a:solidFill>
                  <a:srgbClr val="000000"/>
                </a:solidFill>
                <a:latin typeface="Consolas"/>
              </a:rPr>
              <a:t>&gt;#=</a:t>
            </a:r>
            <a:r>
              <a:rPr lang="en-US" sz="1400" dirty="0">
                <a:solidFill>
                  <a:srgbClr val="000000"/>
                </a:solidFill>
                <a:latin typeface="Consolas"/>
              </a:rPr>
              <a:t> cars[</a:t>
            </a:r>
            <a:r>
              <a:rPr lang="en-US" sz="1400" dirty="0" err="1">
                <a:solidFill>
                  <a:srgbClr val="000000"/>
                </a:solidFill>
                <a:latin typeface="Consolas"/>
              </a:rPr>
              <a:t>i</a:t>
            </a:r>
            <a:r>
              <a:rPr lang="en-US" sz="1400" dirty="0">
                <a:solidFill>
                  <a:srgbClr val="000000"/>
                </a:solidFill>
                <a:latin typeface="Consolas"/>
              </a:rPr>
              <a:t>]["make"] # - #= cars[</a:t>
            </a:r>
            <a:r>
              <a:rPr lang="en-US" sz="1400" dirty="0" err="1">
                <a:solidFill>
                  <a:srgbClr val="000000"/>
                </a:solidFill>
                <a:latin typeface="Consolas"/>
              </a:rPr>
              <a:t>i</a:t>
            </a:r>
            <a:r>
              <a:rPr lang="en-US" sz="1400" dirty="0">
                <a:solidFill>
                  <a:srgbClr val="000000"/>
                </a:solidFill>
                <a:latin typeface="Consolas"/>
              </a:rPr>
              <a:t>]["model"] #&lt;/li&gt;	# </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&lt;/</a:t>
            </a:r>
            <a:r>
              <a:rPr lang="en-US" sz="1400" dirty="0" err="1">
                <a:solidFill>
                  <a:srgbClr val="000000"/>
                </a:solidFill>
                <a:latin typeface="Consolas"/>
              </a:rPr>
              <a:t>ul</a:t>
            </a:r>
            <a:r>
              <a:rPr lang="en-US" sz="1400" dirty="0" smtClean="0">
                <a:solidFill>
                  <a:srgbClr val="000000"/>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data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listName</a:t>
            </a:r>
            <a:r>
              <a:rPr lang="en-US" sz="1400" dirty="0">
                <a:solidFill>
                  <a:srgbClr val="000000"/>
                </a:solidFill>
                <a:latin typeface="Consolas"/>
              </a:rPr>
              <a:t>: </a:t>
            </a:r>
            <a:r>
              <a:rPr lang="en-US" sz="1400" dirty="0">
                <a:solidFill>
                  <a:srgbClr val="800000"/>
                </a:solidFill>
                <a:latin typeface="Consolas"/>
              </a:rPr>
              <a:t>"My Dream Cars</a:t>
            </a:r>
            <a:r>
              <a:rPr lang="en-US" sz="1400" dirty="0" smtClean="0">
                <a:solidFill>
                  <a:srgbClr val="800000"/>
                </a:solidFill>
                <a:latin typeface="Consolas"/>
              </a:rPr>
              <a:t>"</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cars</a:t>
            </a:r>
            <a:r>
              <a:rPr lang="en-US" sz="1400" dirty="0">
                <a:solidFill>
                  <a:srgbClr val="000000"/>
                </a:solidFill>
                <a:latin typeface="Consolas"/>
              </a:rPr>
              <a:t>: [{ year: 2012, make: </a:t>
            </a:r>
            <a:r>
              <a:rPr lang="en-US" sz="1400" dirty="0">
                <a:solidFill>
                  <a:srgbClr val="800000"/>
                </a:solidFill>
                <a:latin typeface="Consolas"/>
              </a:rPr>
              <a:t>"Ferrari"</a:t>
            </a:r>
            <a:r>
              <a:rPr lang="en-US" sz="1400" dirty="0">
                <a:solidFill>
                  <a:srgbClr val="000000"/>
                </a:solidFill>
                <a:latin typeface="Consolas"/>
              </a:rPr>
              <a:t>, model: </a:t>
            </a:r>
            <a:r>
              <a:rPr lang="en-US" sz="1400" dirty="0">
                <a:solidFill>
                  <a:srgbClr val="800000"/>
                </a:solidFill>
                <a:latin typeface="Consolas"/>
              </a:rPr>
              <a:t>"458 Italia"</a:t>
            </a:r>
            <a:r>
              <a:rPr lang="en-US" sz="1400" dirty="0">
                <a:solidFill>
                  <a:srgbClr val="000000"/>
                </a:solidFill>
                <a:latin typeface="Consolas"/>
              </a:rPr>
              <a:t>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year: 2012, make: </a:t>
            </a:r>
            <a:r>
              <a:rPr lang="en-US" sz="1400" dirty="0">
                <a:solidFill>
                  <a:srgbClr val="800000"/>
                </a:solidFill>
                <a:latin typeface="Consolas"/>
              </a:rPr>
              <a:t>"Lamborghini"</a:t>
            </a:r>
            <a:r>
              <a:rPr lang="en-US" sz="1400" dirty="0">
                <a:solidFill>
                  <a:srgbClr val="000000"/>
                </a:solidFill>
                <a:latin typeface="Consolas"/>
              </a:rPr>
              <a:t>, model: </a:t>
            </a:r>
            <a:r>
              <a:rPr lang="en-US" sz="1400" dirty="0">
                <a:solidFill>
                  <a:srgbClr val="800000"/>
                </a:solidFill>
                <a:latin typeface="Consolas"/>
              </a:rPr>
              <a:t>"Gallardo LP-570</a:t>
            </a:r>
            <a:r>
              <a:rPr lang="en-US" sz="1400" dirty="0" smtClean="0">
                <a:solidFill>
                  <a:srgbClr val="800000"/>
                </a:solidFill>
                <a:latin typeface="Consolas"/>
              </a:rPr>
              <a:t>"</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a:solidFill>
                  <a:srgbClr val="000000"/>
                </a:solidFill>
                <a:latin typeface="Consolas"/>
              </a:rPr>
              <a:t>	</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FF"/>
                </a:solidFill>
                <a:latin typeface="Consolas"/>
              </a:rPr>
              <a:t>var</a:t>
            </a:r>
            <a:r>
              <a:rPr lang="en-US" sz="1400" dirty="0">
                <a:solidFill>
                  <a:srgbClr val="000000"/>
                </a:solidFill>
                <a:latin typeface="Consolas"/>
              </a:rPr>
              <a:t> </a:t>
            </a:r>
            <a:r>
              <a:rPr lang="en-US" sz="1400" dirty="0" err="1" smtClean="0">
                <a:solidFill>
                  <a:srgbClr val="000000"/>
                </a:solidFill>
                <a:latin typeface="Consolas"/>
              </a:rPr>
              <a:t>carsTemplate</a:t>
            </a:r>
            <a:r>
              <a:rPr lang="en-US" sz="1400" dirty="0">
                <a:solidFill>
                  <a:srgbClr val="000000"/>
                </a:solidFill>
                <a:latin typeface="Consolas"/>
              </a:rPr>
              <a:t> = </a:t>
            </a:r>
            <a:r>
              <a:rPr lang="en-US" sz="1400" dirty="0" err="1">
                <a:solidFill>
                  <a:srgbClr val="000000"/>
                </a:solidFill>
                <a:latin typeface="Consolas"/>
              </a:rPr>
              <a:t>kendo.template</a:t>
            </a:r>
            <a:r>
              <a:rPr lang="en-US" sz="1400" dirty="0">
                <a:solidFill>
                  <a:srgbClr val="000000"/>
                </a:solidFill>
                <a:latin typeface="Consolas"/>
              </a:rPr>
              <a:t>($(</a:t>
            </a:r>
            <a:r>
              <a:rPr lang="en-US" sz="1400" dirty="0">
                <a:solidFill>
                  <a:srgbClr val="800000"/>
                </a:solidFill>
                <a:latin typeface="Consolas"/>
              </a:rPr>
              <a:t>"#template"</a:t>
            </a:r>
            <a:r>
              <a:rPr lang="en-US" sz="1400" dirty="0">
                <a:solidFill>
                  <a:srgbClr val="000000"/>
                </a:solidFill>
                <a:latin typeface="Consolas"/>
              </a:rPr>
              <a:t>).html</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container"</a:t>
            </a:r>
            <a:r>
              <a:rPr lang="en-US" sz="1400" dirty="0">
                <a:solidFill>
                  <a:srgbClr val="000000"/>
                </a:solidFill>
                <a:latin typeface="Consolas"/>
              </a:rPr>
              <a:t>).</a:t>
            </a:r>
            <a:r>
              <a:rPr lang="en-US" sz="1400" dirty="0" smtClean="0">
                <a:solidFill>
                  <a:srgbClr val="000000"/>
                </a:solidFill>
                <a:latin typeface="Consolas"/>
              </a:rPr>
              <a:t>html(</a:t>
            </a:r>
            <a:r>
              <a:rPr lang="en-US" sz="1400" dirty="0" err="1" smtClean="0">
                <a:solidFill>
                  <a:srgbClr val="000000"/>
                </a:solidFill>
                <a:latin typeface="Consolas"/>
              </a:rPr>
              <a:t>carsTemplate</a:t>
            </a:r>
            <a:r>
              <a:rPr lang="en-US" sz="1400" dirty="0" smtClean="0">
                <a:solidFill>
                  <a:srgbClr val="000000"/>
                </a:solidFill>
                <a:latin typeface="Consolas"/>
              </a:rPr>
              <a:t>(data));</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t> </a:t>
            </a:r>
            <a:r>
              <a:rPr lang="en-US" sz="1000" dirty="0">
                <a:latin typeface="Calibri"/>
                <a:ea typeface="Calibri"/>
                <a:cs typeface="Times New Roman"/>
              </a:rPr>
              <a:t> </a:t>
            </a:r>
            <a:endParaRPr lang="en-US" sz="1000" dirty="0">
              <a:effectLst/>
              <a:latin typeface="Calibri"/>
              <a:ea typeface="Calibri"/>
              <a:cs typeface="Times New Roman"/>
            </a:endParaRPr>
          </a:p>
        </p:txBody>
      </p:sp>
      <p:sp>
        <p:nvSpPr>
          <p:cNvPr id="7" name="Rounded Rectangle 6"/>
          <p:cNvSpPr/>
          <p:nvPr/>
        </p:nvSpPr>
        <p:spPr bwMode="auto">
          <a:xfrm>
            <a:off x="986971" y="4587830"/>
            <a:ext cx="7300685" cy="118753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8" name="Rounded Rectangle 7"/>
          <p:cNvSpPr/>
          <p:nvPr/>
        </p:nvSpPr>
        <p:spPr bwMode="auto">
          <a:xfrm>
            <a:off x="986971" y="5775364"/>
            <a:ext cx="7300684" cy="50932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9" name="Rounded Rectangle 8"/>
          <p:cNvSpPr/>
          <p:nvPr/>
        </p:nvSpPr>
        <p:spPr bwMode="auto">
          <a:xfrm>
            <a:off x="647328" y="2301413"/>
            <a:ext cx="7640327" cy="2033191"/>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674911" y="1800691"/>
            <a:ext cx="7612744" cy="31624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51718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9" grpId="0" animBg="1"/>
      <p:bldP spid="9"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Validator</a:t>
            </a: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Client-side form validation</a:t>
            </a:r>
          </a:p>
          <a:p>
            <a:pPr marL="457200" indent="-457200">
              <a:buFont typeface="Arial" pitchFamily="34" charset="0"/>
              <a:buChar char="•"/>
            </a:pPr>
            <a:r>
              <a:rPr lang="en-US" dirty="0" smtClean="0">
                <a:solidFill>
                  <a:schemeClr val="bg1">
                    <a:lumMod val="75000"/>
                  </a:schemeClr>
                </a:solidFill>
              </a:rPr>
              <a:t>Built on HTML5 form validation </a:t>
            </a:r>
          </a:p>
          <a:p>
            <a:pPr marL="457200" indent="-457200">
              <a:buFont typeface="Arial" pitchFamily="34" charset="0"/>
              <a:buChar char="•"/>
            </a:pPr>
            <a:r>
              <a:rPr lang="en-US" dirty="0" smtClean="0">
                <a:solidFill>
                  <a:schemeClr val="bg1">
                    <a:lumMod val="75000"/>
                  </a:schemeClr>
                </a:solidFill>
              </a:rPr>
              <a:t>Built in rules</a:t>
            </a:r>
          </a:p>
          <a:p>
            <a:pPr marL="457200" indent="-457200">
              <a:buFont typeface="Arial" pitchFamily="34" charset="0"/>
              <a:buChar char="•"/>
            </a:pPr>
            <a:r>
              <a:rPr lang="en-US" dirty="0" smtClean="0">
                <a:solidFill>
                  <a:schemeClr val="bg1">
                    <a:lumMod val="75000"/>
                  </a:schemeClr>
                </a:solidFill>
              </a:rPr>
              <a:t>Custom rules</a:t>
            </a:r>
          </a:p>
        </p:txBody>
      </p:sp>
    </p:spTree>
    <p:extLst>
      <p:ext uri="{BB962C8B-B14F-4D97-AF65-F5344CB8AC3E}">
        <p14:creationId xmlns:p14="http://schemas.microsoft.com/office/powerpoint/2010/main" val="354230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Validator example</a:t>
            </a:r>
            <a:r>
              <a:rPr lang="en-US" dirty="0">
                <a:sym typeface="Wingdings" pitchFamily="2" charset="2"/>
              </a:rPr>
              <a:t/>
            </a:r>
            <a:br>
              <a:rPr lang="en-US" dirty="0">
                <a:sym typeface="Wingdings" pitchFamily="2" charset="2"/>
              </a:rPr>
            </a:br>
            <a:endParaRPr lang="en-US" dirty="0"/>
          </a:p>
        </p:txBody>
      </p:sp>
      <p:sp>
        <p:nvSpPr>
          <p:cNvPr id="5" name="Rectangle 7170"/>
          <p:cNvSpPr>
            <a:spLocks noChangeArrowheads="1"/>
          </p:cNvSpPr>
          <p:nvPr/>
        </p:nvSpPr>
        <p:spPr bwMode="auto">
          <a:xfrm>
            <a:off x="647329" y="1596571"/>
            <a:ext cx="8424100" cy="4746172"/>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lnSpc>
                <a:spcPct val="115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="container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    &lt;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="year"&gt;</a:t>
            </a:r>
            <a:r>
              <a:rPr lang="en-US" sz="1400" dirty="0">
                <a:solidFill>
                  <a:srgbClr val="000000"/>
                </a:solidFill>
                <a:latin typeface="Consolas"/>
              </a:rPr>
              <a:t>Year: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="year"</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="number"</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="year"</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00"/>
                </a:solidFill>
                <a:latin typeface="Consolas"/>
              </a:rPr>
              <a:t> </a:t>
            </a:r>
            <a:r>
              <a:rPr lang="en-US" sz="1400" dirty="0">
                <a:solidFill>
                  <a:srgbClr val="FF0000"/>
                </a:solidFill>
                <a:latin typeface="Consolas"/>
              </a:rPr>
              <a:t>min</a:t>
            </a:r>
            <a:r>
              <a:rPr lang="en-US" sz="1400" dirty="0">
                <a:solidFill>
                  <a:srgbClr val="0000FF"/>
                </a:solidFill>
                <a:latin typeface="Consolas"/>
              </a:rPr>
              <a:t>="2000"</a:t>
            </a:r>
            <a:r>
              <a:rPr lang="en-US" sz="1400" dirty="0">
                <a:solidFill>
                  <a:srgbClr val="000000"/>
                </a:solidFill>
                <a:latin typeface="Consolas"/>
              </a:rPr>
              <a:t> </a:t>
            </a:r>
            <a:r>
              <a:rPr lang="en-US" sz="1400" dirty="0">
                <a:solidFill>
                  <a:srgbClr val="FF0000"/>
                </a:solidFill>
                <a:latin typeface="Consolas"/>
              </a:rPr>
              <a:t>max</a:t>
            </a:r>
            <a:r>
              <a:rPr lang="en-US" sz="1400" dirty="0">
                <a:solidFill>
                  <a:srgbClr val="0000FF"/>
                </a:solidFill>
                <a:latin typeface="Consolas"/>
              </a:rPr>
              <a:t>="2015"/&gt;&lt;</a:t>
            </a:r>
            <a:r>
              <a:rPr lang="en-US" sz="1400" dirty="0" err="1">
                <a:solidFill>
                  <a:srgbClr val="800000"/>
                </a:solidFill>
                <a:latin typeface="Consolas"/>
              </a:rPr>
              <a:t>br</a:t>
            </a:r>
            <a:r>
              <a:rPr lang="en-US" sz="1400" dirty="0" smtClean="0">
                <a:solidFill>
                  <a:srgbClr val="0000FF"/>
                </a:solidFill>
                <a:latin typeface="Consolas"/>
              </a:rPr>
              <a:t>/&gt;</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="make"&gt;</a:t>
            </a:r>
            <a:r>
              <a:rPr lang="en-US" sz="1400" dirty="0">
                <a:solidFill>
                  <a:srgbClr val="000000"/>
                </a:solidFill>
                <a:latin typeface="Consolas"/>
              </a:rPr>
              <a:t>Make: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smtClean="0">
                <a:solidFill>
                  <a:srgbClr val="0000FF"/>
                </a:solidFill>
                <a:latin typeface="Consolas"/>
              </a:rPr>
              <a:t>make</a:t>
            </a:r>
            <a:r>
              <a:rPr lang="en-US" sz="1400" dirty="0">
                <a:solidFill>
                  <a:srgbClr val="0000FF"/>
                </a:solidFill>
                <a:latin typeface="Consolas"/>
              </a:rPr>
              <a:t>"</a:t>
            </a:r>
            <a:r>
              <a:rPr lang="en-US" sz="1400" dirty="0" smtClean="0">
                <a:solidFill>
                  <a:srgbClr val="0000FF"/>
                </a:solidFill>
                <a:latin typeface="Consolas"/>
              </a:rPr>
              <a:t> </a:t>
            </a:r>
            <a:r>
              <a:rPr lang="en-US" sz="1400" dirty="0" smtClean="0">
                <a:solidFill>
                  <a:srgbClr val="FF0000"/>
                </a:solidFill>
                <a:latin typeface="Consolas"/>
              </a:rPr>
              <a:t>type</a:t>
            </a:r>
            <a:r>
              <a:rPr lang="en-US" sz="1400" dirty="0">
                <a:solidFill>
                  <a:srgbClr val="0000FF"/>
                </a:solidFill>
                <a:latin typeface="Consolas"/>
              </a:rPr>
              <a:t>="text"</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="make"</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="model"&gt;</a:t>
            </a:r>
            <a:r>
              <a:rPr lang="en-US" sz="1400" dirty="0">
                <a:solidFill>
                  <a:srgbClr val="000000"/>
                </a:solidFill>
                <a:latin typeface="Consolas"/>
              </a:rPr>
              <a:t>Model: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="model"</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="model"</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="save"</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="submit"</a:t>
            </a:r>
            <a:r>
              <a:rPr lang="en-US" sz="1400" dirty="0">
                <a:solidFill>
                  <a:srgbClr val="000000"/>
                </a:solidFill>
                <a:latin typeface="Consolas"/>
              </a:rPr>
              <a:t> </a:t>
            </a:r>
            <a:r>
              <a:rPr lang="en-US" sz="1400" dirty="0">
                <a:solidFill>
                  <a:srgbClr val="FF0000"/>
                </a:solidFill>
                <a:latin typeface="Consolas"/>
              </a:rPr>
              <a:t>value</a:t>
            </a:r>
            <a:r>
              <a:rPr lang="en-US" sz="1400" dirty="0">
                <a:solidFill>
                  <a:srgbClr val="0000FF"/>
                </a:solidFill>
                <a:latin typeface="Consolas"/>
              </a:rPr>
              <a:t>="Save</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div</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a:t>
            </a:r>
            <a:r>
              <a:rPr lang="en-US" sz="1400" dirty="0" smtClean="0">
                <a:solidFill>
                  <a:srgbClr val="000000"/>
                </a:solidFill>
                <a:latin typeface="Consolas"/>
              </a:rPr>
              <a:t>$(</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container"</a:t>
            </a:r>
            <a:r>
              <a:rPr lang="en-US" sz="1400" dirty="0">
                <a:solidFill>
                  <a:srgbClr val="000000"/>
                </a:solidFill>
                <a:latin typeface="Consolas"/>
              </a:rPr>
              <a:t>).</a:t>
            </a:r>
            <a:r>
              <a:rPr lang="en-US" sz="1400" dirty="0" err="1" smtClean="0">
                <a:solidFill>
                  <a:srgbClr val="000000"/>
                </a:solidFill>
                <a:latin typeface="Consolas"/>
              </a:rPr>
              <a:t>kendoValidator</a:t>
            </a:r>
            <a:r>
              <a:rPr lang="en-US" sz="1400" dirty="0" smtClean="0">
                <a:solidFill>
                  <a:srgbClr val="000000"/>
                </a:solidFill>
                <a:latin typeface="Consolas"/>
              </a:rPr>
              <a:t>().data(</a:t>
            </a:r>
            <a:r>
              <a:rPr lang="en-US" sz="1400" dirty="0" smtClean="0">
                <a:solidFill>
                  <a:srgbClr val="800000"/>
                </a:solidFill>
                <a:latin typeface="Consolas"/>
              </a:rPr>
              <a:t>"</a:t>
            </a:r>
            <a:r>
              <a:rPr lang="en-US" sz="1400" dirty="0" err="1" smtClean="0">
                <a:solidFill>
                  <a:srgbClr val="800000"/>
                </a:solidFill>
                <a:latin typeface="Consolas"/>
              </a:rPr>
              <a:t>kendoValidator</a:t>
            </a:r>
            <a:r>
              <a:rPr lang="en-US" sz="1400" dirty="0" smtClean="0">
                <a:solidFill>
                  <a:srgbClr val="800000"/>
                </a:solidFill>
                <a:latin typeface="Consolas"/>
              </a:rPr>
              <a:t>"</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save"</a:t>
            </a:r>
            <a:r>
              <a:rPr lang="en-US" sz="1400" dirty="0">
                <a:solidFill>
                  <a:srgbClr val="000000"/>
                </a:solidFill>
                <a:latin typeface="Consolas"/>
              </a:rPr>
              <a:t>).on(</a:t>
            </a:r>
            <a:r>
              <a:rPr lang="en-US" sz="1400" dirty="0">
                <a:solidFill>
                  <a:srgbClr val="800000"/>
                </a:solidFill>
                <a:latin typeface="Consolas"/>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if</a:t>
            </a:r>
            <a:r>
              <a:rPr lang="en-US" sz="1400" dirty="0">
                <a:solidFill>
                  <a:srgbClr val="000000"/>
                </a:solidFill>
                <a:latin typeface="Consolas"/>
              </a:rPr>
              <a:t> </a:t>
            </a:r>
            <a:r>
              <a:rPr lang="en-US" sz="1400" dirty="0" smtClean="0">
                <a:solidFill>
                  <a:srgbClr val="000000"/>
                </a:solidFill>
                <a:latin typeface="Consolas"/>
              </a:rPr>
              <a:t>(</a:t>
            </a:r>
            <a:r>
              <a:rPr lang="en-US" sz="1400" dirty="0">
                <a:solidFill>
                  <a:srgbClr val="000000"/>
                </a:solidFill>
                <a:latin typeface="Consolas"/>
              </a:rPr>
              <a:t>$(</a:t>
            </a:r>
            <a:r>
              <a:rPr lang="en-US" sz="1400" dirty="0">
                <a:solidFill>
                  <a:srgbClr val="800000"/>
                </a:solidFill>
                <a:latin typeface="Consolas"/>
              </a:rPr>
              <a:t>"#container</a:t>
            </a:r>
            <a:r>
              <a:rPr lang="en-US" sz="1400" dirty="0" smtClean="0">
                <a:solidFill>
                  <a:srgbClr val="800000"/>
                </a:solidFill>
                <a:latin typeface="Consolas"/>
              </a:rPr>
              <a:t>"</a:t>
            </a:r>
            <a:r>
              <a:rPr lang="en-US" sz="1400" dirty="0" smtClean="0">
                <a:solidFill>
                  <a:srgbClr val="000000"/>
                </a:solidFill>
                <a:latin typeface="Consolas"/>
              </a:rPr>
              <a:t>).data</a:t>
            </a:r>
            <a:r>
              <a:rPr lang="en-US" sz="1400" dirty="0">
                <a:solidFill>
                  <a:srgbClr val="000000"/>
                </a:solidFill>
                <a:latin typeface="Consolas"/>
              </a:rPr>
              <a:t>(</a:t>
            </a:r>
            <a:r>
              <a:rPr lang="en-US" sz="1400" dirty="0">
                <a:solidFill>
                  <a:srgbClr val="800000"/>
                </a:solidFill>
                <a:latin typeface="Consolas"/>
              </a:rPr>
              <a:t>"</a:t>
            </a:r>
            <a:r>
              <a:rPr lang="en-US" sz="1400" dirty="0" err="1">
                <a:solidFill>
                  <a:srgbClr val="800000"/>
                </a:solidFill>
                <a:latin typeface="Consolas"/>
              </a:rPr>
              <a:t>kendoValidator</a:t>
            </a:r>
            <a:r>
              <a:rPr lang="en-US" sz="1400" dirty="0">
                <a:solidFill>
                  <a:srgbClr val="800000"/>
                </a:solidFill>
                <a:latin typeface="Consolas"/>
              </a:rPr>
              <a:t>"</a:t>
            </a:r>
            <a:r>
              <a:rPr lang="en-US" sz="1400" dirty="0">
                <a:solidFill>
                  <a:srgbClr val="000000"/>
                </a:solidFill>
                <a:latin typeface="Consolas"/>
              </a:rPr>
              <a:t>)</a:t>
            </a:r>
            <a:r>
              <a:rPr lang="en-US" sz="1400" dirty="0" smtClean="0">
                <a:solidFill>
                  <a:srgbClr val="000000"/>
                </a:solidFill>
                <a:latin typeface="Consolas"/>
              </a:rPr>
              <a:t>.</a:t>
            </a:r>
            <a:r>
              <a:rPr lang="en-US" sz="1400" dirty="0">
                <a:solidFill>
                  <a:srgbClr val="000000"/>
                </a:solidFill>
                <a:latin typeface="Consolas"/>
              </a:rPr>
              <a:t>validate())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save();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t> </a:t>
            </a:r>
            <a:r>
              <a:rPr lang="en-US" sz="1000" dirty="0">
                <a:latin typeface="Calibri"/>
                <a:ea typeface="Calibri"/>
                <a:cs typeface="Times New Roman"/>
              </a:rPr>
              <a:t> </a:t>
            </a:r>
            <a:endParaRPr lang="en-US" sz="1000" dirty="0">
              <a:effectLst/>
              <a:latin typeface="Calibri"/>
              <a:ea typeface="Calibri"/>
              <a:cs typeface="Times New Roman"/>
            </a:endParaRPr>
          </a:p>
        </p:txBody>
      </p:sp>
      <p:sp>
        <p:nvSpPr>
          <p:cNvPr id="9" name="Rounded Rectangle 8"/>
          <p:cNvSpPr/>
          <p:nvPr/>
        </p:nvSpPr>
        <p:spPr bwMode="auto">
          <a:xfrm>
            <a:off x="647327" y="1627378"/>
            <a:ext cx="8424103" cy="225430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1525472" y="4326552"/>
            <a:ext cx="5630071" cy="302211"/>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1855641" y="4815720"/>
            <a:ext cx="6007474" cy="73772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0946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P spid="11" grpId="0" animBg="1"/>
      <p:bldP spid="11" grpId="1"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927056" cy="2600960"/>
          </a:xfrm>
        </p:spPr>
        <p:txBody>
          <a:bodyPr/>
          <a:lstStyle/>
          <a:p>
            <a:r>
              <a:rPr lang="en-US" dirty="0" smtClean="0">
                <a:sym typeface="Wingdings" pitchFamily="2" charset="2"/>
              </a:rPr>
              <a:t>Custom validator</a:t>
            </a:r>
            <a:r>
              <a:rPr lang="en-US" dirty="0">
                <a:sym typeface="Wingdings" pitchFamily="2" charset="2"/>
              </a:rPr>
              <a:t/>
            </a:r>
            <a:br>
              <a:rPr lang="en-US" dirty="0">
                <a:sym typeface="Wingdings" pitchFamily="2" charset="2"/>
              </a:rPr>
            </a:br>
            <a:endParaRPr lang="en-US" dirty="0"/>
          </a:p>
        </p:txBody>
      </p:sp>
      <p:sp>
        <p:nvSpPr>
          <p:cNvPr id="5" name="Rectangle 7170"/>
          <p:cNvSpPr>
            <a:spLocks noChangeArrowheads="1"/>
          </p:cNvSpPr>
          <p:nvPr/>
        </p:nvSpPr>
        <p:spPr bwMode="auto">
          <a:xfrm>
            <a:off x="647329" y="1349829"/>
            <a:ext cx="8424100" cy="5747657"/>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gn="l">
              <a:lnSpc>
                <a:spcPct val="115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="container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    &lt;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="year"&gt;</a:t>
            </a:r>
            <a:r>
              <a:rPr lang="en-US" sz="1400" dirty="0">
                <a:solidFill>
                  <a:srgbClr val="000000"/>
                </a:solidFill>
                <a:latin typeface="Consolas"/>
              </a:rPr>
              <a:t>Year: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="year"</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="number"</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="year"</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00"/>
                </a:solidFill>
                <a:latin typeface="Consolas"/>
              </a:rPr>
              <a:t> </a:t>
            </a:r>
            <a:r>
              <a:rPr lang="en-US" sz="1400" dirty="0">
                <a:solidFill>
                  <a:srgbClr val="FF0000"/>
                </a:solidFill>
                <a:latin typeface="Consolas"/>
              </a:rPr>
              <a:t>min</a:t>
            </a:r>
            <a:r>
              <a:rPr lang="en-US" sz="1400" dirty="0">
                <a:solidFill>
                  <a:srgbClr val="0000FF"/>
                </a:solidFill>
                <a:latin typeface="Consolas"/>
              </a:rPr>
              <a:t>="2000"</a:t>
            </a:r>
            <a:r>
              <a:rPr lang="en-US" sz="1400" dirty="0">
                <a:solidFill>
                  <a:srgbClr val="000000"/>
                </a:solidFill>
                <a:latin typeface="Consolas"/>
              </a:rPr>
              <a:t> </a:t>
            </a:r>
            <a:r>
              <a:rPr lang="en-US" sz="1400" dirty="0">
                <a:solidFill>
                  <a:srgbClr val="FF0000"/>
                </a:solidFill>
                <a:latin typeface="Consolas"/>
              </a:rPr>
              <a:t>max</a:t>
            </a:r>
            <a:r>
              <a:rPr lang="en-US" sz="1400" dirty="0">
                <a:solidFill>
                  <a:srgbClr val="0000FF"/>
                </a:solidFill>
                <a:latin typeface="Consolas"/>
              </a:rPr>
              <a:t>="2015"/&gt;&lt;</a:t>
            </a:r>
            <a:r>
              <a:rPr lang="en-US" sz="1400" dirty="0" err="1">
                <a:solidFill>
                  <a:srgbClr val="800000"/>
                </a:solidFill>
                <a:latin typeface="Consolas"/>
              </a:rPr>
              <a:t>br</a:t>
            </a:r>
            <a:r>
              <a:rPr lang="en-US" sz="1400" dirty="0" smtClean="0">
                <a:solidFill>
                  <a:srgbClr val="0000FF"/>
                </a:solidFill>
                <a:latin typeface="Consolas"/>
              </a:rPr>
              <a:t>/&gt;</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="make"&gt;</a:t>
            </a:r>
            <a:r>
              <a:rPr lang="en-US" sz="1400" dirty="0">
                <a:solidFill>
                  <a:srgbClr val="000000"/>
                </a:solidFill>
                <a:latin typeface="Consolas"/>
              </a:rPr>
              <a:t>Make: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endParaRPr lang="en-US" sz="1400" dirty="0" smtClean="0">
              <a:solidFill>
                <a:srgbClr val="000000"/>
              </a:solidFill>
              <a:latin typeface="Consolas"/>
            </a:endParaRP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a:t>
            </a:r>
            <a:r>
              <a:rPr lang="en-US" sz="1400" dirty="0" smtClean="0">
                <a:solidFill>
                  <a:srgbClr val="0000FF"/>
                </a:solidFill>
                <a:latin typeface="Consolas"/>
              </a:rPr>
              <a:t>make</a:t>
            </a:r>
            <a:r>
              <a:rPr lang="en-US" sz="1400" dirty="0">
                <a:solidFill>
                  <a:srgbClr val="0000FF"/>
                </a:solidFill>
                <a:latin typeface="Consolas"/>
              </a:rPr>
              <a:t>"</a:t>
            </a:r>
            <a:r>
              <a:rPr lang="en-US" sz="1400" dirty="0" smtClean="0">
                <a:solidFill>
                  <a:srgbClr val="0000FF"/>
                </a:solidFill>
                <a:latin typeface="Consolas"/>
              </a:rPr>
              <a:t> </a:t>
            </a:r>
            <a:r>
              <a:rPr lang="en-US" sz="1400" dirty="0" smtClean="0">
                <a:solidFill>
                  <a:srgbClr val="FF0000"/>
                </a:solidFill>
                <a:latin typeface="Consolas"/>
              </a:rPr>
              <a:t>type</a:t>
            </a:r>
            <a:r>
              <a:rPr lang="en-US" sz="1400" dirty="0">
                <a:solidFill>
                  <a:srgbClr val="0000FF"/>
                </a:solidFill>
                <a:latin typeface="Consolas"/>
              </a:rPr>
              <a:t>="text"</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="make"</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label</a:t>
            </a:r>
            <a:r>
              <a:rPr lang="en-US" sz="1400" dirty="0">
                <a:solidFill>
                  <a:srgbClr val="000000"/>
                </a:solidFill>
                <a:latin typeface="Consolas"/>
              </a:rPr>
              <a:t> </a:t>
            </a:r>
            <a:r>
              <a:rPr lang="en-US" sz="1400" dirty="0">
                <a:solidFill>
                  <a:srgbClr val="FF0000"/>
                </a:solidFill>
                <a:latin typeface="Consolas"/>
              </a:rPr>
              <a:t>for</a:t>
            </a:r>
            <a:r>
              <a:rPr lang="en-US" sz="1400" dirty="0">
                <a:solidFill>
                  <a:srgbClr val="0000FF"/>
                </a:solidFill>
                <a:latin typeface="Consolas"/>
              </a:rPr>
              <a:t>="model"&gt;</a:t>
            </a:r>
            <a:r>
              <a:rPr lang="en-US" sz="1400" dirty="0">
                <a:solidFill>
                  <a:srgbClr val="000000"/>
                </a:solidFill>
                <a:latin typeface="Consolas"/>
              </a:rPr>
              <a:t>Model: </a:t>
            </a:r>
            <a:r>
              <a:rPr lang="en-US" sz="1400" dirty="0">
                <a:solidFill>
                  <a:srgbClr val="0000FF"/>
                </a:solidFill>
                <a:latin typeface="Consolas"/>
              </a:rPr>
              <a:t>&lt;/</a:t>
            </a:r>
            <a:r>
              <a:rPr lang="en-US" sz="1400" dirty="0">
                <a:solidFill>
                  <a:srgbClr val="800000"/>
                </a:solidFill>
                <a:latin typeface="Consolas"/>
              </a:rPr>
              <a:t>label</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="model"</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a:solidFill>
                  <a:srgbClr val="000000"/>
                </a:solidFill>
                <a:latin typeface="Consolas"/>
              </a:rPr>
              <a:t> </a:t>
            </a:r>
            <a:r>
              <a:rPr lang="en-US" sz="1400" dirty="0">
                <a:solidFill>
                  <a:srgbClr val="FF0000"/>
                </a:solidFill>
                <a:latin typeface="Consolas"/>
              </a:rPr>
              <a:t>name</a:t>
            </a:r>
            <a:r>
              <a:rPr lang="en-US" sz="1400" dirty="0">
                <a:solidFill>
                  <a:srgbClr val="0000FF"/>
                </a:solidFill>
                <a:latin typeface="Consolas"/>
              </a:rPr>
              <a:t>="model"</a:t>
            </a:r>
            <a:r>
              <a:rPr lang="en-US" sz="1400" dirty="0">
                <a:solidFill>
                  <a:srgbClr val="000000"/>
                </a:solidFill>
                <a:latin typeface="Consolas"/>
              </a:rPr>
              <a:t> </a:t>
            </a:r>
            <a:r>
              <a:rPr lang="en-US" sz="1400" dirty="0">
                <a:solidFill>
                  <a:srgbClr val="FF0000"/>
                </a:solidFill>
                <a:latin typeface="Consolas"/>
              </a:rPr>
              <a:t>required</a:t>
            </a:r>
            <a:r>
              <a:rPr lang="en-US" sz="1400" dirty="0">
                <a:solidFill>
                  <a:srgbClr val="0000FF"/>
                </a:solidFill>
                <a:latin typeface="Consolas"/>
              </a:rPr>
              <a:t>/&gt;&lt;</a:t>
            </a:r>
            <a:r>
              <a:rPr lang="en-US" sz="1400" dirty="0" err="1">
                <a:solidFill>
                  <a:srgbClr val="800000"/>
                </a:solidFill>
                <a:latin typeface="Consolas"/>
              </a:rPr>
              <a:t>br</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800000"/>
                </a:solidFill>
                <a:latin typeface="Consolas"/>
              </a:rPr>
              <a:t>input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="save"</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="submit"</a:t>
            </a:r>
            <a:r>
              <a:rPr lang="en-US" sz="1400" dirty="0">
                <a:solidFill>
                  <a:srgbClr val="000000"/>
                </a:solidFill>
                <a:latin typeface="Consolas"/>
              </a:rPr>
              <a:t> </a:t>
            </a:r>
            <a:r>
              <a:rPr lang="en-US" sz="1400" dirty="0">
                <a:solidFill>
                  <a:srgbClr val="FF0000"/>
                </a:solidFill>
                <a:latin typeface="Consolas"/>
              </a:rPr>
              <a:t>value</a:t>
            </a:r>
            <a:r>
              <a:rPr lang="en-US" sz="1400" dirty="0">
                <a:solidFill>
                  <a:srgbClr val="0000FF"/>
                </a:solidFill>
                <a:latin typeface="Consolas"/>
              </a:rPr>
              <a:t>="Save</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div</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smtClean="0">
                <a:solidFill>
                  <a:srgbClr val="0000FF"/>
                </a:solidFill>
                <a:latin typeface="Consolas"/>
              </a:rPr>
              <a:t>"&gt;</a:t>
            </a:r>
          </a:p>
          <a:p>
            <a:pPr marL="0" marR="0" algn="l">
              <a:lnSpc>
                <a:spcPct val="115000"/>
              </a:lnSpc>
              <a:spcBef>
                <a:spcPts val="0"/>
              </a:spcBef>
              <a:spcAft>
                <a:spcPts val="0"/>
              </a:spcAft>
            </a:pPr>
            <a:r>
              <a:rPr lang="en-US" sz="1400" dirty="0">
                <a:solidFill>
                  <a:srgbClr val="0000FF"/>
                </a:solidFill>
                <a:latin typeface="Consolas"/>
              </a:rPr>
              <a:t> </a:t>
            </a:r>
            <a:r>
              <a:rPr lang="en-US" sz="1400" dirty="0" smtClean="0">
                <a:solidFill>
                  <a:srgbClr val="0000FF"/>
                </a:solidFill>
                <a:latin typeface="Consolas"/>
              </a:rPr>
              <a:t>   </a:t>
            </a:r>
            <a:r>
              <a:rPr lang="en-US" sz="1400" dirty="0" smtClean="0">
                <a:solidFill>
                  <a:srgbClr val="000000"/>
                </a:solidFill>
                <a:latin typeface="Consolas"/>
              </a:rPr>
              <a:t>$(</a:t>
            </a:r>
            <a:r>
              <a:rPr lang="en-US" sz="1400" dirty="0">
                <a:solidFill>
                  <a:srgbClr val="000000"/>
                </a:solidFill>
                <a:latin typeface="Consolas"/>
              </a:rPr>
              <a:t>document).ready(</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container"</a:t>
            </a:r>
            <a:r>
              <a:rPr lang="en-US" sz="1400" dirty="0">
                <a:solidFill>
                  <a:srgbClr val="000000"/>
                </a:solidFill>
                <a:latin typeface="Consolas"/>
              </a:rPr>
              <a:t>).</a:t>
            </a:r>
            <a:r>
              <a:rPr lang="en-US" sz="1400" dirty="0" err="1" smtClean="0">
                <a:solidFill>
                  <a:srgbClr val="000000"/>
                </a:solidFill>
                <a:latin typeface="Consolas"/>
              </a:rPr>
              <a:t>kendoValidator</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smtClean="0">
                <a:solidFill>
                  <a:srgbClr val="000000"/>
                </a:solidFill>
                <a:latin typeface="Consolas"/>
              </a:rPr>
              <a:t>            rules: { </a:t>
            </a:r>
            <a:r>
              <a:rPr lang="en-US" sz="1400" dirty="0" err="1" smtClean="0">
                <a:solidFill>
                  <a:srgbClr val="000000"/>
                </a:solidFill>
                <a:latin typeface="Consolas"/>
              </a:rPr>
              <a:t>noFord</a:t>
            </a: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smtClean="0">
                <a:solidFill>
                  <a:srgbClr val="000000"/>
                </a:solidFill>
                <a:latin typeface="Consolas"/>
              </a:rPr>
              <a:t> (input) {</a:t>
            </a:r>
          </a:p>
          <a:p>
            <a:pPr marL="0" marR="0" algn="l">
              <a:lnSpc>
                <a:spcPct val="115000"/>
              </a:lnSpc>
              <a:spcBef>
                <a:spcPts val="0"/>
              </a:spcBef>
              <a:spcAft>
                <a:spcPts val="0"/>
              </a:spcAft>
            </a:pPr>
            <a:r>
              <a:rPr lang="en-US" sz="1400" dirty="0" smtClean="0">
                <a:solidFill>
                  <a:srgbClr val="000000"/>
                </a:solidFill>
                <a:latin typeface="Consolas"/>
              </a:rPr>
              <a:t>                         </a:t>
            </a:r>
            <a:r>
              <a:rPr lang="en-US" sz="1400" dirty="0" smtClean="0">
                <a:solidFill>
                  <a:srgbClr val="0000FF"/>
                </a:solidFill>
                <a:latin typeface="Consolas"/>
              </a:rPr>
              <a:t>return</a:t>
            </a:r>
            <a:r>
              <a:rPr lang="en-US" sz="1400" dirty="0" smtClean="0">
                <a:solidFill>
                  <a:srgbClr val="000000"/>
                </a:solidFill>
                <a:latin typeface="Consolas"/>
              </a:rPr>
              <a:t> input.is(</a:t>
            </a:r>
            <a:r>
              <a:rPr lang="en-US" sz="1400" dirty="0" smtClean="0">
                <a:solidFill>
                  <a:srgbClr val="800000"/>
                </a:solidFill>
                <a:latin typeface="Consolas"/>
              </a:rPr>
              <a:t>"[name=make]"</a:t>
            </a:r>
            <a:r>
              <a:rPr lang="en-US" sz="1400" dirty="0" smtClean="0">
                <a:solidFill>
                  <a:srgbClr val="000000"/>
                </a:solidFill>
                <a:latin typeface="Consolas"/>
              </a:rPr>
              <a:t>) &amp;&amp; </a:t>
            </a:r>
          </a:p>
          <a:p>
            <a:pPr marL="0" marR="0" algn="l">
              <a:lnSpc>
                <a:spcPct val="115000"/>
              </a:lnSpc>
              <a:spcBef>
                <a:spcPts val="0"/>
              </a:spcBef>
              <a:spcAft>
                <a:spcPts val="0"/>
              </a:spcAft>
            </a:pPr>
            <a:r>
              <a:rPr lang="en-US" sz="1400" dirty="0" smtClean="0">
                <a:solidFill>
                  <a:srgbClr val="000000"/>
                </a:solidFill>
                <a:latin typeface="Consolas"/>
              </a:rPr>
              <a:t>                         </a:t>
            </a:r>
            <a:r>
              <a:rPr lang="en-US" sz="1400" dirty="0" err="1" smtClean="0">
                <a:solidFill>
                  <a:srgbClr val="000000"/>
                </a:solidFill>
                <a:latin typeface="Consolas"/>
              </a:rPr>
              <a:t>input.val</a:t>
            </a:r>
            <a:r>
              <a:rPr lang="en-US" sz="1400" dirty="0" smtClean="0">
                <a:solidFill>
                  <a:srgbClr val="000000"/>
                </a:solidFill>
                <a:latin typeface="Consolas"/>
              </a:rPr>
              <a:t>().</a:t>
            </a:r>
            <a:r>
              <a:rPr lang="en-US" sz="1400" dirty="0" err="1" smtClean="0">
                <a:solidFill>
                  <a:srgbClr val="000000"/>
                </a:solidFill>
                <a:latin typeface="Consolas"/>
              </a:rPr>
              <a:t>toLowerCase</a:t>
            </a:r>
            <a:r>
              <a:rPr lang="en-US" sz="1400" dirty="0" smtClean="0">
                <a:solidFill>
                  <a:srgbClr val="000000"/>
                </a:solidFill>
                <a:latin typeface="Consolas"/>
              </a:rPr>
              <a:t>() != </a:t>
            </a:r>
            <a:r>
              <a:rPr lang="en-US" sz="1400" dirty="0" smtClean="0">
                <a:solidFill>
                  <a:srgbClr val="800000"/>
                </a:solidFill>
                <a:latin typeface="Consolas"/>
              </a:rPr>
              <a:t>"ford"</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smtClean="0">
                <a:solidFill>
                  <a:srgbClr val="000000"/>
                </a:solidFill>
                <a:latin typeface="Consolas"/>
              </a:rPr>
              <a:t>            },</a:t>
            </a:r>
          </a:p>
          <a:p>
            <a:pPr marL="0" marR="0" algn="l">
              <a:lnSpc>
                <a:spcPct val="115000"/>
              </a:lnSpc>
              <a:spcBef>
                <a:spcPts val="0"/>
              </a:spcBef>
              <a:spcAft>
                <a:spcPts val="0"/>
              </a:spcAft>
            </a:pPr>
            <a:r>
              <a:rPr lang="en-US" sz="1400" dirty="0" smtClean="0">
                <a:solidFill>
                  <a:srgbClr val="000000"/>
                </a:solidFill>
                <a:latin typeface="Consolas"/>
              </a:rPr>
              <a:t>            messages: { </a:t>
            </a:r>
            <a:r>
              <a:rPr lang="en-US" sz="1400" dirty="0" err="1" smtClean="0">
                <a:solidFill>
                  <a:srgbClr val="000000"/>
                </a:solidFill>
                <a:latin typeface="Consolas"/>
              </a:rPr>
              <a:t>noFord</a:t>
            </a:r>
            <a:r>
              <a:rPr lang="en-US" sz="1400" dirty="0" smtClean="0">
                <a:solidFill>
                  <a:srgbClr val="000000"/>
                </a:solidFill>
                <a:latin typeface="Consolas"/>
              </a:rPr>
              <a:t>: </a:t>
            </a:r>
            <a:r>
              <a:rPr lang="en-US" sz="1400" dirty="0" smtClean="0">
                <a:solidFill>
                  <a:srgbClr val="800000"/>
                </a:solidFill>
                <a:latin typeface="Consolas"/>
              </a:rPr>
              <a:t>"Ford?  Seriously?  I don't think so."</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smtClean="0">
                <a:solidFill>
                  <a:srgbClr val="000000"/>
                </a:solidFill>
                <a:latin typeface="Consolas"/>
              </a:rPr>
              <a:t>        }).data(</a:t>
            </a:r>
            <a:r>
              <a:rPr lang="en-US" sz="1400" dirty="0" smtClean="0">
                <a:solidFill>
                  <a:srgbClr val="800000"/>
                </a:solidFill>
                <a:latin typeface="Consolas"/>
              </a:rPr>
              <a:t>"</a:t>
            </a:r>
            <a:r>
              <a:rPr lang="en-US" sz="1400" dirty="0" err="1" smtClean="0">
                <a:solidFill>
                  <a:srgbClr val="800000"/>
                </a:solidFill>
                <a:latin typeface="Consolas"/>
              </a:rPr>
              <a:t>kendoValidator</a:t>
            </a:r>
            <a:r>
              <a:rPr lang="en-US" sz="1400" dirty="0" smtClean="0">
                <a:solidFill>
                  <a:srgbClr val="800000"/>
                </a:solidFill>
                <a:latin typeface="Consolas"/>
              </a:rPr>
              <a:t>"</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smtClean="0">
                <a:solidFill>
                  <a:srgbClr val="000000"/>
                </a:solidFill>
                <a:latin typeface="Consolas"/>
              </a:rPr>
              <a:t>        $(</a:t>
            </a:r>
            <a:r>
              <a:rPr lang="en-US" sz="1400" dirty="0" smtClean="0">
                <a:solidFill>
                  <a:srgbClr val="800000"/>
                </a:solidFill>
                <a:latin typeface="Consolas"/>
              </a:rPr>
              <a:t>"#</a:t>
            </a:r>
            <a:r>
              <a:rPr lang="en-US" sz="1400" dirty="0">
                <a:solidFill>
                  <a:srgbClr val="800000"/>
                </a:solidFill>
                <a:latin typeface="Consolas"/>
              </a:rPr>
              <a:t>save"</a:t>
            </a:r>
            <a:r>
              <a:rPr lang="en-US" sz="1400" dirty="0">
                <a:solidFill>
                  <a:srgbClr val="000000"/>
                </a:solidFill>
                <a:latin typeface="Consolas"/>
              </a:rPr>
              <a:t>).on(</a:t>
            </a:r>
            <a:r>
              <a:rPr lang="en-US" sz="1400" dirty="0">
                <a:solidFill>
                  <a:srgbClr val="800000"/>
                </a:solidFill>
                <a:latin typeface="Consolas"/>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if</a:t>
            </a:r>
            <a:r>
              <a:rPr lang="en-US" sz="1400" dirty="0">
                <a:solidFill>
                  <a:srgbClr val="000000"/>
                </a:solidFill>
                <a:latin typeface="Consolas"/>
              </a:rPr>
              <a:t> </a:t>
            </a:r>
            <a:r>
              <a:rPr lang="en-US" sz="1400" dirty="0" smtClean="0">
                <a:solidFill>
                  <a:srgbClr val="000000"/>
                </a:solidFill>
                <a:latin typeface="Consolas"/>
              </a:rPr>
              <a:t>(</a:t>
            </a:r>
            <a:r>
              <a:rPr lang="en-US" sz="1400" dirty="0">
                <a:solidFill>
                  <a:srgbClr val="000000"/>
                </a:solidFill>
                <a:latin typeface="Consolas"/>
              </a:rPr>
              <a:t>$(</a:t>
            </a:r>
            <a:r>
              <a:rPr lang="en-US" sz="1400" dirty="0">
                <a:solidFill>
                  <a:srgbClr val="800000"/>
                </a:solidFill>
                <a:latin typeface="Consolas"/>
              </a:rPr>
              <a:t>"#container"</a:t>
            </a:r>
            <a:r>
              <a:rPr lang="en-US" sz="1400" dirty="0">
                <a:solidFill>
                  <a:srgbClr val="000000"/>
                </a:solidFill>
                <a:latin typeface="Consolas"/>
              </a:rPr>
              <a:t>).data(</a:t>
            </a:r>
            <a:r>
              <a:rPr lang="en-US" sz="1400" dirty="0">
                <a:solidFill>
                  <a:srgbClr val="800000"/>
                </a:solidFill>
                <a:latin typeface="Consolas"/>
              </a:rPr>
              <a:t>"</a:t>
            </a:r>
            <a:r>
              <a:rPr lang="en-US" sz="1400" dirty="0" err="1">
                <a:solidFill>
                  <a:srgbClr val="800000"/>
                </a:solidFill>
                <a:latin typeface="Consolas"/>
              </a:rPr>
              <a:t>kendoValidator</a:t>
            </a:r>
            <a:r>
              <a:rPr lang="en-US" sz="1400" dirty="0">
                <a:solidFill>
                  <a:srgbClr val="800000"/>
                </a:solidFill>
                <a:latin typeface="Consolas"/>
              </a:rPr>
              <a:t>"</a:t>
            </a:r>
            <a:r>
              <a:rPr lang="en-US" sz="1400" dirty="0">
                <a:solidFill>
                  <a:srgbClr val="000000"/>
                </a:solidFill>
                <a:latin typeface="Consolas"/>
              </a:rPr>
              <a:t>).validate()</a:t>
            </a:r>
            <a:r>
              <a:rPr lang="en-US" sz="1400" dirty="0" smtClean="0">
                <a:solidFill>
                  <a:srgbClr val="000000"/>
                </a:solidFill>
                <a:latin typeface="Consolas"/>
              </a:rPr>
              <a:t>)</a:t>
            </a:r>
            <a:r>
              <a:rPr lang="en-US" sz="1400" dirty="0">
                <a:solidFill>
                  <a:srgbClr val="000000"/>
                </a:solidFill>
                <a:latin typeface="Consolas"/>
              </a:rPr>
              <a:t> </a:t>
            </a:r>
            <a:r>
              <a:rPr lang="en-US" sz="1400" dirty="0" smtClean="0">
                <a:solidFill>
                  <a:srgbClr val="000000"/>
                </a:solidFill>
                <a:latin typeface="Consolas"/>
              </a:rPr>
              <a:t>{ save();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gn="l">
              <a:lnSpc>
                <a:spcPct val="115000"/>
              </a:lnSpc>
              <a:spcBef>
                <a:spcPts val="0"/>
              </a:spcBef>
              <a:spcAft>
                <a:spcPts val="0"/>
              </a:spcAf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t> </a:t>
            </a:r>
            <a:r>
              <a:rPr lang="en-US" sz="1000" dirty="0">
                <a:latin typeface="Calibri"/>
                <a:ea typeface="Calibri"/>
                <a:cs typeface="Times New Roman"/>
              </a:rPr>
              <a:t> </a:t>
            </a:r>
            <a:endParaRPr lang="en-US" sz="1000" dirty="0">
              <a:effectLst/>
              <a:latin typeface="Calibri"/>
              <a:ea typeface="Calibri"/>
              <a:cs typeface="Times New Roman"/>
            </a:endParaRPr>
          </a:p>
        </p:txBody>
      </p:sp>
      <p:sp>
        <p:nvSpPr>
          <p:cNvPr id="9" name="Rounded Rectangle 8"/>
          <p:cNvSpPr/>
          <p:nvPr/>
        </p:nvSpPr>
        <p:spPr bwMode="auto">
          <a:xfrm>
            <a:off x="1712686" y="4383314"/>
            <a:ext cx="5370285" cy="972457"/>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6" name="Rounded Rectangle 5"/>
          <p:cNvSpPr/>
          <p:nvPr/>
        </p:nvSpPr>
        <p:spPr bwMode="auto">
          <a:xfrm>
            <a:off x="1705432" y="5350534"/>
            <a:ext cx="6190339" cy="2572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6987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Mobile</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Native UI on every device</a:t>
            </a:r>
          </a:p>
          <a:p>
            <a:pPr marL="457200" indent="-457200">
              <a:buFont typeface="Arial" pitchFamily="34" charset="0"/>
              <a:buChar char="•"/>
            </a:pPr>
            <a:r>
              <a:rPr lang="en-US" dirty="0" smtClean="0">
                <a:solidFill>
                  <a:schemeClr val="bg1">
                    <a:lumMod val="75000"/>
                  </a:schemeClr>
                </a:solidFill>
              </a:rPr>
              <a:t>Kinetic scrolling</a:t>
            </a:r>
          </a:p>
          <a:p>
            <a:pPr marL="457200" indent="-457200">
              <a:buFont typeface="Arial" pitchFamily="34" charset="0"/>
              <a:buChar char="•"/>
            </a:pPr>
            <a:r>
              <a:rPr lang="en-US" dirty="0" smtClean="0">
                <a:solidFill>
                  <a:schemeClr val="bg1">
                    <a:lumMod val="75000"/>
                  </a:schemeClr>
                </a:solidFill>
              </a:rPr>
              <a:t>Automatic layout system</a:t>
            </a:r>
          </a:p>
          <a:p>
            <a:pPr marL="457200" indent="-457200">
              <a:buFont typeface="Arial" pitchFamily="34" charset="0"/>
              <a:buChar char="•"/>
            </a:pPr>
            <a:endParaRPr lang="en-US" dirty="0" smtClean="0">
              <a:solidFill>
                <a:schemeClr val="bg1">
                  <a:lumMod val="75000"/>
                </a:schemeClr>
              </a:solidFill>
            </a:endParaRPr>
          </a:p>
        </p:txBody>
      </p:sp>
    </p:spTree>
    <p:extLst>
      <p:ext uri="{BB962C8B-B14F-4D97-AF65-F5344CB8AC3E}">
        <p14:creationId xmlns:p14="http://schemas.microsoft.com/office/powerpoint/2010/main" val="3379074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Demo:</a:t>
            </a:r>
            <a:r>
              <a:rPr lang="en-US" dirty="0">
                <a:sym typeface="Wingdings" pitchFamily="2" charset="2"/>
              </a:rPr>
              <a:t> </a:t>
            </a:r>
            <a:r>
              <a:rPr lang="en-US" dirty="0" smtClean="0">
                <a:sym typeface="Wingdings" pitchFamily="2" charset="2"/>
              </a:rPr>
              <a:t>Kendo UI Mobile</a:t>
            </a:r>
            <a:endParaRPr lang="en-US" dirty="0"/>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44" y="4437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901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I want my MVC!</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New MVC extensions</a:t>
            </a:r>
          </a:p>
          <a:p>
            <a:pPr marL="457200" indent="-457200">
              <a:buFont typeface="Arial" pitchFamily="34" charset="0"/>
              <a:buChar char="•"/>
            </a:pPr>
            <a:r>
              <a:rPr lang="en-US" dirty="0" smtClean="0">
                <a:solidFill>
                  <a:schemeClr val="bg1">
                    <a:lumMod val="75000"/>
                  </a:schemeClr>
                </a:solidFill>
              </a:rPr>
              <a:t>HTML Helpers</a:t>
            </a:r>
          </a:p>
          <a:p>
            <a:pPr marL="457200" indent="-457200">
              <a:buFont typeface="Arial" pitchFamily="34" charset="0"/>
              <a:buChar char="•"/>
            </a:pPr>
            <a:endParaRPr lang="en-US" dirty="0" smtClean="0">
              <a:solidFill>
                <a:schemeClr val="bg1">
                  <a:lumMod val="75000"/>
                </a:schemeClr>
              </a:solidFill>
            </a:endParaRPr>
          </a:p>
        </p:txBody>
      </p:sp>
    </p:spTree>
    <p:extLst>
      <p:ext uri="{BB962C8B-B14F-4D97-AF65-F5344CB8AC3E}">
        <p14:creationId xmlns:p14="http://schemas.microsoft.com/office/powerpoint/2010/main" val="244163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What’s on tap</a:t>
            </a:r>
            <a:endParaRPr lang="en-US" dirty="0"/>
          </a:p>
        </p:txBody>
      </p:sp>
      <p:sp>
        <p:nvSpPr>
          <p:cNvPr id="4"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chemeClr val="bg1">
                    <a:lumMod val="75000"/>
                  </a:schemeClr>
                </a:solidFill>
                <a:latin typeface="Segoe UI Light" pitchFamily="34" charset="0"/>
              </a:rPr>
              <a:t>What is Kendo UI?</a:t>
            </a:r>
          </a:p>
          <a:p>
            <a:r>
              <a:rPr lang="en-US" sz="2400" kern="0" dirty="0" smtClean="0">
                <a:solidFill>
                  <a:schemeClr val="bg1">
                    <a:lumMod val="75000"/>
                  </a:schemeClr>
                </a:solidFill>
                <a:latin typeface="Segoe UI Light" pitchFamily="34" charset="0"/>
              </a:rPr>
              <a:t>Download, install, add to web page</a:t>
            </a:r>
          </a:p>
          <a:p>
            <a:r>
              <a:rPr lang="en-US" sz="2400" kern="0" dirty="0" smtClean="0">
                <a:solidFill>
                  <a:schemeClr val="bg1">
                    <a:lumMod val="75000"/>
                  </a:schemeClr>
                </a:solidFill>
                <a:latin typeface="Segoe UI Light" pitchFamily="34" charset="0"/>
              </a:rPr>
              <a:t>Web widgets </a:t>
            </a:r>
          </a:p>
          <a:p>
            <a:r>
              <a:rPr lang="en-US" sz="2400" kern="0" dirty="0" err="1" smtClean="0">
                <a:solidFill>
                  <a:schemeClr val="bg1">
                    <a:lumMod val="75000"/>
                  </a:schemeClr>
                </a:solidFill>
                <a:latin typeface="Segoe UI Light" pitchFamily="34" charset="0"/>
              </a:rPr>
              <a:t>DataSource</a:t>
            </a:r>
            <a:endParaRPr lang="en-US" sz="2400" kern="0" dirty="0" smtClean="0">
              <a:solidFill>
                <a:schemeClr val="bg1">
                  <a:lumMod val="75000"/>
                </a:schemeClr>
              </a:solidFill>
              <a:latin typeface="Segoe UI Light" pitchFamily="34" charset="0"/>
            </a:endParaRPr>
          </a:p>
          <a:p>
            <a:r>
              <a:rPr lang="en-US" sz="2400" kern="0" dirty="0" smtClean="0">
                <a:solidFill>
                  <a:schemeClr val="bg1">
                    <a:lumMod val="75000"/>
                  </a:schemeClr>
                </a:solidFill>
                <a:latin typeface="Segoe UI Light" pitchFamily="34" charset="0"/>
              </a:rPr>
              <a:t>MVVM Framework</a:t>
            </a:r>
            <a:endParaRPr lang="en-US" sz="2400" kern="0" dirty="0">
              <a:solidFill>
                <a:schemeClr val="bg1">
                  <a:lumMod val="75000"/>
                </a:schemeClr>
              </a:solidFill>
              <a:latin typeface="Segoe UI Light" pitchFamily="34" charset="0"/>
            </a:endParaRPr>
          </a:p>
          <a:p>
            <a:pPr lvl="0"/>
            <a:endParaRPr lang="en-US" sz="2400" kern="0" dirty="0">
              <a:solidFill>
                <a:schemeClr val="bg1">
                  <a:lumMod val="75000"/>
                </a:schemeClr>
              </a:solidFill>
              <a:latin typeface="Segoe UI Light" pitchFamily="34" charset="0"/>
            </a:endParaRPr>
          </a:p>
        </p:txBody>
      </p:sp>
    </p:spTree>
    <p:extLst>
      <p:ext uri="{BB962C8B-B14F-4D97-AF65-F5344CB8AC3E}">
        <p14:creationId xmlns:p14="http://schemas.microsoft.com/office/powerpoint/2010/main" val="1477534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Demo:</a:t>
            </a:r>
            <a:r>
              <a:rPr lang="en-US" dirty="0">
                <a:sym typeface="Wingdings" pitchFamily="2" charset="2"/>
              </a:rPr>
              <a:t> </a:t>
            </a:r>
            <a:r>
              <a:rPr lang="en-US" smtClean="0">
                <a:sym typeface="Wingdings" pitchFamily="2" charset="2"/>
              </a:rPr>
              <a:t>Kendo UI for ASP.NET MVC</a:t>
            </a:r>
            <a:endParaRPr lang="en-US" dirty="0"/>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44" y="4437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89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Slides and demos</a:t>
            </a:r>
            <a:endParaRPr lang="en-US" dirty="0"/>
          </a:p>
        </p:txBody>
      </p:sp>
      <p:sp>
        <p:nvSpPr>
          <p:cNvPr id="4" name="Content Placeholder 4"/>
          <p:cNvSpPr txBox="1">
            <a:spLocks/>
          </p:cNvSpPr>
          <p:nvPr/>
        </p:nvSpPr>
        <p:spPr>
          <a:xfrm>
            <a:off x="481013" y="1433515"/>
            <a:ext cx="8761413" cy="4461258"/>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r>
              <a:rPr lang="en-US" sz="2400" dirty="0" smtClean="0">
                <a:solidFill>
                  <a:schemeClr val="bg1">
                    <a:lumMod val="75000"/>
                  </a:schemeClr>
                </a:solidFill>
                <a:hlinkClick r:id="rId3"/>
              </a:rPr>
              <a:t>http://www.github.com/</a:t>
            </a:r>
            <a:r>
              <a:rPr lang="en-US" sz="2400" b="1" dirty="0" smtClean="0">
                <a:solidFill>
                  <a:schemeClr val="bg1">
                    <a:lumMod val="75000"/>
                  </a:schemeClr>
                </a:solidFill>
                <a:hlinkClick r:id="rId3"/>
              </a:rPr>
              <a:t>kburnell/TestDrivingASP.NETMVC</a:t>
            </a:r>
            <a:endParaRPr lang="en-US" sz="2400" b="1" dirty="0" smtClean="0">
              <a:solidFill>
                <a:schemeClr val="bg1">
                  <a:lumMod val="75000"/>
                </a:schemeClr>
              </a:solidFill>
            </a:endParaRPr>
          </a:p>
          <a:p>
            <a:endParaRPr lang="en-US" sz="2400" dirty="0" smtClean="0">
              <a:solidFill>
                <a:schemeClr val="bg1">
                  <a:lumMod val="75000"/>
                </a:schemeClr>
              </a:solidFill>
            </a:endParaRPr>
          </a:p>
        </p:txBody>
      </p:sp>
      <p:pic>
        <p:nvPicPr>
          <p:cNvPr id="6" name="Picture 2" descr="https://github.com/github/media/blob/master/logos/github_logo_social_coding_outlined.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917" y="6155181"/>
            <a:ext cx="2016155" cy="8951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mobile.github.com/img/github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6829" y="5762171"/>
            <a:ext cx="2682617" cy="118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38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Thank You! </a:t>
            </a:r>
            <a:endParaRPr lang="en-US" dirty="0"/>
          </a:p>
        </p:txBody>
      </p:sp>
      <p:sp>
        <p:nvSpPr>
          <p:cNvPr id="5" name="TextBox 1"/>
          <p:cNvSpPr txBox="1">
            <a:spLocks noChangeArrowheads="1"/>
          </p:cNvSpPr>
          <p:nvPr/>
        </p:nvSpPr>
        <p:spPr bwMode="auto">
          <a:xfrm>
            <a:off x="4281715" y="5837010"/>
            <a:ext cx="51537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a:t>
            </a:r>
            <a:r>
              <a:rPr lang="en-US" sz="3200" dirty="0">
                <a:solidFill>
                  <a:schemeClr val="bg1">
                    <a:lumMod val="75000"/>
                  </a:schemeClr>
                </a:solidFill>
                <a:latin typeface="+mn-lt"/>
              </a:rPr>
              <a:t>keburnell</a:t>
            </a:r>
          </a:p>
        </p:txBody>
      </p:sp>
      <p:sp>
        <p:nvSpPr>
          <p:cNvPr id="7" name="TextBox 5"/>
          <p:cNvSpPr txBox="1">
            <a:spLocks noChangeArrowheads="1"/>
          </p:cNvSpPr>
          <p:nvPr/>
        </p:nvSpPr>
        <p:spPr bwMode="auto">
          <a:xfrm>
            <a:off x="4281715" y="6232525"/>
            <a:ext cx="5153706"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DotNetDevDude.com</a:t>
            </a:r>
            <a:endParaRPr lang="en-US" sz="3200" dirty="0">
              <a:solidFill>
                <a:schemeClr val="bg1">
                  <a:lumMod val="75000"/>
                </a:schemeClr>
              </a:solidFill>
              <a:latin typeface="+mn-lt"/>
            </a:endParaRPr>
          </a:p>
        </p:txBody>
      </p:sp>
      <p:sp>
        <p:nvSpPr>
          <p:cNvPr id="8" name="TextBox 5"/>
          <p:cNvSpPr txBox="1">
            <a:spLocks noChangeArrowheads="1"/>
          </p:cNvSpPr>
          <p:nvPr/>
        </p:nvSpPr>
        <p:spPr bwMode="auto">
          <a:xfrm>
            <a:off x="4281715" y="6686550"/>
            <a:ext cx="51537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keith@DotNetDevDude.com</a:t>
            </a:r>
            <a:endParaRPr lang="en-US" sz="3200" dirty="0">
              <a:solidFill>
                <a:schemeClr val="bg1">
                  <a:lumMod val="75000"/>
                </a:schemeClr>
              </a:solidFill>
              <a:latin typeface="+mn-lt"/>
            </a:endParaRPr>
          </a:p>
        </p:txBody>
      </p:sp>
      <p:sp>
        <p:nvSpPr>
          <p:cNvPr id="6" name="Title 2"/>
          <p:cNvSpPr txBox="1">
            <a:spLocks/>
          </p:cNvSpPr>
          <p:nvPr/>
        </p:nvSpPr>
        <p:spPr>
          <a:xfrm>
            <a:off x="2772773" y="1987006"/>
            <a:ext cx="5265032" cy="2600960"/>
          </a:xfrm>
          <a:prstGeom prst="rect">
            <a:avLst/>
          </a:prstGeom>
        </p:spPr>
        <p:txBody>
          <a:bodyPr lIns="96661" tIns="48331" rIns="96661" bIns="48331"/>
          <a:lstStyle>
            <a:lvl1pPr algn="l" defTabSz="966612" rtl="0" eaLnBrk="1" latinLnBrk="0" hangingPunct="1">
              <a:spcBef>
                <a:spcPct val="0"/>
              </a:spcBef>
              <a:buNone/>
              <a:defRPr sz="4700" kern="1200">
                <a:solidFill>
                  <a:schemeClr val="bg1">
                    <a:lumMod val="75000"/>
                  </a:schemeClr>
                </a:solidFill>
                <a:latin typeface="Segoe UI Light" pitchFamily="34" charset="0"/>
                <a:ea typeface="+mj-ea"/>
                <a:cs typeface="+mj-cs"/>
              </a:defRPr>
            </a:lvl1pPr>
          </a:lstStyle>
          <a:p>
            <a:r>
              <a:rPr lang="en-US" b="1" dirty="0" smtClean="0">
                <a:sym typeface="Wingdings" pitchFamily="2" charset="2"/>
              </a:rPr>
              <a:t/>
            </a:r>
            <a:br>
              <a:rPr lang="en-US" b="1" dirty="0" smtClean="0">
                <a:sym typeface="Wingdings" pitchFamily="2" charset="2"/>
              </a:rPr>
            </a:br>
            <a:r>
              <a:rPr lang="en-US" b="1" dirty="0" smtClean="0">
                <a:sym typeface="Wingdings" pitchFamily="2" charset="2"/>
              </a:rPr>
              <a:t>Questions?</a:t>
            </a:r>
            <a:endParaRPr lang="en-US" dirty="0"/>
          </a:p>
        </p:txBody>
      </p:sp>
    </p:spTree>
    <p:extLst>
      <p:ext uri="{BB962C8B-B14F-4D97-AF65-F5344CB8AC3E}">
        <p14:creationId xmlns:p14="http://schemas.microsoft.com/office/powerpoint/2010/main" val="143779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is it?</a:t>
            </a:r>
            <a:endParaRPr lang="en-US" dirty="0"/>
          </a:p>
        </p:txBody>
      </p:sp>
      <p:sp>
        <p:nvSpPr>
          <p:cNvPr id="15"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solidFill>
                  <a:schemeClr val="bg1">
                    <a:lumMod val="75000"/>
                  </a:schemeClr>
                </a:solidFill>
                <a:cs typeface="Arial" pitchFamily="34" charset="0"/>
              </a:rPr>
              <a:t>JavaScript framework for building modern interactive web applications</a:t>
            </a:r>
          </a:p>
          <a:p>
            <a:pPr marL="457200" indent="-457200">
              <a:buFont typeface="Arial" pitchFamily="34" charset="0"/>
              <a:buChar char="•"/>
            </a:pPr>
            <a:r>
              <a:rPr lang="en-US" sz="2400" dirty="0" smtClean="0">
                <a:solidFill>
                  <a:schemeClr val="bg1">
                    <a:lumMod val="75000"/>
                  </a:schemeClr>
                </a:solidFill>
                <a:cs typeface="Arial" pitchFamily="34" charset="0"/>
              </a:rPr>
              <a:t>Collection of script files and resources (styles, images, etc.)</a:t>
            </a:r>
          </a:p>
          <a:p>
            <a:pPr marL="457200" indent="-457200">
              <a:buFont typeface="Arial" pitchFamily="34" charset="0"/>
              <a:buChar char="•"/>
            </a:pPr>
            <a:r>
              <a:rPr lang="en-US" sz="2400" dirty="0" smtClean="0">
                <a:solidFill>
                  <a:schemeClr val="bg1">
                    <a:lumMod val="75000"/>
                  </a:schemeClr>
                </a:solidFill>
                <a:cs typeface="Arial" pitchFamily="34" charset="0"/>
              </a:rPr>
              <a:t>Leverages</a:t>
            </a:r>
          </a:p>
          <a:p>
            <a:pPr marL="940506" lvl="1" indent="-457200" algn="l">
              <a:buFont typeface="Arial" pitchFamily="34" charset="0"/>
              <a:buChar char="•"/>
            </a:pPr>
            <a:r>
              <a:rPr lang="en-US" sz="2000" dirty="0" smtClean="0">
                <a:solidFill>
                  <a:schemeClr val="bg1">
                    <a:lumMod val="75000"/>
                  </a:schemeClr>
                </a:solidFill>
                <a:cs typeface="Arial" pitchFamily="34" charset="0"/>
              </a:rPr>
              <a:t>JavaScript</a:t>
            </a:r>
          </a:p>
          <a:p>
            <a:pPr marL="940506" lvl="1" indent="-457200" algn="l">
              <a:buFont typeface="Arial" pitchFamily="34" charset="0"/>
              <a:buChar char="•"/>
            </a:pPr>
            <a:r>
              <a:rPr lang="en-US" sz="2000" dirty="0" smtClean="0">
                <a:solidFill>
                  <a:schemeClr val="bg1">
                    <a:lumMod val="75000"/>
                  </a:schemeClr>
                </a:solidFill>
                <a:cs typeface="Arial" pitchFamily="34" charset="0"/>
              </a:rPr>
              <a:t>HTML5</a:t>
            </a:r>
          </a:p>
          <a:p>
            <a:pPr marL="940506" lvl="1" indent="-457200" algn="l">
              <a:buFont typeface="Arial" pitchFamily="34" charset="0"/>
              <a:buChar char="•"/>
            </a:pPr>
            <a:r>
              <a:rPr lang="en-US" sz="2000" dirty="0" smtClean="0">
                <a:solidFill>
                  <a:schemeClr val="bg1">
                    <a:lumMod val="75000"/>
                  </a:schemeClr>
                </a:solidFill>
                <a:cs typeface="Arial" pitchFamily="34" charset="0"/>
              </a:rPr>
              <a:t>CSS3</a:t>
            </a:r>
          </a:p>
          <a:p>
            <a:pPr marL="940506" lvl="1" indent="-457200" algn="l">
              <a:buFont typeface="Arial" pitchFamily="34" charset="0"/>
              <a:buChar char="•"/>
            </a:pPr>
            <a:r>
              <a:rPr lang="en-US" sz="2000" dirty="0" smtClean="0">
                <a:solidFill>
                  <a:schemeClr val="bg1">
                    <a:lumMod val="75000"/>
                  </a:schemeClr>
                </a:solidFill>
                <a:cs typeface="Arial" pitchFamily="34" charset="0"/>
              </a:rPr>
              <a:t>jQuery</a:t>
            </a:r>
          </a:p>
          <a:p>
            <a:pPr lvl="2"/>
            <a:endParaRPr lang="en-US" dirty="0" smtClean="0">
              <a:solidFill>
                <a:schemeClr val="bg1">
                  <a:lumMod val="75000"/>
                </a:schemeClr>
              </a:solidFill>
            </a:endParaRPr>
          </a:p>
        </p:txBody>
      </p:sp>
      <p:pic>
        <p:nvPicPr>
          <p:cNvPr id="16"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050" y="3643482"/>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705" y="3567282"/>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090" y="3724444"/>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450" y="3619500"/>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37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 calcmode="lin" valueType="num">
                                      <p:cBhvr additive="base">
                                        <p:cTn id="34"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16"/>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5" end="5"/>
                                            </p:txEl>
                                          </p:spTgt>
                                        </p:tgtEl>
                                        <p:attrNameLst>
                                          <p:attrName>style.visibility</p:attrName>
                                        </p:attrNameLst>
                                      </p:cBhvr>
                                      <p:to>
                                        <p:strVal val="visible"/>
                                      </p:to>
                                    </p:set>
                                    <p:anim calcmode="lin" valueType="num">
                                      <p:cBhvr additive="base">
                                        <p:cTn id="45"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5">
                                            <p:txEl>
                                              <p:pRg st="6" end="6"/>
                                            </p:txEl>
                                          </p:spTgt>
                                        </p:tgtEl>
                                        <p:attrNameLst>
                                          <p:attrName>style.visibility</p:attrName>
                                        </p:attrNameLst>
                                      </p:cBhvr>
                                      <p:to>
                                        <p:strVal val="visible"/>
                                      </p:to>
                                    </p:set>
                                    <p:anim calcmode="lin" valueType="num">
                                      <p:cBhvr additive="base">
                                        <p:cTn id="56"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18"/>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29" y="325120"/>
            <a:ext cx="5406027" cy="2600960"/>
          </a:xfrm>
        </p:spPr>
        <p:txBody>
          <a:bodyPr/>
          <a:lstStyle/>
          <a:p>
            <a:r>
              <a:rPr lang="en-US" dirty="0" smtClean="0">
                <a:sym typeface="Wingdings" pitchFamily="2" charset="2"/>
              </a:rPr>
              <a:t>What’s in the box?</a:t>
            </a:r>
            <a:endParaRPr lang="en-US" dirty="0"/>
          </a:p>
        </p:txBody>
      </p:sp>
      <p:sp>
        <p:nvSpPr>
          <p:cNvPr id="5" name="Text Placeholder 4"/>
          <p:cNvSpPr txBox="1">
            <a:spLocks/>
          </p:cNvSpPr>
          <p:nvPr/>
        </p:nvSpPr>
        <p:spPr>
          <a:xfrm>
            <a:off x="457200" y="1741718"/>
            <a:ext cx="8229600" cy="39370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solidFill>
                  <a:schemeClr val="bg1">
                    <a:lumMod val="75000"/>
                  </a:schemeClr>
                </a:solidFill>
              </a:rPr>
              <a:t>Rich UI Widgets</a:t>
            </a:r>
            <a:endParaRPr lang="en-US" sz="2000" dirty="0" smtClean="0">
              <a:solidFill>
                <a:schemeClr val="bg1">
                  <a:lumMod val="75000"/>
                </a:schemeClr>
              </a:solidFill>
            </a:endParaRPr>
          </a:p>
          <a:p>
            <a:pPr marL="342900" indent="-342900">
              <a:buFont typeface="Arial" pitchFamily="34" charset="0"/>
              <a:buChar char="•"/>
            </a:pPr>
            <a:r>
              <a:rPr lang="en-US" sz="2400" dirty="0" smtClean="0">
                <a:solidFill>
                  <a:schemeClr val="bg1">
                    <a:lumMod val="75000"/>
                  </a:schemeClr>
                </a:solidFill>
              </a:rPr>
              <a:t>Client-side </a:t>
            </a:r>
            <a:r>
              <a:rPr lang="en-US" sz="2400" dirty="0" err="1" smtClean="0">
                <a:solidFill>
                  <a:schemeClr val="bg1">
                    <a:lumMod val="75000"/>
                  </a:schemeClr>
                </a:solidFill>
              </a:rPr>
              <a:t>DataSource</a:t>
            </a:r>
            <a:endParaRPr lang="en-US" sz="2400" dirty="0" smtClean="0">
              <a:solidFill>
                <a:schemeClr val="bg1">
                  <a:lumMod val="75000"/>
                </a:schemeClr>
              </a:solidFill>
            </a:endParaRPr>
          </a:p>
          <a:p>
            <a:pPr marL="342900" indent="-342900">
              <a:buFont typeface="Arial" pitchFamily="34" charset="0"/>
              <a:buChar char="•"/>
            </a:pPr>
            <a:r>
              <a:rPr lang="en-US" sz="2400" dirty="0" smtClean="0">
                <a:solidFill>
                  <a:schemeClr val="bg1">
                    <a:lumMod val="75000"/>
                  </a:schemeClr>
                </a:solidFill>
              </a:rPr>
              <a:t>MVVM Framework</a:t>
            </a:r>
          </a:p>
          <a:p>
            <a:pPr marL="342900" indent="-342900">
              <a:buFont typeface="Arial" pitchFamily="34" charset="0"/>
              <a:buChar char="•"/>
            </a:pPr>
            <a:r>
              <a:rPr lang="en-US" sz="2400" dirty="0" err="1" smtClean="0">
                <a:solidFill>
                  <a:schemeClr val="bg1">
                    <a:lumMod val="75000"/>
                  </a:schemeClr>
                </a:solidFill>
              </a:rPr>
              <a:t>Templating</a:t>
            </a:r>
            <a:endParaRPr lang="en-US" sz="2400" dirty="0" smtClean="0">
              <a:solidFill>
                <a:schemeClr val="bg1">
                  <a:lumMod val="75000"/>
                </a:schemeClr>
              </a:solidFill>
            </a:endParaRPr>
          </a:p>
          <a:p>
            <a:pPr marL="342900" indent="-342900">
              <a:buFont typeface="Arial" pitchFamily="34" charset="0"/>
              <a:buChar char="•"/>
            </a:pPr>
            <a:r>
              <a:rPr lang="en-US" sz="2400" dirty="0">
                <a:solidFill>
                  <a:schemeClr val="bg1">
                    <a:lumMod val="75000"/>
                  </a:schemeClr>
                </a:solidFill>
              </a:rPr>
              <a:t>Validation Framework </a:t>
            </a:r>
            <a:endParaRPr lang="en-US" sz="2400" dirty="0" smtClean="0">
              <a:solidFill>
                <a:schemeClr val="bg1">
                  <a:lumMod val="75000"/>
                </a:schemeClr>
              </a:solidFill>
            </a:endParaRPr>
          </a:p>
          <a:p>
            <a:pPr marL="342900" indent="-342900">
              <a:buFont typeface="Arial" pitchFamily="34" charset="0"/>
              <a:buChar char="•"/>
            </a:pPr>
            <a:endParaRPr lang="en-US" sz="2400" dirty="0" smtClean="0">
              <a:solidFill>
                <a:schemeClr val="bg1">
                  <a:lumMod val="75000"/>
                </a:schemeClr>
              </a:solidFill>
            </a:endParaRPr>
          </a:p>
        </p:txBody>
      </p:sp>
    </p:spTree>
    <p:extLst>
      <p:ext uri="{BB962C8B-B14F-4D97-AF65-F5344CB8AC3E}">
        <p14:creationId xmlns:p14="http://schemas.microsoft.com/office/powerpoint/2010/main" val="41843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Why?</a:t>
            </a:r>
            <a:endParaRPr lang="en-US" dirty="0"/>
          </a:p>
        </p:txBody>
      </p:sp>
      <p:sp>
        <p:nvSpPr>
          <p:cNvPr id="6"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solidFill>
                  <a:schemeClr val="bg1">
                    <a:lumMod val="75000"/>
                  </a:schemeClr>
                </a:solidFill>
                <a:latin typeface="Segoe UI Light" pitchFamily="34" charset="0"/>
              </a:rPr>
              <a:t>All the tools in </a:t>
            </a:r>
            <a:r>
              <a:rPr lang="en-US" sz="2400" dirty="0">
                <a:solidFill>
                  <a:schemeClr val="bg1">
                    <a:lumMod val="75000"/>
                  </a:schemeClr>
                </a:solidFill>
                <a:latin typeface="Segoe UI Light" pitchFamily="34" charset="0"/>
              </a:rPr>
              <a:t>one package</a:t>
            </a:r>
          </a:p>
          <a:p>
            <a:r>
              <a:rPr lang="en-US" sz="2400" dirty="0" smtClean="0">
                <a:solidFill>
                  <a:schemeClr val="bg1">
                    <a:lumMod val="75000"/>
                  </a:schemeClr>
                </a:solidFill>
                <a:latin typeface="Segoe UI Light" pitchFamily="34" charset="0"/>
              </a:rPr>
              <a:t>Fast</a:t>
            </a:r>
            <a:endParaRPr lang="en-US" sz="2400" dirty="0">
              <a:solidFill>
                <a:schemeClr val="bg1">
                  <a:lumMod val="75000"/>
                </a:schemeClr>
              </a:solidFill>
              <a:latin typeface="Segoe UI Light" pitchFamily="34" charset="0"/>
            </a:endParaRPr>
          </a:p>
          <a:p>
            <a:r>
              <a:rPr lang="en-US" sz="2400" dirty="0">
                <a:solidFill>
                  <a:schemeClr val="bg1">
                    <a:lumMod val="75000"/>
                  </a:schemeClr>
                </a:solidFill>
                <a:latin typeface="Segoe UI Light" pitchFamily="34" charset="0"/>
              </a:rPr>
              <a:t>Support</a:t>
            </a:r>
          </a:p>
        </p:txBody>
      </p:sp>
    </p:spTree>
    <p:extLst>
      <p:ext uri="{BB962C8B-B14F-4D97-AF65-F5344CB8AC3E}">
        <p14:creationId xmlns:p14="http://schemas.microsoft.com/office/powerpoint/2010/main" val="2259206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Browser support</a:t>
            </a:r>
            <a:r>
              <a:rPr lang="en-US" dirty="0">
                <a:sym typeface="Wingdings" pitchFamily="2" charset="2"/>
              </a:rPr>
              <a:t/>
            </a:r>
            <a:br>
              <a:rPr lang="en-US" dirty="0">
                <a:sym typeface="Wingdings" pitchFamily="2" charset="2"/>
              </a:rPr>
            </a:br>
            <a:endParaRPr lang="en-US" dirty="0"/>
          </a:p>
        </p:txBody>
      </p:sp>
      <p:sp>
        <p:nvSpPr>
          <p:cNvPr id="6" name="Text Placeholder 4"/>
          <p:cNvSpPr txBox="1">
            <a:spLocks/>
          </p:cNvSpPr>
          <p:nvPr/>
        </p:nvSpPr>
        <p:spPr>
          <a:xfrm>
            <a:off x="457200" y="160382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800" dirty="0" smtClean="0">
                <a:solidFill>
                  <a:schemeClr val="bg1">
                    <a:lumMod val="75000"/>
                  </a:schemeClr>
                </a:solidFill>
              </a:rPr>
              <a:t>             7.0 +</a:t>
            </a:r>
          </a:p>
          <a:p>
            <a:endParaRPr lang="en-US" sz="2800" dirty="0" smtClean="0">
              <a:solidFill>
                <a:schemeClr val="bg1">
                  <a:lumMod val="75000"/>
                </a:schemeClr>
              </a:solidFill>
            </a:endParaRPr>
          </a:p>
          <a:p>
            <a:r>
              <a:rPr lang="en-US" sz="2800" dirty="0" smtClean="0">
                <a:solidFill>
                  <a:schemeClr val="bg1">
                    <a:lumMod val="75000"/>
                  </a:schemeClr>
                </a:solidFill>
              </a:rPr>
              <a:t>             10.0 +</a:t>
            </a:r>
          </a:p>
          <a:p>
            <a:pPr marL="57150"/>
            <a:endParaRPr lang="en-US" sz="2800" dirty="0" smtClean="0">
              <a:solidFill>
                <a:schemeClr val="bg1">
                  <a:lumMod val="75000"/>
                </a:schemeClr>
              </a:solidFill>
            </a:endParaRPr>
          </a:p>
          <a:p>
            <a:r>
              <a:rPr lang="en-US" sz="2800" dirty="0" smtClean="0">
                <a:solidFill>
                  <a:schemeClr val="bg1">
                    <a:lumMod val="75000"/>
                  </a:schemeClr>
                </a:solidFill>
              </a:rPr>
              <a:t>              All versions</a:t>
            </a:r>
          </a:p>
          <a:p>
            <a:pPr marL="57150"/>
            <a:endParaRPr lang="en-US" sz="2800" dirty="0" smtClean="0">
              <a:solidFill>
                <a:schemeClr val="bg1">
                  <a:lumMod val="75000"/>
                </a:schemeClr>
              </a:solidFill>
            </a:endParaRPr>
          </a:p>
          <a:p>
            <a:r>
              <a:rPr lang="en-US" sz="2800" dirty="0" smtClean="0">
                <a:solidFill>
                  <a:schemeClr val="bg1">
                    <a:lumMod val="75000"/>
                  </a:schemeClr>
                </a:solidFill>
              </a:rPr>
              <a:t>              10.0 +</a:t>
            </a:r>
          </a:p>
          <a:p>
            <a:pPr marL="57150"/>
            <a:endParaRPr lang="en-US" sz="2800" dirty="0" smtClean="0">
              <a:solidFill>
                <a:schemeClr val="bg1">
                  <a:lumMod val="75000"/>
                </a:schemeClr>
              </a:solidFill>
            </a:endParaRPr>
          </a:p>
          <a:p>
            <a:pPr defTabSz="60325"/>
            <a:r>
              <a:rPr lang="en-US" sz="2800" dirty="0" smtClean="0">
                <a:solidFill>
                  <a:schemeClr val="bg1">
                    <a:lumMod val="75000"/>
                  </a:schemeClr>
                </a:solidFill>
              </a:rPr>
              <a:t>             			4.0 +</a:t>
            </a:r>
          </a:p>
          <a:p>
            <a:endParaRPr lang="en-US" dirty="0" smtClean="0">
              <a:solidFill>
                <a:schemeClr val="bg1">
                  <a:lumMod val="75000"/>
                </a:schemeClr>
              </a:solidFill>
            </a:endParaRPr>
          </a:p>
          <a:p>
            <a:endParaRPr lang="en-US" dirty="0" smtClean="0">
              <a:solidFill>
                <a:schemeClr val="bg1">
                  <a:lumMod val="75000"/>
                </a:schemeClr>
              </a:solidFill>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9" y="145142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552" y="263287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829" y="363254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 y="463376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4829" y="568920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83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t>Download and install</a:t>
            </a:r>
            <a:r>
              <a:rPr lang="en-US" dirty="0">
                <a:sym typeface="Wingdings" pitchFamily="2" charset="2"/>
              </a:rPr>
              <a:t/>
            </a:r>
            <a:br>
              <a:rPr lang="en-US" dirty="0">
                <a:sym typeface="Wingdings" pitchFamily="2" charset="2"/>
              </a:rPr>
            </a:br>
            <a:endParaRPr lang="en-US" dirty="0"/>
          </a:p>
        </p:txBody>
      </p:sp>
      <p:sp>
        <p:nvSpPr>
          <p:cNvPr id="4" name="Text Placeholder 4"/>
          <p:cNvSpPr txBox="1">
            <a:spLocks/>
          </p:cNvSpPr>
          <p:nvPr/>
        </p:nvSpPr>
        <p:spPr>
          <a:xfrm>
            <a:off x="457200" y="2286000"/>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Download: </a:t>
            </a:r>
            <a:r>
              <a:rPr lang="en-US" dirty="0" smtClean="0">
                <a:solidFill>
                  <a:schemeClr val="bg1">
                    <a:lumMod val="75000"/>
                  </a:schemeClr>
                </a:solidFill>
                <a:hlinkClick r:id="rId3"/>
              </a:rPr>
              <a:t>http://www.kendoui.com</a:t>
            </a:r>
            <a:endParaRPr lang="en-US" dirty="0" smtClean="0">
              <a:solidFill>
                <a:schemeClr val="bg1">
                  <a:lumMod val="75000"/>
                </a:schemeClr>
              </a:solidFill>
            </a:endParaRPr>
          </a:p>
          <a:p>
            <a:pPr marL="457200" indent="-457200">
              <a:buFont typeface="Arial" pitchFamily="34" charset="0"/>
              <a:buChar char="•"/>
            </a:pPr>
            <a:r>
              <a:rPr lang="en-US" dirty="0" smtClean="0">
                <a:solidFill>
                  <a:schemeClr val="bg1">
                    <a:lumMod val="75000"/>
                  </a:schemeClr>
                </a:solidFill>
              </a:rPr>
              <a:t>Unzip it </a:t>
            </a:r>
          </a:p>
          <a:p>
            <a:pPr marL="457200" indent="-457200">
              <a:buFont typeface="Arial" pitchFamily="34" charset="0"/>
              <a:buChar char="•"/>
            </a:pPr>
            <a:r>
              <a:rPr lang="en-US" dirty="0" smtClean="0">
                <a:solidFill>
                  <a:schemeClr val="bg1">
                    <a:lumMod val="75000"/>
                  </a:schemeClr>
                </a:solidFill>
              </a:rPr>
              <a:t>…/</a:t>
            </a:r>
            <a:r>
              <a:rPr lang="en-US" dirty="0">
                <a:solidFill>
                  <a:schemeClr val="bg1">
                    <a:lumMod val="75000"/>
                  </a:schemeClr>
                </a:solidFill>
              </a:rPr>
              <a:t>examples</a:t>
            </a:r>
          </a:p>
          <a:p>
            <a:pPr marL="940506" lvl="1" indent="-457200" algn="l">
              <a:buFont typeface="Arial" pitchFamily="34" charset="0"/>
              <a:buChar char="•"/>
            </a:pPr>
            <a:r>
              <a:rPr lang="en-US" dirty="0">
                <a:solidFill>
                  <a:schemeClr val="bg1">
                    <a:lumMod val="75000"/>
                  </a:schemeClr>
                </a:solidFill>
              </a:rPr>
              <a:t>Full source</a:t>
            </a:r>
          </a:p>
          <a:p>
            <a:pPr marL="940506" lvl="1" indent="-457200" algn="l">
              <a:buFont typeface="Arial" pitchFamily="34" charset="0"/>
              <a:buChar char="•"/>
            </a:pPr>
            <a:r>
              <a:rPr lang="en-US" dirty="0">
                <a:solidFill>
                  <a:schemeClr val="bg1">
                    <a:lumMod val="75000"/>
                  </a:schemeClr>
                </a:solidFill>
              </a:rPr>
              <a:t>Web interface</a:t>
            </a:r>
          </a:p>
          <a:p>
            <a:pPr marL="940506" lvl="1" indent="-457200" algn="l">
              <a:buFont typeface="Arial" pitchFamily="34" charset="0"/>
              <a:buChar char="•"/>
            </a:pPr>
            <a:r>
              <a:rPr lang="en-US" dirty="0">
                <a:solidFill>
                  <a:schemeClr val="bg1">
                    <a:lumMod val="75000"/>
                  </a:schemeClr>
                </a:solidFill>
              </a:rPr>
              <a:t>Widgets and framework components</a:t>
            </a:r>
          </a:p>
          <a:p>
            <a:pPr marL="457200" indent="-457200">
              <a:buFont typeface="Arial" pitchFamily="34" charset="0"/>
              <a:buChar char="•"/>
            </a:pPr>
            <a:endParaRPr lang="en-US" dirty="0">
              <a:solidFill>
                <a:schemeClr val="bg1">
                  <a:lumMod val="75000"/>
                </a:schemeClr>
              </a:solidFill>
            </a:endParaRPr>
          </a:p>
        </p:txBody>
      </p:sp>
    </p:spTree>
    <p:extLst>
      <p:ext uri="{BB962C8B-B14F-4D97-AF65-F5344CB8AC3E}">
        <p14:creationId xmlns:p14="http://schemas.microsoft.com/office/powerpoint/2010/main" val="373683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t>Add it to your page</a:t>
            </a:r>
            <a:r>
              <a:rPr lang="en-US" dirty="0">
                <a:sym typeface="Wingdings" pitchFamily="2" charset="2"/>
              </a:rPr>
              <a:t/>
            </a:r>
            <a:br>
              <a:rPr lang="en-US" dirty="0">
                <a:sym typeface="Wingdings" pitchFamily="2" charset="2"/>
              </a:rPr>
            </a:br>
            <a:endParaRPr lang="en-US" dirty="0"/>
          </a:p>
        </p:txBody>
      </p:sp>
      <p:sp>
        <p:nvSpPr>
          <p:cNvPr id="5" name="Text Placeholder 4"/>
          <p:cNvSpPr txBox="1">
            <a:spLocks/>
          </p:cNvSpPr>
          <p:nvPr/>
        </p:nvSpPr>
        <p:spPr>
          <a:xfrm>
            <a:off x="587829" y="2467428"/>
            <a:ext cx="8229600" cy="4615543"/>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dirty="0" smtClean="0">
                <a:solidFill>
                  <a:schemeClr val="bg1">
                    <a:lumMod val="75000"/>
                  </a:schemeClr>
                </a:solidFill>
              </a:rPr>
              <a:t>Copy “</a:t>
            </a:r>
            <a:r>
              <a:rPr lang="en-US" dirty="0" err="1" smtClean="0">
                <a:solidFill>
                  <a:schemeClr val="bg1">
                    <a:lumMod val="75000"/>
                  </a:schemeClr>
                </a:solidFill>
              </a:rPr>
              <a:t>js</a:t>
            </a:r>
            <a:r>
              <a:rPr lang="en-US" dirty="0" smtClean="0">
                <a:solidFill>
                  <a:schemeClr val="bg1">
                    <a:lumMod val="75000"/>
                  </a:schemeClr>
                </a:solidFill>
              </a:rPr>
              <a:t>”</a:t>
            </a:r>
          </a:p>
          <a:p>
            <a:pPr marL="457200" indent="-457200">
              <a:buFont typeface="Arial" pitchFamily="34" charset="0"/>
              <a:buChar char="•"/>
            </a:pPr>
            <a:r>
              <a:rPr lang="en-US" dirty="0" smtClean="0">
                <a:solidFill>
                  <a:schemeClr val="bg1">
                    <a:lumMod val="75000"/>
                  </a:schemeClr>
                </a:solidFill>
              </a:rPr>
              <a:t>Copy “styles”</a:t>
            </a:r>
          </a:p>
          <a:p>
            <a:pPr marL="457200" indent="-457200">
              <a:buFont typeface="Arial" pitchFamily="34" charset="0"/>
              <a:buChar char="•"/>
            </a:pPr>
            <a:r>
              <a:rPr lang="en-US" dirty="0" smtClean="0">
                <a:solidFill>
                  <a:schemeClr val="bg1">
                    <a:lumMod val="75000"/>
                  </a:schemeClr>
                </a:solidFill>
              </a:rPr>
              <a:t>Register the scripts and CSS</a:t>
            </a:r>
          </a:p>
        </p:txBody>
      </p:sp>
      <p:sp>
        <p:nvSpPr>
          <p:cNvPr id="6" name="Rectangle 7170"/>
          <p:cNvSpPr>
            <a:spLocks noChangeArrowheads="1"/>
          </p:cNvSpPr>
          <p:nvPr/>
        </p:nvSpPr>
        <p:spPr bwMode="auto">
          <a:xfrm>
            <a:off x="1231530" y="4596859"/>
            <a:ext cx="7974156" cy="130518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lnSpc>
                <a:spcPct val="115000"/>
              </a:lnSpc>
              <a:spcBef>
                <a:spcPts val="0"/>
              </a:spcBef>
              <a:spcAft>
                <a:spcPts val="0"/>
              </a:spcAft>
              <a:defRPr/>
            </a:pPr>
            <a:r>
              <a:rPr lang="en-US" sz="1400" dirty="0">
                <a:solidFill>
                  <a:srgbClr val="006400"/>
                </a:solidFill>
                <a:latin typeface="Consolas"/>
              </a:rPr>
              <a:t>&lt;!-- Kendo UI: Web (includes MVVM, Validation, and other Framework pieces) --&gt;</a:t>
            </a:r>
          </a:p>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link</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="content/kendo.common.min.css"</a:t>
            </a:r>
            <a:r>
              <a:rPr lang="en-US" sz="1400" dirty="0">
                <a:solidFill>
                  <a:srgbClr val="000000"/>
                </a:solidFill>
                <a:latin typeface="Consolas"/>
              </a:rPr>
              <a:t> </a:t>
            </a:r>
            <a:r>
              <a:rPr lang="en-US" sz="1400" dirty="0" err="1">
                <a:solidFill>
                  <a:srgbClr val="FF0000"/>
                </a:solidFill>
                <a:latin typeface="Consolas"/>
              </a:rPr>
              <a:t>rel</a:t>
            </a:r>
            <a:r>
              <a:rPr lang="en-US" sz="1400" dirty="0">
                <a:solidFill>
                  <a:srgbClr val="0000FF"/>
                </a:solidFill>
                <a:latin typeface="Consolas"/>
              </a:rPr>
              <a:t>="</a:t>
            </a:r>
            <a:r>
              <a:rPr lang="en-US" sz="1400" dirty="0" err="1">
                <a:solidFill>
                  <a:srgbClr val="0000FF"/>
                </a:solidFill>
                <a:latin typeface="Consolas"/>
              </a:rPr>
              <a:t>stylesheet</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css</a:t>
            </a:r>
            <a:r>
              <a:rPr lang="en-US" sz="1400" dirty="0">
                <a:solidFill>
                  <a:srgbClr val="0000FF"/>
                </a:solidFill>
                <a:latin typeface="Consolas"/>
              </a:rPr>
              <a:t>"</a:t>
            </a:r>
            <a:r>
              <a:rPr lang="en-US" sz="1400" dirty="0">
                <a:solidFill>
                  <a:srgbClr val="000000"/>
                </a:solidFill>
                <a:latin typeface="Consolas"/>
              </a:rPr>
              <a:t> </a:t>
            </a:r>
            <a:r>
              <a:rPr lang="en-US" sz="1400" dirty="0">
                <a:solidFill>
                  <a:srgbClr val="0000FF"/>
                </a:solidFill>
                <a:latin typeface="Consolas"/>
              </a:rPr>
              <a:t>/&gt;</a:t>
            </a:r>
          </a:p>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link</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="content/kendo.default.min.css"</a:t>
            </a:r>
            <a:r>
              <a:rPr lang="en-US" sz="1400" dirty="0">
                <a:solidFill>
                  <a:srgbClr val="000000"/>
                </a:solidFill>
                <a:latin typeface="Consolas"/>
              </a:rPr>
              <a:t> </a:t>
            </a:r>
            <a:r>
              <a:rPr lang="en-US" sz="1400" dirty="0" err="1">
                <a:solidFill>
                  <a:srgbClr val="FF0000"/>
                </a:solidFill>
                <a:latin typeface="Consolas"/>
              </a:rPr>
              <a:t>rel</a:t>
            </a:r>
            <a:r>
              <a:rPr lang="en-US" sz="1400" dirty="0">
                <a:solidFill>
                  <a:srgbClr val="0000FF"/>
                </a:solidFill>
                <a:latin typeface="Consolas"/>
              </a:rPr>
              <a:t>="</a:t>
            </a:r>
            <a:r>
              <a:rPr lang="en-US" sz="1400" dirty="0" err="1">
                <a:solidFill>
                  <a:srgbClr val="0000FF"/>
                </a:solidFill>
                <a:latin typeface="Consolas"/>
              </a:rPr>
              <a:t>stylesheet</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css</a:t>
            </a:r>
            <a:r>
              <a:rPr lang="en-US" sz="1400" dirty="0">
                <a:solidFill>
                  <a:srgbClr val="0000FF"/>
                </a:solidFill>
                <a:latin typeface="Consolas"/>
              </a:rPr>
              <a:t>"</a:t>
            </a:r>
            <a:r>
              <a:rPr lang="en-US" sz="1400" dirty="0">
                <a:solidFill>
                  <a:srgbClr val="000000"/>
                </a:solidFill>
                <a:latin typeface="Consolas"/>
              </a:rPr>
              <a:t> </a:t>
            </a:r>
            <a:r>
              <a:rPr lang="en-US" sz="1400" dirty="0">
                <a:solidFill>
                  <a:srgbClr val="0000FF"/>
                </a:solidFill>
                <a:latin typeface="Consolas"/>
              </a:rPr>
              <a:t>/&gt;</a:t>
            </a:r>
          </a:p>
          <a:p>
            <a:pPr algn="l">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00"/>
                </a:solidFill>
                <a:latin typeface="Consolas"/>
              </a:rPr>
              <a:t> </a:t>
            </a:r>
            <a:r>
              <a:rPr lang="en-US" sz="1400" dirty="0" err="1">
                <a:solidFill>
                  <a:srgbClr val="FF0000"/>
                </a:solidFill>
                <a:latin typeface="Consolas"/>
              </a:rPr>
              <a:t>src</a:t>
            </a:r>
            <a:r>
              <a:rPr lang="en-US" sz="1400" dirty="0">
                <a:solidFill>
                  <a:srgbClr val="0000FF"/>
                </a:solidFill>
                <a:latin typeface="Consolas"/>
              </a:rPr>
              <a:t>="scripts/jquery.min.js"</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FF"/>
                </a:solidFill>
                <a:latin typeface="Consolas"/>
              </a:rPr>
              <a:t>="text/</a:t>
            </a:r>
            <a:r>
              <a:rPr lang="en-US" sz="1400" dirty="0" err="1">
                <a:solidFill>
                  <a:srgbClr val="0000FF"/>
                </a:solidFill>
                <a:latin typeface="Consolas"/>
              </a:rPr>
              <a:t>javascript</a:t>
            </a:r>
            <a:r>
              <a:rPr lang="en-US" sz="1400" dirty="0">
                <a:solidFill>
                  <a:srgbClr val="0000FF"/>
                </a:solidFill>
                <a:latin typeface="Consolas"/>
              </a:rPr>
              <a:t>"&gt;&lt;/</a:t>
            </a:r>
            <a:r>
              <a:rPr lang="en-US" sz="1400" dirty="0">
                <a:solidFill>
                  <a:srgbClr val="800000"/>
                </a:solidFill>
                <a:latin typeface="Consolas"/>
              </a:rPr>
              <a:t>script</a:t>
            </a:r>
            <a:r>
              <a:rPr lang="en-US" sz="1400" dirty="0">
                <a:solidFill>
                  <a:srgbClr val="0000FF"/>
                </a:solidFill>
                <a:latin typeface="Consolas"/>
              </a:rPr>
              <a:t>&gt;</a:t>
            </a:r>
          </a:p>
          <a:p>
            <a:pPr algn="l">
              <a:lnSpc>
                <a:spcPct val="115000"/>
              </a:lnSpc>
              <a:spcBef>
                <a:spcPts val="0"/>
              </a:spcBef>
              <a:spcAft>
                <a:spcPts val="0"/>
              </a:spcAft>
              <a:defRPr/>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00"/>
                </a:solidFill>
                <a:latin typeface="Consolas"/>
                <a:ea typeface="Calibri"/>
              </a:rPr>
              <a:t> </a:t>
            </a:r>
            <a:r>
              <a:rPr lang="en-US" sz="1400" dirty="0" err="1">
                <a:solidFill>
                  <a:srgbClr val="FF0000"/>
                </a:solidFill>
                <a:latin typeface="Consolas"/>
                <a:ea typeface="Calibri"/>
              </a:rPr>
              <a:t>src</a:t>
            </a:r>
            <a:r>
              <a:rPr lang="en-US" sz="1400" dirty="0">
                <a:solidFill>
                  <a:srgbClr val="0000FF"/>
                </a:solidFill>
                <a:latin typeface="Consolas"/>
                <a:ea typeface="Calibri"/>
              </a:rPr>
              <a:t>="scripts/kendo.web.min.js"</a:t>
            </a:r>
            <a:r>
              <a:rPr lang="en-US" sz="1400" dirty="0">
                <a:solidFill>
                  <a:srgbClr val="000000"/>
                </a:solidFill>
                <a:latin typeface="Consolas"/>
                <a:ea typeface="Calibri"/>
              </a:rPr>
              <a:t> </a:t>
            </a:r>
            <a:r>
              <a:rPr lang="en-US" sz="1400" dirty="0">
                <a:solidFill>
                  <a:srgbClr val="FF0000"/>
                </a:solidFill>
                <a:latin typeface="Consolas"/>
                <a:ea typeface="Calibri"/>
              </a:rPr>
              <a:t>type</a:t>
            </a:r>
            <a:r>
              <a:rPr lang="en-US" sz="1400" dirty="0">
                <a:solidFill>
                  <a:srgbClr val="0000FF"/>
                </a:solidFill>
                <a:latin typeface="Consolas"/>
                <a:ea typeface="Calibri"/>
              </a:rPr>
              <a:t>="text/</a:t>
            </a:r>
            <a:r>
              <a:rPr lang="en-US" sz="1400" dirty="0" err="1">
                <a:solidFill>
                  <a:srgbClr val="0000FF"/>
                </a:solidFill>
                <a:latin typeface="Consolas"/>
                <a:ea typeface="Calibri"/>
              </a:rPr>
              <a:t>javascript</a:t>
            </a:r>
            <a:r>
              <a:rPr lang="en-US" sz="1400" dirty="0">
                <a:solidFill>
                  <a:srgbClr val="0000FF"/>
                </a:solidFill>
                <a:latin typeface="Consolas"/>
                <a:ea typeface="Calibri"/>
              </a:rPr>
              <a:t>"&gt;&lt;/</a:t>
            </a:r>
            <a:r>
              <a:rPr lang="en-US" sz="1400" dirty="0">
                <a:solidFill>
                  <a:srgbClr val="800000"/>
                </a:solidFill>
                <a:latin typeface="Consolas"/>
                <a:ea typeface="Calibri"/>
              </a:rPr>
              <a:t>script</a:t>
            </a:r>
            <a:r>
              <a:rPr lang="en-US" sz="1400" dirty="0" smtClean="0">
                <a:solidFill>
                  <a:srgbClr val="0000FF"/>
                </a:solidFill>
                <a:latin typeface="Consolas"/>
                <a:ea typeface="Calibri"/>
              </a:rPr>
              <a:t>&gt;</a:t>
            </a:r>
            <a:endParaRPr lang="en-US" sz="800" dirty="0" smtClean="0">
              <a:cs typeface="Arial" pitchFamily="34" charset="0"/>
            </a:endParaRPr>
          </a:p>
        </p:txBody>
      </p:sp>
    </p:spTree>
    <p:extLst>
      <p:ext uri="{BB962C8B-B14F-4D97-AF65-F5344CB8AC3E}">
        <p14:creationId xmlns:p14="http://schemas.microsoft.com/office/powerpoint/2010/main" val="40629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Me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9F5040E5-4564-49C1-9147-56F1700A1C56}">
  <ds:schemaRefs>
    <ds:schemaRef ds:uri="http://purl.org/dc/dcmitype/"/>
    <ds:schemaRef ds:uri="http://schemas.microsoft.com/office/2006/documentManagement/types"/>
    <ds:schemaRef ds:uri="1e37aee8-73ad-441e-bced-8b530ad9291b"/>
    <ds:schemaRef ds:uri="52ad97b0-86c1-49b5-b544-c488bf38e7c0"/>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aspConfTemplate_Dark</Template>
  <TotalTime>10261</TotalTime>
  <Words>3306</Words>
  <Application>Microsoft Office PowerPoint</Application>
  <PresentationFormat>Custom</PresentationFormat>
  <Paragraphs>667</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Metro</vt:lpstr>
      <vt:lpstr>Lighten Your Load by Adding a Sword </vt:lpstr>
      <vt:lpstr>Little about me</vt:lpstr>
      <vt:lpstr>What’s on tap</vt:lpstr>
      <vt:lpstr>What is it?</vt:lpstr>
      <vt:lpstr>What’s in the box?</vt:lpstr>
      <vt:lpstr>Why?</vt:lpstr>
      <vt:lpstr>Browser support </vt:lpstr>
      <vt:lpstr>Download and install </vt:lpstr>
      <vt:lpstr>Add it to your page </vt:lpstr>
      <vt:lpstr>A web widget? </vt:lpstr>
      <vt:lpstr>Available Widgets </vt:lpstr>
      <vt:lpstr>Usage </vt:lpstr>
      <vt:lpstr>Declarative Initialization </vt:lpstr>
      <vt:lpstr>Configuring</vt:lpstr>
      <vt:lpstr>Data Source configuration</vt:lpstr>
      <vt:lpstr>Event binding</vt:lpstr>
      <vt:lpstr>Client DataSource </vt:lpstr>
      <vt:lpstr>Local Data</vt:lpstr>
      <vt:lpstr>Remote Data</vt:lpstr>
      <vt:lpstr>MVVM Framework </vt:lpstr>
      <vt:lpstr>MVVM example </vt:lpstr>
      <vt:lpstr>Templates</vt:lpstr>
      <vt:lpstr>Templates example </vt:lpstr>
      <vt:lpstr>Validator</vt:lpstr>
      <vt:lpstr>Validator example </vt:lpstr>
      <vt:lpstr>Custom validator </vt:lpstr>
      <vt:lpstr>Mobile </vt:lpstr>
      <vt:lpstr>Demo: Kendo UI Mobile</vt:lpstr>
      <vt:lpstr>I want my MVC! </vt:lpstr>
      <vt:lpstr>Demo: Kendo UI for ASP.NET MVC</vt:lpstr>
      <vt:lpstr>Slides and demos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444</cp:revision>
  <dcterms:created xsi:type="dcterms:W3CDTF">2012-04-03T13:40:37Z</dcterms:created>
  <dcterms:modified xsi:type="dcterms:W3CDTF">2012-07-17T19:55:38Z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