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8" autoAdjust="0"/>
    <p:restoredTop sz="90216" autoAdjust="0"/>
  </p:normalViewPr>
  <p:slideViewPr>
    <p:cSldViewPr snapToGrid="0">
      <p:cViewPr varScale="1">
        <p:scale>
          <a:sx n="93" d="100"/>
          <a:sy n="93" d="100"/>
        </p:scale>
        <p:origin x="1488" y="66"/>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8/29/2012</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p>
          <a:p>
            <a:pPr lvl="3"/>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pPr lvl="3"/>
            <a:r>
              <a:rPr lang="en-US" sz="1200" kern="1200" dirty="0" smtClean="0">
                <a:solidFill>
                  <a:schemeClr val="tx1"/>
                </a:solidFill>
                <a:latin typeface="+mn-lt"/>
                <a:ea typeface="+mn-ea"/>
                <a:cs typeface="+mn-cs"/>
              </a:rPr>
              <a:t>            //Arrange</a:t>
            </a:r>
          </a:p>
          <a:p>
            <a:pPr lvl="3"/>
            <a:r>
              <a:rPr lang="en-US" sz="1200" kern="1200" dirty="0" smtClean="0">
                <a:solidFill>
                  <a:schemeClr val="tx1"/>
                </a:solidFill>
                <a:latin typeface="+mn-lt"/>
                <a:ea typeface="+mn-ea"/>
                <a:cs typeface="+mn-cs"/>
              </a:rPr>
              <a:t>            decimal val1 = 1.23m;</a:t>
            </a:r>
          </a:p>
          <a:p>
            <a:pPr lvl="3"/>
            <a:r>
              <a:rPr lang="en-US" sz="1200" kern="1200" dirty="0" smtClean="0">
                <a:solidFill>
                  <a:schemeClr val="tx1"/>
                </a:solidFill>
                <a:latin typeface="+mn-lt"/>
                <a:ea typeface="+mn-ea"/>
                <a:cs typeface="+mn-cs"/>
              </a:rPr>
              <a:t>            decimal val2 = 3.21m;</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p>
          <a:p>
            <a:pPr lvl="3"/>
            <a:r>
              <a:rPr lang="en-US" sz="1200" kern="1200" dirty="0" smtClean="0">
                <a:solidFill>
                  <a:schemeClr val="tx1"/>
                </a:solidFill>
                <a:latin typeface="+mn-lt"/>
                <a:ea typeface="+mn-ea"/>
                <a:cs typeface="+mn-cs"/>
              </a:rPr>
              <a:t>            //Act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pPr lvl="3"/>
            <a:r>
              <a:rPr lang="en-US" sz="1200" kern="1200" dirty="0" smtClean="0">
                <a:solidFill>
                  <a:schemeClr val="tx1"/>
                </a:solidFill>
                <a:latin typeface="+mn-lt"/>
                <a:ea typeface="+mn-ea"/>
                <a:cs typeface="+mn-cs"/>
              </a:rPr>
              <a:t>            //Assert</a:t>
            </a:r>
          </a:p>
          <a:p>
            <a:pPr lvl="3"/>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(result,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 (decimal));</a:t>
            </a:r>
          </a:p>
          <a:p>
            <a:pPr lvl="3"/>
            <a:r>
              <a:rPr lang="en-US" sz="1200" kern="1200" dirty="0" smtClean="0">
                <a:solidFill>
                  <a:schemeClr val="tx1"/>
                </a:solidFill>
                <a:latin typeface="+mn-lt"/>
                <a:ea typeface="+mn-ea"/>
                <a:cs typeface="+mn-cs"/>
              </a:rPr>
              <a:t>        }</a:t>
            </a:r>
          </a:p>
          <a:p>
            <a:pPr lvl="3"/>
            <a:endParaRPr lang="en-US" sz="2400" dirty="0" smtClean="0"/>
          </a:p>
          <a:p>
            <a:pPr marL="1200150" lvl="2" indent="-285750" algn="l">
              <a:buFont typeface="Arial" pitchFamily="34" charset="0"/>
              <a:buChar char="•"/>
            </a:pPr>
            <a:r>
              <a:rPr lang="en-US" sz="1400" dirty="0" smtClean="0"/>
              <a:t>Run 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Should...explain Should</a:t>
            </a:r>
          </a:p>
          <a:p>
            <a:pPr marL="1200150" lvl="2" indent="-285750" algn="l">
              <a:buFont typeface="Arial" pitchFamily="34" charset="0"/>
              <a:buChar char="•"/>
            </a:pPr>
            <a:r>
              <a:rPr lang="en-US" sz="1400" dirty="0" smtClean="0"/>
              <a:t>Refactor</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marL="1200150" lvl="2" indent="-285750" algn="l">
              <a:buFont typeface="Arial" pitchFamily="34" charset="0"/>
              <a:buChar char="•"/>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You can’t have DI</a:t>
            </a:r>
            <a:r>
              <a:rPr lang="en-US" b="1" baseline="0" dirty="0" smtClean="0"/>
              <a:t> w/out </a:t>
            </a:r>
            <a:r>
              <a:rPr lang="en-US" b="1" baseline="0" dirty="0" err="1" smtClean="0"/>
              <a:t>IoC</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endParaRPr lang="en-US" sz="1400" dirty="0" smtClean="0"/>
          </a:p>
          <a:p>
            <a:pPr marL="742950" lvl="1" indent="-285750" algn="l">
              <a:buFont typeface="Arial" pitchFamily="34" charset="0"/>
              <a:buChar char="•"/>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Show </a:t>
            </a:r>
            <a:r>
              <a:rPr lang="en-US" sz="1400" dirty="0" err="1" smtClean="0"/>
              <a:t>BootStrapper</a:t>
            </a:r>
            <a:endParaRPr lang="en-US" sz="1400" dirty="0" smtClean="0"/>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Replace with </a:t>
            </a:r>
          </a:p>
          <a:p>
            <a:pPr marL="742950" lvl="1" indent="-285750" algn="l">
              <a:buFont typeface="Arial" pitchFamily="34" charset="0"/>
              <a:buChar char="•"/>
            </a:pPr>
            <a:r>
              <a:rPr lang="en-US" sz="1400" dirty="0" smtClean="0"/>
              <a:t>Add </a:t>
            </a:r>
            <a:r>
              <a:rPr lang="en-US" sz="1400" b="1" dirty="0" err="1" smtClean="0"/>
              <a:t>DependencyResolver.GetConcreteInstanceOf</a:t>
            </a:r>
            <a:r>
              <a:rPr lang="en-US" sz="1400" b="1" dirty="0" smtClean="0"/>
              <a:t>&lt;</a:t>
            </a:r>
            <a:r>
              <a:rPr lang="en-US" sz="1400" b="1" dirty="0" err="1" smtClean="0"/>
              <a:t>IValidationService</a:t>
            </a:r>
            <a:r>
              <a:rPr lang="en-US" sz="1400" b="1"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b="1" dirty="0" smtClean="0"/>
              <a:t>Add immediately before </a:t>
            </a:r>
            <a:r>
              <a:rPr lang="en-US" sz="1400" b="1" i="1" u="none" dirty="0" err="1" smtClean="0"/>
              <a:t>mockRepository.ReplayAll</a:t>
            </a:r>
            <a:endParaRPr lang="en-US" sz="1400" b="1" i="1" u="none" dirty="0" smtClean="0"/>
          </a:p>
          <a:p>
            <a:pPr marL="1200150" lvl="2" indent="-285750" algn="l">
              <a:buFont typeface="Arial" pitchFamily="34" charset="0"/>
              <a:buChar char="•"/>
            </a:pPr>
            <a:r>
              <a:rPr lang="en-US" sz="1400" b="1" dirty="0" err="1" smtClean="0">
                <a:solidFill>
                  <a:srgbClr val="2B91AF"/>
                </a:solidFill>
                <a:highlight>
                  <a:srgbClr val="FFFFFF"/>
                </a:highlight>
                <a:latin typeface="Consolas"/>
              </a:rPr>
              <a:t>ObjectFactory</a:t>
            </a:r>
            <a:r>
              <a:rPr lang="en-US" sz="1400" b="1" dirty="0" err="1" smtClean="0">
                <a:solidFill>
                  <a:srgbClr val="000000"/>
                </a:solidFill>
                <a:highlight>
                  <a:srgbClr val="FFFFFF"/>
                </a:highlight>
                <a:latin typeface="Consolas"/>
              </a:rPr>
              <a:t>.Initialize</a:t>
            </a:r>
            <a:r>
              <a:rPr lang="en-US" sz="1400" b="1" dirty="0" smtClean="0">
                <a:solidFill>
                  <a:srgbClr val="000000"/>
                </a:solidFill>
                <a:highlight>
                  <a:srgbClr val="FFFFFF"/>
                </a:highlight>
                <a:latin typeface="Consolas"/>
              </a:rPr>
              <a:t>(x =&gt; </a:t>
            </a:r>
            <a:r>
              <a:rPr lang="en-US" sz="1400" b="1" dirty="0" err="1" smtClean="0">
                <a:solidFill>
                  <a:srgbClr val="000000"/>
                </a:solidFill>
                <a:highlight>
                  <a:srgbClr val="FFFFFF"/>
                </a:highlight>
                <a:latin typeface="Consolas"/>
              </a:rPr>
              <a:t>x.For</a:t>
            </a:r>
            <a:r>
              <a:rPr lang="en-US" sz="1400" b="1" dirty="0" smtClean="0">
                <a:solidFill>
                  <a:srgbClr val="000000"/>
                </a:solidFill>
                <a:highlight>
                  <a:srgbClr val="FFFFFF"/>
                </a:highlight>
                <a:latin typeface="Consolas"/>
              </a:rPr>
              <a:t>&lt;</a:t>
            </a:r>
            <a:r>
              <a:rPr lang="en-US" sz="1400" b="1" dirty="0" err="1" smtClean="0">
                <a:solidFill>
                  <a:srgbClr val="2B91AF"/>
                </a:solidFill>
                <a:highlight>
                  <a:srgbClr val="FFFFFF"/>
                </a:highlight>
                <a:latin typeface="Consolas"/>
              </a:rPr>
              <a:t>IValidationService</a:t>
            </a:r>
            <a:r>
              <a:rPr lang="en-US" sz="1400" b="1" dirty="0" smtClean="0">
                <a:solidFill>
                  <a:srgbClr val="000000"/>
                </a:solidFill>
                <a:highlight>
                  <a:srgbClr val="FFFFFF"/>
                </a:highlight>
                <a:latin typeface="Consolas"/>
              </a:rPr>
              <a:t>&gt;().Use(_</a:t>
            </a:r>
            <a:r>
              <a:rPr lang="en-US" sz="1400" b="1" dirty="0" err="1" smtClean="0">
                <a:solidFill>
                  <a:srgbClr val="000000"/>
                </a:solidFill>
                <a:highlight>
                  <a:srgbClr val="FFFFFF"/>
                </a:highlight>
                <a:latin typeface="Consolas"/>
              </a:rPr>
              <a:t>validationService</a:t>
            </a:r>
            <a:r>
              <a:rPr lang="en-US" sz="1400" b="1" dirty="0" smtClean="0">
                <a:solidFill>
                  <a:srgbClr val="000000"/>
                </a:solidFill>
                <a:highlight>
                  <a:srgbClr val="FFFFFF"/>
                </a:highlight>
                <a:latin typeface="Consolas"/>
              </a:rPr>
              <a:t>));</a:t>
            </a:r>
            <a:endParaRPr lang="en-US" sz="1400" b="1" dirty="0" smtClean="0"/>
          </a:p>
          <a:p>
            <a:pPr marL="742950" lvl="1" indent="-285750" algn="l">
              <a:buFont typeface="Arial" pitchFamily="34" charset="0"/>
              <a:buChar char="•"/>
            </a:pPr>
            <a:r>
              <a:rPr lang="en-US" sz="1400" dirty="0" smtClean="0"/>
              <a:t>Run test – and we </a:t>
            </a:r>
            <a:r>
              <a:rPr lang="en-US" sz="1400" smtClean="0"/>
              <a:t>are golden</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0150" y="3842174"/>
            <a:ext cx="7200900" cy="1766146"/>
          </a:xfrm>
        </p:spPr>
        <p:txBody>
          <a:bodyPr>
            <a:normAutofit/>
          </a:bodyPr>
          <a:lstStyle>
            <a:lvl1pPr marL="0" indent="0" algn="ctr">
              <a:buNone/>
              <a:defRPr sz="2520">
                <a:solidFill>
                  <a:schemeClr val="bg1">
                    <a:lumMod val="50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3538" y="6270699"/>
            <a:ext cx="6721475" cy="1396953"/>
          </a:xfrm>
          <a:prstGeom prst="rect">
            <a:avLst/>
          </a:prstGeom>
        </p:spPr>
        <p:txBody>
          <a:bodyPr vert="horz" lIns="96012" tIns="48006" rIns="96012" bIns="48006"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90" dirty="0" smtClean="0">
                <a:solidFill>
                  <a:schemeClr val="tx1"/>
                </a:solidFill>
              </a:rPr>
              <a:t>Keith Burnell</a:t>
            </a:r>
            <a:r>
              <a:rPr lang="en-US" sz="1890" dirty="0" smtClean="0"/>
              <a:t/>
            </a:r>
            <a:br>
              <a:rPr lang="en-US" sz="1890" dirty="0" smtClean="0"/>
            </a:br>
            <a:r>
              <a:rPr lang="en-US" sz="1470" dirty="0" smtClean="0"/>
              <a:t>Senior Software Engineer</a:t>
            </a:r>
            <a:br>
              <a:rPr lang="en-US" sz="1470" dirty="0" smtClean="0"/>
            </a:br>
            <a:r>
              <a:rPr lang="en-US" sz="1470" dirty="0" smtClean="0"/>
              <a:t>Skyline Technologies</a:t>
            </a:r>
            <a:r>
              <a:rPr lang="en-US" sz="1470" smtClean="0"/>
              <a:t>, Inc.</a:t>
            </a:r>
            <a:endParaRPr lang="en-US" sz="1470" dirty="0" smtClean="0"/>
          </a:p>
          <a:p>
            <a:pPr algn="l"/>
            <a:r>
              <a:rPr lang="en-US" sz="1260" dirty="0" smtClean="0"/>
              <a:t>@keburnell         ·        DotNetDevDude.com</a:t>
            </a:r>
            <a:endParaRPr lang="en-US" sz="126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201" y="6639124"/>
            <a:ext cx="753508"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683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90" y="1950722"/>
            <a:ext cx="816102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1311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4386"/>
            <a:ext cx="2010251"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089" y="384388"/>
            <a:ext cx="6030755"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558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92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1826584"/>
            <a:ext cx="8161020" cy="3041289"/>
          </a:xfrm>
        </p:spPr>
        <p:txBody>
          <a:bodyPr anchor="b">
            <a:normAutofit/>
          </a:bodyPr>
          <a:lstStyle>
            <a:lvl1pPr>
              <a:defRPr sz="6300" b="0"/>
            </a:lvl1pPr>
          </a:lstStyle>
          <a:p>
            <a:r>
              <a:rPr lang="en-US" smtClean="0"/>
              <a:t>Click to edit Master title style</a:t>
            </a:r>
            <a:endParaRPr lang="en-US" dirty="0"/>
          </a:p>
        </p:txBody>
      </p:sp>
      <p:sp>
        <p:nvSpPr>
          <p:cNvPr id="3" name="Text Placeholder 2"/>
          <p:cNvSpPr>
            <a:spLocks noGrp="1"/>
          </p:cNvSpPr>
          <p:nvPr>
            <p:ph type="body" idx="1"/>
          </p:nvPr>
        </p:nvSpPr>
        <p:spPr>
          <a:xfrm>
            <a:off x="720090" y="4856144"/>
            <a:ext cx="8161020" cy="1600199"/>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85643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20089" y="1950722"/>
            <a:ext cx="4025958"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7" y="1950722"/>
            <a:ext cx="4020503"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450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89" y="1793975"/>
            <a:ext cx="4005956" cy="880746"/>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720089" y="2674722"/>
            <a:ext cx="4005956"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974"/>
            <a:ext cx="4020503" cy="880745"/>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2674722"/>
            <a:ext cx="4020503"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571644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14810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6488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2"/>
            <a:ext cx="3096387" cy="1706877"/>
          </a:xfrm>
        </p:spPr>
        <p:txBody>
          <a:bodyPr anchor="b">
            <a:normAutofit/>
          </a:bodyPr>
          <a:lstStyle>
            <a:lvl1pPr>
              <a:defRPr sz="3360" b="0"/>
            </a:lvl1pPr>
          </a:lstStyle>
          <a:p>
            <a:r>
              <a:rPr lang="en-US" smtClean="0"/>
              <a:t>Click to edit Master title style</a:t>
            </a:r>
            <a:endParaRPr lang="en-US" dirty="0"/>
          </a:p>
        </p:txBody>
      </p:sp>
      <p:sp>
        <p:nvSpPr>
          <p:cNvPr id="3" name="Content Placeholder 2"/>
          <p:cNvSpPr>
            <a:spLocks noGrp="1"/>
          </p:cNvSpPr>
          <p:nvPr>
            <p:ph idx="1"/>
          </p:nvPr>
        </p:nvSpPr>
        <p:spPr>
          <a:xfrm>
            <a:off x="4080510" y="1056640"/>
            <a:ext cx="4860608" cy="52019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2483" y="2194560"/>
            <a:ext cx="3096387" cy="4064001"/>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617086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0"/>
            <a:ext cx="3096387" cy="1706880"/>
          </a:xfrm>
        </p:spPr>
        <p:txBody>
          <a:bodyPr anchor="b">
            <a:normAutofit/>
          </a:bodyPr>
          <a:lstStyle>
            <a:lvl1pPr>
              <a:defRPr sz="3360" b="0"/>
            </a:lvl1pPr>
          </a:lstStyle>
          <a:p>
            <a:r>
              <a:rPr lang="en-US" smtClean="0"/>
              <a:t>Click to edit Master title style</a:t>
            </a:r>
            <a:endParaRPr lang="en-US" dirty="0"/>
          </a:p>
        </p:txBody>
      </p:sp>
      <p:sp>
        <p:nvSpPr>
          <p:cNvPr id="3" name="Picture Placeholder 2"/>
          <p:cNvSpPr>
            <a:spLocks noGrp="1"/>
          </p:cNvSpPr>
          <p:nvPr>
            <p:ph type="pic" idx="1"/>
          </p:nvPr>
        </p:nvSpPr>
        <p:spPr>
          <a:xfrm>
            <a:off x="4080510" y="1056640"/>
            <a:ext cx="4860608" cy="52019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2483" y="2194560"/>
            <a:ext cx="3096387" cy="4064000"/>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1420428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390144"/>
            <a:ext cx="816102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0090" y="1950722"/>
            <a:ext cx="816102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6012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65755" y="6747062"/>
            <a:ext cx="1120762" cy="487680"/>
          </a:xfrm>
          <a:prstGeom prst="rect">
            <a:avLst/>
          </a:prstGeom>
        </p:spPr>
      </p:pic>
    </p:spTree>
    <p:extLst>
      <p:ext uri="{BB962C8B-B14F-4D97-AF65-F5344CB8AC3E}">
        <p14:creationId xmlns:p14="http://schemas.microsoft.com/office/powerpoint/2010/main" val="18979203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sz="2520" kern="1200">
          <a:solidFill>
            <a:schemeClr val="bg1">
              <a:lumMod val="50000"/>
            </a:schemeClr>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smtClean="0"/>
              <a:t>Test Driving .NET</a:t>
            </a:r>
          </a:p>
        </p:txBody>
      </p:sp>
      <p:sp>
        <p:nvSpPr>
          <p:cNvPr id="2" name="Subtitle 1"/>
          <p:cNvSpPr>
            <a:spLocks noGrp="1"/>
          </p:cNvSpPr>
          <p:nvPr>
            <p:ph type="subTitle" idx="1"/>
          </p:nvPr>
        </p:nvSpPr>
        <p:spPr>
          <a:xfrm>
            <a:off x="1322070" y="4098206"/>
            <a:ext cx="7200900" cy="1766146"/>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426" y="1819275"/>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717"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34368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a:t>
            </a:r>
            <a:r>
              <a:rPr kumimoji="0" lang="en-US" sz="1800" b="1" i="0" u="none" strike="noStrike" cap="none" normalizeH="0" dirty="0" smtClean="0">
                <a:ln>
                  <a:noFill/>
                </a:ln>
                <a:solidFill>
                  <a:schemeClr val="tx1"/>
                </a:solidFill>
                <a:effectLst/>
                <a:latin typeface="Arial" charset="0"/>
              </a:rPr>
              <a:t>Bug</a:t>
            </a:r>
            <a:endParaRPr kumimoji="0" lang="en-US" sz="18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66057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b="1" dirty="0" smtClean="0"/>
              <a:t>&gt; </a:t>
            </a:r>
            <a:r>
              <a:rPr kumimoji="0" lang="en-US" sz="1800" b="1" i="0" u="none" strike="noStrike" cap="none" normalizeH="0" baseline="0" dirty="0" smtClean="0">
                <a:ln>
                  <a:noFill/>
                </a:ln>
                <a:solidFill>
                  <a:schemeClr val="tx1"/>
                </a:solidFill>
                <a:effectLst/>
              </a:rPr>
              <a:t>1 </a:t>
            </a:r>
            <a:r>
              <a:rPr kumimoji="0" lang="en-US" sz="1800" b="1" i="0" u="none" strike="noStrike" cap="none" normalizeH="0" dirty="0" smtClean="0">
                <a:ln>
                  <a:noFill/>
                </a:ln>
                <a:solidFill>
                  <a:schemeClr val="tx1"/>
                </a:solidFill>
                <a:effectLst/>
              </a:rPr>
              <a:t>Bugs</a:t>
            </a:r>
            <a:endParaRPr kumimoji="0" 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262429"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2439534"/>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95" y="1484313"/>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75"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8335581" cy="941388"/>
          </a:xfrm>
        </p:spPr>
        <p:txBody>
          <a:bodyPr>
            <a:normAutofit fontScale="90000"/>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115" y="1733550"/>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sp>
        <p:nvSpPr>
          <p:cNvPr id="9" name="TextBox 8"/>
          <p:cNvSpPr txBox="1"/>
          <p:nvPr/>
        </p:nvSpPr>
        <p:spPr>
          <a:xfrm>
            <a:off x="2434859"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6150" name="Picture 6" descr="http://upload.wikimedia.org/wikipedia/commons/f/fd/Light_Green_Lego_Br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28" y="1397000"/>
            <a:ext cx="688059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3763" y="381000"/>
            <a:ext cx="7945437" cy="941388"/>
          </a:xfrm>
        </p:spPr>
        <p:txBody>
          <a:bodyPr>
            <a:normAutofit fontScale="90000"/>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182026" y="3368609"/>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923094" y="1809441"/>
            <a:ext cx="8159750"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smtClean="0"/>
              <a:t>Automated and repeatable</a:t>
            </a:r>
          </a:p>
          <a:p>
            <a:r>
              <a:rPr lang="en-US" sz="2800" dirty="0" smtClean="0"/>
              <a:t>Easy to implement</a:t>
            </a:r>
          </a:p>
          <a:p>
            <a:r>
              <a:rPr lang="en-US" sz="2800" dirty="0" smtClean="0"/>
              <a:t>On demand/push of a button</a:t>
            </a:r>
          </a:p>
          <a:p>
            <a:r>
              <a:rPr lang="en-US" sz="2800" dirty="0" smtClean="0"/>
              <a:t>Fast</a:t>
            </a:r>
          </a:p>
          <a:p>
            <a:r>
              <a:rPr lang="en-US" sz="2800" dirty="0" smtClean="0"/>
              <a:t>Isolated</a:t>
            </a:r>
            <a:endParaRPr lang="en-US" sz="2800" dirty="0"/>
          </a:p>
          <a:p>
            <a:endParaRPr lang="en-US" sz="2400" dirty="0" smtClean="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8178083" cy="785812"/>
          </a:xfrm>
        </p:spPr>
        <p:txBody>
          <a:bodyPr/>
          <a:lstStyle/>
          <a:p>
            <a:r>
              <a:rPr lang="en-US" dirty="0" smtClean="0"/>
              <a:t>Little about me</a:t>
            </a:r>
            <a:endParaRPr lang="en-US" dirty="0"/>
          </a:p>
        </p:txBody>
      </p:sp>
      <p:sp>
        <p:nvSpPr>
          <p:cNvPr id="9" name="Content Placeholder 2"/>
          <p:cNvSpPr>
            <a:spLocks noGrp="1"/>
          </p:cNvSpPr>
          <p:nvPr>
            <p:ph idx="1"/>
          </p:nvPr>
        </p:nvSpPr>
        <p:spPr>
          <a:xfrm>
            <a:off x="610810" y="1343919"/>
            <a:ext cx="8178083" cy="4597300"/>
          </a:xfrm>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93763" y="381000"/>
            <a:ext cx="7369175" cy="94138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t>
            </a:r>
            <a:r>
              <a:rPr lang="en-US" sz="2400" dirty="0" smtClean="0"/>
              <a:t>Assert</a:t>
            </a:r>
            <a:endParaRPr lang="en-US" sz="2400" dirty="0"/>
          </a:p>
          <a:p>
            <a:endParaRPr lang="en-US" sz="2400" dirty="0" smtClean="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691954" y="101096"/>
            <a:ext cx="8161021" cy="1413933"/>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481013" y="1804077"/>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720090" y="390144"/>
            <a:ext cx="8733399" cy="664933"/>
          </a:xfrm>
        </p:spPr>
        <p:txBody>
          <a:bodyPr>
            <a:normAutofit fontScale="90000"/>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smtClean="0"/>
              <a:t>My unit testing live template is available on my blog:</a:t>
            </a:r>
          </a:p>
          <a:p>
            <a:pPr lvl="1"/>
            <a:r>
              <a:rPr lang="en-US" sz="2000" dirty="0"/>
              <a:t>http://www.dotnetdevdude.com/downloads/code</a:t>
            </a:r>
            <a:r>
              <a:rPr lang="en-US" sz="2000" dirty="0" smtClean="0"/>
              <a:t>/</a:t>
            </a:r>
            <a:br>
              <a:rPr lang="en-US" sz="2000" dirty="0" smtClean="0"/>
            </a:br>
            <a:r>
              <a:rPr lang="en-US" sz="2000" dirty="0" smtClean="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859" y="3091541"/>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42880"/>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Dependency Injection (DI)</a:t>
            </a:r>
            <a:endParaRPr lang="en-US"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992" y="1406768"/>
            <a:ext cx="2637475" cy="175655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720090" y="3163327"/>
            <a:ext cx="8161021" cy="141393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dirty="0" smtClean="0"/>
              <a:t>Inversion of Control (</a:t>
            </a:r>
            <a:r>
              <a:rPr lang="en-US" dirty="0" err="1" smtClean="0"/>
              <a:t>IoC</a:t>
            </a:r>
            <a:r>
              <a:rPr lang="en-US" dirty="0" smtClean="0"/>
              <a:t>)</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702" y="4577260"/>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031" y="1804077"/>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303" y="4635879"/>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248736" y="2110154"/>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smtClean="0"/>
              <a:t>Separation of Concerns</a:t>
            </a:r>
            <a:endParaRPr lang="en-US" sz="2800" dirty="0">
              <a:solidFill>
                <a:schemeClr val="accent2"/>
              </a:solidFill>
            </a:endParaRPr>
          </a:p>
        </p:txBody>
      </p:sp>
      <p:sp>
        <p:nvSpPr>
          <p:cNvPr id="8" name="Title 5"/>
          <p:cNvSpPr txBox="1">
            <a:spLocks/>
          </p:cNvSpPr>
          <p:nvPr/>
        </p:nvSpPr>
        <p:spPr>
          <a:xfrm>
            <a:off x="2534802" y="5045539"/>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smtClean="0"/>
              <a:t>Mockability</a:t>
            </a:r>
            <a:endParaRPr lang="en-US" sz="2800"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56947"/>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875" y="1881102"/>
            <a:ext cx="3670701" cy="35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3266407" y="2206426"/>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2400" kern="0" dirty="0" smtClean="0">
                <a:solidFill>
                  <a:srgbClr val="000000"/>
                </a:solidFill>
              </a:rPr>
              <a:t>Types </a:t>
            </a:r>
            <a:r>
              <a:rPr lang="en-US" sz="2400" kern="0" dirty="0">
                <a:solidFill>
                  <a:srgbClr val="000000"/>
                </a:solidFill>
              </a:rPr>
              <a:t>of </a:t>
            </a:r>
            <a:r>
              <a:rPr lang="en-US" sz="2400" kern="0" dirty="0" smtClean="0">
                <a:solidFill>
                  <a:srgbClr val="000000"/>
                </a:solidFill>
              </a:rPr>
              <a:t>testing</a:t>
            </a:r>
          </a:p>
          <a:p>
            <a:pPr lvl="0"/>
            <a:r>
              <a:rPr lang="en-US" sz="2400" kern="0" dirty="0" smtClean="0">
                <a:solidFill>
                  <a:srgbClr val="000000"/>
                </a:solidFill>
              </a:rPr>
              <a:t>What </a:t>
            </a:r>
            <a:r>
              <a:rPr lang="en-US" sz="2400" kern="0" dirty="0">
                <a:solidFill>
                  <a:srgbClr val="000000"/>
                </a:solidFill>
              </a:rPr>
              <a:t>is Test-driven development</a:t>
            </a:r>
            <a:r>
              <a:rPr lang="en-US" sz="2400" kern="0" dirty="0" smtClean="0">
                <a:solidFill>
                  <a:srgbClr val="000000"/>
                </a:solidFill>
              </a:rPr>
              <a:t>?</a:t>
            </a:r>
          </a:p>
          <a:p>
            <a:r>
              <a:rPr lang="en-US" sz="2400" kern="0" dirty="0" smtClean="0">
                <a:solidFill>
                  <a:srgbClr val="000000"/>
                </a:solidFill>
              </a:rPr>
              <a:t>Unit Testing</a:t>
            </a:r>
          </a:p>
          <a:p>
            <a:pPr lvl="0"/>
            <a:r>
              <a:rPr lang="en-US" sz="2400" kern="0" dirty="0" smtClean="0">
                <a:solidFill>
                  <a:srgbClr val="000000"/>
                </a:solidFill>
              </a:rPr>
              <a:t>Concepts and stuff</a:t>
            </a:r>
          </a:p>
          <a:p>
            <a:pPr lvl="0"/>
            <a:r>
              <a:rPr lang="en-US" sz="2400" kern="0" dirty="0" smtClean="0">
                <a:solidFill>
                  <a:srgbClr val="000000"/>
                </a:solidFill>
              </a:rPr>
              <a:t>Organization</a:t>
            </a:r>
          </a:p>
          <a:p>
            <a:pPr lvl="0"/>
            <a:r>
              <a:rPr lang="en-US" sz="2400" kern="0" dirty="0" smtClean="0">
                <a:solidFill>
                  <a:srgbClr val="000000"/>
                </a:solidFill>
              </a:rPr>
              <a:t>DI/</a:t>
            </a:r>
            <a:r>
              <a:rPr lang="en-US" sz="2400" kern="0" dirty="0" err="1" smtClean="0">
                <a:solidFill>
                  <a:srgbClr val="000000"/>
                </a:solidFill>
              </a:rPr>
              <a:t>IoC</a:t>
            </a:r>
            <a:endParaRPr lang="en-US" sz="2400" kern="0" dirty="0">
              <a:solidFill>
                <a:srgbClr val="000000"/>
              </a:solidFill>
            </a:endParaRPr>
          </a:p>
          <a:p>
            <a:pPr lvl="0"/>
            <a:r>
              <a:rPr lang="en-US" sz="2400" kern="0" dirty="0" smtClean="0">
                <a:solidFill>
                  <a:srgbClr val="000000"/>
                </a:solidFill>
              </a:rPr>
              <a:t>Mocks, Fakes, Stubs</a:t>
            </a:r>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857375"/>
            <a:ext cx="3810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59798" y="595313"/>
            <a:ext cx="9339309" cy="83820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844" y="265694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What Did We Learn?</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You should be doing TDD</a:t>
            </a:r>
          </a:p>
          <a:p>
            <a:r>
              <a:rPr lang="en-US" sz="2400" kern="0" dirty="0" smtClean="0"/>
              <a:t>TDD is not as simple as just writing tests</a:t>
            </a:r>
          </a:p>
          <a:p>
            <a:r>
              <a:rPr lang="en-US" sz="2400" kern="0" dirty="0" smtClean="0"/>
              <a:t>DI/</a:t>
            </a:r>
            <a:r>
              <a:rPr lang="en-US" sz="2400" kern="0" dirty="0" err="1" smtClean="0"/>
              <a:t>IoC</a:t>
            </a:r>
            <a:endParaRPr lang="en-US" sz="2400" kern="0" dirty="0" smtClean="0"/>
          </a:p>
          <a:p>
            <a:r>
              <a:rPr lang="en-US" sz="2400" kern="0" dirty="0" smtClean="0"/>
              <a:t>Mocks/Fakes/Stubs</a:t>
            </a:r>
            <a:r>
              <a:rPr lang="en-US" sz="2119"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Thank You!</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github.com/KBurnell/TestDriving.NET</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9029700" cy="941388"/>
          </a:xfrm>
        </p:spPr>
        <p:txBody>
          <a:bodyPr>
            <a:normAutofit fontScale="90000"/>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77370" y="466725"/>
            <a:ext cx="8706669" cy="941388"/>
          </a:xfrm>
        </p:spPr>
        <p:txBody>
          <a:bodyPr>
            <a:normAutofit fontScale="90000"/>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0068A067-F354-4585-8169-FC99DA836E1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MyCustom4x3</Template>
  <TotalTime>5003</TotalTime>
  <Words>1877</Words>
  <Application>Microsoft Office PowerPoint</Application>
  <PresentationFormat>Custom</PresentationFormat>
  <Paragraphs>352</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168</cp:revision>
  <dcterms:created xsi:type="dcterms:W3CDTF">2012-04-03T13:40:37Z</dcterms:created>
  <dcterms:modified xsi:type="dcterms:W3CDTF">2012-08-29T12:13:57Z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