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6" r:id="rId25"/>
    <p:sldId id="333" r:id="rId26"/>
    <p:sldId id="330" r:id="rId27"/>
    <p:sldId id="331" r:id="rId28"/>
    <p:sldId id="334" r:id="rId29"/>
    <p:sldId id="342" r:id="rId30"/>
    <p:sldId id="345" r:id="rId31"/>
    <p:sldId id="346" r:id="rId32"/>
    <p:sldId id="348" r:id="rId33"/>
    <p:sldId id="349" r:id="rId34"/>
    <p:sldId id="353" r:id="rId35"/>
    <p:sldId id="355" r:id="rId36"/>
    <p:sldId id="357" r:id="rId37"/>
    <p:sldId id="354" r:id="rId38"/>
  </p:sldIdLst>
  <p:sldSz cx="130048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9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8" autoAdjust="0"/>
    <p:restoredTop sz="84983" autoAdjust="0"/>
  </p:normalViewPr>
  <p:slideViewPr>
    <p:cSldViewPr snapToGrid="0">
      <p:cViewPr varScale="1">
        <p:scale>
          <a:sx n="87" d="100"/>
          <a:sy n="87" d="100"/>
        </p:scale>
        <p:origin x="708" y="72"/>
      </p:cViewPr>
      <p:guideLst>
        <p:guide orient="horz" pos="2304"/>
        <p:guide pos="395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8/29/2012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 a decimal</a:t>
            </a:r>
          </a:p>
          <a:p>
            <a:pPr marL="1200150" lvl="2" indent="-285750" algn="l">
              <a:buFont typeface="Arial" pitchFamily="34" charset="0"/>
              <a:buChar char="•"/>
            </a:pPr>
            <a:r>
              <a:rPr lang="en-US" sz="1400" dirty="0" smtClean="0"/>
              <a:t>Accepting input parameters is something I personally DO NOT test as it is set by method signature and causes a compiler error if there are conflicts</a:t>
            </a:r>
          </a:p>
          <a:p>
            <a:pPr marL="1200150" lvl="2" indent="-285750" algn="l">
              <a:buFont typeface="Arial" pitchFamily="34" charset="0"/>
              <a:buChar char="•"/>
            </a:pPr>
            <a:r>
              <a:rPr lang="en-US" sz="1400" dirty="0" smtClean="0"/>
              <a:t>I do test that the output is what I expect because of the incorrect usage of VAR!  </a:t>
            </a:r>
          </a:p>
          <a:p>
            <a:pPr marL="1657350" lvl="3" indent="-285750" algn="l">
              <a:buFont typeface="Arial" pitchFamily="34" charset="0"/>
              <a:buChar char="•"/>
            </a:pPr>
            <a:r>
              <a:rPr lang="en-US" sz="1400" dirty="0" smtClean="0"/>
              <a:t>VAR IS BAD</a:t>
            </a:r>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p>
          <a:p>
            <a:pPr lvl="3"/>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pPr lvl="3"/>
            <a:r>
              <a:rPr lang="en-US" sz="1200" kern="1200" dirty="0" smtClean="0">
                <a:solidFill>
                  <a:schemeClr val="tx1"/>
                </a:solidFill>
                <a:latin typeface="+mn-lt"/>
                <a:ea typeface="+mn-ea"/>
                <a:cs typeface="+mn-cs"/>
              </a:rPr>
              <a:t>            //Arrange</a:t>
            </a:r>
          </a:p>
          <a:p>
            <a:pPr lvl="3"/>
            <a:r>
              <a:rPr lang="en-US" sz="1200" kern="1200" dirty="0" smtClean="0">
                <a:solidFill>
                  <a:schemeClr val="tx1"/>
                </a:solidFill>
                <a:latin typeface="+mn-lt"/>
                <a:ea typeface="+mn-ea"/>
                <a:cs typeface="+mn-cs"/>
              </a:rPr>
              <a:t>            decimal val1 = 1.23m;</a:t>
            </a:r>
          </a:p>
          <a:p>
            <a:pPr lvl="3"/>
            <a:r>
              <a:rPr lang="en-US" sz="1200" kern="1200" dirty="0" smtClean="0">
                <a:solidFill>
                  <a:schemeClr val="tx1"/>
                </a:solidFill>
                <a:latin typeface="+mn-lt"/>
                <a:ea typeface="+mn-ea"/>
                <a:cs typeface="+mn-cs"/>
              </a:rPr>
              <a:t>            decimal val2 = 3.21m;</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//Act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pPr lvl="3"/>
            <a:r>
              <a:rPr lang="en-US" sz="1200" kern="1200" dirty="0" smtClean="0">
                <a:solidFill>
                  <a:schemeClr val="tx1"/>
                </a:solidFill>
                <a:latin typeface="+mn-lt"/>
                <a:ea typeface="+mn-ea"/>
                <a:cs typeface="+mn-cs"/>
              </a:rPr>
              <a:t>            //Assert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(result,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 (decimal));</a:t>
            </a:r>
          </a:p>
          <a:p>
            <a:pPr lvl="3"/>
            <a:r>
              <a:rPr lang="en-US" sz="1200" kern="1200" dirty="0" smtClean="0">
                <a:solidFill>
                  <a:schemeClr val="tx1"/>
                </a:solidFill>
                <a:latin typeface="+mn-lt"/>
                <a:ea typeface="+mn-ea"/>
                <a:cs typeface="+mn-cs"/>
              </a:rPr>
              <a:t>        }</a:t>
            </a:r>
          </a:p>
          <a:p>
            <a:pPr lvl="3"/>
            <a:endParaRPr lang="en-US" sz="2400" dirty="0" smtClean="0"/>
          </a:p>
          <a:p>
            <a:pPr marL="1200150" lvl="2" indent="-285750" algn="l">
              <a:buFont typeface="Arial" pitchFamily="34" charset="0"/>
              <a:buChar char="•"/>
            </a:pPr>
            <a:r>
              <a:rPr lang="en-US" sz="1400" dirty="0" smtClean="0"/>
              <a:t>Run 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smtClean="0"/>
          </a:p>
          <a:p>
            <a:pPr marL="1200150" lvl="2" indent="-285750" algn="l">
              <a:buFont typeface="Arial" pitchFamily="34" charset="0"/>
              <a:buChar char="•"/>
            </a:pPr>
            <a:r>
              <a:rPr lang="en-US" sz="1400" dirty="0" smtClean="0"/>
              <a:t>Write test to use Should...explain Should</a:t>
            </a:r>
          </a:p>
          <a:p>
            <a:pPr marL="1200150" lvl="2" indent="-285750" algn="l">
              <a:buFont typeface="Arial" pitchFamily="34" charset="0"/>
              <a:buChar char="•"/>
            </a:pPr>
            <a:r>
              <a:rPr lang="en-US" sz="1400" dirty="0" smtClean="0"/>
              <a:t>Refactor</a:t>
            </a:r>
          </a:p>
          <a:p>
            <a:pPr marL="1657350" lvl="3" indent="-285750" algn="l">
              <a:buFont typeface="Arial" pitchFamily="34" charset="0"/>
              <a:buChar char="•"/>
            </a:pPr>
            <a:r>
              <a:rPr lang="en-US" sz="1400" dirty="0" smtClean="0"/>
              <a:t>Declare decimal </a:t>
            </a:r>
            <a:r>
              <a:rPr lang="en-US" sz="1400" dirty="0" err="1" smtClean="0"/>
              <a:t>calculatedResult</a:t>
            </a:r>
            <a:r>
              <a:rPr lang="en-US" sz="1400" dirty="0" smtClean="0"/>
              <a:t> and return it</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smtClean="0"/>
              <a:t>3 types</a:t>
            </a:r>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1200150" lvl="2" indent="-285750" algn="l">
              <a:buFont typeface="Arial" pitchFamily="34" charset="0"/>
              <a:buChar char="•"/>
            </a:pPr>
            <a:r>
              <a:rPr lang="en-US" dirty="0" smtClean="0"/>
              <a:t>Interface (really used along with constructor and property, passing in interfaces)</a:t>
            </a:r>
          </a:p>
          <a:p>
            <a:pPr marL="1200150" lvl="2" indent="-285750" algn="l">
              <a:buFont typeface="Arial" pitchFamily="34" charset="0"/>
              <a:buChar char="•"/>
            </a:pPr>
            <a:endParaRPr lang="en-US" dirty="0" smtClean="0"/>
          </a:p>
          <a:p>
            <a:pPr marL="914400" lvl="2" indent="0" algn="l">
              <a:buFont typeface="Arial" pitchFamily="34" charset="0"/>
              <a:buNone/>
            </a:pPr>
            <a:r>
              <a:rPr lang="en-US" b="1" dirty="0" smtClean="0"/>
              <a:t>CLICK</a:t>
            </a:r>
          </a:p>
          <a:p>
            <a:pPr marL="914400" lvl="2" indent="0" algn="l">
              <a:buFont typeface="Arial" pitchFamily="34" charset="0"/>
              <a:buNone/>
            </a:pPr>
            <a:r>
              <a:rPr lang="en-US" b="1" dirty="0" smtClean="0"/>
              <a:t>AND You can’t have DI</a:t>
            </a:r>
            <a:r>
              <a:rPr lang="en-US" b="1" baseline="0" dirty="0" smtClean="0"/>
              <a:t> w/out </a:t>
            </a:r>
            <a:r>
              <a:rPr lang="en-US" b="1" baseline="0" dirty="0" err="1" smtClean="0"/>
              <a:t>IoC</a:t>
            </a:r>
            <a:endParaRPr lang="en-US" b="1" dirty="0" smtClean="0"/>
          </a:p>
          <a:p>
            <a:pPr marL="914400" lvl="2" indent="0" algn="l">
              <a:buFont typeface="Arial" pitchFamily="34" charset="0"/>
              <a:buNone/>
            </a:pPr>
            <a:endParaRPr lang="en-US" b="1" dirty="0" smtClean="0"/>
          </a:p>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method signatures it needs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742950" lvl="1" indent="-285750" algn="l">
              <a:buFont typeface="Arial" pitchFamily="34" charset="0"/>
              <a:buChar char="•"/>
            </a:pPr>
            <a:r>
              <a:rPr lang="en-US" dirty="0" err="1" smtClean="0"/>
              <a:t>Mockability</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endParaRPr lang="en-US" sz="1400" dirty="0" smtClean="0"/>
          </a:p>
          <a:p>
            <a:pPr marL="742950" lvl="1" indent="-285750" algn="l">
              <a:buFont typeface="Arial" pitchFamily="34" charset="0"/>
              <a:buChar char="•"/>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Show </a:t>
            </a:r>
            <a:r>
              <a:rPr lang="en-US" sz="1400" dirty="0" err="1" smtClean="0"/>
              <a:t>BootStrapper</a:t>
            </a:r>
            <a:endParaRPr lang="en-US" sz="1400" dirty="0" smtClean="0"/>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Replace with </a:t>
            </a:r>
          </a:p>
          <a:p>
            <a:pPr marL="742950" lvl="1" indent="-285750" algn="l">
              <a:buFont typeface="Arial" pitchFamily="34" charset="0"/>
              <a:buChar char="•"/>
            </a:pPr>
            <a:r>
              <a:rPr lang="en-US" sz="1400" dirty="0" smtClean="0"/>
              <a:t>Add </a:t>
            </a:r>
            <a:r>
              <a:rPr lang="en-US" sz="1400" b="1" dirty="0" err="1" smtClean="0"/>
              <a:t>DependencyResolver.GetConcreteInstanceOf</a:t>
            </a:r>
            <a:r>
              <a:rPr lang="en-US" sz="1400" b="1" dirty="0" smtClean="0"/>
              <a:t>&lt;</a:t>
            </a:r>
            <a:r>
              <a:rPr lang="en-US" sz="1400" b="1" dirty="0" err="1" smtClean="0"/>
              <a:t>IValidationService</a:t>
            </a:r>
            <a:r>
              <a:rPr lang="en-US" sz="1400" b="1"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b="1" dirty="0" smtClean="0"/>
              <a:t>Add immediately before </a:t>
            </a:r>
            <a:r>
              <a:rPr lang="en-US" sz="1400" b="1" i="1" u="none" dirty="0" err="1" smtClean="0"/>
              <a:t>mockRepository.ReplayAll</a:t>
            </a:r>
            <a:endParaRPr lang="en-US" sz="1400" b="1" i="1" u="none" dirty="0" smtClean="0"/>
          </a:p>
          <a:p>
            <a:pPr marL="1200150" lvl="2" indent="-285750" algn="l">
              <a:buFont typeface="Arial" pitchFamily="34" charset="0"/>
              <a:buChar char="•"/>
            </a:pPr>
            <a:r>
              <a:rPr lang="en-US" sz="1400" b="1" dirty="0" err="1" smtClean="0">
                <a:solidFill>
                  <a:srgbClr val="2B91AF"/>
                </a:solidFill>
                <a:highlight>
                  <a:srgbClr val="FFFFFF"/>
                </a:highlight>
                <a:latin typeface="Consolas"/>
              </a:rPr>
              <a:t>ObjectFactory</a:t>
            </a:r>
            <a:r>
              <a:rPr lang="en-US" sz="1400" b="1" dirty="0" err="1" smtClean="0">
                <a:solidFill>
                  <a:srgbClr val="000000"/>
                </a:solidFill>
                <a:highlight>
                  <a:srgbClr val="FFFFFF"/>
                </a:highlight>
                <a:latin typeface="Consolas"/>
              </a:rPr>
              <a:t>.Initialize</a:t>
            </a:r>
            <a:r>
              <a:rPr lang="en-US" sz="1400" b="1" dirty="0" smtClean="0">
                <a:solidFill>
                  <a:srgbClr val="000000"/>
                </a:solidFill>
                <a:highlight>
                  <a:srgbClr val="FFFFFF"/>
                </a:highlight>
                <a:latin typeface="Consolas"/>
              </a:rPr>
              <a:t>(x =&gt; </a:t>
            </a:r>
            <a:r>
              <a:rPr lang="en-US" sz="1400" b="1" dirty="0" err="1" smtClean="0">
                <a:solidFill>
                  <a:srgbClr val="000000"/>
                </a:solidFill>
                <a:highlight>
                  <a:srgbClr val="FFFFFF"/>
                </a:highlight>
                <a:latin typeface="Consolas"/>
              </a:rPr>
              <a:t>x.For</a:t>
            </a:r>
            <a:r>
              <a:rPr lang="en-US" sz="1400" b="1" dirty="0" smtClean="0">
                <a:solidFill>
                  <a:srgbClr val="000000"/>
                </a:solidFill>
                <a:highlight>
                  <a:srgbClr val="FFFFFF"/>
                </a:highlight>
                <a:latin typeface="Consolas"/>
              </a:rPr>
              <a:t>&lt;</a:t>
            </a:r>
            <a:r>
              <a:rPr lang="en-US" sz="1400" b="1" dirty="0" err="1" smtClean="0">
                <a:solidFill>
                  <a:srgbClr val="2B91AF"/>
                </a:solidFill>
                <a:highlight>
                  <a:srgbClr val="FFFFFF"/>
                </a:highlight>
                <a:latin typeface="Consolas"/>
              </a:rPr>
              <a:t>IValidationService</a:t>
            </a:r>
            <a:r>
              <a:rPr lang="en-US" sz="1400" b="1" dirty="0" smtClean="0">
                <a:solidFill>
                  <a:srgbClr val="000000"/>
                </a:solidFill>
                <a:highlight>
                  <a:srgbClr val="FFFFFF"/>
                </a:highlight>
                <a:latin typeface="Consolas"/>
              </a:rPr>
              <a:t>&gt;().Use(_</a:t>
            </a:r>
            <a:r>
              <a:rPr lang="en-US" sz="1400" b="1" dirty="0" err="1" smtClean="0">
                <a:solidFill>
                  <a:srgbClr val="000000"/>
                </a:solidFill>
                <a:highlight>
                  <a:srgbClr val="FFFFFF"/>
                </a:highlight>
                <a:latin typeface="Consolas"/>
              </a:rPr>
              <a:t>validationService</a:t>
            </a:r>
            <a:r>
              <a:rPr lang="en-US" sz="1400" b="1" dirty="0" smtClean="0">
                <a:solidFill>
                  <a:srgbClr val="000000"/>
                </a:solidFill>
                <a:highlight>
                  <a:srgbClr val="FFFFFF"/>
                </a:highlight>
                <a:latin typeface="Consolas"/>
              </a:rPr>
              <a:t>));</a:t>
            </a:r>
            <a:endParaRPr lang="en-US" sz="1400" b="1" dirty="0" smtClean="0"/>
          </a:p>
          <a:p>
            <a:pPr marL="742950" lvl="1" indent="-285750" algn="l">
              <a:buFont typeface="Arial" pitchFamily="34" charset="0"/>
              <a:buChar char="•"/>
            </a:pPr>
            <a:r>
              <a:rPr lang="en-US" sz="1400" dirty="0" smtClean="0"/>
              <a:t>Run test – and we </a:t>
            </a:r>
            <a:r>
              <a:rPr lang="en-US" sz="1400" smtClean="0"/>
              <a:t>are golden</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110827"/>
            <a:ext cx="9753600" cy="2546773"/>
          </a:xfrm>
        </p:spPr>
        <p:txBody>
          <a:bodyPr anchor="b"/>
          <a:lstStyle>
            <a:lvl1pPr algn="ctr">
              <a:defRPr sz="6400"/>
            </a:lvl1pPr>
          </a:lstStyle>
          <a:p>
            <a:r>
              <a:rPr lang="en-US" smtClean="0"/>
              <a:t>Click to edit Master title style</a:t>
            </a:r>
            <a:endParaRPr lang="en-US"/>
          </a:p>
        </p:txBody>
      </p:sp>
      <p:sp>
        <p:nvSpPr>
          <p:cNvPr id="3" name="Subtitle 2"/>
          <p:cNvSpPr>
            <a:spLocks noGrp="1"/>
          </p:cNvSpPr>
          <p:nvPr>
            <p:ph type="subTitle" idx="1"/>
          </p:nvPr>
        </p:nvSpPr>
        <p:spPr>
          <a:xfrm>
            <a:off x="1625600" y="3842174"/>
            <a:ext cx="9753600" cy="1766146"/>
          </a:xfrm>
        </p:spPr>
        <p:txBody>
          <a:bodyPr/>
          <a:lstStyle>
            <a:lvl1pPr marL="0" indent="0" algn="ctr">
              <a:buNone/>
              <a:defRPr sz="2560">
                <a:solidFill>
                  <a:schemeClr val="bg1">
                    <a:lumMod val="50000"/>
                  </a:schemeClr>
                </a:solidFill>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smtClean="0"/>
              <a:t>Click to edit Master subtitle style</a:t>
            </a:r>
            <a:endParaRPr lang="en-US" dirty="0"/>
          </a:p>
        </p:txBody>
      </p:sp>
      <p:sp>
        <p:nvSpPr>
          <p:cNvPr id="5"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944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17048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389467"/>
            <a:ext cx="2804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4080" y="389467"/>
            <a:ext cx="824992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45325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39276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1823721"/>
            <a:ext cx="11216640" cy="3053079"/>
          </a:xfrm>
        </p:spPr>
        <p:txBody>
          <a:bodyPr anchor="b"/>
          <a:lstStyle>
            <a:lvl1pPr>
              <a:defRPr sz="6400"/>
            </a:lvl1pPr>
          </a:lstStyle>
          <a:p>
            <a:r>
              <a:rPr lang="en-US" smtClean="0"/>
              <a:t>Click to edit Master title style</a:t>
            </a:r>
            <a:endParaRPr lang="en-US"/>
          </a:p>
        </p:txBody>
      </p:sp>
      <p:sp>
        <p:nvSpPr>
          <p:cNvPr id="3" name="Text Placeholder 2"/>
          <p:cNvSpPr>
            <a:spLocks noGrp="1"/>
          </p:cNvSpPr>
          <p:nvPr>
            <p:ph type="body" idx="1"/>
          </p:nvPr>
        </p:nvSpPr>
        <p:spPr>
          <a:xfrm>
            <a:off x="887307" y="4895428"/>
            <a:ext cx="11216640" cy="1600199"/>
          </a:xfrm>
        </p:spPr>
        <p:txBody>
          <a:bodyPr/>
          <a:lstStyle>
            <a:lvl1pPr marL="0" indent="0">
              <a:buNone/>
              <a:defRPr sz="2560">
                <a:solidFill>
                  <a:schemeClr val="bg1">
                    <a:lumMod val="50000"/>
                  </a:schemeClr>
                </a:solidFill>
              </a:defRPr>
            </a:lvl1pPr>
            <a:lvl2pPr marL="487695" indent="0">
              <a:buNone/>
              <a:defRPr sz="2133"/>
            </a:lvl2pPr>
            <a:lvl3pPr marL="975390" indent="0">
              <a:buNone/>
              <a:defRPr sz="1920"/>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pPr lvl="0"/>
            <a:r>
              <a:rPr lang="en-US" smtClean="0"/>
              <a:t>Click to edit Master text styles</a:t>
            </a:r>
          </a:p>
        </p:txBody>
      </p:sp>
    </p:spTree>
    <p:extLst>
      <p:ext uri="{BB962C8B-B14F-4D97-AF65-F5344CB8AC3E}">
        <p14:creationId xmlns:p14="http://schemas.microsoft.com/office/powerpoint/2010/main" val="21939420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19905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7307" y="292947"/>
            <a:ext cx="11216640" cy="12192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306" y="1588347"/>
            <a:ext cx="5499947"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887306" y="2340187"/>
            <a:ext cx="5499947"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2308" y="1588347"/>
            <a:ext cx="5501639"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6602308" y="2340187"/>
            <a:ext cx="5501639"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91827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22611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104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Content Placeholder 2"/>
          <p:cNvSpPr>
            <a:spLocks noGrp="1"/>
          </p:cNvSpPr>
          <p:nvPr>
            <p:ph idx="1"/>
          </p:nvPr>
        </p:nvSpPr>
        <p:spPr>
          <a:xfrm>
            <a:off x="5528734" y="1053254"/>
            <a:ext cx="658368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9861174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Picture Placeholder 2"/>
          <p:cNvSpPr>
            <a:spLocks noGrp="1"/>
          </p:cNvSpPr>
          <p:nvPr>
            <p:ph type="pic" idx="1"/>
          </p:nvPr>
        </p:nvSpPr>
        <p:spPr>
          <a:xfrm>
            <a:off x="5528734" y="1053254"/>
            <a:ext cx="6583680" cy="5198533"/>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2930438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389467"/>
            <a:ext cx="11216640" cy="141393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94080" y="1947333"/>
            <a:ext cx="1121664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7145"/>
            <a:ext cx="13004800" cy="406612"/>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620456" y="6732693"/>
            <a:ext cx="1138553" cy="487680"/>
          </a:xfrm>
          <a:prstGeom prst="rect">
            <a:avLst/>
          </a:prstGeom>
        </p:spPr>
      </p:pic>
    </p:spTree>
    <p:extLst>
      <p:ext uri="{BB962C8B-B14F-4D97-AF65-F5344CB8AC3E}">
        <p14:creationId xmlns:p14="http://schemas.microsoft.com/office/powerpoint/2010/main" val="134335241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txStyles>
    <p:titleStyle>
      <a:lvl1pPr algn="l" defTabSz="975390" rtl="0" eaLnBrk="1" latinLnBrk="0" hangingPunct="1">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ct val="30000"/>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ct val="30000"/>
        </a:spcBef>
        <a:buFont typeface="Arial" panose="020B0604020202020204" pitchFamily="34" charset="0"/>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ct val="30000"/>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864413" y="1190244"/>
            <a:ext cx="11056660" cy="1326713"/>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130907" tIns="65453" rIns="130907" bIns="6545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8127" dirty="0"/>
              <a:t>Test Driving .NET</a:t>
            </a:r>
          </a:p>
        </p:txBody>
      </p:sp>
      <p:sp>
        <p:nvSpPr>
          <p:cNvPr id="2" name="Subtitle 1"/>
          <p:cNvSpPr>
            <a:spLocks noGrp="1"/>
          </p:cNvSpPr>
          <p:nvPr>
            <p:ph type="subTitle" idx="1"/>
          </p:nvPr>
        </p:nvSpPr>
        <p:spPr>
          <a:xfrm>
            <a:off x="1790740" y="4254400"/>
            <a:ext cx="9753600" cy="2392240"/>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389230" y="1858608"/>
            <a:ext cx="9981528" cy="127510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303194"/>
            <a:ext cx="9981528" cy="1275108"/>
          </a:xfrm>
        </p:spPr>
        <p:txBody>
          <a:bodyPr/>
          <a:lstStyle/>
          <a:p>
            <a:pPr>
              <a:defRPr/>
            </a:pPr>
            <a:r>
              <a:rPr lang="en-US" dirty="0" smtClean="0"/>
              <a:t>Integration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848" y="2261011"/>
            <a:ext cx="5642293" cy="423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176384"/>
            <a:ext cx="9981528" cy="1275108"/>
          </a:xfrm>
        </p:spPr>
        <p:txBody>
          <a:bodyPr/>
          <a:lstStyle/>
          <a:p>
            <a:pPr>
              <a:defRPr/>
            </a:pPr>
            <a:r>
              <a:rPr lang="en-US" dirty="0" smtClean="0"/>
              <a:t>Regression Testing</a:t>
            </a:r>
          </a:p>
        </p:txBody>
      </p:sp>
      <p:sp>
        <p:nvSpPr>
          <p:cNvPr id="7" name="Rectangle 3"/>
          <p:cNvSpPr txBox="1">
            <a:spLocks noChangeArrowheads="1"/>
          </p:cNvSpPr>
          <p:nvPr/>
        </p:nvSpPr>
        <p:spPr bwMode="auto">
          <a:xfrm>
            <a:off x="1219201" y="167082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02" y="2937324"/>
            <a:ext cx="6478581" cy="2631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4655249" y="2244197"/>
            <a:ext cx="1153135" cy="533859"/>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r>
              <a:rPr lang="en-US" b="1" dirty="0"/>
              <a:t>1 Bug</a:t>
            </a:r>
          </a:p>
        </p:txBody>
      </p:sp>
      <p:sp>
        <p:nvSpPr>
          <p:cNvPr id="12" name="Rectangular Callout 11"/>
          <p:cNvSpPr/>
          <p:nvPr/>
        </p:nvSpPr>
        <p:spPr bwMode="auto">
          <a:xfrm>
            <a:off x="8947473" y="2244197"/>
            <a:ext cx="1580222" cy="533859"/>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r>
              <a:rPr lang="en-US" b="1" dirty="0" smtClean="0"/>
              <a:t>&gt; </a:t>
            </a:r>
            <a:r>
              <a:rPr lang="en-US" b="1" dirty="0"/>
              <a:t>1 Bugs</a:t>
            </a: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61444"/>
            <a:ext cx="11191438" cy="127510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1219201" y="175588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388" y="3049729"/>
            <a:ext cx="8257016" cy="250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61444"/>
            <a:ext cx="9981528" cy="1275108"/>
          </a:xfrm>
        </p:spPr>
        <p:txBody>
          <a:bodyPr/>
          <a:lstStyle/>
          <a:p>
            <a:pPr>
              <a:defRPr/>
            </a:pPr>
            <a:r>
              <a:rPr lang="en-US" dirty="0" smtClean="0"/>
              <a:t>Performance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531" y="2754213"/>
            <a:ext cx="5934730" cy="38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0"/>
            <a:ext cx="9981528" cy="1275108"/>
          </a:xfrm>
        </p:spPr>
        <p:txBody>
          <a:bodyPr/>
          <a:lstStyle/>
          <a:p>
            <a:pPr>
              <a:defRPr/>
            </a:pPr>
            <a:r>
              <a:rPr lang="en-US" dirty="0" smtClean="0"/>
              <a:t>Load Testing</a:t>
            </a:r>
          </a:p>
        </p:txBody>
      </p:sp>
      <p:sp>
        <p:nvSpPr>
          <p:cNvPr id="8" name="Rectangle 3"/>
          <p:cNvSpPr txBox="1">
            <a:spLocks noChangeArrowheads="1"/>
          </p:cNvSpPr>
          <p:nvPr/>
        </p:nvSpPr>
        <p:spPr bwMode="auto">
          <a:xfrm>
            <a:off x="1219201" y="1494441"/>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159" y="2032715"/>
            <a:ext cx="5656422" cy="377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346505"/>
            <a:ext cx="9981528" cy="1275108"/>
          </a:xfrm>
        </p:spPr>
        <p:txBody>
          <a:bodyPr/>
          <a:lstStyle/>
          <a:p>
            <a:pPr>
              <a:defRPr/>
            </a:pPr>
            <a:r>
              <a:rPr lang="en-US" dirty="0" smtClean="0"/>
              <a:t>Stress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851" y="1621613"/>
            <a:ext cx="6740716" cy="505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210606" y="357137"/>
            <a:ext cx="11290522" cy="1275108"/>
          </a:xfrm>
        </p:spPr>
        <p:txBody>
          <a:bodyPr>
            <a:normAutofit/>
          </a:bodyPr>
          <a:lstStyle/>
          <a:p>
            <a:pPr>
              <a:defRPr/>
            </a:pPr>
            <a:r>
              <a:rPr lang="en-US" dirty="0" smtClean="0"/>
              <a:t>What is Test-driven Development?</a:t>
            </a:r>
          </a:p>
        </p:txBody>
      </p:sp>
      <p:sp>
        <p:nvSpPr>
          <p:cNvPr id="4" name="Rectangle 3"/>
          <p:cNvSpPr txBox="1">
            <a:spLocks noChangeArrowheads="1"/>
          </p:cNvSpPr>
          <p:nvPr/>
        </p:nvSpPr>
        <p:spPr bwMode="auto">
          <a:xfrm>
            <a:off x="1219201" y="1851578"/>
            <a:ext cx="10835182"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sz="3928"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209" y="2584576"/>
            <a:ext cx="4802058" cy="320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93342"/>
            <a:ext cx="9981528" cy="1275108"/>
          </a:xfrm>
        </p:spPr>
        <p:txBody>
          <a:bodyPr/>
          <a:lstStyle/>
          <a:p>
            <a:pPr>
              <a:defRPr/>
            </a:pPr>
            <a:r>
              <a:rPr lang="en-US" dirty="0" smtClean="0"/>
              <a:t>Unit Testing: Key to TDD</a:t>
            </a:r>
          </a:p>
        </p:txBody>
      </p:sp>
      <p:sp>
        <p:nvSpPr>
          <p:cNvPr id="8" name="Rectangle 3"/>
          <p:cNvSpPr txBox="1">
            <a:spLocks noChangeArrowheads="1"/>
          </p:cNvSpPr>
          <p:nvPr/>
        </p:nvSpPr>
        <p:spPr bwMode="auto">
          <a:xfrm>
            <a:off x="1147271" y="1766518"/>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sp>
        <p:nvSpPr>
          <p:cNvPr id="9" name="TextBox 8"/>
          <p:cNvSpPr txBox="1"/>
          <p:nvPr/>
        </p:nvSpPr>
        <p:spPr>
          <a:xfrm>
            <a:off x="3298016" y="8677574"/>
            <a:ext cx="6163959"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6150"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097" y="4338084"/>
            <a:ext cx="3658007" cy="252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210606" y="197649"/>
            <a:ext cx="10762073" cy="1275108"/>
          </a:xfrm>
        </p:spPr>
        <p:txBody>
          <a:bodyPr>
            <a:normAutofit/>
          </a:bodyPr>
          <a:lstStyle/>
          <a:p>
            <a:pPr>
              <a:defRPr/>
            </a:pPr>
            <a:r>
              <a:rPr lang="en-US" dirty="0" smtClean="0"/>
              <a:t>Characteristics of a good unit </a:t>
            </a:r>
            <a:r>
              <a:rPr lang="en-US" dirty="0"/>
              <a:t>t</a:t>
            </a:r>
            <a:r>
              <a:rPr lang="en-US" dirty="0" smtClean="0"/>
              <a:t>est</a:t>
            </a:r>
          </a:p>
        </p:txBody>
      </p:sp>
      <p:pic>
        <p:nvPicPr>
          <p:cNvPr id="7" name="Picture 6"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277" y="4171839"/>
            <a:ext cx="2627742" cy="2601916"/>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8569837" y="4072269"/>
            <a:ext cx="2736752" cy="2891708"/>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1250328" y="2132469"/>
            <a:ext cx="11052360" cy="3931206"/>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3793" dirty="0"/>
              <a:t>Automated and repeatable</a:t>
            </a:r>
          </a:p>
          <a:p>
            <a:r>
              <a:rPr lang="en-US" sz="3793" dirty="0"/>
              <a:t>Easy to implement</a:t>
            </a:r>
          </a:p>
          <a:p>
            <a:r>
              <a:rPr lang="en-US" sz="3793" dirty="0"/>
              <a:t>On demand/push of a button</a:t>
            </a:r>
          </a:p>
          <a:p>
            <a:r>
              <a:rPr lang="en-US" sz="3793" dirty="0"/>
              <a:t>Fast</a:t>
            </a:r>
          </a:p>
          <a:p>
            <a:r>
              <a:rPr lang="en-US" sz="3793" dirty="0"/>
              <a:t>Isolated</a:t>
            </a:r>
          </a:p>
          <a:p>
            <a:endParaRPr lang="en-US" sz="3251"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373783"/>
            <a:ext cx="11077192" cy="1064380"/>
          </a:xfrm>
        </p:spPr>
        <p:txBody>
          <a:bodyPr/>
          <a:lstStyle/>
          <a:p>
            <a:r>
              <a:rPr lang="en-US" dirty="0" smtClean="0"/>
              <a:t>Little about me</a:t>
            </a:r>
            <a:endParaRPr lang="en-US" dirty="0"/>
          </a:p>
        </p:txBody>
      </p:sp>
      <p:sp>
        <p:nvSpPr>
          <p:cNvPr id="9" name="Content Placeholder 2"/>
          <p:cNvSpPr>
            <a:spLocks noGrp="1"/>
          </p:cNvSpPr>
          <p:nvPr>
            <p:ph idx="1"/>
          </p:nvPr>
        </p:nvSpPr>
        <p:spPr>
          <a:xfrm>
            <a:off x="827347" y="1438163"/>
            <a:ext cx="11077192" cy="6227031"/>
          </a:xfrm>
        </p:spPr>
        <p:txBody>
          <a:bodyPr/>
          <a:lstStyle/>
          <a:p>
            <a:r>
              <a:rPr lang="en-US" sz="3251" dirty="0"/>
              <a:t>Microsoft MVP: ASP.NET/IIS</a:t>
            </a:r>
          </a:p>
          <a:p>
            <a:r>
              <a:rPr lang="en-US" sz="3251" dirty="0"/>
              <a:t>Senior Software Engineer at Skyline Technologies</a:t>
            </a:r>
          </a:p>
          <a:p>
            <a:r>
              <a:rPr lang="en-US" sz="3251" dirty="0"/>
              <a:t>Been developing software for ~13 years</a:t>
            </a:r>
          </a:p>
          <a:p>
            <a:r>
              <a:rPr lang="en-US" sz="3251" dirty="0"/>
              <a:t>Primary focus on the Microsoft Web stack</a:t>
            </a:r>
          </a:p>
          <a:p>
            <a:r>
              <a:rPr lang="en-US" sz="3251" dirty="0"/>
              <a:t>Speaker (Local, Regional, National)</a:t>
            </a:r>
          </a:p>
          <a:p>
            <a:r>
              <a:rPr lang="en-US" sz="3251" dirty="0"/>
              <a:t>Author (MSDN, Pluralsight)</a:t>
            </a:r>
          </a:p>
          <a:p>
            <a:endParaRPr lang="en-US" sz="2709"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210606" y="229547"/>
            <a:ext cx="9981528" cy="1275108"/>
          </a:xfrm>
        </p:spPr>
        <p:txBody>
          <a:bodyPr/>
          <a:lstStyle/>
          <a:p>
            <a:pPr>
              <a:defRPr/>
            </a:pPr>
            <a:r>
              <a:rPr lang="en-US" dirty="0" smtClean="0"/>
              <a:t>Concepts and </a:t>
            </a:r>
            <a:r>
              <a:rPr lang="en-US" dirty="0"/>
              <a:t>s</a:t>
            </a:r>
            <a:r>
              <a:rPr lang="en-US" dirty="0" smtClean="0"/>
              <a:t>tuff</a:t>
            </a:r>
          </a:p>
        </p:txBody>
      </p:sp>
      <p:sp>
        <p:nvSpPr>
          <p:cNvPr id="8" name="Rectangle 3"/>
          <p:cNvSpPr txBox="1">
            <a:spLocks noChangeArrowheads="1"/>
          </p:cNvSpPr>
          <p:nvPr/>
        </p:nvSpPr>
        <p:spPr bwMode="auto">
          <a:xfrm>
            <a:off x="1219201" y="1723988"/>
            <a:ext cx="1105236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3251" dirty="0"/>
              <a:t>Single Responsibility Principle</a:t>
            </a:r>
          </a:p>
          <a:p>
            <a:r>
              <a:rPr lang="en-US" sz="3251" dirty="0"/>
              <a:t>Program to Interfaces NOT Implementations</a:t>
            </a:r>
          </a:p>
          <a:p>
            <a:r>
              <a:rPr lang="en-US" sz="3251" dirty="0"/>
              <a:t>Dependency Inversion Principle (DI/</a:t>
            </a:r>
            <a:r>
              <a:rPr lang="en-US" sz="3251" dirty="0" err="1"/>
              <a:t>IoC</a:t>
            </a:r>
            <a:r>
              <a:rPr lang="en-US" sz="3251" dirty="0"/>
              <a:t>)</a:t>
            </a:r>
          </a:p>
          <a:p>
            <a:r>
              <a:rPr lang="en-US" sz="3251" dirty="0">
                <a:solidFill>
                  <a:srgbClr val="FF0000"/>
                </a:solidFill>
              </a:rPr>
              <a:t>Red</a:t>
            </a:r>
            <a:r>
              <a:rPr lang="en-US" sz="3251" dirty="0"/>
              <a:t> – </a:t>
            </a:r>
            <a:r>
              <a:rPr lang="en-US" sz="3251" dirty="0">
                <a:solidFill>
                  <a:srgbClr val="92D050"/>
                </a:solidFill>
              </a:rPr>
              <a:t>Green</a:t>
            </a:r>
            <a:r>
              <a:rPr lang="en-US" sz="3251" dirty="0"/>
              <a:t> – Refactor</a:t>
            </a:r>
          </a:p>
          <a:p>
            <a:r>
              <a:rPr lang="en-US" sz="3251" dirty="0"/>
              <a:t>Arrange – Act – Assert</a:t>
            </a:r>
          </a:p>
          <a:p>
            <a:endParaRPr lang="en-US" sz="3251" dirty="0"/>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905359" y="0"/>
            <a:ext cx="11054081" cy="1915169"/>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598" y="1839536"/>
            <a:ext cx="4925612" cy="4970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3675821" y="3253103"/>
            <a:ext cx="4353762" cy="1604884"/>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
        <p:nvSpPr>
          <p:cNvPr id="6" name="Rectangle 5"/>
          <p:cNvSpPr/>
          <p:nvPr/>
        </p:nvSpPr>
        <p:spPr bwMode="auto">
          <a:xfrm>
            <a:off x="3947593" y="3504072"/>
            <a:ext cx="4081990" cy="541833"/>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
        <p:nvSpPr>
          <p:cNvPr id="7" name="Rectangle 6"/>
          <p:cNvSpPr/>
          <p:nvPr/>
        </p:nvSpPr>
        <p:spPr bwMode="auto">
          <a:xfrm>
            <a:off x="4171458" y="4590740"/>
            <a:ext cx="3858120" cy="259239"/>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894080" y="1636105"/>
            <a:ext cx="11867311" cy="2521028"/>
          </a:xfrm>
        </p:spPr>
        <p:txBody>
          <a:bodyPr/>
          <a:lstStyle/>
          <a:p>
            <a:r>
              <a:rPr lang="en-US" sz="2709" dirty="0"/>
              <a:t>[</a:t>
            </a:r>
            <a:r>
              <a:rPr lang="en-US" sz="2709" i="1" dirty="0" err="1">
                <a:latin typeface="Consolas" pitchFamily="49" charset="0"/>
                <a:cs typeface="Consolas" pitchFamily="49" charset="0"/>
              </a:rPr>
              <a:t>MethodUnderTest</a:t>
            </a:r>
            <a:r>
              <a:rPr lang="en-US" sz="2709" dirty="0"/>
              <a:t>]_[</a:t>
            </a:r>
            <a:r>
              <a:rPr lang="en-US" sz="2709" i="1" dirty="0" err="1">
                <a:latin typeface="Consolas" pitchFamily="49" charset="0"/>
                <a:cs typeface="Consolas" pitchFamily="49" charset="0"/>
              </a:rPr>
              <a:t>ExpectedResult</a:t>
            </a:r>
            <a:r>
              <a:rPr lang="en-US" sz="2709" dirty="0"/>
              <a:t>]_[</a:t>
            </a:r>
            <a:r>
              <a:rPr lang="en-US" sz="2709" i="1" dirty="0">
                <a:latin typeface="Consolas" pitchFamily="49" charset="0"/>
                <a:cs typeface="Consolas" pitchFamily="49" charset="0"/>
              </a:rPr>
              <a:t>Conditions</a:t>
            </a:r>
            <a:r>
              <a:rPr lang="en-US" sz="2709" dirty="0"/>
              <a:t>]</a:t>
            </a:r>
            <a:r>
              <a:rPr lang="en-US" sz="2709" dirty="0">
                <a:latin typeface="Consolas" pitchFamily="49" charset="0"/>
                <a:cs typeface="Consolas" pitchFamily="49" charset="0"/>
              </a:rPr>
              <a:t/>
            </a:r>
            <a:br>
              <a:rPr lang="en-US" sz="2709" dirty="0">
                <a:latin typeface="Consolas" pitchFamily="49" charset="0"/>
                <a:cs typeface="Consolas" pitchFamily="49" charset="0"/>
              </a:rPr>
            </a:br>
            <a:endParaRPr lang="en-US" sz="2709" dirty="0">
              <a:latin typeface="Consolas" pitchFamily="49" charset="0"/>
              <a:cs typeface="Consolas" pitchFamily="49" charset="0"/>
            </a:endParaRPr>
          </a:p>
          <a:p>
            <a:r>
              <a:rPr lang="en-US" sz="2438" dirty="0" err="1">
                <a:latin typeface="Consolas" pitchFamily="49" charset="0"/>
                <a:cs typeface="Consolas" pitchFamily="49" charset="0"/>
              </a:rPr>
              <a:t>GetCustomers_ShouldReturn_ListOf_Customers</a:t>
            </a:r>
            <a:r>
              <a:rPr lang="en-US" sz="2438" dirty="0">
                <a:latin typeface="Consolas" pitchFamily="49" charset="0"/>
                <a:cs typeface="Consolas" pitchFamily="49" charset="0"/>
              </a:rPr>
              <a:t>()</a:t>
            </a:r>
            <a:r>
              <a:rPr lang="en-US" sz="2709" dirty="0">
                <a:latin typeface="Consolas" pitchFamily="49" charset="0"/>
                <a:cs typeface="Consolas" pitchFamily="49" charset="0"/>
              </a:rPr>
              <a:t/>
            </a:r>
            <a:br>
              <a:rPr lang="en-US" sz="2709" dirty="0">
                <a:latin typeface="Consolas" pitchFamily="49" charset="0"/>
                <a:cs typeface="Consolas" pitchFamily="49" charset="0"/>
              </a:rPr>
            </a:br>
            <a:endParaRPr lang="en-US" sz="2709" dirty="0">
              <a:latin typeface="Consolas" pitchFamily="49" charset="0"/>
              <a:cs typeface="Consolas" pitchFamily="49" charset="0"/>
            </a:endParaRPr>
          </a:p>
          <a:p>
            <a:r>
              <a:rPr lang="en-US" sz="2438" dirty="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7467208" y="4176310"/>
            <a:ext cx="3332036" cy="245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975366" y="326999"/>
            <a:ext cx="11829366" cy="900650"/>
          </a:xfrm>
        </p:spPr>
        <p:txBody>
          <a:bodyPr>
            <a:normAutofit/>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1137489" y="1740242"/>
            <a:ext cx="11867311" cy="2324433"/>
          </a:xfrm>
        </p:spPr>
        <p:txBody>
          <a:bodyPr/>
          <a:lstStyle/>
          <a:p>
            <a:r>
              <a:rPr lang="en-US" sz="3251" dirty="0"/>
              <a:t>My unit testing live template is available on my blog:</a:t>
            </a:r>
          </a:p>
          <a:p>
            <a:pPr lvl="1"/>
            <a:r>
              <a:rPr lang="en-US" sz="2709" dirty="0"/>
              <a:t>http://www.dotnetdevdude.com/downloads/code/</a:t>
            </a:r>
            <a:br>
              <a:rPr lang="en-US" sz="2709" dirty="0"/>
            </a:br>
            <a:r>
              <a:rPr lang="en-US" sz="2709" dirty="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052" y="3617315"/>
            <a:ext cx="5596204" cy="311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24" y="2283164"/>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sz="4800" dirty="0" smtClean="0"/>
              <a:t>Dependency Injection (DI)</a:t>
            </a:r>
            <a:endParaRPr lang="en-US" sz="4800"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036" y="1336241"/>
            <a:ext cx="3572453" cy="237925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975366" y="2988114"/>
            <a:ext cx="11054081" cy="1915169"/>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4800" dirty="0"/>
              <a:t>Inversion of Control (</a:t>
            </a:r>
            <a:r>
              <a:rPr lang="en-US" sz="4800" dirty="0" err="1"/>
              <a:t>IoC</a:t>
            </a:r>
            <a:r>
              <a:rPr lang="en-US" sz="4800" dirty="0"/>
              <a:t>)</a:t>
            </a:r>
            <a:endParaRPr lang="en-US" sz="4800"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784" y="4361016"/>
            <a:ext cx="3942758" cy="262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 + </a:t>
            </a:r>
            <a:r>
              <a:rPr lang="en-US" dirty="0" err="1" smtClean="0"/>
              <a:t>IoC</a:t>
            </a:r>
            <a:r>
              <a:rPr lang="en-US" dirty="0" smtClean="0"/>
              <a:t> Get’s Us…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030" y="1803401"/>
            <a:ext cx="3300510" cy="2475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4033" y="4418979"/>
            <a:ext cx="3385887" cy="254747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5765540" y="2217982"/>
            <a:ext cx="5201523" cy="1780694"/>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3793" dirty="0"/>
              <a:t>Separation of Concerns</a:t>
            </a:r>
            <a:endParaRPr lang="en-US" sz="3793" dirty="0">
              <a:solidFill>
                <a:schemeClr val="accent2"/>
              </a:solidFill>
            </a:endParaRPr>
          </a:p>
        </p:txBody>
      </p:sp>
      <p:sp>
        <p:nvSpPr>
          <p:cNvPr id="8" name="Title 5"/>
          <p:cNvSpPr txBox="1">
            <a:spLocks/>
          </p:cNvSpPr>
          <p:nvPr/>
        </p:nvSpPr>
        <p:spPr>
          <a:xfrm>
            <a:off x="3497179" y="4973863"/>
            <a:ext cx="2828339" cy="1780694"/>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3793" dirty="0" err="1"/>
              <a:t>Mockability</a:t>
            </a:r>
            <a:endParaRPr lang="en-US" sz="3793"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24" y="2302218"/>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Fakes/Stubs</a:t>
            </a:r>
            <a:endParaRPr lang="en-US" dirty="0"/>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4608" y="3285461"/>
            <a:ext cx="2870043" cy="274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Mocks</a:t>
            </a:r>
            <a:endParaRPr lang="en-US" dirty="0"/>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7720135" y="3806456"/>
            <a:ext cx="2986568" cy="274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59461"/>
            <a:ext cx="9981528" cy="1275108"/>
          </a:xfrm>
        </p:spPr>
        <p:txBody>
          <a:bodyPr/>
          <a:lstStyle/>
          <a:p>
            <a:pPr>
              <a:defRPr/>
            </a:pPr>
            <a:r>
              <a:rPr lang="en-US" dirty="0" smtClean="0"/>
              <a:t>What’s on Tap</a:t>
            </a:r>
          </a:p>
        </p:txBody>
      </p:sp>
      <p:sp>
        <p:nvSpPr>
          <p:cNvPr id="8" name="Rectangle 3"/>
          <p:cNvSpPr txBox="1">
            <a:spLocks noChangeArrowheads="1"/>
          </p:cNvSpPr>
          <p:nvPr/>
        </p:nvSpPr>
        <p:spPr bwMode="auto">
          <a:xfrm>
            <a:off x="1219201" y="1553902"/>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r>
              <a:rPr lang="en-US" sz="3251" kern="0" dirty="0">
                <a:solidFill>
                  <a:srgbClr val="000000"/>
                </a:solidFill>
              </a:rPr>
              <a:t>Types of testing</a:t>
            </a:r>
          </a:p>
          <a:p>
            <a:pPr lvl="0"/>
            <a:r>
              <a:rPr lang="en-US" sz="3251" kern="0" dirty="0">
                <a:solidFill>
                  <a:srgbClr val="000000"/>
                </a:solidFill>
              </a:rPr>
              <a:t>What is Test-driven development?</a:t>
            </a:r>
          </a:p>
          <a:p>
            <a:r>
              <a:rPr lang="en-US" sz="3251" kern="0" dirty="0">
                <a:solidFill>
                  <a:srgbClr val="000000"/>
                </a:solidFill>
              </a:rPr>
              <a:t>Unit Testing</a:t>
            </a:r>
          </a:p>
          <a:p>
            <a:pPr lvl="0"/>
            <a:r>
              <a:rPr lang="en-US" sz="3251" kern="0" dirty="0">
                <a:solidFill>
                  <a:srgbClr val="000000"/>
                </a:solidFill>
              </a:rPr>
              <a:t>Concepts and stuff</a:t>
            </a:r>
          </a:p>
          <a:p>
            <a:pPr lvl="0"/>
            <a:r>
              <a:rPr lang="en-US" sz="3251" kern="0" dirty="0">
                <a:solidFill>
                  <a:srgbClr val="000000"/>
                </a:solidFill>
              </a:rPr>
              <a:t>Organization</a:t>
            </a:r>
          </a:p>
          <a:p>
            <a:pPr lvl="0"/>
            <a:r>
              <a:rPr lang="en-US" sz="3251" kern="0" dirty="0">
                <a:solidFill>
                  <a:srgbClr val="000000"/>
                </a:solidFill>
              </a:rPr>
              <a:t>DI/</a:t>
            </a:r>
            <a:r>
              <a:rPr lang="en-US" sz="3251" kern="0" dirty="0" err="1">
                <a:solidFill>
                  <a:srgbClr val="000000"/>
                </a:solidFill>
              </a:rPr>
              <a:t>IoC</a:t>
            </a:r>
            <a:endParaRPr lang="en-US" sz="3251" kern="0" dirty="0">
              <a:solidFill>
                <a:srgbClr val="000000"/>
              </a:solidFill>
            </a:endParaRPr>
          </a:p>
          <a:p>
            <a:pPr lvl="0"/>
            <a:r>
              <a:rPr lang="en-US" sz="3251" kern="0" dirty="0">
                <a:solidFill>
                  <a:srgbClr val="000000"/>
                </a:solidFill>
              </a:rPr>
              <a:t>Mocks, Fakes, Stubs</a:t>
            </a: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966" y="3466213"/>
            <a:ext cx="2681580" cy="2534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6452" y="487936"/>
            <a:ext cx="12650069" cy="113534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603" y="2302220"/>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502704"/>
            <a:ext cx="15069600" cy="1064380"/>
          </a:xfrm>
        </p:spPr>
        <p:txBody>
          <a:bodyPr/>
          <a:lstStyle/>
          <a:p>
            <a:r>
              <a:rPr lang="en-US" dirty="0" smtClean="0"/>
              <a:t>What Did We Learn?</a:t>
            </a:r>
            <a:endParaRPr lang="en-US" dirty="0"/>
          </a:p>
        </p:txBody>
      </p:sp>
      <p:sp>
        <p:nvSpPr>
          <p:cNvPr id="10" name="Text Placeholder 4"/>
          <p:cNvSpPr txBox="1">
            <a:spLocks/>
          </p:cNvSpPr>
          <p:nvPr/>
        </p:nvSpPr>
        <p:spPr bwMode="auto">
          <a:xfrm>
            <a:off x="1312866" y="1575341"/>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DI/</a:t>
            </a:r>
            <a:r>
              <a:rPr lang="en-US" sz="3251" kern="0" dirty="0" err="1"/>
              <a:t>IoC</a:t>
            </a:r>
            <a:endParaRPr lang="en-US" sz="3251" kern="0" dirty="0"/>
          </a:p>
          <a:p>
            <a:r>
              <a:rPr lang="en-US" sz="3251" kern="0" dirty="0"/>
              <a:t>Mocks/Fakes/Stubs</a:t>
            </a:r>
            <a:r>
              <a:rPr lang="en-US" sz="2870"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416276"/>
            <a:ext cx="15069600" cy="1064380"/>
          </a:xfrm>
        </p:spPr>
        <p:txBody>
          <a:bodyPr/>
          <a:lstStyle/>
          <a:p>
            <a:r>
              <a:rPr lang="en-US" dirty="0" smtClean="0"/>
              <a:t>Thank You!</a:t>
            </a:r>
            <a:endParaRPr lang="en-US" dirty="0"/>
          </a:p>
        </p:txBody>
      </p:sp>
      <p:sp>
        <p:nvSpPr>
          <p:cNvPr id="10" name="Text Placeholder 4"/>
          <p:cNvSpPr txBox="1">
            <a:spLocks/>
          </p:cNvSpPr>
          <p:nvPr/>
        </p:nvSpPr>
        <p:spPr bwMode="auto">
          <a:xfrm>
            <a:off x="1312866" y="1488913"/>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github.com/KBurnell/TestDriving.NET</a:t>
            </a:r>
          </a:p>
          <a:p>
            <a:r>
              <a:rPr lang="en-US" sz="3251" kern="0" dirty="0"/>
              <a:t>Find me:</a:t>
            </a:r>
          </a:p>
          <a:p>
            <a:pPr lvl="1"/>
            <a:r>
              <a:rPr lang="en-US" sz="2870" kern="0" dirty="0"/>
              <a:t>Twitter: 	@</a:t>
            </a:r>
            <a:r>
              <a:rPr lang="en-US" sz="2870" kern="0" dirty="0" err="1"/>
              <a:t>KeBurnell</a:t>
            </a:r>
            <a:endParaRPr lang="en-US" sz="2870" kern="0" dirty="0"/>
          </a:p>
          <a:p>
            <a:pPr lvl="1"/>
            <a:r>
              <a:rPr lang="en-US" sz="2870" kern="0" dirty="0"/>
              <a:t>Blog: 	</a:t>
            </a:r>
            <a:r>
              <a:rPr lang="en-US" sz="2870" kern="0" dirty="0" smtClean="0"/>
              <a:t>	DotNetDevDude.com</a:t>
            </a:r>
            <a:endParaRPr lang="en-US" sz="2870" kern="0" dirty="0"/>
          </a:p>
          <a:p>
            <a:pPr lvl="1"/>
            <a:r>
              <a:rPr lang="en-US" sz="2870" kern="0" dirty="0"/>
              <a:t>E-Mail:	</a:t>
            </a:r>
            <a:r>
              <a:rPr lang="en-US" sz="2870" kern="0" dirty="0" smtClean="0"/>
              <a:t>	KBurnell@SkylineTechnologies.com</a:t>
            </a:r>
            <a:r>
              <a:rPr lang="en-US" sz="2870" kern="0" dirty="0"/>
              <a:t>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986" y="2694314"/>
            <a:ext cx="4691073" cy="398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74095" y="505994"/>
            <a:ext cx="12230705" cy="127510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470" y="3189767"/>
            <a:ext cx="2405896" cy="324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74101" y="250812"/>
            <a:ext cx="11559821" cy="127510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094" y="4667694"/>
            <a:ext cx="6272681" cy="195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74101" y="472277"/>
            <a:ext cx="11559821" cy="127510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427" y="4380613"/>
            <a:ext cx="2523404" cy="2247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11153" y="249968"/>
            <a:ext cx="11793160" cy="127510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7207975" y="5659497"/>
            <a:ext cx="5256193" cy="1275108"/>
          </a:xfrm>
          <a:prstGeom prst="rect">
            <a:avLst/>
          </a:prstGeom>
          <a:noFill/>
          <a:ln w="9525">
            <a:noFill/>
            <a:miter lim="800000"/>
            <a:headEnd/>
            <a:tailEnd/>
          </a:ln>
        </p:spPr>
        <p:txBody>
          <a:bodyPr vert="horz" wrap="square" lIns="130907" tIns="65453" rIns="130907" bIns="6545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4605"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115" y="1924492"/>
            <a:ext cx="4001465" cy="300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6DBE1C9-0895-41F8-89A3-98DC40E91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MyCustom16x9</Template>
  <TotalTime>5018</TotalTime>
  <Words>1869</Words>
  <Application>Microsoft Office PowerPoint</Application>
  <PresentationFormat>Custom</PresentationFormat>
  <Paragraphs>350</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Consolas</vt:lpstr>
      <vt:lpstr>Wingdings</vt:lpstr>
      <vt:lpstr>MyCustom16x9</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Characteristics of a good unit test</vt:lpstr>
      <vt:lpstr>Concepts and stuff</vt:lpstr>
      <vt:lpstr>Setting the Foundation</vt:lpstr>
      <vt:lpstr>I Shall Call Him…</vt:lpstr>
      <vt:lpstr>Because I’m Lazy…</vt:lpstr>
      <vt:lpstr>Demo: Writing a Unit Test</vt:lpstr>
      <vt:lpstr>Dependency Injection (DI)</vt:lpstr>
      <vt:lpstr>DI + IoC Get’s Us…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171</cp:revision>
  <dcterms:created xsi:type="dcterms:W3CDTF">2012-04-03T13:40:37Z</dcterms:created>
  <dcterms:modified xsi:type="dcterms:W3CDTF">2012-08-29T12:14:33Z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