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8" autoAdjust="0"/>
    <p:restoredTop sz="52200" autoAdjust="0"/>
  </p:normalViewPr>
  <p:slideViewPr>
    <p:cSldViewPr snapToGrid="0">
      <p:cViewPr varScale="1">
        <p:scale>
          <a:sx n="44" d="100"/>
          <a:sy n="44" d="100"/>
        </p:scale>
        <p:origin x="2664" y="38"/>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4/16/2013</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a:t>
            </a:r>
            <a:r>
              <a:rPr lang="en-US" sz="1400" baseline="0" dirty="0" smtClean="0"/>
              <a:t> the sum of the two inputs</a:t>
            </a:r>
            <a:endParaRPr lang="en-US" sz="1400" dirty="0" smtClean="0"/>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r>
              <a:rPr lang="en-US" sz="1400" b="1" dirty="0" smtClean="0"/>
              <a:t>tdd1</a:t>
            </a:r>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err="1" smtClean="0"/>
              <a:t>FluentAssertions</a:t>
            </a:r>
            <a:endParaRPr lang="en-US" sz="1400" dirty="0" smtClean="0"/>
          </a:p>
          <a:p>
            <a:pPr marL="2114550" lvl="4" indent="-285750" algn="l">
              <a:buFont typeface="Arial" pitchFamily="34" charset="0"/>
              <a:buChar char="•"/>
            </a:pPr>
            <a:r>
              <a:rPr lang="en-US" sz="1400" dirty="0" smtClean="0"/>
              <a:t> </a:t>
            </a:r>
            <a:r>
              <a:rPr lang="en-US" sz="1200" kern="1200" dirty="0" err="1" smtClean="0">
                <a:solidFill>
                  <a:schemeClr val="tx1"/>
                </a:solidFill>
                <a:effectLst/>
                <a:latin typeface="+mn-lt"/>
                <a:ea typeface="+mn-ea"/>
                <a:cs typeface="+mn-cs"/>
              </a:rPr>
              <a:t>result.Should</a:t>
            </a:r>
            <a:r>
              <a:rPr lang="en-US" dirty="0" smtClean="0"/>
              <a:t>()</a:t>
            </a:r>
            <a:r>
              <a:rPr lang="en-US" sz="1200" kern="1200" dirty="0" smtClean="0">
                <a:solidFill>
                  <a:schemeClr val="tx1"/>
                </a:solidFill>
                <a:effectLst/>
                <a:latin typeface="+mn-lt"/>
                <a:ea typeface="+mn-ea"/>
                <a:cs typeface="+mn-cs"/>
              </a:rPr>
              <a:t>.Be</a:t>
            </a:r>
            <a:r>
              <a:rPr lang="en-US" dirty="0" smtClean="0"/>
              <a:t>(</a:t>
            </a:r>
            <a:r>
              <a:rPr lang="en-US" sz="1200" kern="1200" dirty="0" smtClean="0">
                <a:solidFill>
                  <a:schemeClr val="tx1"/>
                </a:solidFill>
                <a:effectLst/>
                <a:latin typeface="+mn-lt"/>
                <a:ea typeface="+mn-ea"/>
                <a:cs typeface="+mn-cs"/>
              </a:rPr>
              <a:t>12</a:t>
            </a:r>
            <a:r>
              <a:rPr lang="en-US" dirty="0" smtClean="0"/>
              <a:t>); </a:t>
            </a:r>
            <a:r>
              <a:rPr lang="en-US" sz="1400" dirty="0" smtClean="0"/>
              <a:t> </a:t>
            </a:r>
          </a:p>
          <a:p>
            <a:pPr marL="1200150" lvl="2" indent="-285750" algn="l">
              <a:buFont typeface="Arial" pitchFamily="34" charset="0"/>
              <a:buChar char="•"/>
            </a:pPr>
            <a:r>
              <a:rPr lang="en-US" sz="1400" b="1" dirty="0" smtClean="0"/>
              <a:t>Refactor</a:t>
            </a:r>
          </a:p>
          <a:p>
            <a:pPr marL="1657350" lvl="3" indent="-285750" algn="l">
              <a:buFont typeface="Arial" pitchFamily="34" charset="0"/>
              <a:buChar char="•"/>
            </a:pPr>
            <a:r>
              <a:rPr lang="en-US" sz="1400" dirty="0" smtClean="0"/>
              <a:t>Nothing really to refactor</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err="1" smtClean="0"/>
              <a:t>Typs</a:t>
            </a:r>
            <a:endParaRPr lang="en-US" dirty="0" smtClean="0"/>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914400" lvl="2" indent="0" algn="l">
              <a:buFont typeface="Arial" pitchFamily="34" charset="0"/>
              <a:buNone/>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Inversion</a:t>
            </a:r>
            <a:r>
              <a:rPr lang="en-US" b="1" baseline="0" dirty="0" smtClean="0"/>
              <a:t> of Control</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contract or interface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We’ll</a:t>
            </a:r>
            <a:r>
              <a:rPr lang="en-US" baseline="0" dirty="0" smtClean="0"/>
              <a:t> talk about much more in a bit</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a:t>
            </a:r>
            <a:r>
              <a:rPr lang="en-US" dirty="0" smtClean="0"/>
              <a:t>Injection</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public</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IValidationService</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a:t>
            </a:r>
            <a:r>
              <a:rPr lang="en-US" dirty="0" smtClean="0">
                <a:latin typeface="Consolas" panose="020B0609020204030204" pitchFamily="49" charset="0"/>
                <a:cs typeface="Consolas" panose="020B0609020204030204" pitchFamily="49" charset="0"/>
              </a:rPr>
              <a:t> { </a:t>
            </a:r>
            <a:r>
              <a:rPr lang="en-US" sz="1200" kern="1200" dirty="0" smtClean="0">
                <a:solidFill>
                  <a:schemeClr val="tx1"/>
                </a:solidFill>
                <a:effectLst/>
                <a:latin typeface="Consolas" panose="020B0609020204030204" pitchFamily="49" charset="0"/>
                <a:ea typeface="+mn-ea"/>
                <a:cs typeface="Consolas" panose="020B0609020204030204" pitchFamily="49" charset="0"/>
              </a:rPr>
              <a:t>get</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set</a:t>
            </a:r>
            <a:r>
              <a:rPr lang="en-US" dirty="0" smtClean="0">
                <a:latin typeface="Consolas" panose="020B0609020204030204" pitchFamily="49" charset="0"/>
                <a:cs typeface="Consolas" panose="020B0609020204030204" pitchFamily="49" charset="0"/>
              </a:rPr>
              <a:t>; } </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ValidationService.ValidateForAdd</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value1</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value2</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throw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Exception</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"DOH!"</a:t>
            </a:r>
            <a:r>
              <a:rPr lang="en-US" dirty="0" smtClean="0">
                <a:latin typeface="Consolas" panose="020B0609020204030204" pitchFamily="49" charset="0"/>
                <a:cs typeface="Consolas" panose="020B0609020204030204" pitchFamily="49" charset="0"/>
              </a:rPr>
              <a:t>);</a:t>
            </a:r>
            <a:r>
              <a:rPr lang="en-US" dirty="0" smtClean="0"/>
              <a:t> </a:t>
            </a:r>
            <a:endParaRPr lang="en-US" dirty="0" smtClean="0"/>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457200" lvl="1" indent="0" algn="l">
              <a:buFont typeface="Arial" pitchFamily="34" charset="0"/>
              <a:buNone/>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742950" lvl="1" indent="-285750" algn="l">
              <a:buFont typeface="Arial" pitchFamily="34" charset="0"/>
              <a:buChar char="•"/>
            </a:pPr>
            <a:r>
              <a:rPr lang="en-US" sz="1400" dirty="0" smtClean="0"/>
              <a:t>Show </a:t>
            </a:r>
            <a:r>
              <a:rPr lang="en-US" sz="1400" dirty="0" err="1" smtClean="0"/>
              <a:t>IoCBootstrapper</a:t>
            </a:r>
            <a:endParaRPr lang="en-US" sz="1400" dirty="0" smtClean="0"/>
          </a:p>
          <a:p>
            <a:pPr marL="1200150" lvl="2" indent="-285750" algn="l">
              <a:buFont typeface="Arial" pitchFamily="34" charset="0"/>
              <a:buChar char="•"/>
            </a:pPr>
            <a:r>
              <a:rPr lang="en-US" sz="1400" dirty="0" smtClean="0"/>
              <a:t>Talk about what it does…</a:t>
            </a:r>
          </a:p>
          <a:p>
            <a:pPr marL="1200150" lvl="2" indent="-285750" algn="l">
              <a:buFont typeface="Arial" pitchFamily="34" charset="0"/>
              <a:buChar char="•"/>
            </a:pPr>
            <a:r>
              <a:rPr lang="en-US" sz="1400" dirty="0" smtClean="0"/>
              <a:t>Scans all assemblies from</a:t>
            </a:r>
            <a:r>
              <a:rPr lang="en-US" sz="1400" baseline="0" dirty="0" smtClean="0"/>
              <a:t> the application’s base directory</a:t>
            </a:r>
          </a:p>
          <a:p>
            <a:pPr marL="1200150" lvl="2" indent="-285750" algn="l">
              <a:buFont typeface="Arial" pitchFamily="34" charset="0"/>
              <a:buChar char="•"/>
            </a:pPr>
            <a:r>
              <a:rPr lang="en-US" sz="1400" baseline="0" dirty="0" smtClean="0"/>
              <a:t>And uses convention to resolve </a:t>
            </a:r>
            <a:r>
              <a:rPr lang="en-US" sz="1400" baseline="0" dirty="0" err="1" smtClean="0"/>
              <a:t>IFoo</a:t>
            </a:r>
            <a:r>
              <a:rPr lang="en-US" sz="1400" baseline="0" dirty="0" smtClean="0"/>
              <a:t> to Foo.</a:t>
            </a:r>
          </a:p>
          <a:p>
            <a:pPr marL="1200150" lvl="2" indent="-285750" algn="l">
              <a:buFont typeface="Arial" pitchFamily="34" charset="0"/>
              <a:buChar char="•"/>
            </a:pPr>
            <a:r>
              <a:rPr lang="en-US" sz="1400" baseline="0" dirty="0" smtClean="0"/>
              <a:t>In this case we call the </a:t>
            </a:r>
            <a:r>
              <a:rPr lang="en-US" sz="1400" baseline="0" dirty="0" err="1" smtClean="0"/>
              <a:t>Boostrap</a:t>
            </a:r>
            <a:r>
              <a:rPr lang="en-US" sz="1400" baseline="0" dirty="0" smtClean="0"/>
              <a:t> method from our programs Main method because we are using a console app</a:t>
            </a:r>
          </a:p>
          <a:p>
            <a:pPr marL="1657350" lvl="3" indent="-285750" algn="l">
              <a:buFont typeface="Arial" pitchFamily="34" charset="0"/>
              <a:buChar char="•"/>
            </a:pPr>
            <a:r>
              <a:rPr lang="en-US" sz="1400" baseline="0" dirty="0" smtClean="0"/>
              <a:t>In a web app you would do the bootstrapping on Application Start</a:t>
            </a:r>
            <a:endParaRPr lang="en-US" sz="1400" dirty="0" smtClean="0"/>
          </a:p>
          <a:p>
            <a:pPr marL="742950" lvl="1" indent="-285750" algn="l">
              <a:buFont typeface="Arial" pitchFamily="34" charset="0"/>
              <a:buChar char="•"/>
            </a:pPr>
            <a:r>
              <a:rPr lang="en-US" sz="1400" b="0" dirty="0" smtClean="0"/>
              <a:t>Back</a:t>
            </a:r>
            <a:r>
              <a:rPr lang="en-US" sz="1400" b="0" baseline="0" dirty="0" smtClean="0"/>
              <a:t> in unit test</a:t>
            </a:r>
          </a:p>
          <a:p>
            <a:pPr marL="1200150" lvl="2" indent="-285750" algn="l">
              <a:buFont typeface="Arial" pitchFamily="34" charset="0"/>
              <a:buChar char="•"/>
            </a:pPr>
            <a:r>
              <a:rPr lang="en-US" sz="1400" b="0" baseline="0" dirty="0" smtClean="0"/>
              <a:t>Change instantiate of </a:t>
            </a:r>
            <a:r>
              <a:rPr lang="en-US" sz="1400" b="0" baseline="0" dirty="0" err="1" smtClean="0"/>
              <a:t>classUnderTest</a:t>
            </a:r>
            <a:r>
              <a:rPr lang="en-US" sz="1400" b="0" baseline="0" dirty="0" smtClean="0"/>
              <a:t> to </a:t>
            </a:r>
            <a:r>
              <a:rPr lang="en-US" sz="1400" b="1" baseline="0" dirty="0" err="1" smtClean="0"/>
              <a:t>ObjectFactory.GetInstance</a:t>
            </a:r>
            <a:r>
              <a:rPr lang="en-US" sz="1400" b="1" baseline="0" dirty="0" smtClean="0"/>
              <a:t>&lt;</a:t>
            </a:r>
            <a:r>
              <a:rPr lang="en-US" sz="1400" b="1" baseline="0" dirty="0" err="1" smtClean="0"/>
              <a:t>ICalculatorService</a:t>
            </a:r>
            <a:r>
              <a:rPr lang="en-US" sz="1400" b="1" baseline="0" dirty="0" smtClean="0"/>
              <a:t>&gt;();</a:t>
            </a:r>
          </a:p>
          <a:p>
            <a:pPr marL="1200150" lvl="2" indent="-285750" algn="l">
              <a:buFont typeface="Arial" pitchFamily="34" charset="0"/>
              <a:buChar char="•"/>
            </a:pPr>
            <a:r>
              <a:rPr lang="en-US" sz="1200" b="0" kern="1200" dirty="0" smtClean="0">
                <a:solidFill>
                  <a:schemeClr val="tx1"/>
                </a:solidFill>
                <a:effectLst/>
                <a:latin typeface="+mn-lt"/>
                <a:ea typeface="+mn-ea"/>
                <a:cs typeface="+mn-cs"/>
              </a:rPr>
              <a:t>Run</a:t>
            </a:r>
            <a:r>
              <a:rPr lang="en-US" sz="1200" b="0" kern="1200" baseline="0" dirty="0" smtClean="0">
                <a:solidFill>
                  <a:schemeClr val="tx1"/>
                </a:solidFill>
                <a:effectLst/>
                <a:latin typeface="+mn-lt"/>
                <a:ea typeface="+mn-ea"/>
                <a:cs typeface="+mn-cs"/>
              </a:rPr>
              <a:t> test and note that this fails with a plug in error telling us </a:t>
            </a:r>
            <a:r>
              <a:rPr lang="en-US" sz="1200" b="0" kern="1200" baseline="0" dirty="0" err="1" smtClean="0">
                <a:solidFill>
                  <a:schemeClr val="tx1"/>
                </a:solidFill>
                <a:effectLst/>
                <a:latin typeface="+mn-lt"/>
                <a:ea typeface="+mn-ea"/>
                <a:cs typeface="+mn-cs"/>
              </a:rPr>
              <a:t>structuremap</a:t>
            </a:r>
            <a:r>
              <a:rPr lang="en-US" sz="1200" b="0" kern="1200" baseline="0" dirty="0" smtClean="0">
                <a:solidFill>
                  <a:schemeClr val="tx1"/>
                </a:solidFill>
                <a:effectLst/>
                <a:latin typeface="+mn-lt"/>
                <a:ea typeface="+mn-ea"/>
                <a:cs typeface="+mn-cs"/>
              </a:rPr>
              <a:t> is not configured.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This makes sense because our Bootstrap method is not getting called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I don’t want to call the Bootstrap method from my test because I want the flexibility to use other implementations of the interfaces like mocks</a:t>
            </a:r>
          </a:p>
          <a:p>
            <a:pPr marL="1200150" lvl="2" indent="-285750" algn="l">
              <a:buFont typeface="Arial" pitchFamily="34" charset="0"/>
              <a:buChar char="•"/>
            </a:pPr>
            <a:r>
              <a:rPr lang="en-US" sz="1400" b="0" dirty="0" smtClean="0"/>
              <a:t>Directly</a:t>
            </a:r>
            <a:r>
              <a:rPr lang="en-US" sz="1400" b="0" baseline="0" dirty="0" smtClean="0"/>
              <a:t> before </a:t>
            </a:r>
            <a:r>
              <a:rPr lang="en-US" sz="1400" b="0" baseline="0" dirty="0" err="1" smtClean="0"/>
              <a:t>mockRepository.VerifyAll</a:t>
            </a:r>
            <a:r>
              <a:rPr lang="en-US" sz="1400" b="0" baseline="0" dirty="0" smtClean="0"/>
              <a:t> … </a:t>
            </a:r>
            <a:r>
              <a:rPr lang="en-US" sz="1400" b="1" baseline="0" dirty="0" smtClean="0"/>
              <a:t>tdd2</a:t>
            </a:r>
          </a:p>
          <a:p>
            <a:pPr marL="1657350" lvl="3" indent="-285750" algn="l">
              <a:buFont typeface="Arial" pitchFamily="34" charset="0"/>
              <a:buChar char="•"/>
            </a:pPr>
            <a:r>
              <a:rPr lang="en-US" sz="1400" b="0" dirty="0" smtClean="0"/>
              <a:t>So what we</a:t>
            </a:r>
            <a:r>
              <a:rPr lang="en-US" sz="1400" b="0" baseline="0" dirty="0" smtClean="0"/>
              <a:t> are doing here is configuring </a:t>
            </a:r>
            <a:r>
              <a:rPr lang="en-US" sz="1400" b="0" baseline="0" dirty="0" err="1" smtClean="0"/>
              <a:t>Structuremap</a:t>
            </a:r>
            <a:r>
              <a:rPr lang="en-US" sz="1400" b="0" baseline="0" dirty="0" smtClean="0"/>
              <a:t> for the dependencies our test will use.</a:t>
            </a:r>
          </a:p>
          <a:p>
            <a:pPr marL="1657350" lvl="3" indent="-285750" algn="l">
              <a:buFont typeface="Arial" pitchFamily="34" charset="0"/>
              <a:buChar char="•"/>
            </a:pPr>
            <a:r>
              <a:rPr lang="en-US" sz="1400" b="0" baseline="0" dirty="0" smtClean="0"/>
              <a:t>For </a:t>
            </a:r>
            <a:r>
              <a:rPr lang="en-US" sz="1400" b="0" baseline="0" dirty="0" err="1" smtClean="0"/>
              <a:t>ICalculatorService</a:t>
            </a:r>
            <a:r>
              <a:rPr lang="en-US" sz="1400" b="0" baseline="0" dirty="0" smtClean="0"/>
              <a:t> I am telling </a:t>
            </a:r>
            <a:r>
              <a:rPr lang="en-US" sz="1400" b="0" baseline="0" dirty="0" err="1" smtClean="0"/>
              <a:t>StructureMap</a:t>
            </a:r>
            <a:r>
              <a:rPr lang="en-US" sz="1400" b="0" baseline="0" dirty="0" smtClean="0"/>
              <a:t> to use the actual production </a:t>
            </a:r>
            <a:r>
              <a:rPr lang="en-US" sz="1400" b="0" baseline="0" dirty="0" err="1" smtClean="0"/>
              <a:t>CalculatorService</a:t>
            </a:r>
            <a:r>
              <a:rPr lang="en-US" sz="1400" b="0" baseline="0" dirty="0" smtClean="0"/>
              <a:t> as that is the class under test</a:t>
            </a:r>
          </a:p>
          <a:p>
            <a:pPr marL="1657350" lvl="3" indent="-285750" algn="l">
              <a:buFont typeface="Arial" pitchFamily="34" charset="0"/>
              <a:buChar char="•"/>
            </a:pPr>
            <a:r>
              <a:rPr lang="en-US" sz="1400" b="0" baseline="0" dirty="0" smtClean="0"/>
              <a:t>And for </a:t>
            </a:r>
            <a:r>
              <a:rPr lang="en-US" sz="1400" b="0" baseline="0" dirty="0" err="1" smtClean="0"/>
              <a:t>IValidationService</a:t>
            </a:r>
            <a:r>
              <a:rPr lang="en-US" sz="1400" b="0" baseline="0" dirty="0" smtClean="0"/>
              <a:t> I want to use the mock instance I defined in my test.</a:t>
            </a:r>
            <a:endParaRPr lang="en-US" sz="1400" b="0" dirty="0" smtClean="0"/>
          </a:p>
          <a:p>
            <a:pPr marL="742950" lvl="1" indent="-285750" algn="l">
              <a:buFont typeface="Arial" pitchFamily="34" charset="0"/>
              <a:buChar char="•"/>
            </a:pPr>
            <a:r>
              <a:rPr lang="en-US" sz="1400" dirty="0" smtClean="0"/>
              <a:t>Build and run…and you can see</a:t>
            </a:r>
            <a:r>
              <a:rPr lang="en-US" sz="1400" baseline="0" dirty="0" smtClean="0"/>
              <a:t> we are Green.</a:t>
            </a:r>
          </a:p>
          <a:p>
            <a:pPr marL="742950" lvl="1" indent="-285750" algn="l">
              <a:buFont typeface="Arial" pitchFamily="34" charset="0"/>
              <a:buChar char="•"/>
            </a:pPr>
            <a:r>
              <a:rPr lang="en-US" sz="1400" baseline="0" dirty="0" smtClean="0"/>
              <a:t>So let’s set some breakpoints and debug our unit test so we can see what is going on</a:t>
            </a:r>
          </a:p>
          <a:p>
            <a:pPr marL="1200150" lvl="2" indent="-285750" algn="l">
              <a:buFont typeface="Arial" pitchFamily="34" charset="0"/>
              <a:buChar char="•"/>
            </a:pPr>
            <a:r>
              <a:rPr lang="en-US" sz="1400" baseline="0" dirty="0" smtClean="0"/>
              <a:t>Put breakpoint in </a:t>
            </a:r>
            <a:r>
              <a:rPr lang="en-US" sz="1400" baseline="0" dirty="0" err="1" smtClean="0"/>
              <a:t>CalculatorService</a:t>
            </a:r>
            <a:r>
              <a:rPr lang="en-US" sz="1400" baseline="0" dirty="0" smtClean="0"/>
              <a:t> constructor</a:t>
            </a:r>
          </a:p>
          <a:p>
            <a:pPr marL="1200150" lvl="2" indent="-285750" algn="l">
              <a:buFont typeface="Arial" pitchFamily="34" charset="0"/>
              <a:buChar char="•"/>
            </a:pPr>
            <a:r>
              <a:rPr lang="en-US" sz="1400" baseline="0" dirty="0" smtClean="0"/>
              <a:t>And first line of Add method</a:t>
            </a:r>
            <a:endParaRPr lang="en-US" sz="1400" dirty="0" smtClean="0"/>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Debug unit test</a:t>
            </a:r>
          </a:p>
          <a:p>
            <a:pPr marL="1200150" lvl="2" indent="-285750" algn="l">
              <a:buFont typeface="Arial" pitchFamily="34" charset="0"/>
              <a:buChar char="•"/>
            </a:pPr>
            <a:r>
              <a:rPr lang="en-US" sz="1400" dirty="0" smtClean="0"/>
              <a:t>First breakpoint is in the constructor</a:t>
            </a:r>
          </a:p>
          <a:p>
            <a:pPr marL="1657350" lvl="3" indent="-285750" algn="l">
              <a:buFont typeface="Arial" pitchFamily="34" charset="0"/>
              <a:buChar char="•"/>
            </a:pPr>
            <a:r>
              <a:rPr lang="en-US" sz="1400" dirty="0" smtClean="0"/>
              <a:t>You can see that even though we didn’t directly call the constructor</a:t>
            </a:r>
            <a:r>
              <a:rPr lang="en-US" sz="1400" baseline="0" dirty="0" smtClean="0"/>
              <a:t> in our code it is hit via </a:t>
            </a:r>
            <a:r>
              <a:rPr lang="en-US" sz="1400" baseline="0" dirty="0" err="1" smtClean="0"/>
              <a:t>StructureMap</a:t>
            </a:r>
            <a:endParaRPr lang="en-US" sz="1400" baseline="0" dirty="0" smtClean="0"/>
          </a:p>
          <a:p>
            <a:pPr marL="1657350" lvl="3" indent="-285750" algn="l">
              <a:buFont typeface="Arial" pitchFamily="34" charset="0"/>
              <a:buChar char="•"/>
            </a:pPr>
            <a:r>
              <a:rPr lang="en-US" sz="1400" baseline="0" dirty="0" smtClean="0"/>
              <a:t>And the dependencies are automatically provided…I am getting my mock </a:t>
            </a:r>
            <a:r>
              <a:rPr lang="en-US" sz="1400" baseline="0" dirty="0" err="1" smtClean="0"/>
              <a:t>ValidationService</a:t>
            </a:r>
            <a:endParaRPr lang="en-US" sz="1400" baseline="0" dirty="0" smtClean="0"/>
          </a:p>
          <a:p>
            <a:pPr marL="1200150" lvl="2" indent="-285750" algn="l">
              <a:buFont typeface="Arial" pitchFamily="34" charset="0"/>
              <a:buChar char="•"/>
            </a:pPr>
            <a:r>
              <a:rPr lang="en-US" sz="1400" baseline="0" dirty="0" smtClean="0"/>
              <a:t>And as you’d expect if I continue to my second breakpoint I still have my mock </a:t>
            </a:r>
            <a:r>
              <a:rPr lang="en-US" sz="1400" baseline="0" dirty="0" err="1" smtClean="0"/>
              <a:t>ValidationService</a:t>
            </a:r>
            <a:r>
              <a:rPr lang="en-US" sz="1400" baseline="0" dirty="0" smtClean="0"/>
              <a:t> and it is used in the Add method to bypass the actual </a:t>
            </a:r>
            <a:r>
              <a:rPr lang="en-US" sz="1400" baseline="0" dirty="0" err="1" smtClean="0"/>
              <a:t>ValidationService</a:t>
            </a:r>
            <a:r>
              <a:rPr lang="en-US" sz="1400" baseline="0" dirty="0" smtClean="0"/>
              <a:t>.</a:t>
            </a:r>
          </a:p>
          <a:p>
            <a:pPr marL="742950" lvl="1" indent="-285750" algn="l">
              <a:buFont typeface="Arial" pitchFamily="34" charset="0"/>
              <a:buChar char="•"/>
            </a:pPr>
            <a:r>
              <a:rPr lang="en-US" sz="1400" dirty="0" smtClean="0"/>
              <a:t>The result of this is</a:t>
            </a:r>
          </a:p>
          <a:p>
            <a:pPr marL="1200150" lvl="2" indent="-285750" algn="l">
              <a:buFont typeface="Arial" pitchFamily="34" charset="0"/>
              <a:buChar char="•"/>
            </a:pPr>
            <a:r>
              <a:rPr lang="en-US" sz="1400" dirty="0" smtClean="0"/>
              <a:t>Extremely decoupled</a:t>
            </a:r>
            <a:r>
              <a:rPr lang="en-US" sz="1400" baseline="0" dirty="0" smtClean="0"/>
              <a:t> code…everything is only aware of interfaces…not contract implementations</a:t>
            </a:r>
          </a:p>
          <a:p>
            <a:pPr marL="1200150" lvl="2" indent="-285750" algn="l">
              <a:buFont typeface="Arial" pitchFamily="34" charset="0"/>
              <a:buChar char="•"/>
            </a:pPr>
            <a:r>
              <a:rPr lang="en-US" sz="1400" baseline="0" dirty="0" smtClean="0"/>
              <a:t>Very testable code that I can easily isolate and mock dependencies whenever need be.</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2" y="1406768"/>
            <a:ext cx="2637475" cy="1756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720090" y="3163327"/>
            <a:ext cx="8161021" cy="141393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dirty="0" smtClean="0"/>
              <a:t>Inversion of Control (</a:t>
            </a:r>
            <a:r>
              <a:rPr lang="en-US" dirty="0" err="1" smtClean="0"/>
              <a:t>IoC</a:t>
            </a:r>
            <a:r>
              <a:rPr lang="en-US" dirty="0" smtClean="0"/>
              <a:t>)</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02" y="4577260"/>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and stuff</a:t>
            </a:r>
          </a:p>
          <a:p>
            <a:pPr lvl="0"/>
            <a:r>
              <a:rPr lang="en-US" sz="2400" kern="0" dirty="0" smtClean="0">
                <a:solidFill>
                  <a:srgbClr val="000000"/>
                </a:solidFill>
              </a:rPr>
              <a:t>Organization</a:t>
            </a:r>
          </a:p>
          <a:p>
            <a:pPr lvl="0"/>
            <a:r>
              <a:rPr lang="en-US" sz="2400" kern="0" dirty="0" smtClean="0">
                <a:solidFill>
                  <a:srgbClr val="000000"/>
                </a:solidFill>
              </a:rPr>
              <a:t>DI/</a:t>
            </a:r>
            <a:r>
              <a:rPr lang="en-US" sz="2400" kern="0" dirty="0" err="1" smtClean="0">
                <a:solidFill>
                  <a:srgbClr val="000000"/>
                </a:solidFill>
              </a:rPr>
              <a:t>IoC</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p>
          <a:p>
            <a:r>
              <a:rPr lang="en-US" sz="2400" kern="0" dirty="0" err="1" smtClean="0"/>
              <a:t>IoC</a:t>
            </a:r>
            <a:r>
              <a:rPr lang="en-US" sz="2400" kern="0" dirty="0" smtClean="0"/>
              <a:t> tooling rocks!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MyCustom4x3</Template>
  <TotalTime>5851</TotalTime>
  <Words>1777</Words>
  <Application>Microsoft Office PowerPoint</Application>
  <PresentationFormat>Custom</PresentationFormat>
  <Paragraphs>355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192</cp:revision>
  <dcterms:created xsi:type="dcterms:W3CDTF">2012-04-03T13:40:37Z</dcterms:created>
  <dcterms:modified xsi:type="dcterms:W3CDTF">2013-04-17T13:06:52Z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