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58"/>
  </p:notesMasterIdLst>
  <p:handoutMasterIdLst>
    <p:handoutMasterId r:id="rId59"/>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1" r:id="rId25"/>
    <p:sldId id="322" r:id="rId26"/>
    <p:sldId id="323" r:id="rId27"/>
    <p:sldId id="324" r:id="rId28"/>
    <p:sldId id="325" r:id="rId29"/>
    <p:sldId id="326" r:id="rId30"/>
    <p:sldId id="327" r:id="rId31"/>
    <p:sldId id="328" r:id="rId32"/>
    <p:sldId id="335" r:id="rId33"/>
    <p:sldId id="336" r:id="rId34"/>
    <p:sldId id="337" r:id="rId35"/>
    <p:sldId id="338" r:id="rId36"/>
    <p:sldId id="339" r:id="rId37"/>
    <p:sldId id="340" r:id="rId38"/>
    <p:sldId id="333" r:id="rId39"/>
    <p:sldId id="329" r:id="rId40"/>
    <p:sldId id="330" r:id="rId41"/>
    <p:sldId id="331" r:id="rId42"/>
    <p:sldId id="334" r:id="rId43"/>
    <p:sldId id="342" r:id="rId44"/>
    <p:sldId id="343" r:id="rId45"/>
    <p:sldId id="345" r:id="rId46"/>
    <p:sldId id="346" r:id="rId47"/>
    <p:sldId id="347" r:id="rId48"/>
    <p:sldId id="348" r:id="rId49"/>
    <p:sldId id="349" r:id="rId50"/>
    <p:sldId id="353" r:id="rId51"/>
    <p:sldId id="355" r:id="rId52"/>
    <p:sldId id="357" r:id="rId53"/>
    <p:sldId id="354" r:id="rId54"/>
    <p:sldId id="356" r:id="rId55"/>
    <p:sldId id="352" r:id="rId56"/>
    <p:sldId id="295" r:id="rId57"/>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74858" autoAdjust="0"/>
  </p:normalViewPr>
  <p:slideViewPr>
    <p:cSldViewPr snapToGrid="0">
      <p:cViewPr varScale="1">
        <p:scale>
          <a:sx n="78" d="100"/>
          <a:sy n="78" d="100"/>
        </p:scale>
        <p:origin x="2568" y="96"/>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8/20/2012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1200" dirty="0" smtClean="0"/>
              <a:t>No manual setup or running should be required</a:t>
            </a:r>
          </a:p>
          <a:p>
            <a:pPr>
              <a:buFontTx/>
              <a:buChar char="-"/>
            </a:pPr>
            <a:r>
              <a:rPr lang="en-US" sz="1200" kern="0" dirty="0" smtClean="0">
                <a:solidFill>
                  <a:srgbClr val="000000"/>
                </a:solidFill>
              </a:rPr>
              <a:t>Should be able run the same tests over and over again and get the same results every time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559042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Easy to write</a:t>
            </a:r>
          </a:p>
          <a:p>
            <a:pPr>
              <a:buFontTx/>
              <a:buChar char="-"/>
            </a:pPr>
            <a:r>
              <a:rPr lang="en-US" sz="2000" kern="0" dirty="0" smtClean="0">
                <a:solidFill>
                  <a:srgbClr val="000000"/>
                </a:solidFill>
              </a:rPr>
              <a:t>If you find a unit test difficult to write chances are</a:t>
            </a:r>
          </a:p>
          <a:p>
            <a:pPr lvl="1">
              <a:buFontTx/>
              <a:buChar char="-"/>
            </a:pPr>
            <a:r>
              <a:rPr lang="en-US" sz="1700" kern="0" dirty="0" smtClean="0">
                <a:solidFill>
                  <a:srgbClr val="000000"/>
                </a:solidFill>
              </a:rPr>
              <a:t>You are trying to test too much</a:t>
            </a:r>
          </a:p>
          <a:p>
            <a:pPr lvl="1">
              <a:buFontTx/>
              <a:buChar char="-"/>
            </a:pPr>
            <a:r>
              <a:rPr lang="en-US" sz="1700" kern="0" dirty="0" smtClean="0">
                <a:solidFill>
                  <a:srgbClr val="000000"/>
                </a:solidFill>
              </a:rPr>
              <a:t>Your method under test is too complex and should be refactored</a:t>
            </a:r>
          </a:p>
          <a:p>
            <a:pPr lvl="1">
              <a:buFontTx/>
              <a:buChar char="-"/>
            </a:pPr>
            <a:r>
              <a:rPr lang="en-US" sz="1700" kern="0" dirty="0" smtClean="0">
                <a:solidFill>
                  <a:srgbClr val="000000"/>
                </a:solidFill>
              </a:rPr>
              <a:t>Your dependency’s are not isolated</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023688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1200" dirty="0" smtClean="0"/>
              <a:t>Coded using an automated unit testing framework that runs tests at the push of a button</a:t>
            </a:r>
          </a:p>
          <a:p>
            <a:pPr>
              <a:buFontTx/>
              <a:buChar char="-"/>
            </a:pPr>
            <a:r>
              <a:rPr lang="en-US" sz="1200" kern="0" dirty="0" err="1" smtClean="0">
                <a:solidFill>
                  <a:srgbClr val="000000"/>
                </a:solidFill>
              </a:rPr>
              <a:t>MSTest</a:t>
            </a:r>
            <a:endParaRPr lang="en-US" sz="1200" kern="0" dirty="0" smtClean="0">
              <a:solidFill>
                <a:srgbClr val="000000"/>
              </a:solidFill>
            </a:endParaRPr>
          </a:p>
          <a:p>
            <a:pPr>
              <a:buFontTx/>
              <a:buChar char="-"/>
            </a:pPr>
            <a:r>
              <a:rPr lang="en-US" sz="1200" kern="0" dirty="0" err="1" smtClean="0">
                <a:solidFill>
                  <a:srgbClr val="000000"/>
                </a:solidFill>
              </a:rPr>
              <a:t>nUnit</a:t>
            </a:r>
            <a:endParaRPr lang="en-US" sz="1200" kern="0" dirty="0" smtClean="0">
              <a:solidFill>
                <a:srgbClr val="000000"/>
              </a:solidFill>
            </a:endParaRPr>
          </a:p>
          <a:p>
            <a:pPr>
              <a:buFontTx/>
              <a:buChar char="-"/>
            </a:pPr>
            <a:r>
              <a:rPr lang="en-US" sz="1200" kern="0" dirty="0" err="1" smtClean="0">
                <a:solidFill>
                  <a:srgbClr val="000000"/>
                </a:solidFill>
              </a:rPr>
              <a:t>xUnit</a:t>
            </a:r>
            <a:endParaRPr lang="en-US" sz="1200" kern="0" dirty="0" smtClean="0">
              <a:solidFill>
                <a:srgbClr val="000000"/>
              </a:solidFill>
            </a:endParaRPr>
          </a:p>
          <a:p>
            <a:pPr>
              <a:buFontTx/>
              <a:buChar char="-"/>
            </a:pPr>
            <a:r>
              <a:rPr lang="en-US" sz="1200" kern="0" dirty="0" err="1" smtClean="0">
                <a:solidFill>
                  <a:srgbClr val="000000"/>
                </a:solidFill>
              </a:rPr>
              <a:t>MbUnit</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032403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Your unit test suite should run in under 30 seconds in the worse case</a:t>
            </a:r>
          </a:p>
          <a:p>
            <a:pPr>
              <a:buFontTx/>
              <a:buChar char="-"/>
            </a:pPr>
            <a:r>
              <a:rPr lang="en-US" sz="2000" kern="0" dirty="0" smtClean="0">
                <a:solidFill>
                  <a:srgbClr val="000000"/>
                </a:solidFill>
              </a:rPr>
              <a:t>If it takes longer they</a:t>
            </a:r>
          </a:p>
          <a:p>
            <a:pPr lvl="1">
              <a:buFontTx/>
              <a:buChar char="-"/>
            </a:pPr>
            <a:r>
              <a:rPr lang="en-US" sz="1700" kern="0" dirty="0" smtClean="0">
                <a:solidFill>
                  <a:srgbClr val="000000"/>
                </a:solidFill>
              </a:rPr>
              <a:t>Developers won’t run the test suite</a:t>
            </a:r>
          </a:p>
          <a:p>
            <a:pPr lvl="1">
              <a:buFontTx/>
              <a:buChar char="-"/>
            </a:pPr>
            <a:r>
              <a:rPr lang="en-US" sz="1700" kern="0" dirty="0" smtClean="0">
                <a:solidFill>
                  <a:srgbClr val="000000"/>
                </a:solidFill>
              </a:rPr>
              <a:t>You tests are using external dependencies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337190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kern="0" dirty="0" smtClean="0">
                <a:solidFill>
                  <a:srgbClr val="000000"/>
                </a:solidFill>
              </a:rPr>
              <a:t>No external dependency’s</a:t>
            </a:r>
          </a:p>
          <a:p>
            <a:pPr>
              <a:buFontTx/>
              <a:buChar char="-"/>
            </a:pPr>
            <a:r>
              <a:rPr lang="en-US" sz="2000" kern="0" dirty="0" smtClean="0">
                <a:solidFill>
                  <a:srgbClr val="000000"/>
                </a:solidFill>
              </a:rPr>
              <a:t>Test this by</a:t>
            </a:r>
          </a:p>
          <a:p>
            <a:pPr lvl="1">
              <a:buFontTx/>
              <a:buChar char="-"/>
            </a:pPr>
            <a:r>
              <a:rPr lang="en-US" sz="1700" kern="0" dirty="0" smtClean="0">
                <a:solidFill>
                  <a:srgbClr val="000000"/>
                </a:solidFill>
              </a:rPr>
              <a:t>Unplugging your network cable</a:t>
            </a:r>
          </a:p>
          <a:p>
            <a:pPr lvl="1">
              <a:buFontTx/>
              <a:buChar char="-"/>
            </a:pPr>
            <a:r>
              <a:rPr lang="en-US" sz="1700" kern="0" dirty="0" smtClean="0">
                <a:solidFill>
                  <a:srgbClr val="000000"/>
                </a:solidFill>
              </a:rPr>
              <a:t>Turning off your Wi-Fi</a:t>
            </a:r>
          </a:p>
          <a:p>
            <a:pPr lvl="1">
              <a:buFontTx/>
              <a:buChar char="-"/>
            </a:pPr>
            <a:r>
              <a:rPr lang="en-US" sz="1700" kern="0" dirty="0" smtClean="0">
                <a:solidFill>
                  <a:srgbClr val="000000"/>
                </a:solidFill>
              </a:rPr>
              <a:t>Shutting down your local DB services</a:t>
            </a:r>
          </a:p>
          <a:p>
            <a:pPr lvl="1">
              <a:buFontTx/>
              <a:buChar char="-"/>
            </a:pPr>
            <a:r>
              <a:rPr lang="en-US" sz="1700" kern="0" dirty="0" smtClean="0">
                <a:solidFill>
                  <a:srgbClr val="000000"/>
                </a:solidFill>
              </a:rPr>
              <a:t>And run your unit test suite – they should all still pass!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119369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800" dirty="0" smtClean="0"/>
              <a:t>Red</a:t>
            </a:r>
          </a:p>
          <a:p>
            <a:pPr lvl="1"/>
            <a:r>
              <a:rPr lang="en-US" sz="2500" dirty="0" smtClean="0"/>
              <a:t>Write a failing test</a:t>
            </a:r>
          </a:p>
          <a:p>
            <a:r>
              <a:rPr lang="en-US" sz="2800" dirty="0" smtClean="0"/>
              <a:t>Green </a:t>
            </a:r>
          </a:p>
          <a:p>
            <a:pPr lvl="1"/>
            <a:r>
              <a:rPr lang="en-US" sz="2500" dirty="0" smtClean="0"/>
              <a:t>Write just enough code to get the test to pass</a:t>
            </a:r>
          </a:p>
          <a:p>
            <a:r>
              <a:rPr lang="en-US" sz="2800" dirty="0" smtClean="0"/>
              <a:t>Refactor</a:t>
            </a:r>
          </a:p>
          <a:p>
            <a:pPr lvl="1"/>
            <a:r>
              <a:rPr lang="en-US" sz="2500" dirty="0" smtClean="0"/>
              <a:t>Clean up the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270825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800" dirty="0" smtClean="0"/>
              <a:t>Arrange</a:t>
            </a:r>
          </a:p>
          <a:p>
            <a:pPr lvl="1"/>
            <a:r>
              <a:rPr lang="en-US" sz="2400" dirty="0" smtClean="0"/>
              <a:t>Set up mocks/stubs/fakes</a:t>
            </a:r>
          </a:p>
          <a:p>
            <a:pPr lvl="1"/>
            <a:r>
              <a:rPr lang="en-US" sz="2400" dirty="0" smtClean="0"/>
              <a:t>Instantiate class under test</a:t>
            </a:r>
          </a:p>
          <a:p>
            <a:pPr marL="482600" lvl="1" indent="0">
              <a:buNone/>
            </a:pPr>
            <a:endParaRPr lang="en-US" sz="2400" dirty="0" smtClean="0"/>
          </a:p>
          <a:p>
            <a:r>
              <a:rPr lang="en-US" sz="2800" dirty="0" smtClean="0"/>
              <a:t>Act</a:t>
            </a:r>
          </a:p>
          <a:p>
            <a:pPr lvl="1"/>
            <a:r>
              <a:rPr lang="en-US" sz="2400" dirty="0" smtClean="0"/>
              <a:t>Call the method being tested</a:t>
            </a:r>
          </a:p>
          <a:p>
            <a:pPr marL="482600" lvl="1" indent="0">
              <a:buNone/>
            </a:pPr>
            <a:endParaRPr lang="en-US" sz="2400" dirty="0" smtClean="0"/>
          </a:p>
          <a:p>
            <a:r>
              <a:rPr lang="en-US" sz="2800" dirty="0" smtClean="0"/>
              <a:t>Assert</a:t>
            </a:r>
          </a:p>
          <a:p>
            <a:pPr lvl="1"/>
            <a:r>
              <a:rPr lang="en-US" sz="2400" dirty="0" smtClean="0"/>
              <a:t>Validate expected outcomes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2324752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800" dirty="0" smtClean="0"/>
              <a:t>Collection of best-practice object-oriented design principles</a:t>
            </a:r>
          </a:p>
          <a:p>
            <a:pPr lvl="1"/>
            <a:r>
              <a:rPr lang="en-US" sz="2800" dirty="0" smtClean="0"/>
              <a:t>Uncle Bob</a:t>
            </a:r>
          </a:p>
          <a:p>
            <a:pPr marL="0" indent="0">
              <a:buNone/>
            </a:pPr>
            <a:endParaRPr lang="en-US" sz="2400" dirty="0" smtClean="0"/>
          </a:p>
          <a:p>
            <a:pPr marL="0" indent="0">
              <a:buNone/>
            </a:pPr>
            <a:endParaRPr lang="en-US" sz="2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1501343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Should never be more than one reason for a class to change</a:t>
            </a:r>
          </a:p>
          <a:p>
            <a:pPr marL="742950" lvl="1" indent="-285750" algn="l">
              <a:buFont typeface="Arial" pitchFamily="34" charset="0"/>
              <a:buChar char="•"/>
            </a:pPr>
            <a:r>
              <a:rPr lang="en-US" dirty="0" smtClean="0"/>
              <a:t>A class should have one and only one responsibility</a:t>
            </a:r>
          </a:p>
          <a:p>
            <a:pPr marL="742950" lvl="1" indent="-285750" algn="l">
              <a:buFont typeface="Arial" pitchFamily="34" charset="0"/>
              <a:buChar char="•"/>
            </a:pPr>
            <a:r>
              <a:rPr lang="en-US" dirty="0" smtClean="0"/>
              <a:t>A method should have one and only responsibility</a:t>
            </a:r>
          </a:p>
          <a:p>
            <a:pPr marL="742950" lvl="1" indent="-285750" algn="l">
              <a:buFont typeface="Arial" pitchFamily="34" charset="0"/>
              <a:buChar char="•"/>
            </a:pPr>
            <a:r>
              <a:rPr lang="en-US" dirty="0" smtClean="0"/>
              <a:t>“And” in method names</a:t>
            </a:r>
          </a:p>
          <a:p>
            <a:pPr marL="742950" lvl="1" indent="-285750" algn="l">
              <a:buFont typeface="Arial" pitchFamily="34" charset="0"/>
              <a:buChar char="•"/>
            </a:pPr>
            <a:r>
              <a:rPr lang="en-US" dirty="0" smtClean="0"/>
              <a:t>Long methods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27096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Classes should be open to extension and closed to modifications</a:t>
            </a:r>
          </a:p>
          <a:p>
            <a:pPr marL="742950" lvl="1" indent="-285750" algn="l">
              <a:buFont typeface="Arial" pitchFamily="34" charset="0"/>
              <a:buChar char="•"/>
            </a:pPr>
            <a:r>
              <a:rPr lang="en-US" dirty="0" smtClean="0"/>
              <a:t>Public signatures are contracts – Don’t break them!</a:t>
            </a:r>
          </a:p>
          <a:p>
            <a:pPr marL="742950" lvl="1" indent="-285750" algn="l">
              <a:buFont typeface="Arial" pitchFamily="34" charset="0"/>
              <a:buChar char="•"/>
            </a:pPr>
            <a:r>
              <a:rPr lang="en-US" dirty="0" smtClean="0"/>
              <a:t>Sealed classes are bad!</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1578449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References to base classes must be able to use derived classes without knowing it.</a:t>
            </a:r>
          </a:p>
          <a:p>
            <a:pPr marL="742950" lvl="1" indent="-285750" algn="l">
              <a:buFont typeface="Arial" pitchFamily="34" charset="0"/>
              <a:buChar char="•"/>
            </a:pPr>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532327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Interfaces should be fine grained</a:t>
            </a:r>
          </a:p>
          <a:p>
            <a:pPr marL="742950" lvl="1" indent="-285750" algn="l">
              <a:buFont typeface="Arial" pitchFamily="34" charset="0"/>
              <a:buChar char="•"/>
            </a:pPr>
            <a:r>
              <a:rPr lang="en-US" dirty="0" smtClean="0"/>
              <a:t>Interfaces should be client specific</a:t>
            </a:r>
          </a:p>
          <a:p>
            <a:pPr marL="742950" lvl="1" indent="-285750" algn="l">
              <a:buFont typeface="Arial" pitchFamily="34" charset="0"/>
              <a:buChar char="•"/>
            </a:pPr>
            <a:r>
              <a:rPr lang="en-US" dirty="0" smtClean="0"/>
              <a:t>Don’t agree with fine grain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905140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Program to Interfaces not Concrete implementations</a:t>
            </a:r>
          </a:p>
          <a:p>
            <a:pPr marL="742950" lvl="1" indent="-285750" algn="l">
              <a:buFont typeface="Arial" pitchFamily="34" charset="0"/>
              <a:buChar char="•"/>
            </a:pPr>
            <a:r>
              <a:rPr lang="en-US" dirty="0" smtClean="0"/>
              <a:t>So when ‘</a:t>
            </a:r>
            <a:r>
              <a:rPr lang="en-US" dirty="0" err="1" smtClean="0"/>
              <a:t>newing</a:t>
            </a:r>
            <a:r>
              <a:rPr lang="en-US" dirty="0" smtClean="0"/>
              <a:t> up’ use </a:t>
            </a:r>
            <a:r>
              <a:rPr lang="en-US" dirty="0" err="1" smtClean="0"/>
              <a:t>IFoo</a:t>
            </a:r>
            <a:r>
              <a:rPr lang="en-US" dirty="0" smtClean="0"/>
              <a:t> and not Foo!</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947719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Be descriptive…very descriptive</a:t>
            </a:r>
          </a:p>
          <a:p>
            <a:r>
              <a:rPr lang="en-US" sz="1200" dirty="0" smtClean="0"/>
              <a:t>Long test names are encouraged</a:t>
            </a:r>
          </a:p>
          <a:p>
            <a:r>
              <a:rPr lang="en-US" sz="1200" dirty="0" smtClean="0"/>
              <a:t>Should be able to read a test name and know exactly what it does and more importantly why it would fail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35</a:t>
            </a:fld>
            <a:endParaRPr lang="en-US" smtClean="0"/>
          </a:p>
        </p:txBody>
      </p:sp>
    </p:spTree>
    <p:extLst>
      <p:ext uri="{BB962C8B-B14F-4D97-AF65-F5344CB8AC3E}">
        <p14:creationId xmlns:p14="http://schemas.microsoft.com/office/powerpoint/2010/main" val="4160410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36</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37</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marL="1657350" lvl="3" indent="-285750" algn="l">
              <a:buFont typeface="Arial" pitchFamily="34" charset="0"/>
              <a:buChar char="•"/>
            </a:pPr>
            <a:r>
              <a:rPr lang="en-US" sz="1400" dirty="0" smtClean="0"/>
              <a:t>Talk about readability</a:t>
            </a:r>
          </a:p>
          <a:p>
            <a:pPr marL="1657350" lvl="3" indent="-285750" algn="l">
              <a:buFont typeface="Arial" pitchFamily="34" charset="0"/>
              <a:buChar char="•"/>
            </a:pPr>
            <a:r>
              <a:rPr lang="en-US" sz="1400" dirty="0" smtClean="0"/>
              <a:t>Talk about NuGet</a:t>
            </a:r>
          </a:p>
          <a:p>
            <a:pPr marL="1657350" lvl="3"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Run test [RED]</a:t>
            </a:r>
          </a:p>
          <a:p>
            <a:pPr marL="1200150" lvl="2" indent="-285750" algn="l">
              <a:buFont typeface="Arial" pitchFamily="34" charset="0"/>
              <a:buChar char="•"/>
            </a:pPr>
            <a:r>
              <a:rPr lang="en-US" sz="1400" dirty="0" smtClean="0"/>
              <a:t>Fix It [GREEN]</a:t>
            </a:r>
          </a:p>
          <a:p>
            <a:pPr marL="1657350" lvl="3" indent="-285750" algn="l">
              <a:buFont typeface="Arial" pitchFamily="34" charset="0"/>
              <a:buChar char="•"/>
            </a:pPr>
            <a:r>
              <a:rPr lang="en-US" sz="1400" dirty="0" smtClean="0"/>
              <a:t>return 0;</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38</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39</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40</a:t>
            </a:fld>
            <a:endParaRPr lang="en-US" smtClean="0"/>
          </a:p>
        </p:txBody>
      </p:sp>
    </p:spTree>
    <p:extLst>
      <p:ext uri="{BB962C8B-B14F-4D97-AF65-F5344CB8AC3E}">
        <p14:creationId xmlns:p14="http://schemas.microsoft.com/office/powerpoint/2010/main" val="2936987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41</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1200150" lvl="2" indent="-285750" algn="l">
              <a:buFont typeface="Arial" pitchFamily="34" charset="0"/>
              <a:buChar char="•"/>
            </a:pPr>
            <a:r>
              <a:rPr lang="en-US" dirty="0" smtClean="0"/>
              <a:t>Show validation service implementation just to prove the point</a:t>
            </a:r>
          </a:p>
          <a:p>
            <a:pPr marL="742950" lvl="1" indent="-285750" algn="l">
              <a:buFont typeface="Arial" pitchFamily="34" charset="0"/>
              <a:buChar char="•"/>
            </a:pPr>
            <a:r>
              <a:rPr lang="en-US" dirty="0" smtClean="0"/>
              <a:t>Add Validation to Calculator Service</a:t>
            </a:r>
          </a:p>
          <a:p>
            <a:pPr marL="1200150" lvl="2" indent="-285750" algn="l">
              <a:buFont typeface="Arial" pitchFamily="34" charset="0"/>
              <a:buChar char="•"/>
            </a:pPr>
            <a:r>
              <a:rPr lang="en-US" dirty="0" smtClean="0"/>
              <a:t>Add private property: </a:t>
            </a:r>
            <a:r>
              <a:rPr lang="en-US" dirty="0" err="1" smtClean="0"/>
              <a:t>IValidationService</a:t>
            </a:r>
            <a:r>
              <a:rPr lang="en-US" dirty="0" smtClean="0"/>
              <a:t> _validator;</a:t>
            </a:r>
          </a:p>
          <a:p>
            <a:pPr marL="1200150" lvl="2" indent="-285750" algn="l">
              <a:buFont typeface="Arial" pitchFamily="34" charset="0"/>
              <a:buChar char="•"/>
            </a:pPr>
            <a:r>
              <a:rPr lang="en-US" dirty="0" smtClean="0"/>
              <a:t>Call Validate in Add method</a:t>
            </a:r>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42</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Now our test is broken </a:t>
            </a:r>
          </a:p>
          <a:p>
            <a:pPr marL="742950" lvl="1" indent="-285750" algn="l">
              <a:buFont typeface="Arial" pitchFamily="34" charset="0"/>
              <a:buChar char="•"/>
            </a:pPr>
            <a:r>
              <a:rPr lang="en-US" dirty="0" smtClean="0"/>
              <a:t>What is the cause? </a:t>
            </a:r>
          </a:p>
          <a:p>
            <a:pPr marL="1200150" lvl="2" indent="-285750" algn="l">
              <a:buFont typeface="Arial" pitchFamily="34" charset="0"/>
              <a:buChar char="•"/>
            </a:pPr>
            <a:r>
              <a:rPr lang="en-US" dirty="0" smtClean="0"/>
              <a:t>A dependency is </a:t>
            </a:r>
            <a:r>
              <a:rPr lang="en-US" dirty="0" err="1" smtClean="0"/>
              <a:t>erroring</a:t>
            </a:r>
            <a:r>
              <a:rPr lang="en-US" dirty="0" smtClean="0"/>
              <a:t> out.</a:t>
            </a:r>
          </a:p>
          <a:p>
            <a:pPr marL="1200150" lvl="2" indent="-285750" algn="l">
              <a:buFont typeface="Arial" pitchFamily="34" charset="0"/>
              <a:buChar char="•"/>
            </a:pPr>
            <a:r>
              <a:rPr lang="en-US" dirty="0" smtClean="0"/>
              <a:t>We shouldn’t need to worry about that</a:t>
            </a:r>
          </a:p>
          <a:p>
            <a:pPr marL="1657350" lvl="3" indent="-285750" algn="l">
              <a:buFont typeface="Arial" pitchFamily="34" charset="0"/>
              <a:buChar char="•"/>
            </a:pPr>
            <a:r>
              <a:rPr lang="en-US" dirty="0" smtClean="0"/>
              <a:t>Not our responsibility</a:t>
            </a:r>
          </a:p>
          <a:p>
            <a:pPr marL="1657350" lvl="3" indent="-285750" algn="l">
              <a:buFont typeface="Arial" pitchFamily="34" charset="0"/>
              <a:buChar char="•"/>
            </a:pPr>
            <a:r>
              <a:rPr lang="en-US" dirty="0" smtClean="0"/>
              <a:t>Not part of what we need to test</a:t>
            </a:r>
          </a:p>
          <a:p>
            <a:pPr marL="742950" lvl="1" indent="-285750" algn="l">
              <a:buFont typeface="Arial" pitchFamily="34" charset="0"/>
              <a:buChar char="•"/>
            </a:pPr>
            <a:r>
              <a:rPr lang="en-US" dirty="0" smtClean="0"/>
              <a:t>Let’s discuss how we can fix this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43</a:t>
            </a:fld>
            <a:endParaRPr lang="en-US" smtClean="0"/>
          </a:p>
        </p:txBody>
      </p:sp>
    </p:spTree>
    <p:extLst>
      <p:ext uri="{BB962C8B-B14F-4D97-AF65-F5344CB8AC3E}">
        <p14:creationId xmlns:p14="http://schemas.microsoft.com/office/powerpoint/2010/main" val="37152115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Add should return true</a:t>
            </a:r>
          </a:p>
          <a:p>
            <a:pPr marL="1200150" lvl="2"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44</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pPr marL="742950" lvl="1" indent="-285750" algn="l">
              <a:buFont typeface="Arial" pitchFamily="34" charset="0"/>
              <a:buChar char="•"/>
            </a:pPr>
            <a:r>
              <a:rPr lang="en-US" sz="1400" dirty="0" smtClean="0"/>
              <a:t>Create private property: private </a:t>
            </a:r>
            <a:r>
              <a:rPr lang="en-US" sz="1400" dirty="0" err="1" smtClean="0"/>
              <a:t>IValidationService</a:t>
            </a:r>
            <a:r>
              <a:rPr lang="en-US" sz="1400" dirty="0" smtClean="0"/>
              <a:t> _</a:t>
            </a:r>
            <a:r>
              <a:rPr lang="en-US" sz="1400" dirty="0" err="1" smtClean="0"/>
              <a:t>validationService</a:t>
            </a:r>
            <a:r>
              <a:rPr lang="en-US" sz="1400" dirty="0" smtClean="0"/>
              <a:t>;</a:t>
            </a:r>
          </a:p>
          <a:p>
            <a:pPr marL="742950" lvl="1" indent="-285750" algn="l">
              <a:buFont typeface="Arial" pitchFamily="34" charset="0"/>
              <a:buChar char="•"/>
            </a:pPr>
            <a:r>
              <a:rPr lang="en-US" sz="1400" dirty="0" err="1" smtClean="0"/>
              <a:t>IValidationService</a:t>
            </a:r>
            <a:r>
              <a:rPr lang="en-US" sz="1400" dirty="0" smtClean="0"/>
              <a:t> </a:t>
            </a:r>
            <a:r>
              <a:rPr lang="en-US" sz="1400" dirty="0" err="1" smtClean="0"/>
              <a:t>mockValidationService</a:t>
            </a:r>
            <a:r>
              <a:rPr lang="en-US" sz="1400" dirty="0" smtClean="0"/>
              <a:t> = _</a:t>
            </a:r>
            <a:r>
              <a:rPr lang="en-US" sz="1400" dirty="0" err="1" smtClean="0"/>
              <a:t>mockRepository.StrictMock</a:t>
            </a:r>
            <a:r>
              <a:rPr lang="en-US" sz="1400" dirty="0" smtClean="0"/>
              <a:t>&lt;</a:t>
            </a:r>
            <a:r>
              <a:rPr lang="en-US" sz="1400" dirty="0" err="1" smtClean="0"/>
              <a:t>IValidationService</a:t>
            </a:r>
            <a:r>
              <a:rPr lang="en-US" sz="1400" dirty="0" smtClean="0"/>
              <a:t>&gt;();</a:t>
            </a:r>
          </a:p>
          <a:p>
            <a:pPr marL="1200150" lvl="2" indent="-285750" algn="l">
              <a:buFont typeface="Arial" pitchFamily="34" charset="0"/>
              <a:buChar char="•"/>
            </a:pPr>
            <a:r>
              <a:rPr lang="en-US" sz="1400" dirty="0" smtClean="0"/>
              <a:t>Talk about strict mocks </a:t>
            </a:r>
            <a:r>
              <a:rPr lang="en-US" sz="1400" dirty="0" err="1" smtClean="0"/>
              <a:t>vs</a:t>
            </a:r>
            <a:r>
              <a:rPr lang="en-US" sz="1400" dirty="0" smtClean="0"/>
              <a:t> dynamic mocks</a:t>
            </a:r>
          </a:p>
          <a:p>
            <a:pPr marL="742950" lvl="1" indent="-285750" algn="l">
              <a:buFont typeface="Arial" pitchFamily="34" charset="0"/>
              <a:buChar char="•"/>
            </a:pPr>
            <a:r>
              <a:rPr lang="en-US" sz="1400" dirty="0" err="1" smtClean="0"/>
              <a:t>mockValidationService.Expect</a:t>
            </a:r>
            <a:r>
              <a:rPr lang="en-US" sz="1400" dirty="0" smtClean="0"/>
              <a:t>(x =&gt; </a:t>
            </a:r>
            <a:r>
              <a:rPr lang="en-US" sz="1400" dirty="0" err="1" smtClean="0"/>
              <a:t>x.ValidateForAdd</a:t>
            </a:r>
            <a:r>
              <a:rPr lang="en-US" sz="1400" dirty="0" smtClean="0"/>
              <a:t>(1, 2)).Return(true).</a:t>
            </a:r>
            <a:r>
              <a:rPr lang="en-US" sz="1400" dirty="0" err="1" smtClean="0"/>
              <a:t>Repeat.Once</a:t>
            </a:r>
            <a:r>
              <a:rPr lang="en-US" sz="1400" dirty="0" smtClean="0"/>
              <a:t>();</a:t>
            </a:r>
          </a:p>
          <a:p>
            <a:pPr marL="1200150" lvl="2" indent="-285750" algn="l">
              <a:buFont typeface="Arial" pitchFamily="34" charset="0"/>
              <a:buChar char="•"/>
            </a:pPr>
            <a:r>
              <a:rPr lang="en-US" sz="1400" dirty="0" smtClean="0"/>
              <a:t>Talk about the lambda and the repeat</a:t>
            </a:r>
          </a:p>
          <a:p>
            <a:pPr marL="742950" lvl="1" indent="-285750" algn="l">
              <a:buFont typeface="Arial" pitchFamily="34" charset="0"/>
              <a:buChar char="•"/>
            </a:pPr>
            <a:r>
              <a:rPr lang="en-US" sz="1400" dirty="0" smtClean="0"/>
              <a:t>Add the “</a:t>
            </a:r>
            <a:r>
              <a:rPr lang="en-US" sz="1400" dirty="0" err="1" smtClean="0"/>
              <a:t>ReplayAll</a:t>
            </a:r>
            <a:r>
              <a:rPr lang="en-US" sz="1400" dirty="0" smtClean="0"/>
              <a:t>” and “</a:t>
            </a:r>
            <a:r>
              <a:rPr lang="en-US" sz="1400" dirty="0" err="1" smtClean="0"/>
              <a:t>ValidateAll</a:t>
            </a:r>
            <a:r>
              <a:rPr lang="en-US" sz="1400" dirty="0" smtClean="0"/>
              <a:t>”</a:t>
            </a:r>
          </a:p>
          <a:p>
            <a:pPr marL="742950" lvl="1" indent="-285750" algn="l">
              <a:buFont typeface="Arial" pitchFamily="34" charset="0"/>
              <a:buChar char="•"/>
            </a:pPr>
            <a:r>
              <a:rPr lang="en-US" sz="1400" dirty="0" smtClean="0"/>
              <a:t>Modify the Add call to pass the mock</a:t>
            </a:r>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r>
              <a:rPr lang="en-US" sz="1400" dirty="0" smtClean="0"/>
              <a:t>Ask if they want to see more examples </a:t>
            </a:r>
            <a:r>
              <a:rPr lang="en-US" sz="1400" dirty="0" smtClean="0">
                <a:sym typeface="Wingdings"/>
              </a:rPr>
              <a:t></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45</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46</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Add </a:t>
            </a:r>
          </a:p>
          <a:p>
            <a:pPr marL="1200150" lvl="2" indent="-285750" algn="l">
              <a:buFont typeface="Arial" pitchFamily="34" charset="0"/>
              <a:buChar char="•"/>
            </a:pPr>
            <a:r>
              <a:rPr lang="en-US" sz="1400" dirty="0" smtClean="0"/>
              <a:t>_</a:t>
            </a:r>
            <a:r>
              <a:rPr lang="en-US" sz="1400" dirty="0" err="1" smtClean="0"/>
              <a:t>validationService</a:t>
            </a:r>
            <a:r>
              <a:rPr lang="en-US" sz="1400" dirty="0" smtClean="0"/>
              <a:t> = </a:t>
            </a:r>
            <a:r>
              <a:rPr lang="en-US" sz="1400" dirty="0" err="1" smtClean="0"/>
              <a:t>DependencyResolver.GetConcreteInstanceOf</a:t>
            </a:r>
            <a:r>
              <a:rPr lang="en-US" sz="1400" dirty="0" smtClean="0"/>
              <a:t>&lt;</a:t>
            </a:r>
            <a:r>
              <a:rPr lang="en-US" sz="1400" dirty="0" err="1" smtClean="0"/>
              <a:t>IValidationService</a:t>
            </a:r>
            <a:r>
              <a:rPr lang="en-US" sz="1400"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dirty="0" err="1" smtClean="0">
                <a:solidFill>
                  <a:srgbClr val="2B91AF"/>
                </a:solidFill>
                <a:highlight>
                  <a:srgbClr val="FFFFFF"/>
                </a:highlight>
                <a:latin typeface="Consolas"/>
              </a:rPr>
              <a:t>ObjectFactory</a:t>
            </a:r>
            <a:r>
              <a:rPr lang="en-US" sz="1400" dirty="0" err="1" smtClean="0">
                <a:solidFill>
                  <a:srgbClr val="000000"/>
                </a:solidFill>
                <a:highlight>
                  <a:srgbClr val="FFFFFF"/>
                </a:highlight>
                <a:latin typeface="Consolas"/>
              </a:rPr>
              <a:t>.Initialize</a:t>
            </a:r>
            <a:r>
              <a:rPr lang="en-US" sz="1400" dirty="0" smtClean="0">
                <a:solidFill>
                  <a:srgbClr val="000000"/>
                </a:solidFill>
                <a:highlight>
                  <a:srgbClr val="FFFFFF"/>
                </a:highlight>
                <a:latin typeface="Consolas"/>
              </a:rPr>
              <a:t>(x =&gt; </a:t>
            </a:r>
            <a:r>
              <a:rPr lang="en-US" sz="1400" dirty="0" err="1" smtClean="0">
                <a:solidFill>
                  <a:srgbClr val="000000"/>
                </a:solidFill>
                <a:highlight>
                  <a:srgbClr val="FFFFFF"/>
                </a:highlight>
                <a:latin typeface="Consolas"/>
              </a:rPr>
              <a:t>x.For</a:t>
            </a:r>
            <a:r>
              <a:rPr lang="en-US" sz="1400" dirty="0" smtClean="0">
                <a:solidFill>
                  <a:srgbClr val="000000"/>
                </a:solidFill>
                <a:highlight>
                  <a:srgbClr val="FFFFFF"/>
                </a:highlight>
                <a:latin typeface="Consolas"/>
              </a:rPr>
              <a:t>&lt;</a:t>
            </a:r>
            <a:r>
              <a:rPr lang="en-US" sz="1400" dirty="0" err="1" smtClean="0">
                <a:solidFill>
                  <a:srgbClr val="2B91AF"/>
                </a:solidFill>
                <a:highlight>
                  <a:srgbClr val="FFFFFF"/>
                </a:highlight>
                <a:latin typeface="Consolas"/>
              </a:rPr>
              <a:t>IValidationService</a:t>
            </a:r>
            <a:r>
              <a:rPr lang="en-US" sz="1400" dirty="0" smtClean="0">
                <a:solidFill>
                  <a:srgbClr val="000000"/>
                </a:solidFill>
                <a:highlight>
                  <a:srgbClr val="FFFFFF"/>
                </a:highlight>
                <a:latin typeface="Consolas"/>
              </a:rPr>
              <a:t>&gt;().Use(_</a:t>
            </a:r>
            <a:r>
              <a:rPr lang="en-US" sz="1400" dirty="0" err="1" smtClean="0">
                <a:solidFill>
                  <a:srgbClr val="000000"/>
                </a:solidFill>
                <a:highlight>
                  <a:srgbClr val="FFFFFF"/>
                </a:highlight>
                <a:latin typeface="Consolas"/>
              </a:rPr>
              <a:t>validationService</a:t>
            </a:r>
            <a:r>
              <a:rPr lang="en-US" sz="1400" dirty="0" smtClean="0">
                <a:solidFill>
                  <a:srgbClr val="000000"/>
                </a:solidFill>
                <a:highlight>
                  <a:srgbClr val="FFFFFF"/>
                </a:highlight>
                <a:latin typeface="Consolas"/>
              </a:rPr>
              <a:t>));</a:t>
            </a:r>
            <a:endParaRPr lang="en-US" sz="1400" dirty="0" smtClean="0"/>
          </a:p>
          <a:p>
            <a:pPr marL="742950" lvl="1" indent="-285750" algn="l">
              <a:buFont typeface="Arial" pitchFamily="34" charset="0"/>
              <a:buChar char="•"/>
            </a:pPr>
            <a:r>
              <a:rPr lang="en-US" sz="1400" dirty="0" smtClean="0"/>
              <a:t>Run test – and we are golden…but what about our actual application?</a:t>
            </a:r>
          </a:p>
          <a:p>
            <a:pPr marL="742950" lvl="1" indent="-285750" algn="l">
              <a:buFont typeface="Arial" pitchFamily="34" charset="0"/>
              <a:buChar char="•"/>
            </a:pPr>
            <a:r>
              <a:rPr lang="en-US" sz="1400" dirty="0" smtClean="0"/>
              <a:t>Let’s configure that</a:t>
            </a:r>
          </a:p>
          <a:p>
            <a:pPr marL="742950" lvl="1" indent="-285750" algn="l">
              <a:buFont typeface="Arial" pitchFamily="34" charset="0"/>
              <a:buChar char="•"/>
            </a:pPr>
            <a:r>
              <a:rPr lang="en-US" sz="1400" dirty="0" smtClean="0"/>
              <a:t>Create </a:t>
            </a:r>
            <a:r>
              <a:rPr lang="en-US" sz="1400" dirty="0" err="1" smtClean="0"/>
              <a:t>BootStrapper</a:t>
            </a:r>
            <a:r>
              <a:rPr lang="en-US" sz="1400" dirty="0" smtClean="0"/>
              <a:t> – why is it called that?</a:t>
            </a:r>
          </a:p>
          <a:p>
            <a:pPr marL="742950" lvl="1" indent="-285750" algn="l">
              <a:buFont typeface="Arial" pitchFamily="34" charset="0"/>
              <a:buChar char="•"/>
            </a:pPr>
            <a:r>
              <a:rPr lang="en-US" sz="1400" dirty="0" smtClean="0"/>
              <a:t>public static void Bootstrap() {</a:t>
            </a:r>
          </a:p>
          <a:p>
            <a:pPr lvl="1" algn="l"/>
            <a:r>
              <a:rPr lang="en-US" sz="1400" dirty="0" smtClean="0"/>
              <a:t>            </a:t>
            </a:r>
            <a:r>
              <a:rPr lang="en-US" sz="1400" dirty="0" err="1" smtClean="0"/>
              <a:t>ObjectFactory.Initialize</a:t>
            </a:r>
            <a:r>
              <a:rPr lang="en-US" sz="1400" dirty="0" smtClean="0"/>
              <a:t>(x =&gt; { </a:t>
            </a:r>
            <a:r>
              <a:rPr lang="en-US" sz="1400" dirty="0" err="1" smtClean="0"/>
              <a:t>x.For</a:t>
            </a:r>
            <a:r>
              <a:rPr lang="en-US" sz="1400" dirty="0" smtClean="0"/>
              <a:t>&lt;</a:t>
            </a:r>
            <a:r>
              <a:rPr lang="en-US" sz="1400" dirty="0" err="1" smtClean="0"/>
              <a:t>IValidationService</a:t>
            </a:r>
            <a:r>
              <a:rPr lang="en-US" sz="1400" dirty="0" smtClean="0"/>
              <a:t>&gt;().Use&lt;</a:t>
            </a:r>
            <a:r>
              <a:rPr lang="en-US" sz="1400" dirty="0" err="1" smtClean="0"/>
              <a:t>ValidationService</a:t>
            </a:r>
            <a:r>
              <a:rPr lang="en-US" sz="1400" dirty="0" smtClean="0"/>
              <a:t>&gt;(); });</a:t>
            </a:r>
          </a:p>
          <a:p>
            <a:pPr lvl="1" algn="l"/>
            <a:r>
              <a:rPr lang="en-US" sz="1400" dirty="0" smtClean="0"/>
              <a:t>        }</a:t>
            </a:r>
          </a:p>
          <a:p>
            <a:pPr marL="742950" lvl="1" indent="-285750" algn="l">
              <a:buFont typeface="Arial" pitchFamily="34" charset="0"/>
              <a:buChar char="•"/>
            </a:pPr>
            <a:r>
              <a:rPr lang="en-US" sz="1400" dirty="0" smtClean="0"/>
              <a:t>Add </a:t>
            </a:r>
            <a:r>
              <a:rPr lang="en-US" sz="1400" dirty="0" err="1" smtClean="0"/>
              <a:t>BootStrapper.BootStrap</a:t>
            </a:r>
            <a:r>
              <a:rPr lang="en-US" sz="1400" dirty="0" smtClean="0"/>
              <a:t> as first call in Main</a:t>
            </a:r>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Note error – still not implemented – implement and see that it works</a:t>
            </a:r>
          </a:p>
          <a:p>
            <a:pPr marL="742950" lvl="1" indent="-285750" algn="l">
              <a:buFont typeface="Arial" pitchFamily="34" charset="0"/>
              <a:buChar char="•"/>
            </a:pPr>
            <a:r>
              <a:rPr lang="en-US" sz="1400" dirty="0" smtClean="0"/>
              <a:t>If time implement the spec to check for throwing error</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47</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48</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49</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50</a:t>
            </a:fld>
            <a:endParaRPr lang="en-US" smtClean="0"/>
          </a:p>
        </p:txBody>
      </p:sp>
    </p:spTree>
    <p:extLst>
      <p:ext uri="{BB962C8B-B14F-4D97-AF65-F5344CB8AC3E}">
        <p14:creationId xmlns:p14="http://schemas.microsoft.com/office/powerpoint/2010/main" val="3725112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51</a:t>
            </a:fld>
            <a:endParaRPr lang="en-US" smtClean="0"/>
          </a:p>
        </p:txBody>
      </p:sp>
    </p:spTree>
    <p:extLst>
      <p:ext uri="{BB962C8B-B14F-4D97-AF65-F5344CB8AC3E}">
        <p14:creationId xmlns:p14="http://schemas.microsoft.com/office/powerpoint/2010/main" val="27014548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52</a:t>
            </a:fld>
            <a:endParaRPr lang="en-US" smtClean="0"/>
          </a:p>
        </p:txBody>
      </p:sp>
    </p:spTree>
    <p:extLst>
      <p:ext uri="{BB962C8B-B14F-4D97-AF65-F5344CB8AC3E}">
        <p14:creationId xmlns:p14="http://schemas.microsoft.com/office/powerpoint/2010/main" val="236427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271713"/>
            <a:ext cx="815975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4144963"/>
            <a:ext cx="672147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595313"/>
            <a:ext cx="2189162"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1013" y="595313"/>
            <a:ext cx="641985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1013" y="1433513"/>
            <a:ext cx="430371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7125" y="1433513"/>
            <a:ext cx="430530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PPTbackground.jpg"/>
          <p:cNvPicPr>
            <a:picLocks noChangeAspect="1"/>
          </p:cNvPicPr>
          <p:nvPr/>
        </p:nvPicPr>
        <p:blipFill>
          <a:blip r:embed="rId13" cstate="print"/>
          <a:srcRect/>
          <a:stretch>
            <a:fillRect/>
          </a:stretch>
        </p:blipFill>
        <p:spPr bwMode="auto">
          <a:xfrm>
            <a:off x="0" y="0"/>
            <a:ext cx="9601200" cy="73152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81013" y="595313"/>
            <a:ext cx="876141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81013" y="1433513"/>
            <a:ext cx="8761412"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osherove.com/"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http://www.dotnetdevdude.com/" TargetMode="External"/><Relationship Id="rId4" Type="http://schemas.openxmlformats.org/officeDocument/2006/relationships/hyperlink" Target="http://www.typemock.com/"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www.structuremap.net/" TargetMode="External"/><Relationship Id="rId3" Type="http://schemas.openxmlformats.org/officeDocument/2006/relationships/hyperlink" Target="http://www.nuget.org/" TargetMode="External"/><Relationship Id="rId7" Type="http://schemas.openxmlformats.org/officeDocument/2006/relationships/hyperlink" Target="http://hibernatingrhinos.com/open-source/rhino-mock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www.ncrunch.net/" TargetMode="External"/><Relationship Id="rId5" Type="http://schemas.openxmlformats.org/officeDocument/2006/relationships/hyperlink" Target="http://should.codeplex.com/" TargetMode="External"/><Relationship Id="rId4" Type="http://schemas.openxmlformats.org/officeDocument/2006/relationships/hyperlink" Target="http://www.jetbrains.com/resharper/"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5" name="Subtitle 6"/>
          <p:cNvSpPr>
            <a:spLocks noGrp="1"/>
          </p:cNvSpPr>
          <p:nvPr>
            <p:ph type="subTitle" idx="1"/>
          </p:nvPr>
        </p:nvSpPr>
        <p:spPr>
          <a:xfrm>
            <a:off x="1518934" y="4618004"/>
            <a:ext cx="6401405" cy="1753195"/>
          </a:xfrm>
        </p:spPr>
        <p:txBody>
          <a:bodyPr/>
          <a:lstStyle/>
          <a:p>
            <a:r>
              <a:rPr lang="en-US" sz="1800" dirty="0"/>
              <a:t>Keith Burnell</a:t>
            </a:r>
          </a:p>
          <a:p>
            <a:r>
              <a:rPr lang="en-US" sz="1800" dirty="0"/>
              <a:t/>
            </a:r>
            <a:br>
              <a:rPr lang="en-US" sz="1800" dirty="0"/>
            </a:br>
            <a:r>
              <a:rPr lang="en-US" sz="1400" dirty="0"/>
              <a:t>Senior </a:t>
            </a:r>
            <a:r>
              <a:rPr lang="en-US" sz="1400" dirty="0" err="1"/>
              <a:t>Sofware</a:t>
            </a:r>
            <a:r>
              <a:rPr lang="en-US" sz="1400" dirty="0"/>
              <a:t> Engineer</a:t>
            </a:r>
            <a:br>
              <a:rPr lang="en-US" sz="1400" dirty="0"/>
            </a:br>
            <a:r>
              <a:rPr lang="en-US" sz="1400" dirty="0"/>
              <a:t>Skyline Technologies, </a:t>
            </a:r>
            <a:r>
              <a:rPr lang="en-US" sz="1400" dirty="0" err="1"/>
              <a:t>Inc</a:t>
            </a:r>
            <a:endParaRPr lang="en-US" sz="1400" dirty="0"/>
          </a:p>
          <a:p>
            <a:r>
              <a:rPr lang="en-US" sz="1400" dirty="0"/>
              <a:t>@keburnell · DotNetDevDude.com</a:t>
            </a:r>
          </a:p>
        </p:txBody>
      </p:sp>
      <p:pic>
        <p:nvPicPr>
          <p:cNvPr id="6"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0822" y="4967148"/>
            <a:ext cx="717627" cy="290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7369175" cy="941388"/>
          </a:xfrm>
        </p:spPr>
        <p:txBody>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28"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 makes a good Unit Test?</a:t>
            </a:r>
          </a:p>
        </p:txBody>
      </p:sp>
      <p:pic>
        <p:nvPicPr>
          <p:cNvPr id="1028"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88" y="1661205"/>
            <a:ext cx="387667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1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610810" y="1343919"/>
            <a:ext cx="8178083" cy="4597300"/>
          </a:xfrm>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Automated and Repeatable</a:t>
            </a:r>
          </a:p>
        </p:txBody>
      </p:sp>
      <p:pic>
        <p:nvPicPr>
          <p:cNvPr id="1026" name="Picture 2" descr="http://2.bp.blogspot.com/-X2KosDdtb7w/TfY33xpOgAI/AAAAAAAAB8I/feKOR9pzIis/s1600/assembly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738" y="1855788"/>
            <a:ext cx="4752975"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95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Easy to implement</a:t>
            </a:r>
          </a:p>
        </p:txBody>
      </p:sp>
      <p:pic>
        <p:nvPicPr>
          <p:cNvPr id="2050" name="Picture 2" descr="http://1.bp.blogspot.com/-nrprtRaLlK8/Tz3hPDBW4CI/AAAAAAAAB_o/5luo00LGukU/s1600/staples+easy+button+easybutton+that+was+eas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726" y="2083934"/>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82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Run on Demand at the Push of a Button</a:t>
            </a:r>
          </a:p>
        </p:txBody>
      </p:sp>
      <p:pic>
        <p:nvPicPr>
          <p:cNvPr id="3076" name="Picture 4" descr="Nitrous-500-1967-mustang-fastback-gone-in-60-seconds-eleanor-nitrous-go-baby-go-button-630opwtm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976" y="1857375"/>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875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Fast</a:t>
            </a:r>
          </a:p>
        </p:txBody>
      </p:sp>
      <p:pic>
        <p:nvPicPr>
          <p:cNvPr id="5122" name="Picture 2" descr="http://www.nunnsperformancetraining.com/wp-content/uploads/2012/01/no-speed-lim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626" y="1778231"/>
            <a:ext cx="50292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4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Isolated</a:t>
            </a:r>
          </a:p>
        </p:txBody>
      </p:sp>
      <p:pic>
        <p:nvPicPr>
          <p:cNvPr id="7170" name="Picture 2" descr="http://socialmediasolutionsllc.com/wp-content/uploads/2011/04/deserted-isl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947" y="1909762"/>
            <a:ext cx="45720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68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14136" y="2427514"/>
            <a:ext cx="8192180" cy="941388"/>
          </a:xfrm>
        </p:spPr>
        <p:txBody>
          <a:bodyPr/>
          <a:lstStyle/>
          <a:p>
            <a:pPr algn="ctr">
              <a:defRPr/>
            </a:pPr>
            <a:r>
              <a:rPr lang="en-US" dirty="0" smtClean="0"/>
              <a:t>Important Concepts &amp; Strategies</a:t>
            </a:r>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_9kQQgQD35rY/SaV5p8YBGhI/AAAAAAAAAkg/HOvlhIo7yGI/s1600/06_Red_Green_Refa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192" y="892545"/>
            <a:ext cx="7724608"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90105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Arrange – Act - Assert</a:t>
            </a:r>
            <a:endParaRPr lang="en-US" dirty="0">
              <a:solidFill>
                <a:schemeClr val="accent2"/>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2276475"/>
            <a:ext cx="45148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514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SOLID</a:t>
            </a:r>
            <a:r>
              <a:rPr lang="en-US" dirty="0" smtClean="0">
                <a:solidFill>
                  <a:srgbClr val="92D050"/>
                </a:solidFill>
              </a:rPr>
              <a:t> </a:t>
            </a:r>
            <a:r>
              <a:rPr lang="en-US" dirty="0" smtClean="0"/>
              <a:t>Principles of Software Development</a:t>
            </a:r>
            <a:endParaRPr lang="en-US" dirty="0">
              <a:solidFill>
                <a:schemeClr val="accent2"/>
              </a:solidFill>
            </a:endParaRPr>
          </a:p>
        </p:txBody>
      </p:sp>
      <p:pic>
        <p:nvPicPr>
          <p:cNvPr id="1026" name="Picture 2" descr="http://lostechies.com/derickbailey/files/2011/03/SOLID_6EC97F9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726" y="1538514"/>
            <a:ext cx="5715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04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S</a:t>
            </a:r>
            <a:r>
              <a:rPr lang="en-US" dirty="0" smtClean="0"/>
              <a:t>ingle Responsibility Principle</a:t>
            </a:r>
            <a:endParaRPr lang="en-US" dirty="0">
              <a:solidFill>
                <a:schemeClr val="accent2"/>
              </a:solidFill>
            </a:endParaRPr>
          </a:p>
        </p:txBody>
      </p:sp>
      <p:pic>
        <p:nvPicPr>
          <p:cNvPr id="6148" name="Picture 4"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594"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Do you need to be doing Test-driven Development</a:t>
            </a:r>
            <a:r>
              <a:rPr lang="en-US" sz="2400" kern="0" dirty="0" smtClean="0">
                <a:solidFill>
                  <a:srgbClr val="000000"/>
                </a:solidFill>
              </a:rPr>
              <a:t>?</a:t>
            </a:r>
          </a:p>
          <a:p>
            <a:pPr lvl="0"/>
            <a:r>
              <a:rPr lang="en-US" sz="2400" kern="0" dirty="0" smtClean="0">
                <a:solidFill>
                  <a:srgbClr val="000000"/>
                </a:solidFill>
              </a:rPr>
              <a:t>Types </a:t>
            </a:r>
            <a:r>
              <a:rPr lang="en-US" sz="2400" kern="0" dirty="0">
                <a:solidFill>
                  <a:srgbClr val="000000"/>
                </a:solidFill>
              </a:rPr>
              <a:t>of </a:t>
            </a:r>
            <a:r>
              <a:rPr lang="en-US" sz="2400" kern="0" dirty="0" smtClean="0">
                <a:solidFill>
                  <a:srgbClr val="000000"/>
                </a:solidFill>
              </a:rPr>
              <a:t>testing</a:t>
            </a:r>
          </a:p>
          <a:p>
            <a:pPr lvl="0"/>
            <a:r>
              <a:rPr lang="en-US" sz="2400" kern="0" dirty="0" smtClean="0">
                <a:solidFill>
                  <a:srgbClr val="000000"/>
                </a:solidFill>
              </a:rPr>
              <a:t>What </a:t>
            </a:r>
            <a:r>
              <a:rPr lang="en-US" sz="2400" kern="0" dirty="0">
                <a:solidFill>
                  <a:srgbClr val="000000"/>
                </a:solidFill>
              </a:rPr>
              <a:t>is Test-driven development</a:t>
            </a:r>
            <a:r>
              <a:rPr lang="en-US" sz="2400" kern="0" dirty="0" smtClean="0">
                <a:solidFill>
                  <a:srgbClr val="000000"/>
                </a:solidFill>
              </a:rPr>
              <a:t>?</a:t>
            </a:r>
          </a:p>
          <a:p>
            <a:r>
              <a:rPr lang="en-US" sz="2400" kern="0" dirty="0" smtClean="0">
                <a:solidFill>
                  <a:srgbClr val="000000"/>
                </a:solidFill>
              </a:rPr>
              <a:t>Unit Testing</a:t>
            </a:r>
          </a:p>
          <a:p>
            <a:pPr lvl="0"/>
            <a:r>
              <a:rPr lang="en-US" sz="2400" kern="0" dirty="0" smtClean="0">
                <a:solidFill>
                  <a:srgbClr val="000000"/>
                </a:solidFill>
              </a:rPr>
              <a:t>Concepts </a:t>
            </a:r>
            <a:r>
              <a:rPr lang="en-US" sz="2400" kern="0" dirty="0">
                <a:solidFill>
                  <a:srgbClr val="000000"/>
                </a:solidFill>
              </a:rPr>
              <a:t>and </a:t>
            </a:r>
            <a:r>
              <a:rPr lang="en-US" sz="2400" kern="0" dirty="0" smtClean="0">
                <a:solidFill>
                  <a:srgbClr val="000000"/>
                </a:solidFill>
              </a:rPr>
              <a:t>strategies you </a:t>
            </a:r>
            <a:r>
              <a:rPr lang="en-US" sz="2400" kern="0" dirty="0">
                <a:solidFill>
                  <a:srgbClr val="000000"/>
                </a:solidFill>
              </a:rPr>
              <a:t>n</a:t>
            </a:r>
            <a:r>
              <a:rPr lang="en-US" sz="2400" kern="0" dirty="0" smtClean="0">
                <a:solidFill>
                  <a:srgbClr val="000000"/>
                </a:solidFill>
              </a:rPr>
              <a:t>eed </a:t>
            </a:r>
            <a:r>
              <a:rPr lang="en-US" sz="2400" kern="0" dirty="0">
                <a:solidFill>
                  <a:srgbClr val="000000"/>
                </a:solidFill>
              </a:rPr>
              <a:t>to k</a:t>
            </a:r>
            <a:r>
              <a:rPr lang="en-US" sz="2400" kern="0" dirty="0" smtClean="0">
                <a:solidFill>
                  <a:srgbClr val="000000"/>
                </a:solidFill>
              </a:rPr>
              <a:t>now</a:t>
            </a:r>
          </a:p>
          <a:p>
            <a:pPr lvl="0"/>
            <a:r>
              <a:rPr lang="en-US" sz="2400" kern="0" dirty="0" smtClean="0">
                <a:solidFill>
                  <a:srgbClr val="000000"/>
                </a:solidFill>
              </a:rPr>
              <a:t>Laying out your solution for maximum testability</a:t>
            </a:r>
          </a:p>
          <a:p>
            <a:pPr lvl="0"/>
            <a:r>
              <a:rPr lang="en-US" sz="2400" kern="0" dirty="0" smtClean="0">
                <a:solidFill>
                  <a:srgbClr val="000000"/>
                </a:solidFill>
              </a:rPr>
              <a:t>Dependency Injection and Inversion of Control</a:t>
            </a:r>
            <a:endParaRPr lang="en-US" sz="2400" kern="0" dirty="0">
              <a:solidFill>
                <a:srgbClr val="000000"/>
              </a:solidFill>
            </a:endParaRPr>
          </a:p>
          <a:p>
            <a:pPr lvl="0"/>
            <a:r>
              <a:rPr lang="en-US" sz="2400" kern="0" dirty="0" smtClean="0">
                <a:solidFill>
                  <a:srgbClr val="000000"/>
                </a:solidFill>
              </a:rPr>
              <a:t>Mocks, Fakes, Stubs</a:t>
            </a:r>
            <a:endParaRPr lang="en-US" sz="2400" kern="0" dirty="0">
              <a:solidFill>
                <a:srgbClr val="000000"/>
              </a:solidFill>
            </a:endParaRPr>
          </a:p>
          <a:p>
            <a:pPr lvl="0"/>
            <a:r>
              <a:rPr lang="en-US" sz="2400" kern="0" dirty="0" smtClean="0">
                <a:solidFill>
                  <a:srgbClr val="000000"/>
                </a:solidFill>
              </a:rPr>
              <a:t>DI/</a:t>
            </a:r>
            <a:r>
              <a:rPr lang="en-US" sz="2400" kern="0" dirty="0" err="1" smtClean="0">
                <a:solidFill>
                  <a:srgbClr val="000000"/>
                </a:solidFill>
              </a:rPr>
              <a:t>IoC</a:t>
            </a:r>
            <a:r>
              <a:rPr lang="en-US" sz="2400" kern="0" dirty="0" smtClean="0">
                <a:solidFill>
                  <a:srgbClr val="000000"/>
                </a:solidFill>
              </a:rPr>
              <a:t> Tooling</a:t>
            </a:r>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O</a:t>
            </a:r>
            <a:r>
              <a:rPr lang="en-US" dirty="0" smtClean="0"/>
              <a:t>pen Closed Principle</a:t>
            </a:r>
            <a:endParaRPr lang="en-US" dirty="0">
              <a:solidFill>
                <a:schemeClr val="accent2"/>
              </a:solidFill>
            </a:endParaRPr>
          </a:p>
        </p:txBody>
      </p:sp>
      <p:pic>
        <p:nvPicPr>
          <p:cNvPr id="5124" name="Picture 4" descr="Open/Closed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016"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b="1" dirty="0" err="1" smtClean="0">
                <a:solidFill>
                  <a:srgbClr val="92D050"/>
                </a:solidFill>
              </a:rPr>
              <a:t>L</a:t>
            </a:r>
            <a:r>
              <a:rPr lang="en-US" dirty="0" err="1" smtClean="0"/>
              <a:t>iskov</a:t>
            </a:r>
            <a:r>
              <a:rPr lang="en-US" dirty="0" smtClean="0"/>
              <a:t> Substitution Principle</a:t>
            </a:r>
            <a:endParaRPr lang="en-US" dirty="0">
              <a:solidFill>
                <a:schemeClr val="accent2"/>
              </a:solidFill>
            </a:endParaRPr>
          </a:p>
        </p:txBody>
      </p:sp>
      <p:pic>
        <p:nvPicPr>
          <p:cNvPr id="9220" name="Picture 4" descr="Liskov Substitu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016"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References to base classes must be able to use derived classes without knowing it.</a:t>
            </a:r>
          </a:p>
          <a:p>
            <a:pPr marL="742950" lvl="1" indent="-285750" algn="l">
              <a:buFont typeface="Arial" pitchFamily="34" charset="0"/>
              <a:buChar char="•"/>
            </a:pPr>
            <a:endParaRPr lang="en-US" dirty="0"/>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I</a:t>
            </a:r>
            <a:r>
              <a:rPr lang="en-US" dirty="0" smtClean="0"/>
              <a:t>nterface Segregation Principle</a:t>
            </a:r>
            <a:endParaRPr lang="en-US" dirty="0">
              <a:solidFill>
                <a:schemeClr val="accent2"/>
              </a:solidFill>
            </a:endParaRPr>
          </a:p>
        </p:txBody>
      </p:sp>
      <p:pic>
        <p:nvPicPr>
          <p:cNvPr id="8196" name="Picture 4" descr="Interface Segrega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016"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D</a:t>
            </a:r>
            <a:r>
              <a:rPr lang="en-US" dirty="0"/>
              <a:t>e</a:t>
            </a:r>
            <a:r>
              <a:rPr lang="en-US" dirty="0" smtClean="0"/>
              <a:t>pendency Inversion Principle</a:t>
            </a:r>
            <a:endParaRPr lang="en-US" dirty="0">
              <a:solidFill>
                <a:schemeClr val="accent2"/>
              </a:solidFill>
            </a:endParaRPr>
          </a:p>
        </p:txBody>
      </p:sp>
      <p:pic>
        <p:nvPicPr>
          <p:cNvPr id="7170" name="Picture 2" descr="Dependency Invers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594"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Example Solution</a:t>
            </a:r>
            <a:br>
              <a:rPr lang="en-US" dirty="0" smtClean="0"/>
            </a:br>
            <a:r>
              <a:rPr lang="en-US" dirty="0" smtClean="0"/>
              <a:t>Layout</a:t>
            </a:r>
            <a:endParaRPr lang="en-US" dirty="0">
              <a:solidFill>
                <a:schemeClr val="accent2"/>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029" y="481014"/>
            <a:ext cx="397192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143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Naming Your Tests</a:t>
            </a:r>
            <a:endParaRPr lang="en-US" dirty="0">
              <a:solidFill>
                <a:schemeClr val="accent2"/>
              </a:solidFill>
            </a:endParaRP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1996111" y="1895706"/>
            <a:ext cx="5428230" cy="399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How I Name My Tests</a:t>
            </a:r>
            <a:endParaRPr lang="en-US" dirty="0">
              <a:solidFill>
                <a:schemeClr val="accent2"/>
              </a:solidFill>
            </a:endParaRPr>
          </a:p>
        </p:txBody>
      </p:sp>
      <p:sp>
        <p:nvSpPr>
          <p:cNvPr id="12" name="Content Placeholder 4"/>
          <p:cNvSpPr>
            <a:spLocks noGrp="1"/>
          </p:cNvSpPr>
          <p:nvPr>
            <p:ph idx="1"/>
          </p:nvPr>
        </p:nvSpPr>
        <p:spPr>
          <a:xfrm>
            <a:off x="481013" y="1433515"/>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7" name="Picture 2" descr="http://ideasbig.com/blog/wp-content/uploads/2010/03/nam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428" y="3327754"/>
            <a:ext cx="3461997" cy="259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err="1" smtClean="0"/>
              <a:t>Resharper</a:t>
            </a:r>
            <a:r>
              <a:rPr lang="en-US" dirty="0" smtClean="0"/>
              <a:t> Live Template for Naming Tests</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Let’s Write Our First Unit Test - Together!</a:t>
            </a:r>
            <a:endParaRPr lang="en-US" dirty="0">
              <a:solidFill>
                <a:schemeClr val="accent2"/>
              </a:solidFill>
            </a:endParaRPr>
          </a:p>
        </p:txBody>
      </p:sp>
      <p:pic>
        <p:nvPicPr>
          <p:cNvPr id="10242" name="Picture 2" descr="http://www.mysecretintentions.com/wp-content/uploads/2011/10/Happiness-is-walking-hand-in-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499" y="1923823"/>
            <a:ext cx="5461453" cy="34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976" y="2017250"/>
            <a:ext cx="47625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1013" y="595313"/>
            <a:ext cx="8761412" cy="838200"/>
          </a:xfrm>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Inversion of Control (</a:t>
            </a:r>
            <a:r>
              <a:rPr lang="en-US" dirty="0" err="1" smtClean="0"/>
              <a:t>IoC</a:t>
            </a:r>
            <a:r>
              <a:rPr lang="en-US" dirty="0" smtClean="0"/>
              <a:t>)</a:t>
            </a:r>
            <a:endParaRPr lang="en-US" dirty="0">
              <a:solidFill>
                <a:schemeClr val="accent2"/>
              </a:solidFill>
            </a:endParaRPr>
          </a:p>
        </p:txBody>
      </p:sp>
      <p:pic>
        <p:nvPicPr>
          <p:cNvPr id="13314" name="Picture 2" descr="http://complextosimple.files.wordpress.com/2010/11/inverted-book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859" y="2043882"/>
            <a:ext cx="47625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42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What does implementing DI/</a:t>
            </a:r>
            <a:r>
              <a:rPr lang="en-US" dirty="0" err="1" smtClean="0"/>
              <a:t>IoC</a:t>
            </a:r>
            <a:r>
              <a:rPr lang="en-US" dirty="0" smtClean="0"/>
              <a:t> get me?</a:t>
            </a:r>
            <a:endParaRPr lang="en-US" dirty="0">
              <a:solidFill>
                <a:schemeClr val="accent2"/>
              </a:solidFill>
            </a:endParaRPr>
          </a:p>
        </p:txBody>
      </p:sp>
      <p:sp>
        <p:nvSpPr>
          <p:cNvPr id="6" name="Content Placeholder 4"/>
          <p:cNvSpPr>
            <a:spLocks noGrp="1"/>
          </p:cNvSpPr>
          <p:nvPr>
            <p:ph idx="1"/>
          </p:nvPr>
        </p:nvSpPr>
        <p:spPr>
          <a:xfrm>
            <a:off x="481013" y="1433515"/>
            <a:ext cx="8761413" cy="1052233"/>
          </a:xfrm>
        </p:spPr>
        <p:txBody>
          <a:bodyPr/>
          <a:lstStyle/>
          <a:p>
            <a:r>
              <a:rPr lang="en-US" sz="2400" dirty="0" smtClean="0"/>
              <a:t>Separation of Concerns</a:t>
            </a:r>
          </a:p>
          <a:p>
            <a:endParaRPr lang="en-US" sz="2400" dirty="0"/>
          </a:p>
          <a:p>
            <a:endParaRPr lang="en-US" sz="2400" dirty="0" smtClean="0"/>
          </a:p>
          <a:p>
            <a:endParaRPr lang="en-US" sz="2400" dirty="0"/>
          </a:p>
          <a:p>
            <a:endParaRPr lang="en-US" sz="2400" dirty="0" smtClean="0"/>
          </a:p>
          <a:p>
            <a:endParaRPr lang="en-US" sz="2400" dirty="0" smtClean="0"/>
          </a:p>
          <a:p>
            <a:r>
              <a:rPr lang="en-US" sz="2400" dirty="0" err="1" smtClean="0"/>
              <a:t>Mockability</a:t>
            </a:r>
            <a:r>
              <a:rPr lang="en-US" sz="2400" dirty="0" smtClean="0"/>
              <a:t> (we will get to this)</a:t>
            </a:r>
            <a:endParaRPr lang="en-US" sz="2400" dirty="0"/>
          </a:p>
          <a:p>
            <a:endParaRPr lang="en-US" sz="2400" dirty="0" smtClean="0"/>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959" y="1648358"/>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683" y="4234646"/>
            <a:ext cx="2499737" cy="188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80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Let’s Do Some DI/</a:t>
            </a:r>
            <a:r>
              <a:rPr lang="en-US" dirty="0" err="1" smtClean="0"/>
              <a:t>IoC</a:t>
            </a:r>
            <a:r>
              <a:rPr lang="en-US" dirty="0" smtClean="0"/>
              <a:t> - Together!</a:t>
            </a:r>
            <a:endParaRPr lang="en-US" dirty="0">
              <a:solidFill>
                <a:schemeClr val="accent2"/>
              </a:solidFill>
            </a:endParaRPr>
          </a:p>
        </p:txBody>
      </p:sp>
      <p:pic>
        <p:nvPicPr>
          <p:cNvPr id="10242" name="Picture 2" descr="http://www.mysecretintentions.com/wp-content/uploads/2011/10/Happiness-is-walking-hand-in-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499" y="1923823"/>
            <a:ext cx="5461453" cy="34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pPr algn="ctr"/>
            <a:r>
              <a:rPr lang="en-US" dirty="0" err="1" smtClean="0"/>
              <a:t>Ruh</a:t>
            </a:r>
            <a:r>
              <a:rPr lang="en-US" dirty="0" smtClean="0"/>
              <a:t> </a:t>
            </a:r>
            <a:r>
              <a:rPr lang="en-US" dirty="0" err="1"/>
              <a:t>r</a:t>
            </a:r>
            <a:r>
              <a:rPr lang="en-US" dirty="0" err="1" smtClean="0"/>
              <a:t>oh</a:t>
            </a:r>
            <a:r>
              <a:rPr lang="en-US" dirty="0" smtClean="0"/>
              <a:t>!  </a:t>
            </a:r>
            <a:br>
              <a:rPr lang="en-US" dirty="0" smtClean="0"/>
            </a:br>
            <a:r>
              <a:rPr lang="en-US" dirty="0" smtClean="0"/>
              <a:t>Test is broken! </a:t>
            </a:r>
            <a:endParaRPr lang="en-US" dirty="0">
              <a:solidFill>
                <a:schemeClr val="accent2"/>
              </a:solidFill>
            </a:endParaRPr>
          </a:p>
        </p:txBody>
      </p:sp>
      <p:pic>
        <p:nvPicPr>
          <p:cNvPr id="2050" name="Picture 2" descr="http://3.bp.blogspot.com/_6q-f-zD4xPY/TInrT87A-CI/AAAAAAAAZAI/oqnN3YYpWMk/s1600/ScoobyDooRuhRo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585" y="2203339"/>
            <a:ext cx="18288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71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875"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3266407"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481013" y="595313"/>
            <a:ext cx="8761413" cy="838200"/>
          </a:xfrm>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159798" y="595313"/>
            <a:ext cx="9339309" cy="838200"/>
          </a:xfrm>
        </p:spPr>
        <p:txBody>
          <a:bodyPr/>
          <a:lstStyle/>
          <a:p>
            <a:r>
              <a:rPr lang="en-US" dirty="0" smtClean="0"/>
              <a:t>Let’s Implement DI/</a:t>
            </a:r>
            <a:r>
              <a:rPr lang="en-US" dirty="0" err="1" smtClean="0"/>
              <a:t>IoC</a:t>
            </a:r>
            <a:r>
              <a:rPr lang="en-US" dirty="0" smtClean="0"/>
              <a:t> with Tooling - Together!</a:t>
            </a:r>
            <a:endParaRPr lang="en-US" dirty="0">
              <a:solidFill>
                <a:schemeClr val="accent2"/>
              </a:solidFill>
            </a:endParaRPr>
          </a:p>
        </p:txBody>
      </p:sp>
      <p:pic>
        <p:nvPicPr>
          <p:cNvPr id="10242" name="Picture 2" descr="http://www.mysecretintentions.com/wp-content/uploads/2011/10/Happiness-is-walking-hand-in-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499" y="1923823"/>
            <a:ext cx="5461453" cy="34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endParaRPr lang="en-US" sz="2400" kern="0" dirty="0" smtClean="0"/>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smtClean="0"/>
              <a:t>Mocks/Fakes/Stubs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604191"/>
            <a:ext cx="8761413" cy="838200"/>
          </a:xfrm>
        </p:spPr>
        <p:txBody>
          <a:bodyPr/>
          <a:lstStyle/>
          <a:p>
            <a:r>
              <a:rPr lang="en-US" dirty="0" smtClean="0"/>
              <a:t>Other Resources</a:t>
            </a:r>
            <a:endParaRPr lang="en-US" dirty="0">
              <a:solidFill>
                <a:schemeClr val="accent2"/>
              </a:solidFill>
            </a:endParaRPr>
          </a:p>
        </p:txBody>
      </p:sp>
      <p:sp>
        <p:nvSpPr>
          <p:cNvPr id="6" name="Content Placeholder 4"/>
          <p:cNvSpPr>
            <a:spLocks noGrp="1"/>
          </p:cNvSpPr>
          <p:nvPr>
            <p:ph idx="1"/>
          </p:nvPr>
        </p:nvSpPr>
        <p:spPr>
          <a:xfrm>
            <a:off x="481013" y="1433515"/>
            <a:ext cx="8761413" cy="4461258"/>
          </a:xfrm>
        </p:spPr>
        <p:txBody>
          <a:bodyPr/>
          <a:lstStyle/>
          <a:p>
            <a:r>
              <a:rPr lang="en-US" sz="2400" dirty="0" smtClean="0"/>
              <a:t>Test Driven Development: By Example (Kent Beck)</a:t>
            </a:r>
          </a:p>
          <a:p>
            <a:r>
              <a:rPr lang="en-US" sz="2400" dirty="0" smtClean="0"/>
              <a:t>The Art of Unit Testing (Roy </a:t>
            </a:r>
            <a:r>
              <a:rPr lang="en-US" sz="2400" dirty="0" err="1" smtClean="0"/>
              <a:t>Osherove</a:t>
            </a:r>
            <a:r>
              <a:rPr lang="en-US" sz="2400" dirty="0" smtClean="0"/>
              <a:t>)</a:t>
            </a:r>
          </a:p>
          <a:p>
            <a:r>
              <a:rPr lang="en-US" sz="2400" dirty="0" smtClean="0"/>
              <a:t>Roy </a:t>
            </a:r>
            <a:r>
              <a:rPr lang="en-US" sz="2400" dirty="0" err="1" smtClean="0"/>
              <a:t>Osherove’s</a:t>
            </a:r>
            <a:r>
              <a:rPr lang="en-US" sz="2400" dirty="0" smtClean="0"/>
              <a:t> Blog (</a:t>
            </a:r>
            <a:r>
              <a:rPr lang="en-US" sz="2400" dirty="0" smtClean="0">
                <a:hlinkClick r:id="rId3"/>
              </a:rPr>
              <a:t>http://www.osherove.com</a:t>
            </a:r>
            <a:r>
              <a:rPr lang="en-US" sz="2400" dirty="0" smtClean="0"/>
              <a:t>)</a:t>
            </a:r>
          </a:p>
          <a:p>
            <a:r>
              <a:rPr lang="en-US" sz="2400" dirty="0" err="1" smtClean="0"/>
              <a:t>TypeMock’s</a:t>
            </a:r>
            <a:r>
              <a:rPr lang="en-US" sz="2400" dirty="0" smtClean="0"/>
              <a:t> website (</a:t>
            </a:r>
            <a:r>
              <a:rPr lang="en-US" sz="2400" dirty="0" smtClean="0">
                <a:hlinkClick r:id="rId4"/>
              </a:rPr>
              <a:t>http://www.typemock.com</a:t>
            </a:r>
            <a:r>
              <a:rPr lang="en-US" sz="2400" dirty="0" smtClean="0"/>
              <a:t>)</a:t>
            </a:r>
          </a:p>
          <a:p>
            <a:r>
              <a:rPr lang="en-US" sz="2400" dirty="0" smtClean="0"/>
              <a:t>My Website (</a:t>
            </a:r>
            <a:r>
              <a:rPr lang="en-US" sz="2400" dirty="0" smtClean="0">
                <a:hlinkClick r:id="rId5"/>
              </a:rPr>
              <a:t>http://www.dotnetdevdude.com</a:t>
            </a:r>
            <a:r>
              <a:rPr lang="en-US" sz="2400" dirty="0" smtClean="0"/>
              <a:t>)</a:t>
            </a:r>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Tools I Used and/or Talked About</a:t>
            </a:r>
            <a:endParaRPr lang="en-US" dirty="0">
              <a:solidFill>
                <a:schemeClr val="accent2"/>
              </a:solidFill>
            </a:endParaRPr>
          </a:p>
        </p:txBody>
      </p:sp>
      <p:sp>
        <p:nvSpPr>
          <p:cNvPr id="6" name="Content Placeholder 4"/>
          <p:cNvSpPr>
            <a:spLocks noGrp="1"/>
          </p:cNvSpPr>
          <p:nvPr>
            <p:ph idx="1"/>
          </p:nvPr>
        </p:nvSpPr>
        <p:spPr>
          <a:xfrm>
            <a:off x="481013" y="1433515"/>
            <a:ext cx="8761413" cy="4700955"/>
          </a:xfrm>
        </p:spPr>
        <p:txBody>
          <a:bodyPr/>
          <a:lstStyle/>
          <a:p>
            <a:r>
              <a:rPr lang="en-US" sz="2400" dirty="0" smtClean="0"/>
              <a:t>NuGet (</a:t>
            </a:r>
            <a:r>
              <a:rPr lang="en-US" sz="2000" dirty="0" smtClean="0">
                <a:hlinkClick r:id="rId3"/>
              </a:rPr>
              <a:t>http://www.nuget.org</a:t>
            </a:r>
            <a:r>
              <a:rPr lang="en-US" sz="2400" dirty="0" smtClean="0"/>
              <a:t>)</a:t>
            </a:r>
          </a:p>
          <a:p>
            <a:r>
              <a:rPr lang="en-US" sz="2400" dirty="0" err="1"/>
              <a:t>ReSharper</a:t>
            </a:r>
            <a:r>
              <a:rPr lang="en-US" sz="2800" dirty="0"/>
              <a:t> (</a:t>
            </a:r>
            <a:r>
              <a:rPr lang="en-US" sz="2000" dirty="0">
                <a:hlinkClick r:id="rId4"/>
              </a:rPr>
              <a:t>http://www.jetbrains.com/resharper</a:t>
            </a:r>
            <a:r>
              <a:rPr lang="en-US" sz="2000" dirty="0" smtClean="0">
                <a:hlinkClick r:id="rId4"/>
              </a:rPr>
              <a:t>/</a:t>
            </a:r>
            <a:r>
              <a:rPr lang="en-US" sz="2800" dirty="0" smtClean="0"/>
              <a:t>)</a:t>
            </a:r>
            <a:endParaRPr lang="en-US" sz="2400" dirty="0" smtClean="0"/>
          </a:p>
          <a:p>
            <a:r>
              <a:rPr lang="en-US" sz="2400" dirty="0" smtClean="0"/>
              <a:t>Should Assertion Library (</a:t>
            </a:r>
            <a:r>
              <a:rPr lang="en-US" sz="2000" dirty="0">
                <a:hlinkClick r:id="rId5"/>
              </a:rPr>
              <a:t>http://</a:t>
            </a:r>
            <a:r>
              <a:rPr lang="en-US" sz="2000" dirty="0" smtClean="0">
                <a:hlinkClick r:id="rId5"/>
              </a:rPr>
              <a:t>should.codeplex.com</a:t>
            </a:r>
            <a:r>
              <a:rPr lang="en-US" sz="2400" dirty="0" smtClean="0"/>
              <a:t>)</a:t>
            </a:r>
          </a:p>
          <a:p>
            <a:r>
              <a:rPr lang="en-US" sz="2400" dirty="0" err="1" smtClean="0"/>
              <a:t>NCrunch</a:t>
            </a:r>
            <a:r>
              <a:rPr lang="en-US" sz="2400" dirty="0" smtClean="0"/>
              <a:t> (</a:t>
            </a:r>
            <a:r>
              <a:rPr lang="en-US" sz="2000" dirty="0" smtClean="0">
                <a:hlinkClick r:id="rId6"/>
              </a:rPr>
              <a:t>http://www.ncrunch.net</a:t>
            </a:r>
            <a:r>
              <a:rPr lang="en-US" sz="2400" dirty="0" smtClean="0"/>
              <a:t>)</a:t>
            </a:r>
          </a:p>
          <a:p>
            <a:r>
              <a:rPr lang="en-US" sz="2400" dirty="0" err="1" smtClean="0"/>
              <a:t>RhinoMocks</a:t>
            </a:r>
            <a:r>
              <a:rPr lang="en-US" sz="2400" dirty="0" smtClean="0"/>
              <a:t> (</a:t>
            </a:r>
            <a:r>
              <a:rPr lang="en-US" sz="2000" dirty="0">
                <a:hlinkClick r:id="rId7"/>
              </a:rPr>
              <a:t>http://</a:t>
            </a:r>
            <a:r>
              <a:rPr lang="en-US" sz="2000" dirty="0" smtClean="0">
                <a:hlinkClick r:id="rId7"/>
              </a:rPr>
              <a:t>hibernatingrhinos.com/open-source/rhino-mocks</a:t>
            </a:r>
            <a:endParaRPr lang="en-US" sz="2400" dirty="0" smtClean="0"/>
          </a:p>
          <a:p>
            <a:r>
              <a:rPr lang="en-US" sz="2400" dirty="0" err="1" smtClean="0"/>
              <a:t>StructureMap</a:t>
            </a:r>
            <a:r>
              <a:rPr lang="en-US" sz="2400" dirty="0" smtClean="0"/>
              <a:t> (</a:t>
            </a:r>
            <a:r>
              <a:rPr lang="en-US" sz="2000" dirty="0" smtClean="0">
                <a:hlinkClick r:id="rId8"/>
              </a:rPr>
              <a:t>http://www.structuremap.net</a:t>
            </a:r>
            <a:r>
              <a:rPr lang="en-US" sz="2000" dirty="0" smtClean="0"/>
              <a:t>)</a:t>
            </a:r>
          </a:p>
        </p:txBody>
      </p:sp>
    </p:spTree>
    <p:extLst>
      <p:ext uri="{BB962C8B-B14F-4D97-AF65-F5344CB8AC3E}">
        <p14:creationId xmlns:p14="http://schemas.microsoft.com/office/powerpoint/2010/main" val="1993966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latin typeface="+mn-lt"/>
              </a:rPr>
              <a:t>@</a:t>
            </a:r>
            <a:r>
              <a:rPr lang="en-US" dirty="0" err="1" smtClean="0">
                <a:solidFill>
                  <a:schemeClr val="bg1">
                    <a:lumMod val="50000"/>
                  </a:schemeClr>
                </a:solidFill>
                <a:latin typeface="+mn-lt"/>
              </a:rPr>
              <a:t>keburnell</a:t>
            </a:r>
            <a:r>
              <a:rPr lang="en-US" dirty="0" smtClean="0">
                <a:solidFill>
                  <a:schemeClr val="bg1">
                    <a:lumMod val="50000"/>
                  </a:schemeClr>
                </a:solidFill>
                <a:latin typeface="+mn-lt"/>
              </a:rPr>
              <a:t>  ∙  DotNetDevDude.com</a:t>
            </a:r>
            <a:endParaRPr lang="en-US" dirty="0">
              <a:solidFill>
                <a:schemeClr val="bg1">
                  <a:lumMod val="50000"/>
                </a:schemeClr>
              </a:solidFill>
              <a:latin typeface="+mn-lt"/>
            </a:endParaRPr>
          </a:p>
        </p:txBody>
      </p:sp>
      <p:sp>
        <p:nvSpPr>
          <p:cNvPr id="3" name="TextBox 1"/>
          <p:cNvSpPr txBox="1">
            <a:spLocks noChangeArrowheads="1"/>
          </p:cNvSpPr>
          <p:nvPr/>
        </p:nvSpPr>
        <p:spPr bwMode="auto">
          <a:xfrm>
            <a:off x="557213" y="2630488"/>
            <a:ext cx="8245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l"/>
            <a:r>
              <a:rPr lang="en-US" sz="3200" dirty="0">
                <a:latin typeface="+mn-lt"/>
              </a:rPr>
              <a:t>Twitter</a:t>
            </a:r>
            <a:r>
              <a:rPr lang="en-US" sz="3200" dirty="0" smtClean="0">
                <a:latin typeface="+mn-lt"/>
              </a:rPr>
              <a:t>:		@</a:t>
            </a:r>
            <a:r>
              <a:rPr lang="en-US" sz="3200" dirty="0" err="1">
                <a:latin typeface="+mn-lt"/>
              </a:rPr>
              <a:t>keburnell</a:t>
            </a:r>
            <a:endParaRPr lang="en-US" sz="3200" dirty="0">
              <a:latin typeface="+mn-lt"/>
            </a:endParaRPr>
          </a:p>
        </p:txBody>
      </p:sp>
      <p:sp>
        <p:nvSpPr>
          <p:cNvPr id="4" name="TextBox 5"/>
          <p:cNvSpPr txBox="1">
            <a:spLocks noChangeArrowheads="1"/>
          </p:cNvSpPr>
          <p:nvPr/>
        </p:nvSpPr>
        <p:spPr bwMode="auto">
          <a:xfrm>
            <a:off x="557213" y="3654425"/>
            <a:ext cx="8245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l"/>
            <a:r>
              <a:rPr lang="en-US" sz="3200" dirty="0">
                <a:latin typeface="+mn-lt"/>
              </a:rPr>
              <a:t>Blog:          </a:t>
            </a:r>
            <a:r>
              <a:rPr lang="en-US" sz="3200" dirty="0" smtClean="0">
                <a:latin typeface="+mn-lt"/>
              </a:rPr>
              <a:t>	DotNetDevDude.com</a:t>
            </a:r>
            <a:endParaRPr lang="en-US" sz="3200" dirty="0">
              <a:latin typeface="+mn-lt"/>
            </a:endParaRPr>
          </a:p>
        </p:txBody>
      </p:sp>
      <p:sp>
        <p:nvSpPr>
          <p:cNvPr id="5" name="TextBox 5"/>
          <p:cNvSpPr txBox="1">
            <a:spLocks noChangeArrowheads="1"/>
          </p:cNvSpPr>
          <p:nvPr/>
        </p:nvSpPr>
        <p:spPr bwMode="auto">
          <a:xfrm>
            <a:off x="557213" y="4679950"/>
            <a:ext cx="8245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l"/>
            <a:r>
              <a:rPr lang="en-US" sz="3200" dirty="0">
                <a:latin typeface="+mn-lt"/>
              </a:rPr>
              <a:t>Email:   </a:t>
            </a:r>
            <a:r>
              <a:rPr lang="en-US" sz="3200" dirty="0" smtClean="0">
                <a:latin typeface="+mn-lt"/>
              </a:rPr>
              <a:t>		keith@DotNetDevDude.com</a:t>
            </a:r>
            <a:endParaRPr lang="en-US" sz="3200" dirty="0">
              <a:latin typeface="+mn-lt"/>
            </a:endParaRPr>
          </a:p>
        </p:txBody>
      </p:sp>
      <p:sp>
        <p:nvSpPr>
          <p:cNvPr id="6" name="TextBox 1"/>
          <p:cNvSpPr txBox="1">
            <a:spLocks noChangeArrowheads="1"/>
          </p:cNvSpPr>
          <p:nvPr/>
        </p:nvSpPr>
        <p:spPr bwMode="auto">
          <a:xfrm>
            <a:off x="557213" y="595313"/>
            <a:ext cx="8245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ctr">
              <a:defRPr/>
            </a:pPr>
            <a:r>
              <a:rPr lang="en-US" sz="4800" u="sng" dirty="0" smtClean="0">
                <a:latin typeface="+mn-lt"/>
              </a:rPr>
              <a:t>Thank You!</a:t>
            </a:r>
          </a:p>
          <a:p>
            <a:pPr algn="ctr">
              <a:defRPr/>
            </a:pPr>
            <a:r>
              <a:rPr lang="en-US" sz="4000" dirty="0" smtClean="0">
                <a:solidFill>
                  <a:schemeClr val="accent4">
                    <a:lumMod val="90000"/>
                  </a:schemeClr>
                </a:solidFill>
                <a:latin typeface="+mn-lt"/>
              </a:rPr>
              <a:t>Questions?</a:t>
            </a: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lstStyle/>
          <a:p>
            <a:pPr>
              <a:defRPr/>
            </a:pPr>
            <a:r>
              <a:rPr lang="en-US" dirty="0" smtClean="0"/>
              <a:t>If you answered </a:t>
            </a:r>
            <a:r>
              <a:rPr lang="en-US" b="1" dirty="0" smtClean="0"/>
              <a:t>YES </a:t>
            </a:r>
            <a:r>
              <a:rPr lang="en-US" dirty="0" smtClean="0"/>
              <a:t>to any of those questions</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KB_SkylineTemplate</Template>
  <TotalTime>4924</TotalTime>
  <Words>2278</Words>
  <Application>Microsoft Office PowerPoint</Application>
  <PresentationFormat>Custom</PresentationFormat>
  <Paragraphs>399</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Consolas</vt:lpstr>
      <vt:lpstr>Wingdings</vt:lpstr>
      <vt:lpstr>KB_SkylineTemplate</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What makes a good Unit Test?</vt:lpstr>
      <vt:lpstr>Automated and Repeatable</vt:lpstr>
      <vt:lpstr>Easy to implement</vt:lpstr>
      <vt:lpstr>Run on Demand at the Push of a Button</vt:lpstr>
      <vt:lpstr>Fast</vt:lpstr>
      <vt:lpstr>Isolated</vt:lpstr>
      <vt:lpstr>Important Concepts &amp; Strategies</vt:lpstr>
      <vt:lpstr>PowerPoint Presentation</vt:lpstr>
      <vt:lpstr>Arrange – Act - Assert</vt:lpstr>
      <vt:lpstr>SOLID Principles of Software Development</vt:lpstr>
      <vt:lpstr>Single Responsibility Principle</vt:lpstr>
      <vt:lpstr>Open Closed Principle</vt:lpstr>
      <vt:lpstr>Liskov Substitution Principle</vt:lpstr>
      <vt:lpstr>Interface Segregation Principle</vt:lpstr>
      <vt:lpstr>Dependency Inversion Principle</vt:lpstr>
      <vt:lpstr>Example Solution Layout</vt:lpstr>
      <vt:lpstr>Naming Your Tests</vt:lpstr>
      <vt:lpstr>How I Name My Tests</vt:lpstr>
      <vt:lpstr>Resharper Live Template for Naming Tests</vt:lpstr>
      <vt:lpstr>Let’s Write Our First Unit Test - Together!</vt:lpstr>
      <vt:lpstr>Dependency Injection (DI)</vt:lpstr>
      <vt:lpstr>Inversion of Control (IoC)</vt:lpstr>
      <vt:lpstr>What does implementing DI/IoC get me?</vt:lpstr>
      <vt:lpstr>Let’s Do Some DI/IoC - Together!</vt:lpstr>
      <vt:lpstr>Ruh roh!   Test is broken! </vt:lpstr>
      <vt:lpstr>Fakes/Stubs</vt:lpstr>
      <vt:lpstr>Mocks</vt:lpstr>
      <vt:lpstr>DI/IoC Tooling</vt:lpstr>
      <vt:lpstr>Let’s Implement DI/IoC with Tooling - Together!</vt:lpstr>
      <vt:lpstr>What Did We Learn?</vt:lpstr>
      <vt:lpstr>Thank You!</vt:lpstr>
      <vt:lpstr>Other Resources</vt:lpstr>
      <vt:lpstr>Tools I Used and/or Talked About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149</cp:revision>
  <dcterms:created xsi:type="dcterms:W3CDTF">2012-04-03T13:40:37Z</dcterms:created>
  <dcterms:modified xsi:type="dcterms:W3CDTF">2012-08-20T17:12:33Z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