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5"/>
  </p:sldMasterIdLst>
  <p:notesMasterIdLst>
    <p:notesMasterId r:id="rId58"/>
  </p:notesMasterIdLst>
  <p:handoutMasterIdLst>
    <p:handoutMasterId r:id="rId59"/>
  </p:handoutMasterIdLst>
  <p:sldIdLst>
    <p:sldId id="259" r:id="rId6"/>
    <p:sldId id="261" r:id="rId7"/>
    <p:sldId id="354" r:id="rId8"/>
    <p:sldId id="312" r:id="rId9"/>
    <p:sldId id="262" r:id="rId10"/>
    <p:sldId id="313" r:id="rId11"/>
    <p:sldId id="314" r:id="rId12"/>
    <p:sldId id="315" r:id="rId13"/>
    <p:sldId id="316" r:id="rId14"/>
    <p:sldId id="317" r:id="rId15"/>
    <p:sldId id="304" r:id="rId16"/>
    <p:sldId id="318" r:id="rId17"/>
    <p:sldId id="305" r:id="rId18"/>
    <p:sldId id="306" r:id="rId19"/>
    <p:sldId id="307" r:id="rId20"/>
    <p:sldId id="308" r:id="rId21"/>
    <p:sldId id="309" r:id="rId22"/>
    <p:sldId id="294" r:id="rId23"/>
    <p:sldId id="311" r:id="rId24"/>
    <p:sldId id="319" r:id="rId25"/>
    <p:sldId id="321" r:id="rId26"/>
    <p:sldId id="322" r:id="rId27"/>
    <p:sldId id="323" r:id="rId28"/>
    <p:sldId id="324" r:id="rId29"/>
    <p:sldId id="325" r:id="rId30"/>
    <p:sldId id="326" r:id="rId31"/>
    <p:sldId id="327" r:id="rId32"/>
    <p:sldId id="328" r:id="rId33"/>
    <p:sldId id="335" r:id="rId34"/>
    <p:sldId id="336" r:id="rId35"/>
    <p:sldId id="337" r:id="rId36"/>
    <p:sldId id="338" r:id="rId37"/>
    <p:sldId id="339" r:id="rId38"/>
    <p:sldId id="340" r:id="rId39"/>
    <p:sldId id="332" r:id="rId40"/>
    <p:sldId id="333" r:id="rId41"/>
    <p:sldId id="329" r:id="rId42"/>
    <p:sldId id="330" r:id="rId43"/>
    <p:sldId id="331" r:id="rId44"/>
    <p:sldId id="334" r:id="rId45"/>
    <p:sldId id="342" r:id="rId46"/>
    <p:sldId id="343" r:id="rId47"/>
    <p:sldId id="344" r:id="rId48"/>
    <p:sldId id="345" r:id="rId49"/>
    <p:sldId id="346" r:id="rId50"/>
    <p:sldId id="347" r:id="rId51"/>
    <p:sldId id="348" r:id="rId52"/>
    <p:sldId id="349" r:id="rId53"/>
    <p:sldId id="350" r:id="rId54"/>
    <p:sldId id="351" r:id="rId55"/>
    <p:sldId id="352" r:id="rId56"/>
    <p:sldId id="353" r:id="rId57"/>
  </p:sldIdLst>
  <p:sldSz cx="9601200" cy="7315200"/>
  <p:notesSz cx="7010400" cy="92964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AFC6"/>
    <a:srgbClr val="C4D270"/>
    <a:srgbClr val="A3A151"/>
    <a:srgbClr val="666633"/>
    <a:srgbClr val="DDDDDD"/>
    <a:srgbClr val="003399"/>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58" autoAdjust="0"/>
    <p:restoredTop sz="94660"/>
  </p:normalViewPr>
  <p:slideViewPr>
    <p:cSldViewPr snapToGrid="0">
      <p:cViewPr varScale="1">
        <p:scale>
          <a:sx n="95" d="100"/>
          <a:sy n="95" d="100"/>
        </p:scale>
        <p:origin x="-1212" y="-108"/>
      </p:cViewPr>
      <p:guideLst>
        <p:guide orient="horz" pos="2304"/>
        <p:guide pos="291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5" Type="http://schemas.openxmlformats.org/officeDocument/2006/relationships/slideMaster" Target="slideMasters/slideMaster1.xml"/><Relationship Id="rId61" Type="http://schemas.openxmlformats.org/officeDocument/2006/relationships/viewProps" Target="view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endParaRPr lang="en-US"/>
          </a:p>
        </p:txBody>
      </p:sp>
      <p:sp>
        <p:nvSpPr>
          <p:cNvPr id="1843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1843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184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fld id="{F9664CAC-B6A8-4CF1-BC8F-EDE66113BFC3}" type="slidenum">
              <a:rPr lang="en-US"/>
              <a:pPr>
                <a:defRPr/>
              </a:pPr>
              <a:t>‹#›</a:t>
            </a:fld>
            <a:endParaRPr lang="en-US"/>
          </a:p>
        </p:txBody>
      </p:sp>
    </p:spTree>
    <p:extLst>
      <p:ext uri="{BB962C8B-B14F-4D97-AF65-F5344CB8AC3E}">
        <p14:creationId xmlns:p14="http://schemas.microsoft.com/office/powerpoint/2010/main" val="3791712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519A8AA2-1969-4296-A068-C5F6397455A5}" type="datetimeFigureOut">
              <a:rPr lang="en-US"/>
              <a:pPr>
                <a:defRPr/>
              </a:pPr>
              <a:t>4/17/2012</a:t>
            </a:fld>
            <a:endParaRPr lang="en-US"/>
          </a:p>
        </p:txBody>
      </p:sp>
      <p:sp>
        <p:nvSpPr>
          <p:cNvPr id="4" name="Slide Image Placeholder 3"/>
          <p:cNvSpPr>
            <a:spLocks noGrp="1" noRot="1" noChangeAspect="1"/>
          </p:cNvSpPr>
          <p:nvPr>
            <p:ph type="sldImg" idx="2"/>
          </p:nvPr>
        </p:nvSpPr>
        <p:spPr>
          <a:xfrm>
            <a:off x="1217613" y="696913"/>
            <a:ext cx="4575175"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435EF03A-B859-44C7-8AC3-14880B2FE4AF}" type="slidenum">
              <a:rPr lang="en-US"/>
              <a:pPr>
                <a:defRPr/>
              </a:pPr>
              <a:t>‹#›</a:t>
            </a:fld>
            <a:endParaRPr lang="en-US"/>
          </a:p>
        </p:txBody>
      </p:sp>
    </p:spTree>
    <p:extLst>
      <p:ext uri="{BB962C8B-B14F-4D97-AF65-F5344CB8AC3E}">
        <p14:creationId xmlns:p14="http://schemas.microsoft.com/office/powerpoint/2010/main" val="2468192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a:t>
            </a:fld>
            <a:endParaRPr lang="en-US"/>
          </a:p>
        </p:txBody>
      </p:sp>
    </p:spTree>
    <p:extLst>
      <p:ext uri="{BB962C8B-B14F-4D97-AF65-F5344CB8AC3E}">
        <p14:creationId xmlns:p14="http://schemas.microsoft.com/office/powerpoint/2010/main" val="407192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33</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34</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35</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36</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37</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38</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39</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40</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41</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42</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43</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44</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45</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46</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47</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48</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a:t>
            </a:fld>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50</a:t>
            </a:fld>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51</a:t>
            </a:fld>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52</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725" y="2271713"/>
            <a:ext cx="8159750" cy="1568450"/>
          </a:xfrm>
        </p:spPr>
        <p:txBody>
          <a:bodyPr/>
          <a:lstStyle/>
          <a:p>
            <a:r>
              <a:rPr lang="en-US" smtClean="0"/>
              <a:t>Click to edit Master title style</a:t>
            </a:r>
            <a:endParaRPr lang="en-US"/>
          </a:p>
        </p:txBody>
      </p:sp>
      <p:sp>
        <p:nvSpPr>
          <p:cNvPr id="3" name="Subtitle 2"/>
          <p:cNvSpPr>
            <a:spLocks noGrp="1"/>
          </p:cNvSpPr>
          <p:nvPr>
            <p:ph type="subTitle" idx="1"/>
          </p:nvPr>
        </p:nvSpPr>
        <p:spPr>
          <a:xfrm>
            <a:off x="1439863" y="4144963"/>
            <a:ext cx="6721475" cy="18700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53263" y="595313"/>
            <a:ext cx="2189162" cy="5741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81013" y="595313"/>
            <a:ext cx="6419850" cy="5741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825" y="4700588"/>
            <a:ext cx="8161338" cy="145256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58825" y="3100388"/>
            <a:ext cx="8161338" cy="1600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1013" y="1433513"/>
            <a:ext cx="4303712"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7125" y="1433513"/>
            <a:ext cx="4305300"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9425" y="293688"/>
            <a:ext cx="8642350" cy="1219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79425" y="1636713"/>
            <a:ext cx="4243388"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79425" y="2319338"/>
            <a:ext cx="4243388"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6800" y="1636713"/>
            <a:ext cx="4244975"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6800" y="2319338"/>
            <a:ext cx="4244975"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425" y="290513"/>
            <a:ext cx="3159125" cy="12398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54438" y="290513"/>
            <a:ext cx="5367337" cy="6243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79425" y="1530350"/>
            <a:ext cx="3159125" cy="5003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1188" y="5121275"/>
            <a:ext cx="5761037" cy="6032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81188" y="654050"/>
            <a:ext cx="5761037" cy="4389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881188" y="5724525"/>
            <a:ext cx="5761037" cy="858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descr="PPTbackground.jpg"/>
          <p:cNvPicPr>
            <a:picLocks noChangeAspect="1"/>
          </p:cNvPicPr>
          <p:nvPr/>
        </p:nvPicPr>
        <p:blipFill>
          <a:blip r:embed="rId13" cstate="print"/>
          <a:srcRect/>
          <a:stretch>
            <a:fillRect/>
          </a:stretch>
        </p:blipFill>
        <p:spPr bwMode="auto">
          <a:xfrm>
            <a:off x="0" y="0"/>
            <a:ext cx="9601200" cy="731520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81013" y="595313"/>
            <a:ext cx="8761412"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81013" y="1433513"/>
            <a:ext cx="8761412" cy="490378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p:titleStyle>
    <p:body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eith@dotnetdevdud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638175" y="1835993"/>
            <a:ext cx="8162925" cy="979487"/>
          </a:xfrm>
          <a:prstGeom prst="rect">
            <a:avLst/>
          </a:prstGeom>
          <a:noFill/>
          <a:ln w="9525">
            <a:noFill/>
            <a:miter lim="800000"/>
            <a:headEnd/>
            <a:tailEnd/>
          </a:ln>
          <a:extLs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r">
              <a:defRPr/>
            </a:pPr>
            <a:r>
              <a:rPr lang="en-US" sz="6000" smtClean="0"/>
              <a:t>Test Driving </a:t>
            </a:r>
            <a:r>
              <a:rPr lang="en-US" sz="6000" dirty="0" smtClean="0"/>
              <a:t>.NET</a:t>
            </a:r>
          </a:p>
        </p:txBody>
      </p:sp>
      <p:sp>
        <p:nvSpPr>
          <p:cNvPr id="8" name="Rectangle 4"/>
          <p:cNvSpPr>
            <a:spLocks noChangeArrowheads="1"/>
          </p:cNvSpPr>
          <p:nvPr/>
        </p:nvSpPr>
        <p:spPr bwMode="auto">
          <a:xfrm>
            <a:off x="4813300" y="3622675"/>
            <a:ext cx="39878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algn="r" eaLnBrk="1" hangingPunct="1">
              <a:defRPr/>
            </a:pPr>
            <a:r>
              <a:rPr lang="en-US" sz="2400" b="1" dirty="0">
                <a:effectLst>
                  <a:outerShdw blurRad="38100" dist="38100" dir="2700000" algn="tl">
                    <a:srgbClr val="000000"/>
                  </a:outerShdw>
                </a:effectLst>
                <a:latin typeface="Arial" charset="0"/>
                <a:cs typeface="+mn-cs"/>
              </a:rPr>
              <a:t>Keith Burnell</a:t>
            </a:r>
            <a:endParaRPr lang="en-US" sz="2200" b="1" dirty="0">
              <a:effectLst>
                <a:outerShdw blurRad="38100" dist="38100" dir="2700000" algn="tl">
                  <a:srgbClr val="000000"/>
                </a:outerShdw>
              </a:effectLst>
              <a:latin typeface="Arial" charset="0"/>
              <a:cs typeface="+mn-cs"/>
            </a:endParaRPr>
          </a:p>
          <a:p>
            <a:pPr algn="r" eaLnBrk="1" hangingPunct="1">
              <a:defRPr/>
            </a:pPr>
            <a:r>
              <a:rPr lang="en-US" sz="1800" b="1" dirty="0">
                <a:solidFill>
                  <a:srgbClr val="00B0EB"/>
                </a:solidFill>
                <a:latin typeface="Arial" charset="0"/>
                <a:cs typeface="+mn-cs"/>
              </a:rPr>
              <a:t>Senior Software Engineer</a:t>
            </a:r>
          </a:p>
          <a:p>
            <a:pPr algn="r" eaLnBrk="1" hangingPunct="1">
              <a:defRPr/>
            </a:pPr>
            <a:endParaRPr lang="en-US" sz="1800" b="1" dirty="0">
              <a:solidFill>
                <a:srgbClr val="00B0EB"/>
              </a:solidFill>
              <a:latin typeface="Arial" charset="0"/>
              <a:cs typeface="+mn-cs"/>
            </a:endParaRPr>
          </a:p>
          <a:p>
            <a:pPr algn="r" eaLnBrk="1" hangingPunct="1">
              <a:defRPr/>
            </a:pPr>
            <a:r>
              <a:rPr lang="en-US" b="1" dirty="0">
                <a:solidFill>
                  <a:schemeClr val="bg2">
                    <a:lumMod val="60000"/>
                    <a:lumOff val="40000"/>
                  </a:schemeClr>
                </a:solidFill>
                <a:latin typeface="Arial" charset="0"/>
                <a:cs typeface="+mn-cs"/>
              </a:rPr>
              <a:t>Email:</a:t>
            </a:r>
            <a:r>
              <a:rPr lang="en-US" b="1" dirty="0">
                <a:solidFill>
                  <a:srgbClr val="00B0EB"/>
                </a:solidFill>
                <a:latin typeface="Arial" charset="0"/>
                <a:cs typeface="+mn-cs"/>
              </a:rPr>
              <a:t> </a:t>
            </a:r>
            <a:r>
              <a:rPr lang="en-US" b="1" dirty="0">
                <a:solidFill>
                  <a:srgbClr val="00B0EB"/>
                </a:solidFill>
                <a:latin typeface="Arial" charset="0"/>
                <a:cs typeface="+mn-cs"/>
                <a:hlinkClick r:id="rId3"/>
              </a:rPr>
              <a:t>keith@dotnetdevdude.com</a:t>
            </a:r>
            <a:endParaRPr lang="en-US" b="1" dirty="0">
              <a:solidFill>
                <a:srgbClr val="00B0EB"/>
              </a:solidFill>
              <a:latin typeface="Arial" charset="0"/>
              <a:cs typeface="+mn-cs"/>
            </a:endParaRPr>
          </a:p>
          <a:p>
            <a:pPr algn="r" eaLnBrk="1" hangingPunct="1">
              <a:defRPr/>
            </a:pPr>
            <a:r>
              <a:rPr lang="en-US" b="1" dirty="0">
                <a:solidFill>
                  <a:schemeClr val="bg2">
                    <a:lumMod val="60000"/>
                    <a:lumOff val="40000"/>
                  </a:schemeClr>
                </a:solidFill>
                <a:latin typeface="Arial" charset="0"/>
                <a:cs typeface="+mn-cs"/>
              </a:rPr>
              <a:t>Twitter:</a:t>
            </a:r>
            <a:r>
              <a:rPr lang="en-US" b="1" dirty="0">
                <a:solidFill>
                  <a:srgbClr val="00B0EB"/>
                </a:solidFill>
                <a:latin typeface="Arial" charset="0"/>
                <a:cs typeface="+mn-cs"/>
              </a:rPr>
              <a:t> </a:t>
            </a:r>
            <a:r>
              <a:rPr lang="en-US" b="1" dirty="0" err="1">
                <a:solidFill>
                  <a:srgbClr val="00B0EB"/>
                </a:solidFill>
                <a:latin typeface="Arial" charset="0"/>
                <a:cs typeface="+mn-cs"/>
              </a:rPr>
              <a:t>keburnell</a:t>
            </a:r>
            <a:endParaRPr lang="en-US" b="1" dirty="0">
              <a:solidFill>
                <a:srgbClr val="00B0EB"/>
              </a:solidFill>
              <a:latin typeface="Arial" charset="0"/>
              <a:cs typeface="+mn-cs"/>
            </a:endParaRPr>
          </a:p>
          <a:p>
            <a:pPr algn="r" eaLnBrk="1" hangingPunct="1">
              <a:defRPr/>
            </a:pPr>
            <a:r>
              <a:rPr lang="en-US" b="1" dirty="0">
                <a:solidFill>
                  <a:schemeClr val="bg2">
                    <a:lumMod val="60000"/>
                    <a:lumOff val="40000"/>
                  </a:schemeClr>
                </a:solidFill>
                <a:latin typeface="Arial" charset="0"/>
                <a:cs typeface="+mn-cs"/>
              </a:rPr>
              <a:t>Blog:</a:t>
            </a:r>
            <a:r>
              <a:rPr lang="en-US" b="1" dirty="0">
                <a:solidFill>
                  <a:srgbClr val="00B0EB"/>
                </a:solidFill>
                <a:latin typeface="Arial" charset="0"/>
                <a:cs typeface="+mn-cs"/>
              </a:rPr>
              <a:t> </a:t>
            </a:r>
            <a:r>
              <a:rPr lang="en-US" b="1" dirty="0" smtClean="0">
                <a:solidFill>
                  <a:srgbClr val="00B0EB"/>
                </a:solidFill>
                <a:latin typeface="Arial" charset="0"/>
                <a:cs typeface="+mn-cs"/>
              </a:rPr>
              <a:t>www.DotNetDevDude.com</a:t>
            </a:r>
            <a:endParaRPr lang="en-US" b="1" dirty="0">
              <a:solidFill>
                <a:srgbClr val="00B0EB"/>
              </a:solidFill>
              <a:latin typeface="Arial" charset="0"/>
              <a:cs typeface="+mn-cs"/>
            </a:endParaRPr>
          </a:p>
          <a:p>
            <a:pPr algn="r" eaLnBrk="1" hangingPunct="1">
              <a:defRPr/>
            </a:pPr>
            <a:endParaRPr lang="en-US" b="1" dirty="0">
              <a:solidFill>
                <a:srgbClr val="FFCC00"/>
              </a:solidFill>
              <a:latin typeface="Arial" charset="0"/>
              <a:cs typeface="+mn-cs"/>
            </a:endParaRPr>
          </a:p>
          <a:p>
            <a:pPr eaLnBrk="1" hangingPunct="1">
              <a:defRPr/>
            </a:pPr>
            <a:endParaRPr lang="en-US" b="1" dirty="0">
              <a:solidFill>
                <a:srgbClr val="FFCC00"/>
              </a:solidFill>
              <a:latin typeface="Arial" charset="0"/>
              <a:cs typeface="+mn-cs"/>
            </a:endParaRPr>
          </a:p>
          <a:p>
            <a:pPr eaLnBrk="1" hangingPunct="1">
              <a:defRPr/>
            </a:pPr>
            <a:endParaRPr lang="en-US" sz="1400" dirty="0">
              <a:latin typeface="Times New Roman" pitchFamily="28" charset="0"/>
              <a:cs typeface="+mn-cs"/>
            </a:endParaRPr>
          </a:p>
        </p:txBody>
      </p:sp>
      <p:pic>
        <p:nvPicPr>
          <p:cNvPr id="4" name="Picture 2" descr="http://t2.gstatic.com/images?q=tbn:ANd9GcSpaWRjj-wFNzXAis6AWfFrw34sUXv8gOzqj2D2VVmC3H4cBsIH"/>
          <p:cNvPicPr>
            <a:picLocks noChangeAspect="1" noChangeArrowheads="1"/>
          </p:cNvPicPr>
          <p:nvPr/>
        </p:nvPicPr>
        <p:blipFill>
          <a:blip r:embed="rId4" cstate="print"/>
          <a:srcRect/>
          <a:stretch>
            <a:fillRect/>
          </a:stretch>
        </p:blipFill>
        <p:spPr bwMode="auto">
          <a:xfrm>
            <a:off x="534986" y="4867803"/>
            <a:ext cx="1253597" cy="125359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4" name="Rectangle 2"/>
          <p:cNvSpPr>
            <a:spLocks noGrp="1" noChangeArrowheads="1"/>
          </p:cNvSpPr>
          <p:nvPr>
            <p:ph type="title"/>
          </p:nvPr>
        </p:nvSpPr>
        <p:spPr>
          <a:xfrm>
            <a:off x="377370" y="466725"/>
            <a:ext cx="9463314" cy="941388"/>
          </a:xfrm>
        </p:spPr>
        <p:txBody>
          <a:bodyPr/>
          <a:lstStyle/>
          <a:p>
            <a:pPr>
              <a:defRPr/>
            </a:pPr>
            <a:r>
              <a:rPr lang="en-US" dirty="0" smtClean="0"/>
              <a:t>You needs some tests </a:t>
            </a:r>
            <a:r>
              <a:rPr lang="en-US" dirty="0" err="1" smtClean="0"/>
              <a:t>yo</a:t>
            </a:r>
            <a:endParaRPr lang="en-US" dirty="0" smtClean="0"/>
          </a:p>
        </p:txBody>
      </p:sp>
      <p:sp>
        <p:nvSpPr>
          <p:cNvPr id="5" name="Content Placeholder 4"/>
          <p:cNvSpPr>
            <a:spLocks noGrp="1"/>
          </p:cNvSpPr>
          <p:nvPr>
            <p:ph idx="1"/>
          </p:nvPr>
        </p:nvSpPr>
        <p:spPr>
          <a:xfrm>
            <a:off x="481013" y="1433515"/>
            <a:ext cx="8761413" cy="4067399"/>
          </a:xfrm>
        </p:spPr>
        <p:txBody>
          <a:bodyPr/>
          <a:lstStyle/>
          <a:p>
            <a:r>
              <a:rPr lang="en-US" sz="2400" dirty="0" smtClean="0"/>
              <a:t>You need a way to alleviate the pain and hassle that comes with unmanageable overly complex poorly architected code</a:t>
            </a:r>
          </a:p>
          <a:p>
            <a:r>
              <a:rPr lang="en-US" sz="2400" dirty="0" smtClean="0"/>
              <a:t>More importantly you need a methodology or set of practices that encourages writing better, cleaner, and more concise code</a:t>
            </a:r>
          </a:p>
        </p:txBody>
      </p:sp>
    </p:spTree>
    <p:extLst>
      <p:ext uri="{BB962C8B-B14F-4D97-AF65-F5344CB8AC3E}">
        <p14:creationId xmlns:p14="http://schemas.microsoft.com/office/powerpoint/2010/main" val="1857054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954616" y="466725"/>
            <a:ext cx="7369175" cy="941388"/>
          </a:xfrm>
        </p:spPr>
        <p:txBody>
          <a:bodyPr/>
          <a:lstStyle/>
          <a:p>
            <a:pPr algn="ctr">
              <a:defRPr/>
            </a:pPr>
            <a:r>
              <a:rPr lang="en-US" dirty="0" smtClean="0"/>
              <a:t>Types of testing that </a:t>
            </a:r>
            <a:r>
              <a:rPr lang="en-US" b="1" dirty="0" smtClean="0"/>
              <a:t>are</a:t>
            </a:r>
            <a:r>
              <a:rPr lang="en-US" dirty="0" smtClean="0"/>
              <a:t> not keys to test-driven development</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5" name="Content Placeholder 4"/>
          <p:cNvSpPr>
            <a:spLocks noGrp="1"/>
          </p:cNvSpPr>
          <p:nvPr>
            <p:ph idx="1"/>
          </p:nvPr>
        </p:nvSpPr>
        <p:spPr>
          <a:xfrm>
            <a:off x="481013" y="1433515"/>
            <a:ext cx="8761413" cy="4067399"/>
          </a:xfrm>
        </p:spPr>
        <p:txBody>
          <a:bodyPr/>
          <a:lstStyle/>
          <a:p>
            <a:r>
              <a:rPr lang="en-US" sz="2400" dirty="0" smtClean="0"/>
              <a:t>These types of testing are all VERY important</a:t>
            </a:r>
          </a:p>
          <a:p>
            <a:r>
              <a:rPr lang="en-US" sz="2400" dirty="0" smtClean="0"/>
              <a:t>And implementing TDD does not reduce or remove the need for these types of testing</a:t>
            </a:r>
          </a:p>
          <a:p>
            <a:r>
              <a:rPr lang="en-US" sz="2400" dirty="0" smtClean="0"/>
              <a:t>What it does is significantly reduce the time spent in these testing cycles by </a:t>
            </a:r>
          </a:p>
          <a:p>
            <a:pPr lvl="1"/>
            <a:r>
              <a:rPr lang="en-US" sz="2100" dirty="0" smtClean="0"/>
              <a:t>Reducing the number of bugs</a:t>
            </a:r>
          </a:p>
          <a:p>
            <a:pPr lvl="1"/>
            <a:r>
              <a:rPr lang="en-US" sz="2100" dirty="0" smtClean="0"/>
              <a:t>Reducing the time needed to resolve bugs</a:t>
            </a:r>
          </a:p>
        </p:txBody>
      </p:sp>
    </p:spTree>
    <p:extLst>
      <p:ext uri="{BB962C8B-B14F-4D97-AF65-F5344CB8AC3E}">
        <p14:creationId xmlns:p14="http://schemas.microsoft.com/office/powerpoint/2010/main" val="90329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Integration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lvl="1"/>
            <a:r>
              <a:rPr lang="en-US" sz="2000" dirty="0"/>
              <a:t>The act of testing 2 or more interconnected pieces of a software system</a:t>
            </a:r>
          </a:p>
          <a:p>
            <a:pPr lvl="1"/>
            <a:r>
              <a:rPr lang="en-US" sz="2000" dirty="0"/>
              <a:t>Necessary evil…but once everything has been unit tested</a:t>
            </a:r>
          </a:p>
          <a:p>
            <a:pPr lvl="1"/>
            <a:r>
              <a:rPr lang="en-US" sz="2000" dirty="0"/>
              <a:t>Can have external dependencies (DB, Services, File System, Hardware, etc.)</a:t>
            </a:r>
          </a:p>
          <a:p>
            <a:pPr lvl="1"/>
            <a:r>
              <a:rPr lang="en-US" sz="2000" dirty="0"/>
              <a:t>Typically run longer than unit tests</a:t>
            </a:r>
          </a:p>
          <a:p>
            <a:pPr lvl="1"/>
            <a:r>
              <a:rPr lang="en-US" sz="2000" dirty="0"/>
              <a:t>Often require setup of resources</a:t>
            </a:r>
          </a:p>
          <a:p>
            <a:pPr lvl="1"/>
            <a:r>
              <a:rPr lang="en-US" sz="2000" dirty="0"/>
              <a:t>Harder to automate</a:t>
            </a:r>
          </a:p>
          <a:p>
            <a:pPr lvl="1"/>
            <a:r>
              <a:rPr lang="en-US" sz="2000" dirty="0"/>
              <a:t>For all those reasons they are run less often</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Tree>
    <p:extLst>
      <p:ext uri="{BB962C8B-B14F-4D97-AF65-F5344CB8AC3E}">
        <p14:creationId xmlns:p14="http://schemas.microsoft.com/office/powerpoint/2010/main" val="30628680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Regression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lvl="1"/>
            <a:r>
              <a:rPr lang="en-US" sz="2000" dirty="0"/>
              <a:t>The act of testing the entire software system after applying changes to ensure they did not affect other parts of the system</a:t>
            </a:r>
          </a:p>
          <a:p>
            <a:pPr lvl="1"/>
            <a:r>
              <a:rPr lang="en-US" sz="2000" dirty="0"/>
              <a:t>Complete end – to – end system test</a:t>
            </a:r>
          </a:p>
          <a:p>
            <a:pPr lvl="1"/>
            <a:r>
              <a:rPr lang="en-US" sz="2000" dirty="0"/>
              <a:t>Usually manual</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Tree>
    <p:extLst>
      <p:ext uri="{BB962C8B-B14F-4D97-AF65-F5344CB8AC3E}">
        <p14:creationId xmlns:p14="http://schemas.microsoft.com/office/powerpoint/2010/main" val="552163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User Acceptance Testing (UAT)</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lvl="1"/>
            <a:r>
              <a:rPr lang="en-US" sz="2000" dirty="0"/>
              <a:t>The act of testing to make sure system does what the users expect it to do</a:t>
            </a:r>
          </a:p>
          <a:p>
            <a:pPr lvl="1"/>
            <a:r>
              <a:rPr lang="en-US" sz="2000" dirty="0"/>
              <a:t>Lots of users in a room doing whatever it is they do</a:t>
            </a:r>
          </a:p>
          <a:p>
            <a:pPr lvl="1"/>
            <a:r>
              <a:rPr lang="en-US" sz="2000" dirty="0"/>
              <a:t>Manual</a:t>
            </a:r>
          </a:p>
          <a:p>
            <a:pPr lvl="1"/>
            <a:r>
              <a:rPr lang="en-US" sz="2000" dirty="0"/>
              <a:t>Time consuming</a:t>
            </a:r>
          </a:p>
          <a:p>
            <a:pPr lvl="1"/>
            <a:r>
              <a:rPr lang="en-US" sz="2000" dirty="0"/>
              <a:t>Stressful for you and the users</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Tree>
    <p:extLst>
      <p:ext uri="{BB962C8B-B14F-4D97-AF65-F5344CB8AC3E}">
        <p14:creationId xmlns:p14="http://schemas.microsoft.com/office/powerpoint/2010/main" val="40155790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Performance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lvl="1"/>
            <a:r>
              <a:rPr lang="en-US" sz="2000" dirty="0"/>
              <a:t>The act of testing to ensure the system meets the performance requirements defined in the SLA.</a:t>
            </a:r>
          </a:p>
          <a:p>
            <a:pPr lvl="1"/>
            <a:r>
              <a:rPr lang="en-US" sz="2000" dirty="0"/>
              <a:t>Test runs are automated but script creation is manual and time consuming</a:t>
            </a:r>
          </a:p>
          <a:p>
            <a:pPr lvl="1"/>
            <a:r>
              <a:rPr lang="en-US" sz="2000" dirty="0"/>
              <a:t>Requires separate data for performing tests</a:t>
            </a:r>
          </a:p>
          <a:p>
            <a:pPr lvl="1"/>
            <a:r>
              <a:rPr lang="en-US" sz="2000" dirty="0" smtClean="0"/>
              <a:t>Tooling </a:t>
            </a:r>
            <a:r>
              <a:rPr lang="en-US" sz="2000" dirty="0"/>
              <a:t>is </a:t>
            </a:r>
            <a:r>
              <a:rPr lang="en-US" sz="2000" dirty="0" smtClean="0"/>
              <a:t>expensive</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Tree>
    <p:extLst>
      <p:ext uri="{BB962C8B-B14F-4D97-AF65-F5344CB8AC3E}">
        <p14:creationId xmlns:p14="http://schemas.microsoft.com/office/powerpoint/2010/main" val="3816399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Load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lvl="1"/>
            <a:r>
              <a:rPr lang="en-US" sz="2000" dirty="0"/>
              <a:t>The act of testing how the system behaves under load</a:t>
            </a:r>
          </a:p>
          <a:p>
            <a:pPr lvl="1"/>
            <a:r>
              <a:rPr lang="en-US" sz="2000" dirty="0"/>
              <a:t>Automated</a:t>
            </a:r>
          </a:p>
          <a:p>
            <a:pPr lvl="1"/>
            <a:r>
              <a:rPr lang="en-US" sz="2000" dirty="0"/>
              <a:t>Tooling is expensive</a:t>
            </a:r>
          </a:p>
          <a:p>
            <a:pPr lvl="1"/>
            <a:r>
              <a:rPr lang="en-US" sz="2000" dirty="0"/>
              <a:t>Setup is time consuming</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Tree>
    <p:extLst>
      <p:ext uri="{BB962C8B-B14F-4D97-AF65-F5344CB8AC3E}">
        <p14:creationId xmlns:p14="http://schemas.microsoft.com/office/powerpoint/2010/main" val="3929617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Stress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lvl="1"/>
            <a:r>
              <a:rPr lang="en-US" sz="2000" dirty="0"/>
              <a:t>The act of testing the system </a:t>
            </a:r>
            <a:r>
              <a:rPr lang="en-US" sz="2000" dirty="0" smtClean="0"/>
              <a:t>fails </a:t>
            </a:r>
            <a:r>
              <a:rPr lang="en-US" sz="2000" dirty="0"/>
              <a:t>and verifying how the system responds is acceptable</a:t>
            </a:r>
          </a:p>
          <a:p>
            <a:pPr lvl="1"/>
            <a:r>
              <a:rPr lang="en-US" sz="2000" dirty="0"/>
              <a:t>Requires effort to get the system to fail</a:t>
            </a:r>
          </a:p>
          <a:p>
            <a:pPr lvl="1"/>
            <a:r>
              <a:rPr lang="en-US" sz="2000" dirty="0"/>
              <a:t>Typically for verifying error messages and data state are valid during failures</a:t>
            </a:r>
          </a:p>
          <a:p>
            <a:pPr lvl="1"/>
            <a:r>
              <a:rPr lang="en-US" sz="2000" dirty="0"/>
              <a:t>Automated to make system fail, but requires manual verification</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Tree>
    <p:extLst>
      <p:ext uri="{BB962C8B-B14F-4D97-AF65-F5344CB8AC3E}">
        <p14:creationId xmlns:p14="http://schemas.microsoft.com/office/powerpoint/2010/main" val="894439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3" name="Rectangle 2"/>
          <p:cNvSpPr>
            <a:spLocks noGrp="1" noChangeArrowheads="1"/>
          </p:cNvSpPr>
          <p:nvPr>
            <p:ph type="title"/>
          </p:nvPr>
        </p:nvSpPr>
        <p:spPr>
          <a:xfrm>
            <a:off x="893763" y="381000"/>
            <a:ext cx="7369175" cy="941388"/>
          </a:xfrm>
        </p:spPr>
        <p:txBody>
          <a:bodyPr/>
          <a:lstStyle/>
          <a:p>
            <a:pPr>
              <a:defRPr/>
            </a:pPr>
            <a:r>
              <a:rPr lang="en-US" dirty="0" smtClean="0"/>
              <a:t>What is Test-driven Development?</a:t>
            </a:r>
          </a:p>
        </p:txBody>
      </p:sp>
      <p:sp>
        <p:nvSpPr>
          <p:cNvPr id="4" name="Rectangle 3"/>
          <p:cNvSpPr txBox="1">
            <a:spLocks noChangeArrowheads="1"/>
          </p:cNvSpPr>
          <p:nvPr/>
        </p:nvSpPr>
        <p:spPr bwMode="auto">
          <a:xfrm>
            <a:off x="900113" y="1484313"/>
            <a:ext cx="799941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300" b="1" dirty="0" smtClean="0"/>
              <a:t>Test-driven </a:t>
            </a:r>
            <a:r>
              <a:rPr lang="en-US" sz="2300" b="1" dirty="0"/>
              <a:t>development</a:t>
            </a:r>
            <a:r>
              <a:rPr lang="en-US" sz="2300" dirty="0"/>
              <a:t> (</a:t>
            </a:r>
            <a:r>
              <a:rPr lang="en-US" sz="2300" b="1" dirty="0"/>
              <a:t>TDD</a:t>
            </a:r>
            <a:r>
              <a:rPr lang="en-US" sz="2300" dirty="0"/>
              <a:t>) is a software development process that relies on the repetition of a very short development cycle: first the developer writes a failing automated test case that defines a desired improvement or new function, then produces code to pass that test and finally refactors the new code to acceptable standards.</a:t>
            </a:r>
          </a:p>
          <a:p>
            <a:pPr lvl="1"/>
            <a:r>
              <a:rPr lang="en-US" sz="2000" dirty="0"/>
              <a:t>Often referred to Test-First Development</a:t>
            </a:r>
          </a:p>
          <a:p>
            <a:pPr lvl="1"/>
            <a:r>
              <a:rPr lang="en-US" sz="2000" dirty="0"/>
              <a:t>Process of writing tests before writing </a:t>
            </a:r>
            <a:r>
              <a:rPr lang="en-US" sz="2000" dirty="0" smtClean="0"/>
              <a:t>code</a:t>
            </a:r>
          </a:p>
          <a:p>
            <a:pPr marL="482600" lvl="1" indent="0">
              <a:buNone/>
            </a:pPr>
            <a:endParaRPr lang="en-US" sz="2000" dirty="0"/>
          </a:p>
          <a:p>
            <a:r>
              <a:rPr lang="en-US" sz="2000" b="1" dirty="0"/>
              <a:t>Kent Beck</a:t>
            </a:r>
            <a:r>
              <a:rPr lang="en-US" sz="2000" dirty="0"/>
              <a:t>, is credited with having developed or 'rediscovered' the technique</a:t>
            </a:r>
            <a:endParaRPr lang="en-US" sz="2000" dirty="0" smtClean="0">
              <a:sym typeface="Wingdings" pitchFamily="2" charset="2"/>
            </a:endParaRPr>
          </a:p>
        </p:txBody>
      </p:sp>
    </p:spTree>
    <p:extLst>
      <p:ext uri="{BB962C8B-B14F-4D97-AF65-F5344CB8AC3E}">
        <p14:creationId xmlns:p14="http://schemas.microsoft.com/office/powerpoint/2010/main" val="24759505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Unit Testing: Key to TDD</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r>
              <a:rPr lang="en-US" sz="2000" dirty="0"/>
              <a:t>The act of testing piece of code, usually a method, that tests a very small piece of functionality by invoking it and verifying assumptions.</a:t>
            </a:r>
            <a:endParaRPr lang="en-US" sz="2000" kern="0" dirty="0" smtClean="0">
              <a:solidFill>
                <a:srgbClr val="000000"/>
              </a:solidFill>
            </a:endParaRP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Tree>
    <p:extLst>
      <p:ext uri="{BB962C8B-B14F-4D97-AF65-F5344CB8AC3E}">
        <p14:creationId xmlns:p14="http://schemas.microsoft.com/office/powerpoint/2010/main" val="3124764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893763" y="381000"/>
            <a:ext cx="7369175" cy="941388"/>
          </a:xfrm>
        </p:spPr>
        <p:txBody>
          <a:bodyPr/>
          <a:lstStyle/>
          <a:p>
            <a:pPr>
              <a:defRPr/>
            </a:pPr>
            <a:r>
              <a:rPr lang="en-US" dirty="0" smtClean="0"/>
              <a:t>Little about me</a:t>
            </a:r>
          </a:p>
        </p:txBody>
      </p:sp>
      <p:sp>
        <p:nvSpPr>
          <p:cNvPr id="19" name="TextBox 1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What makes a good Unit Test?</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7"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a:buFontTx/>
              <a:buChar char="-"/>
            </a:pPr>
            <a:r>
              <a:rPr lang="en-US" sz="2000" dirty="0" smtClean="0"/>
              <a:t>So what are the characteristics of a good unit test</a:t>
            </a:r>
          </a:p>
          <a:p>
            <a:pPr>
              <a:buFontTx/>
              <a:buChar char="-"/>
            </a:pPr>
            <a:r>
              <a:rPr lang="en-US" sz="2000" dirty="0" smtClean="0"/>
              <a:t>It is very easy to write bad unit tests</a:t>
            </a:r>
            <a:endParaRPr lang="en-US" sz="2000" dirty="0"/>
          </a:p>
          <a:p>
            <a:pPr>
              <a:buFontTx/>
              <a:buChar char="-"/>
            </a:pPr>
            <a:r>
              <a:rPr lang="en-US" sz="2000" dirty="0" smtClean="0"/>
              <a:t>Bad unit tests are worse than no unit tests</a:t>
            </a:r>
          </a:p>
          <a:p>
            <a:pPr lvl="1">
              <a:buFontTx/>
              <a:buChar char="-"/>
            </a:pPr>
            <a:r>
              <a:rPr lang="en-US" sz="2000" dirty="0" smtClean="0"/>
              <a:t>They provide a false sense of security</a:t>
            </a:r>
          </a:p>
          <a:p>
            <a:pPr lvl="1">
              <a:buFontTx/>
              <a:buChar char="-"/>
            </a:pPr>
            <a:r>
              <a:rPr lang="en-US" sz="2000" dirty="0" smtClean="0"/>
              <a:t>They provide false system documentation</a:t>
            </a:r>
            <a:endParaRPr lang="en-US" sz="2000" dirty="0"/>
          </a:p>
        </p:txBody>
      </p:sp>
    </p:spTree>
    <p:extLst>
      <p:ext uri="{BB962C8B-B14F-4D97-AF65-F5344CB8AC3E}">
        <p14:creationId xmlns:p14="http://schemas.microsoft.com/office/powerpoint/2010/main" val="15478128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Automated and Repeatable</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5"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a:buFontTx/>
              <a:buChar char="-"/>
            </a:pPr>
            <a:r>
              <a:rPr lang="en-US" sz="2000" dirty="0" smtClean="0"/>
              <a:t>No manual setup or running should be required</a:t>
            </a:r>
          </a:p>
          <a:p>
            <a:pPr>
              <a:buFontTx/>
              <a:buChar char="-"/>
            </a:pPr>
            <a:r>
              <a:rPr lang="en-US" sz="2000" kern="0" dirty="0" smtClean="0">
                <a:solidFill>
                  <a:srgbClr val="000000"/>
                </a:solidFill>
              </a:rPr>
              <a:t>Should be able run the same tests over and over again and get the same results every time</a:t>
            </a:r>
          </a:p>
        </p:txBody>
      </p:sp>
    </p:spTree>
    <p:extLst>
      <p:ext uri="{BB962C8B-B14F-4D97-AF65-F5344CB8AC3E}">
        <p14:creationId xmlns:p14="http://schemas.microsoft.com/office/powerpoint/2010/main" val="12105957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Easy to implement</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5"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a:buFontTx/>
              <a:buChar char="-"/>
            </a:pPr>
            <a:r>
              <a:rPr lang="en-US" sz="2000" dirty="0" smtClean="0"/>
              <a:t>Easy to write</a:t>
            </a:r>
          </a:p>
          <a:p>
            <a:pPr>
              <a:buFontTx/>
              <a:buChar char="-"/>
            </a:pPr>
            <a:r>
              <a:rPr lang="en-US" sz="2000" kern="0" dirty="0" smtClean="0">
                <a:solidFill>
                  <a:srgbClr val="000000"/>
                </a:solidFill>
              </a:rPr>
              <a:t>If you find a unit test difficult to write chances are</a:t>
            </a:r>
          </a:p>
          <a:p>
            <a:pPr lvl="1">
              <a:buFontTx/>
              <a:buChar char="-"/>
            </a:pPr>
            <a:r>
              <a:rPr lang="en-US" sz="1700" kern="0" dirty="0" smtClean="0">
                <a:solidFill>
                  <a:srgbClr val="000000"/>
                </a:solidFill>
              </a:rPr>
              <a:t>You are trying to test too much</a:t>
            </a:r>
          </a:p>
          <a:p>
            <a:pPr lvl="1">
              <a:buFontTx/>
              <a:buChar char="-"/>
            </a:pPr>
            <a:r>
              <a:rPr lang="en-US" sz="1700" kern="0" dirty="0" smtClean="0">
                <a:solidFill>
                  <a:srgbClr val="000000"/>
                </a:solidFill>
              </a:rPr>
              <a:t>Your method under test is too complex and should be refactored</a:t>
            </a:r>
          </a:p>
          <a:p>
            <a:pPr lvl="1">
              <a:buFontTx/>
              <a:buChar char="-"/>
            </a:pPr>
            <a:r>
              <a:rPr lang="en-US" sz="1700" kern="0" dirty="0" smtClean="0">
                <a:solidFill>
                  <a:srgbClr val="000000"/>
                </a:solidFill>
              </a:rPr>
              <a:t>Your dependency’s are not isolated</a:t>
            </a:r>
          </a:p>
        </p:txBody>
      </p:sp>
    </p:spTree>
    <p:extLst>
      <p:ext uri="{BB962C8B-B14F-4D97-AF65-F5344CB8AC3E}">
        <p14:creationId xmlns:p14="http://schemas.microsoft.com/office/powerpoint/2010/main" val="2932823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8192180" cy="941388"/>
          </a:xfrm>
        </p:spPr>
        <p:txBody>
          <a:bodyPr/>
          <a:lstStyle/>
          <a:p>
            <a:pPr>
              <a:defRPr/>
            </a:pPr>
            <a:r>
              <a:rPr lang="en-US" dirty="0" smtClean="0"/>
              <a:t>Run on Demand at the Push of a Button</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5"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a:buFontTx/>
              <a:buChar char="-"/>
            </a:pPr>
            <a:r>
              <a:rPr lang="en-US" sz="2000" dirty="0" smtClean="0"/>
              <a:t>Coded using an automated unit testing framework that runs tests at the push of a button</a:t>
            </a:r>
          </a:p>
          <a:p>
            <a:pPr>
              <a:buFontTx/>
              <a:buChar char="-"/>
            </a:pPr>
            <a:r>
              <a:rPr lang="en-US" sz="2000" kern="0" dirty="0" err="1" smtClean="0">
                <a:solidFill>
                  <a:srgbClr val="000000"/>
                </a:solidFill>
              </a:rPr>
              <a:t>MSTest</a:t>
            </a:r>
            <a:endParaRPr lang="en-US" sz="2000" kern="0" dirty="0" smtClean="0">
              <a:solidFill>
                <a:srgbClr val="000000"/>
              </a:solidFill>
            </a:endParaRPr>
          </a:p>
          <a:p>
            <a:pPr>
              <a:buFontTx/>
              <a:buChar char="-"/>
            </a:pPr>
            <a:r>
              <a:rPr lang="en-US" sz="2000" kern="0" dirty="0" err="1" smtClean="0">
                <a:solidFill>
                  <a:srgbClr val="000000"/>
                </a:solidFill>
              </a:rPr>
              <a:t>nUnit</a:t>
            </a:r>
            <a:endParaRPr lang="en-US" sz="2000" kern="0" dirty="0" smtClean="0">
              <a:solidFill>
                <a:srgbClr val="000000"/>
              </a:solidFill>
            </a:endParaRPr>
          </a:p>
          <a:p>
            <a:pPr>
              <a:buFontTx/>
              <a:buChar char="-"/>
            </a:pPr>
            <a:r>
              <a:rPr lang="en-US" sz="2000" kern="0" dirty="0" err="1" smtClean="0">
                <a:solidFill>
                  <a:srgbClr val="000000"/>
                </a:solidFill>
              </a:rPr>
              <a:t>xUnit</a:t>
            </a:r>
            <a:endParaRPr lang="en-US" sz="2000" kern="0" dirty="0" smtClean="0">
              <a:solidFill>
                <a:srgbClr val="000000"/>
              </a:solidFill>
            </a:endParaRPr>
          </a:p>
          <a:p>
            <a:pPr>
              <a:buFontTx/>
              <a:buChar char="-"/>
            </a:pPr>
            <a:r>
              <a:rPr lang="en-US" sz="2000" kern="0" dirty="0" err="1" smtClean="0">
                <a:solidFill>
                  <a:srgbClr val="000000"/>
                </a:solidFill>
              </a:rPr>
              <a:t>MbUnit</a:t>
            </a:r>
            <a:endParaRPr lang="en-US" sz="2000" kern="0" dirty="0" smtClean="0">
              <a:solidFill>
                <a:srgbClr val="000000"/>
              </a:solidFill>
            </a:endParaRPr>
          </a:p>
        </p:txBody>
      </p:sp>
    </p:spTree>
    <p:extLst>
      <p:ext uri="{BB962C8B-B14F-4D97-AF65-F5344CB8AC3E}">
        <p14:creationId xmlns:p14="http://schemas.microsoft.com/office/powerpoint/2010/main" val="18088752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8192180" cy="941388"/>
          </a:xfrm>
        </p:spPr>
        <p:txBody>
          <a:bodyPr/>
          <a:lstStyle/>
          <a:p>
            <a:pPr>
              <a:defRPr/>
            </a:pPr>
            <a:r>
              <a:rPr lang="en-US" dirty="0" smtClean="0"/>
              <a:t>Fast</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5"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a:buFontTx/>
              <a:buChar char="-"/>
            </a:pPr>
            <a:r>
              <a:rPr lang="en-US" sz="2000" dirty="0" smtClean="0"/>
              <a:t>Your unit test suite should run in under 30 seconds in the worse case</a:t>
            </a:r>
          </a:p>
          <a:p>
            <a:pPr>
              <a:buFontTx/>
              <a:buChar char="-"/>
            </a:pPr>
            <a:r>
              <a:rPr lang="en-US" sz="2000" kern="0" dirty="0" smtClean="0">
                <a:solidFill>
                  <a:srgbClr val="000000"/>
                </a:solidFill>
              </a:rPr>
              <a:t>If it takes longer they</a:t>
            </a:r>
          </a:p>
          <a:p>
            <a:pPr lvl="1">
              <a:buFontTx/>
              <a:buChar char="-"/>
            </a:pPr>
            <a:r>
              <a:rPr lang="en-US" sz="1700" kern="0" dirty="0" smtClean="0">
                <a:solidFill>
                  <a:srgbClr val="000000"/>
                </a:solidFill>
              </a:rPr>
              <a:t>Developers won’t run the test suite</a:t>
            </a:r>
          </a:p>
          <a:p>
            <a:pPr lvl="1">
              <a:buFontTx/>
              <a:buChar char="-"/>
            </a:pPr>
            <a:r>
              <a:rPr lang="en-US" sz="1700" kern="0" dirty="0" smtClean="0">
                <a:solidFill>
                  <a:srgbClr val="000000"/>
                </a:solidFill>
              </a:rPr>
              <a:t>You tests are using external dependencies</a:t>
            </a:r>
          </a:p>
        </p:txBody>
      </p:sp>
    </p:spTree>
    <p:extLst>
      <p:ext uri="{BB962C8B-B14F-4D97-AF65-F5344CB8AC3E}">
        <p14:creationId xmlns:p14="http://schemas.microsoft.com/office/powerpoint/2010/main" val="3331042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8192180" cy="941388"/>
          </a:xfrm>
        </p:spPr>
        <p:txBody>
          <a:bodyPr/>
          <a:lstStyle/>
          <a:p>
            <a:pPr>
              <a:defRPr/>
            </a:pPr>
            <a:r>
              <a:rPr lang="en-US" dirty="0" smtClean="0"/>
              <a:t>Isolated</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5"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a:buFontTx/>
              <a:buChar char="-"/>
            </a:pPr>
            <a:r>
              <a:rPr lang="en-US" sz="2000" kern="0" dirty="0" smtClean="0">
                <a:solidFill>
                  <a:srgbClr val="000000"/>
                </a:solidFill>
              </a:rPr>
              <a:t>No external dependency’s</a:t>
            </a:r>
          </a:p>
          <a:p>
            <a:pPr>
              <a:buFontTx/>
              <a:buChar char="-"/>
            </a:pPr>
            <a:r>
              <a:rPr lang="en-US" sz="2000" kern="0" dirty="0" smtClean="0">
                <a:solidFill>
                  <a:srgbClr val="000000"/>
                </a:solidFill>
              </a:rPr>
              <a:t>Test this by</a:t>
            </a:r>
          </a:p>
          <a:p>
            <a:pPr lvl="1">
              <a:buFontTx/>
              <a:buChar char="-"/>
            </a:pPr>
            <a:r>
              <a:rPr lang="en-US" sz="1700" kern="0" dirty="0" smtClean="0">
                <a:solidFill>
                  <a:srgbClr val="000000"/>
                </a:solidFill>
              </a:rPr>
              <a:t>Unplugging your network cable</a:t>
            </a:r>
          </a:p>
          <a:p>
            <a:pPr lvl="1">
              <a:buFontTx/>
              <a:buChar char="-"/>
            </a:pPr>
            <a:r>
              <a:rPr lang="en-US" sz="1700" kern="0" dirty="0" smtClean="0">
                <a:solidFill>
                  <a:srgbClr val="000000"/>
                </a:solidFill>
              </a:rPr>
              <a:t>Turning off your Wi-Fi</a:t>
            </a:r>
          </a:p>
          <a:p>
            <a:pPr lvl="1">
              <a:buFontTx/>
              <a:buChar char="-"/>
            </a:pPr>
            <a:r>
              <a:rPr lang="en-US" sz="1700" kern="0" dirty="0" smtClean="0">
                <a:solidFill>
                  <a:srgbClr val="000000"/>
                </a:solidFill>
              </a:rPr>
              <a:t>Shutting down your local DB services</a:t>
            </a:r>
          </a:p>
          <a:p>
            <a:pPr lvl="1">
              <a:buFontTx/>
              <a:buChar char="-"/>
            </a:pPr>
            <a:r>
              <a:rPr lang="en-US" sz="1700" kern="0" dirty="0" smtClean="0">
                <a:solidFill>
                  <a:srgbClr val="000000"/>
                </a:solidFill>
              </a:rPr>
              <a:t>And run your unit test suite – they should all still pass!</a:t>
            </a:r>
          </a:p>
        </p:txBody>
      </p:sp>
    </p:spTree>
    <p:extLst>
      <p:ext uri="{BB962C8B-B14F-4D97-AF65-F5344CB8AC3E}">
        <p14:creationId xmlns:p14="http://schemas.microsoft.com/office/powerpoint/2010/main" val="9028689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614136" y="2427514"/>
            <a:ext cx="8192180" cy="941388"/>
          </a:xfrm>
        </p:spPr>
        <p:txBody>
          <a:bodyPr/>
          <a:lstStyle/>
          <a:p>
            <a:pPr algn="ctr">
              <a:defRPr/>
            </a:pPr>
            <a:r>
              <a:rPr lang="en-US" dirty="0" smtClean="0"/>
              <a:t>Important Concepts &amp; Strategies</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Tree>
    <p:extLst>
      <p:ext uri="{BB962C8B-B14F-4D97-AF65-F5344CB8AC3E}">
        <p14:creationId xmlns:p14="http://schemas.microsoft.com/office/powerpoint/2010/main" val="23588620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7" name="Title 5"/>
          <p:cNvSpPr>
            <a:spLocks noGrp="1"/>
          </p:cNvSpPr>
          <p:nvPr>
            <p:ph type="title"/>
          </p:nvPr>
        </p:nvSpPr>
        <p:spPr>
          <a:xfrm>
            <a:off x="481013" y="595313"/>
            <a:ext cx="8761413" cy="838200"/>
          </a:xfrm>
        </p:spPr>
        <p:txBody>
          <a:bodyPr/>
          <a:lstStyle/>
          <a:p>
            <a:r>
              <a:rPr lang="en-US" dirty="0" smtClean="0">
                <a:solidFill>
                  <a:srgbClr val="FF0000"/>
                </a:solidFill>
              </a:rPr>
              <a:t>Red</a:t>
            </a:r>
            <a:r>
              <a:rPr lang="en-US" dirty="0" smtClean="0"/>
              <a:t> – </a:t>
            </a:r>
            <a:r>
              <a:rPr lang="en-US" dirty="0" smtClean="0">
                <a:solidFill>
                  <a:srgbClr val="33CC33"/>
                </a:solidFill>
              </a:rPr>
              <a:t>Green</a:t>
            </a:r>
            <a:r>
              <a:rPr lang="en-US" dirty="0" smtClean="0"/>
              <a:t> - </a:t>
            </a:r>
            <a:r>
              <a:rPr lang="en-US" dirty="0" err="1" smtClean="0">
                <a:solidFill>
                  <a:schemeClr val="tx1"/>
                </a:solidFill>
              </a:rPr>
              <a:t>Refactor</a:t>
            </a:r>
            <a:endParaRPr lang="en-US" dirty="0">
              <a:solidFill>
                <a:schemeClr val="tx1"/>
              </a:solidFill>
            </a:endParaRPr>
          </a:p>
        </p:txBody>
      </p:sp>
      <p:sp>
        <p:nvSpPr>
          <p:cNvPr id="8" name="Content Placeholder 4"/>
          <p:cNvSpPr>
            <a:spLocks noGrp="1"/>
          </p:cNvSpPr>
          <p:nvPr>
            <p:ph idx="1"/>
          </p:nvPr>
        </p:nvSpPr>
        <p:spPr>
          <a:xfrm>
            <a:off x="481013" y="1433514"/>
            <a:ext cx="8761413" cy="4903787"/>
          </a:xfrm>
        </p:spPr>
        <p:txBody>
          <a:bodyPr/>
          <a:lstStyle/>
          <a:p>
            <a:r>
              <a:rPr lang="en-US" sz="2800" dirty="0" smtClean="0"/>
              <a:t>Red</a:t>
            </a:r>
          </a:p>
          <a:p>
            <a:pPr lvl="1"/>
            <a:r>
              <a:rPr lang="en-US" sz="2500" dirty="0" smtClean="0"/>
              <a:t>Write a failing test</a:t>
            </a:r>
          </a:p>
          <a:p>
            <a:r>
              <a:rPr lang="en-US" sz="2800" dirty="0" smtClean="0"/>
              <a:t>Green </a:t>
            </a:r>
          </a:p>
          <a:p>
            <a:pPr lvl="1"/>
            <a:r>
              <a:rPr lang="en-US" sz="2500" dirty="0" smtClean="0"/>
              <a:t>Write just enough code to get the test to pass</a:t>
            </a:r>
          </a:p>
          <a:p>
            <a:r>
              <a:rPr lang="en-US" sz="2800" dirty="0" err="1" smtClean="0"/>
              <a:t>Refactor</a:t>
            </a:r>
            <a:endParaRPr lang="en-US" sz="2800" dirty="0" smtClean="0"/>
          </a:p>
          <a:p>
            <a:pPr lvl="1"/>
            <a:r>
              <a:rPr lang="en-US" sz="2500" dirty="0" smtClean="0"/>
              <a:t>Clean up the code</a:t>
            </a:r>
          </a:p>
        </p:txBody>
      </p:sp>
    </p:spTree>
    <p:extLst>
      <p:ext uri="{BB962C8B-B14F-4D97-AF65-F5344CB8AC3E}">
        <p14:creationId xmlns:p14="http://schemas.microsoft.com/office/powerpoint/2010/main" val="10901057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dirty="0" smtClean="0"/>
              <a:t>Arrange – Act - Assert</a:t>
            </a:r>
            <a:endParaRPr lang="en-US" dirty="0">
              <a:solidFill>
                <a:schemeClr val="accent2"/>
              </a:solidFill>
            </a:endParaRPr>
          </a:p>
        </p:txBody>
      </p:sp>
      <p:sp>
        <p:nvSpPr>
          <p:cNvPr id="12" name="Content Placeholder 4"/>
          <p:cNvSpPr>
            <a:spLocks noGrp="1"/>
          </p:cNvSpPr>
          <p:nvPr>
            <p:ph idx="1"/>
          </p:nvPr>
        </p:nvSpPr>
        <p:spPr>
          <a:xfrm>
            <a:off x="481013" y="1433514"/>
            <a:ext cx="8761413" cy="4903787"/>
          </a:xfrm>
        </p:spPr>
        <p:txBody>
          <a:bodyPr/>
          <a:lstStyle/>
          <a:p>
            <a:r>
              <a:rPr lang="en-US" sz="2800" dirty="0" smtClean="0"/>
              <a:t>Arrange</a:t>
            </a:r>
          </a:p>
          <a:p>
            <a:pPr lvl="1"/>
            <a:r>
              <a:rPr lang="en-US" sz="2400" dirty="0" smtClean="0"/>
              <a:t>Set up mocks/stubs/fakes</a:t>
            </a:r>
          </a:p>
          <a:p>
            <a:pPr lvl="1"/>
            <a:r>
              <a:rPr lang="en-US" sz="2400" dirty="0" smtClean="0"/>
              <a:t>Instantiate class under test</a:t>
            </a:r>
          </a:p>
          <a:p>
            <a:pPr marL="482600" lvl="1" indent="0">
              <a:buNone/>
            </a:pPr>
            <a:endParaRPr lang="en-US" sz="2400" dirty="0" smtClean="0"/>
          </a:p>
          <a:p>
            <a:r>
              <a:rPr lang="en-US" sz="2800" dirty="0" smtClean="0"/>
              <a:t>Act</a:t>
            </a:r>
          </a:p>
          <a:p>
            <a:pPr lvl="1"/>
            <a:r>
              <a:rPr lang="en-US" sz="2400" dirty="0" smtClean="0"/>
              <a:t>Call the method being tested</a:t>
            </a:r>
          </a:p>
          <a:p>
            <a:pPr marL="482600" lvl="1" indent="0">
              <a:buNone/>
            </a:pPr>
            <a:endParaRPr lang="en-US" sz="2400" dirty="0" smtClean="0"/>
          </a:p>
          <a:p>
            <a:r>
              <a:rPr lang="en-US" sz="2800" dirty="0" smtClean="0"/>
              <a:t>Assert</a:t>
            </a:r>
          </a:p>
          <a:p>
            <a:pPr lvl="1"/>
            <a:r>
              <a:rPr lang="en-US" sz="2400" dirty="0" smtClean="0"/>
              <a:t>Validate expected outcomes</a:t>
            </a:r>
          </a:p>
        </p:txBody>
      </p:sp>
    </p:spTree>
    <p:extLst>
      <p:ext uri="{BB962C8B-B14F-4D97-AF65-F5344CB8AC3E}">
        <p14:creationId xmlns:p14="http://schemas.microsoft.com/office/powerpoint/2010/main" val="3370514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b="1" dirty="0" smtClean="0">
                <a:solidFill>
                  <a:srgbClr val="92D050"/>
                </a:solidFill>
              </a:rPr>
              <a:t>SOLID</a:t>
            </a:r>
            <a:r>
              <a:rPr lang="en-US" dirty="0" smtClean="0">
                <a:solidFill>
                  <a:srgbClr val="92D050"/>
                </a:solidFill>
              </a:rPr>
              <a:t> </a:t>
            </a:r>
            <a:r>
              <a:rPr lang="en-US" dirty="0" smtClean="0"/>
              <a:t>Principles of Software Development</a:t>
            </a:r>
            <a:endParaRPr lang="en-US" dirty="0">
              <a:solidFill>
                <a:schemeClr val="accent2"/>
              </a:solidFill>
            </a:endParaRPr>
          </a:p>
        </p:txBody>
      </p:sp>
      <p:sp>
        <p:nvSpPr>
          <p:cNvPr id="6" name="Content Placeholder 4"/>
          <p:cNvSpPr>
            <a:spLocks noGrp="1"/>
          </p:cNvSpPr>
          <p:nvPr>
            <p:ph idx="1"/>
          </p:nvPr>
        </p:nvSpPr>
        <p:spPr>
          <a:xfrm>
            <a:off x="481013" y="1433514"/>
            <a:ext cx="8761413" cy="4903787"/>
          </a:xfrm>
        </p:spPr>
        <p:txBody>
          <a:bodyPr/>
          <a:lstStyle/>
          <a:p>
            <a:pPr lvl="1"/>
            <a:r>
              <a:rPr lang="en-US" sz="2800" dirty="0"/>
              <a:t>Collection of best-practice object-oriented design principles</a:t>
            </a:r>
          </a:p>
          <a:p>
            <a:pPr lvl="1"/>
            <a:r>
              <a:rPr lang="en-US" sz="2800" dirty="0"/>
              <a:t>Uncle Bob</a:t>
            </a:r>
          </a:p>
          <a:p>
            <a:pPr marL="0" indent="0">
              <a:buNone/>
            </a:pPr>
            <a:endParaRPr lang="en-US" sz="2400" dirty="0" smtClean="0"/>
          </a:p>
        </p:txBody>
      </p:sp>
    </p:spTree>
    <p:extLst>
      <p:ext uri="{BB962C8B-B14F-4D97-AF65-F5344CB8AC3E}">
        <p14:creationId xmlns:p14="http://schemas.microsoft.com/office/powerpoint/2010/main" val="3294404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What’s on Tap</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Tree>
    <p:extLst>
      <p:ext uri="{BB962C8B-B14F-4D97-AF65-F5344CB8AC3E}">
        <p14:creationId xmlns:p14="http://schemas.microsoft.com/office/powerpoint/2010/main" val="21672239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b="1" dirty="0" smtClean="0">
                <a:solidFill>
                  <a:srgbClr val="92D050"/>
                </a:solidFill>
              </a:rPr>
              <a:t>S</a:t>
            </a:r>
            <a:r>
              <a:rPr lang="en-US" dirty="0" smtClean="0"/>
              <a:t>ingle Responsibility Principle</a:t>
            </a:r>
            <a:endParaRPr lang="en-US" dirty="0">
              <a:solidFill>
                <a:schemeClr val="accent2"/>
              </a:solidFill>
            </a:endParaRPr>
          </a:p>
        </p:txBody>
      </p:sp>
      <p:sp>
        <p:nvSpPr>
          <p:cNvPr id="2" name="Rectangle 1"/>
          <p:cNvSpPr/>
          <p:nvPr/>
        </p:nvSpPr>
        <p:spPr>
          <a:xfrm>
            <a:off x="740176" y="1544688"/>
            <a:ext cx="7968818" cy="369332"/>
          </a:xfrm>
          <a:prstGeom prst="rect">
            <a:avLst/>
          </a:prstGeom>
        </p:spPr>
        <p:txBody>
          <a:bodyPr wrap="square">
            <a:spAutoFit/>
          </a:bodyPr>
          <a:lstStyle/>
          <a:p>
            <a:pPr marL="742950" lvl="1" indent="-285750" algn="l">
              <a:buFont typeface="Arial" pitchFamily="34" charset="0"/>
              <a:buChar char="•"/>
            </a:pPr>
            <a:endParaRPr lang="en-US" dirty="0"/>
          </a:p>
        </p:txBody>
      </p:sp>
      <p:sp>
        <p:nvSpPr>
          <p:cNvPr id="3" name="Rectangle 2"/>
          <p:cNvSpPr/>
          <p:nvPr/>
        </p:nvSpPr>
        <p:spPr>
          <a:xfrm>
            <a:off x="882217" y="1544622"/>
            <a:ext cx="7906675" cy="1477328"/>
          </a:xfrm>
          <a:prstGeom prst="rect">
            <a:avLst/>
          </a:prstGeom>
        </p:spPr>
        <p:txBody>
          <a:bodyPr wrap="square">
            <a:spAutoFit/>
          </a:bodyPr>
          <a:lstStyle/>
          <a:p>
            <a:pPr marL="742950" lvl="1" indent="-285750" algn="l">
              <a:buFont typeface="Arial" pitchFamily="34" charset="0"/>
              <a:buChar char="•"/>
            </a:pPr>
            <a:r>
              <a:rPr lang="en-US" dirty="0"/>
              <a:t>Should never be more than one reason for a class to change</a:t>
            </a:r>
          </a:p>
          <a:p>
            <a:pPr marL="742950" lvl="1" indent="-285750" algn="l">
              <a:buFont typeface="Arial" pitchFamily="34" charset="0"/>
              <a:buChar char="•"/>
            </a:pPr>
            <a:r>
              <a:rPr lang="en-US" dirty="0"/>
              <a:t>A class should have one and only one responsibility</a:t>
            </a:r>
          </a:p>
          <a:p>
            <a:pPr marL="742950" lvl="1" indent="-285750" algn="l">
              <a:buFont typeface="Arial" pitchFamily="34" charset="0"/>
              <a:buChar char="•"/>
            </a:pPr>
            <a:r>
              <a:rPr lang="en-US" dirty="0"/>
              <a:t>A method should have one and only responsibility</a:t>
            </a:r>
          </a:p>
          <a:p>
            <a:pPr marL="742950" lvl="1" indent="-285750" algn="l">
              <a:buFont typeface="Arial" pitchFamily="34" charset="0"/>
              <a:buChar char="•"/>
            </a:pPr>
            <a:r>
              <a:rPr lang="en-US" dirty="0"/>
              <a:t>“And” in method names</a:t>
            </a:r>
          </a:p>
          <a:p>
            <a:pPr marL="742950" lvl="1" indent="-285750" algn="l">
              <a:buFont typeface="Arial" pitchFamily="34" charset="0"/>
              <a:buChar char="•"/>
            </a:pPr>
            <a:r>
              <a:rPr lang="en-US" dirty="0"/>
              <a:t>Long methods</a:t>
            </a:r>
          </a:p>
        </p:txBody>
      </p:sp>
    </p:spTree>
    <p:extLst>
      <p:ext uri="{BB962C8B-B14F-4D97-AF65-F5344CB8AC3E}">
        <p14:creationId xmlns:p14="http://schemas.microsoft.com/office/powerpoint/2010/main" val="3869505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b="1" dirty="0" smtClean="0">
                <a:solidFill>
                  <a:srgbClr val="92D050"/>
                </a:solidFill>
              </a:rPr>
              <a:t>O</a:t>
            </a:r>
            <a:r>
              <a:rPr lang="en-US" dirty="0" smtClean="0"/>
              <a:t>pen Closed Principle</a:t>
            </a:r>
            <a:endParaRPr lang="en-US" dirty="0">
              <a:solidFill>
                <a:schemeClr val="accent2"/>
              </a:solidFill>
            </a:endParaRPr>
          </a:p>
        </p:txBody>
      </p:sp>
      <p:sp>
        <p:nvSpPr>
          <p:cNvPr id="5" name="Rectangle 4"/>
          <p:cNvSpPr/>
          <p:nvPr/>
        </p:nvSpPr>
        <p:spPr>
          <a:xfrm>
            <a:off x="882217" y="1544622"/>
            <a:ext cx="7906675" cy="923330"/>
          </a:xfrm>
          <a:prstGeom prst="rect">
            <a:avLst/>
          </a:prstGeom>
        </p:spPr>
        <p:txBody>
          <a:bodyPr wrap="square">
            <a:spAutoFit/>
          </a:bodyPr>
          <a:lstStyle/>
          <a:p>
            <a:pPr marL="742950" lvl="1" indent="-285750" algn="l">
              <a:buFont typeface="Arial" pitchFamily="34" charset="0"/>
              <a:buChar char="•"/>
            </a:pPr>
            <a:r>
              <a:rPr lang="en-US" dirty="0"/>
              <a:t>Classes should be open to extension and closed to modifications</a:t>
            </a:r>
          </a:p>
          <a:p>
            <a:pPr marL="742950" lvl="1" indent="-285750" algn="l">
              <a:buFont typeface="Arial" pitchFamily="34" charset="0"/>
              <a:buChar char="•"/>
            </a:pPr>
            <a:r>
              <a:rPr lang="en-US" dirty="0"/>
              <a:t>Public signatures are contracts – Don’t break them!</a:t>
            </a:r>
          </a:p>
          <a:p>
            <a:pPr marL="742950" lvl="1" indent="-285750" algn="l">
              <a:buFont typeface="Arial" pitchFamily="34" charset="0"/>
              <a:buChar char="•"/>
            </a:pPr>
            <a:r>
              <a:rPr lang="en-US" dirty="0"/>
              <a:t>Sealed classes are bad!</a:t>
            </a:r>
          </a:p>
        </p:txBody>
      </p:sp>
    </p:spTree>
    <p:extLst>
      <p:ext uri="{BB962C8B-B14F-4D97-AF65-F5344CB8AC3E}">
        <p14:creationId xmlns:p14="http://schemas.microsoft.com/office/powerpoint/2010/main" val="3869505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b="1" dirty="0" err="1" smtClean="0">
                <a:solidFill>
                  <a:srgbClr val="92D050"/>
                </a:solidFill>
              </a:rPr>
              <a:t>L</a:t>
            </a:r>
            <a:r>
              <a:rPr lang="en-US" dirty="0" err="1" smtClean="0"/>
              <a:t>iskov</a:t>
            </a:r>
            <a:r>
              <a:rPr lang="en-US" dirty="0" smtClean="0"/>
              <a:t> Substitution Principle</a:t>
            </a:r>
            <a:endParaRPr lang="en-US" dirty="0">
              <a:solidFill>
                <a:schemeClr val="accent2"/>
              </a:solidFill>
            </a:endParaRPr>
          </a:p>
        </p:txBody>
      </p:sp>
      <p:sp>
        <p:nvSpPr>
          <p:cNvPr id="5" name="Rectangle 4"/>
          <p:cNvSpPr/>
          <p:nvPr/>
        </p:nvSpPr>
        <p:spPr>
          <a:xfrm>
            <a:off x="882217" y="1544622"/>
            <a:ext cx="7906675" cy="923330"/>
          </a:xfrm>
          <a:prstGeom prst="rect">
            <a:avLst/>
          </a:prstGeom>
        </p:spPr>
        <p:txBody>
          <a:bodyPr wrap="square">
            <a:spAutoFit/>
          </a:bodyPr>
          <a:lstStyle/>
          <a:p>
            <a:pPr marL="742950" lvl="1" indent="-285750" algn="l">
              <a:buFont typeface="Arial" pitchFamily="34" charset="0"/>
              <a:buChar char="•"/>
            </a:pPr>
            <a:r>
              <a:rPr lang="en-US" dirty="0"/>
              <a:t>References to base classes must be able to use derived classes without knowing it.</a:t>
            </a:r>
          </a:p>
          <a:p>
            <a:pPr marL="742950" lvl="1" indent="-285750" algn="l">
              <a:buFont typeface="Arial" pitchFamily="34" charset="0"/>
              <a:buChar char="•"/>
            </a:pPr>
            <a:endParaRPr lang="en-US" dirty="0"/>
          </a:p>
        </p:txBody>
      </p:sp>
    </p:spTree>
    <p:extLst>
      <p:ext uri="{BB962C8B-B14F-4D97-AF65-F5344CB8AC3E}">
        <p14:creationId xmlns:p14="http://schemas.microsoft.com/office/powerpoint/2010/main" val="2618204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b="1" dirty="0" smtClean="0">
                <a:solidFill>
                  <a:srgbClr val="92D050"/>
                </a:solidFill>
              </a:rPr>
              <a:t>I</a:t>
            </a:r>
            <a:r>
              <a:rPr lang="en-US" dirty="0" smtClean="0"/>
              <a:t>nterface Segregation Principle</a:t>
            </a:r>
            <a:endParaRPr lang="en-US" dirty="0">
              <a:solidFill>
                <a:schemeClr val="accent2"/>
              </a:solidFill>
            </a:endParaRPr>
          </a:p>
        </p:txBody>
      </p:sp>
      <p:sp>
        <p:nvSpPr>
          <p:cNvPr id="5" name="Rectangle 4"/>
          <p:cNvSpPr/>
          <p:nvPr/>
        </p:nvSpPr>
        <p:spPr>
          <a:xfrm>
            <a:off x="882217" y="1544622"/>
            <a:ext cx="7906675" cy="923330"/>
          </a:xfrm>
          <a:prstGeom prst="rect">
            <a:avLst/>
          </a:prstGeom>
        </p:spPr>
        <p:txBody>
          <a:bodyPr wrap="square">
            <a:spAutoFit/>
          </a:bodyPr>
          <a:lstStyle/>
          <a:p>
            <a:pPr marL="742950" lvl="1" indent="-285750" algn="l">
              <a:buFont typeface="Arial" pitchFamily="34" charset="0"/>
              <a:buChar char="•"/>
            </a:pPr>
            <a:r>
              <a:rPr lang="en-US" dirty="0"/>
              <a:t>Interfaces should be fine grained</a:t>
            </a:r>
          </a:p>
          <a:p>
            <a:pPr marL="742950" lvl="1" indent="-285750" algn="l">
              <a:buFont typeface="Arial" pitchFamily="34" charset="0"/>
              <a:buChar char="•"/>
            </a:pPr>
            <a:r>
              <a:rPr lang="en-US" dirty="0"/>
              <a:t>Interfaces should be client specific</a:t>
            </a:r>
          </a:p>
          <a:p>
            <a:pPr marL="742950" lvl="1" indent="-285750" algn="l">
              <a:buFont typeface="Arial" pitchFamily="34" charset="0"/>
              <a:buChar char="•"/>
            </a:pPr>
            <a:r>
              <a:rPr lang="en-US" dirty="0" smtClean="0"/>
              <a:t>Don’t agree with fine grain</a:t>
            </a:r>
            <a:endParaRPr lang="en-US" dirty="0"/>
          </a:p>
        </p:txBody>
      </p:sp>
    </p:spTree>
    <p:extLst>
      <p:ext uri="{BB962C8B-B14F-4D97-AF65-F5344CB8AC3E}">
        <p14:creationId xmlns:p14="http://schemas.microsoft.com/office/powerpoint/2010/main" val="2618204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b="1" dirty="0" smtClean="0">
                <a:solidFill>
                  <a:srgbClr val="92D050"/>
                </a:solidFill>
              </a:rPr>
              <a:t>D</a:t>
            </a:r>
            <a:r>
              <a:rPr lang="en-US" dirty="0"/>
              <a:t>e</a:t>
            </a:r>
            <a:r>
              <a:rPr lang="en-US" dirty="0" smtClean="0"/>
              <a:t>pendency Inversion Principle</a:t>
            </a:r>
            <a:endParaRPr lang="en-US" dirty="0">
              <a:solidFill>
                <a:schemeClr val="accent2"/>
              </a:solidFill>
            </a:endParaRPr>
          </a:p>
        </p:txBody>
      </p:sp>
      <p:sp>
        <p:nvSpPr>
          <p:cNvPr id="5" name="Rectangle 4"/>
          <p:cNvSpPr/>
          <p:nvPr/>
        </p:nvSpPr>
        <p:spPr>
          <a:xfrm>
            <a:off x="882217" y="1544622"/>
            <a:ext cx="7906675" cy="646331"/>
          </a:xfrm>
          <a:prstGeom prst="rect">
            <a:avLst/>
          </a:prstGeom>
        </p:spPr>
        <p:txBody>
          <a:bodyPr wrap="square">
            <a:spAutoFit/>
          </a:bodyPr>
          <a:lstStyle/>
          <a:p>
            <a:pPr marL="742950" lvl="1" indent="-285750" algn="l">
              <a:buFont typeface="Arial" pitchFamily="34" charset="0"/>
              <a:buChar char="•"/>
            </a:pPr>
            <a:r>
              <a:rPr lang="en-US" dirty="0"/>
              <a:t>Program to Interfaces not Concrete implementations</a:t>
            </a:r>
          </a:p>
          <a:p>
            <a:pPr marL="742950" lvl="1" indent="-285750" algn="l">
              <a:buFont typeface="Arial" pitchFamily="34" charset="0"/>
              <a:buChar char="•"/>
            </a:pPr>
            <a:r>
              <a:rPr lang="en-US" dirty="0"/>
              <a:t>So when ‘</a:t>
            </a:r>
            <a:r>
              <a:rPr lang="en-US" dirty="0" err="1"/>
              <a:t>newing</a:t>
            </a:r>
            <a:r>
              <a:rPr lang="en-US" dirty="0"/>
              <a:t> up’ use </a:t>
            </a:r>
            <a:r>
              <a:rPr lang="en-US" dirty="0" err="1"/>
              <a:t>IFoo</a:t>
            </a:r>
            <a:r>
              <a:rPr lang="en-US" dirty="0"/>
              <a:t> and not Foo!</a:t>
            </a:r>
          </a:p>
        </p:txBody>
      </p:sp>
    </p:spTree>
    <p:extLst>
      <p:ext uri="{BB962C8B-B14F-4D97-AF65-F5344CB8AC3E}">
        <p14:creationId xmlns:p14="http://schemas.microsoft.com/office/powerpoint/2010/main" val="2618204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dirty="0" smtClean="0"/>
              <a:t>Laying Out Your Solution For Unit Testing</a:t>
            </a:r>
            <a:endParaRPr lang="en-US" dirty="0">
              <a:solidFill>
                <a:schemeClr val="accent2"/>
              </a:solidFill>
            </a:endParaRPr>
          </a:p>
        </p:txBody>
      </p:sp>
      <p:sp>
        <p:nvSpPr>
          <p:cNvPr id="12" name="Content Placeholder 4"/>
          <p:cNvSpPr>
            <a:spLocks noGrp="1"/>
          </p:cNvSpPr>
          <p:nvPr>
            <p:ph idx="1"/>
          </p:nvPr>
        </p:nvSpPr>
        <p:spPr>
          <a:xfrm>
            <a:off x="481013" y="1433515"/>
            <a:ext cx="8761413" cy="4067399"/>
          </a:xfrm>
        </p:spPr>
        <p:txBody>
          <a:bodyPr/>
          <a:lstStyle/>
          <a:p>
            <a:r>
              <a:rPr lang="en-US" sz="2400" dirty="0" smtClean="0"/>
              <a:t>Different types of tests should be isolated from other types to allow easily running a group of tests.</a:t>
            </a:r>
          </a:p>
          <a:p>
            <a:r>
              <a:rPr lang="en-US" sz="2400" dirty="0" smtClean="0"/>
              <a:t>Tests should be placed in projects named the same as the project they are testing with a prefix of the type of tests it contains.</a:t>
            </a:r>
          </a:p>
          <a:p>
            <a:r>
              <a:rPr lang="en-US" sz="2400" dirty="0" smtClean="0"/>
              <a:t>Tests should be isolated from actual application code</a:t>
            </a:r>
          </a:p>
        </p:txBody>
      </p:sp>
    </p:spTree>
    <p:extLst>
      <p:ext uri="{BB962C8B-B14F-4D97-AF65-F5344CB8AC3E}">
        <p14:creationId xmlns:p14="http://schemas.microsoft.com/office/powerpoint/2010/main" val="22904193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dirty="0" smtClean="0"/>
              <a:t>Example Solution</a:t>
            </a:r>
            <a:br>
              <a:rPr lang="en-US" dirty="0" smtClean="0"/>
            </a:br>
            <a:r>
              <a:rPr lang="en-US" dirty="0" smtClean="0"/>
              <a:t>Layout</a:t>
            </a:r>
            <a:endParaRPr lang="en-US" dirty="0">
              <a:solidFill>
                <a:schemeClr val="accent2"/>
              </a:solidFill>
            </a:endParaRPr>
          </a:p>
        </p:txBody>
      </p:sp>
    </p:spTree>
    <p:extLst>
      <p:ext uri="{BB962C8B-B14F-4D97-AF65-F5344CB8AC3E}">
        <p14:creationId xmlns:p14="http://schemas.microsoft.com/office/powerpoint/2010/main" val="22681436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dirty="0" smtClean="0"/>
              <a:t>Naming Your Tests</a:t>
            </a:r>
            <a:endParaRPr lang="en-US" dirty="0">
              <a:solidFill>
                <a:schemeClr val="accent2"/>
              </a:solidFill>
            </a:endParaRPr>
          </a:p>
        </p:txBody>
      </p:sp>
      <p:sp>
        <p:nvSpPr>
          <p:cNvPr id="12" name="Content Placeholder 4"/>
          <p:cNvSpPr>
            <a:spLocks noGrp="1"/>
          </p:cNvSpPr>
          <p:nvPr>
            <p:ph idx="1"/>
          </p:nvPr>
        </p:nvSpPr>
        <p:spPr>
          <a:xfrm>
            <a:off x="481013" y="1433514"/>
            <a:ext cx="8761413" cy="4903787"/>
          </a:xfrm>
        </p:spPr>
        <p:txBody>
          <a:bodyPr/>
          <a:lstStyle/>
          <a:p>
            <a:r>
              <a:rPr lang="en-US" sz="2800" dirty="0" smtClean="0"/>
              <a:t>Be descriptive…very descriptive</a:t>
            </a:r>
          </a:p>
          <a:p>
            <a:r>
              <a:rPr lang="en-US" sz="2800" dirty="0" smtClean="0"/>
              <a:t>Long test names are encouraged</a:t>
            </a:r>
          </a:p>
          <a:p>
            <a:r>
              <a:rPr lang="en-US" sz="2800" dirty="0" smtClean="0"/>
              <a:t>Should be able to read a test name and know exactly what it does and more importantly why it would fail</a:t>
            </a:r>
          </a:p>
        </p:txBody>
      </p:sp>
    </p:spTree>
    <p:extLst>
      <p:ext uri="{BB962C8B-B14F-4D97-AF65-F5344CB8AC3E}">
        <p14:creationId xmlns:p14="http://schemas.microsoft.com/office/powerpoint/2010/main" val="4947058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dirty="0" smtClean="0"/>
              <a:t>How I Name My Tests</a:t>
            </a:r>
            <a:endParaRPr lang="en-US" dirty="0">
              <a:solidFill>
                <a:schemeClr val="accent2"/>
              </a:solidFill>
            </a:endParaRPr>
          </a:p>
        </p:txBody>
      </p:sp>
    </p:spTree>
    <p:extLst>
      <p:ext uri="{BB962C8B-B14F-4D97-AF65-F5344CB8AC3E}">
        <p14:creationId xmlns:p14="http://schemas.microsoft.com/office/powerpoint/2010/main" val="6372765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dirty="0" err="1" smtClean="0"/>
              <a:t>Resharper</a:t>
            </a:r>
            <a:r>
              <a:rPr lang="en-US" dirty="0" smtClean="0"/>
              <a:t> Live Template for Naming Tests</a:t>
            </a:r>
            <a:endParaRPr lang="en-US" dirty="0">
              <a:solidFill>
                <a:schemeClr val="accent2"/>
              </a:solidFill>
            </a:endParaRPr>
          </a:p>
        </p:txBody>
      </p:sp>
      <p:sp>
        <p:nvSpPr>
          <p:cNvPr id="12" name="Content Placeholder 4"/>
          <p:cNvSpPr>
            <a:spLocks noGrp="1"/>
          </p:cNvSpPr>
          <p:nvPr>
            <p:ph idx="1"/>
          </p:nvPr>
        </p:nvSpPr>
        <p:spPr>
          <a:xfrm>
            <a:off x="481013" y="1433515"/>
            <a:ext cx="8761413" cy="1716085"/>
          </a:xfrm>
        </p:spPr>
        <p:txBody>
          <a:bodyPr/>
          <a:lstStyle/>
          <a:p>
            <a:r>
              <a:rPr lang="en-US" sz="2400" dirty="0" err="1" smtClean="0"/>
              <a:t>Rehsarper</a:t>
            </a:r>
            <a:r>
              <a:rPr lang="en-US" sz="2400" dirty="0" smtClean="0"/>
              <a:t> Live Templates are similar to code snippets</a:t>
            </a:r>
          </a:p>
        </p:txBody>
      </p:sp>
    </p:spTree>
    <p:extLst>
      <p:ext uri="{BB962C8B-B14F-4D97-AF65-F5344CB8AC3E}">
        <p14:creationId xmlns:p14="http://schemas.microsoft.com/office/powerpoint/2010/main" val="789987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197088" y="965153"/>
            <a:ext cx="7369175" cy="941388"/>
          </a:xfrm>
        </p:spPr>
        <p:txBody>
          <a:bodyPr/>
          <a:lstStyle/>
          <a:p>
            <a:pPr algn="ctr">
              <a:defRPr/>
            </a:pPr>
            <a:r>
              <a:rPr lang="en-US" sz="3200" dirty="0" smtClean="0"/>
              <a:t>Do I Really Need To Be Doing Test-driven Development?</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5" name="Content Placeholder 4"/>
          <p:cNvSpPr>
            <a:spLocks noGrp="1"/>
          </p:cNvSpPr>
          <p:nvPr>
            <p:ph idx="1"/>
          </p:nvPr>
        </p:nvSpPr>
        <p:spPr>
          <a:xfrm>
            <a:off x="481013" y="1961965"/>
            <a:ext cx="8761413" cy="3538949"/>
          </a:xfrm>
        </p:spPr>
        <p:txBody>
          <a:bodyPr/>
          <a:lstStyle/>
          <a:p>
            <a:r>
              <a:rPr lang="en-US" sz="2400" dirty="0" smtClean="0"/>
              <a:t>Short answer is “YES”</a:t>
            </a:r>
          </a:p>
          <a:p>
            <a:r>
              <a:rPr lang="en-US" sz="2400" dirty="0" smtClean="0"/>
              <a:t>If you are here hopefully you agree or your mind is at least open to the idea.</a:t>
            </a:r>
          </a:p>
          <a:p>
            <a:r>
              <a:rPr lang="en-US" sz="2400" dirty="0" smtClean="0"/>
              <a:t>My goal is </a:t>
            </a:r>
            <a:endParaRPr lang="en-US" sz="2400" dirty="0" smtClean="0"/>
          </a:p>
          <a:p>
            <a:pPr lvl="1"/>
            <a:r>
              <a:rPr lang="en-US" sz="2100" dirty="0" smtClean="0"/>
              <a:t>show </a:t>
            </a:r>
            <a:r>
              <a:rPr lang="en-US" sz="2100" dirty="0" smtClean="0"/>
              <a:t>you that with out a doubt you should </a:t>
            </a:r>
            <a:r>
              <a:rPr lang="en-US" sz="2100" dirty="0" smtClean="0"/>
              <a:t>be doing TDD</a:t>
            </a:r>
          </a:p>
          <a:p>
            <a:pPr lvl="1"/>
            <a:r>
              <a:rPr lang="en-US" sz="2100" dirty="0" smtClean="0"/>
              <a:t>And once I have brain-washed, err, convinced you</a:t>
            </a:r>
          </a:p>
          <a:p>
            <a:pPr lvl="2"/>
            <a:r>
              <a:rPr lang="en-US" sz="1600" dirty="0" smtClean="0"/>
              <a:t>Arm you with the knowledge to spread the word</a:t>
            </a:r>
            <a:endParaRPr lang="en-US" sz="1600" dirty="0" smtClean="0"/>
          </a:p>
        </p:txBody>
      </p:sp>
    </p:spTree>
    <p:extLst>
      <p:ext uri="{BB962C8B-B14F-4D97-AF65-F5344CB8AC3E}">
        <p14:creationId xmlns:p14="http://schemas.microsoft.com/office/powerpoint/2010/main" val="30125827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dirty="0" smtClean="0"/>
              <a:t>Let’s Write Our First Unit Test - Together!</a:t>
            </a:r>
            <a:endParaRPr lang="en-US" dirty="0">
              <a:solidFill>
                <a:schemeClr val="accent2"/>
              </a:solidFill>
            </a:endParaRPr>
          </a:p>
        </p:txBody>
      </p:sp>
      <p:sp>
        <p:nvSpPr>
          <p:cNvPr id="3" name="Rectangle 2"/>
          <p:cNvSpPr/>
          <p:nvPr/>
        </p:nvSpPr>
        <p:spPr>
          <a:xfrm>
            <a:off x="798990" y="1542741"/>
            <a:ext cx="8247356" cy="4185761"/>
          </a:xfrm>
          <a:prstGeom prst="rect">
            <a:avLst/>
          </a:prstGeom>
        </p:spPr>
        <p:txBody>
          <a:bodyPr wrap="square">
            <a:spAutoFit/>
          </a:bodyPr>
          <a:lstStyle/>
          <a:p>
            <a:pPr marL="742950" lvl="1" indent="-285750" algn="l">
              <a:buFont typeface="Arial" pitchFamily="34" charset="0"/>
              <a:buChar char="•"/>
            </a:pPr>
            <a:r>
              <a:rPr lang="en-US" sz="1400" dirty="0" smtClean="0"/>
              <a:t>Our </a:t>
            </a:r>
            <a:r>
              <a:rPr lang="en-US" sz="1400" dirty="0"/>
              <a:t>contrived example is a simple calculator with an Add method </a:t>
            </a:r>
          </a:p>
          <a:p>
            <a:pPr marL="742950" lvl="1" indent="-285750" algn="l">
              <a:buFont typeface="Arial" pitchFamily="34" charset="0"/>
              <a:buChar char="•"/>
            </a:pPr>
            <a:r>
              <a:rPr lang="en-US" sz="1400" dirty="0"/>
              <a:t>Must accept to 2 decimals, and return a decimal</a:t>
            </a:r>
          </a:p>
          <a:p>
            <a:pPr marL="1200150" lvl="2" indent="-285750" algn="l">
              <a:buFont typeface="Arial" pitchFamily="34" charset="0"/>
              <a:buChar char="•"/>
            </a:pPr>
            <a:r>
              <a:rPr lang="en-US" sz="1400" dirty="0"/>
              <a:t>Accepting input parameters is something I </a:t>
            </a:r>
            <a:r>
              <a:rPr lang="en-US" sz="1400" dirty="0" smtClean="0"/>
              <a:t>personally DO NOT </a:t>
            </a:r>
            <a:r>
              <a:rPr lang="en-US" sz="1400" dirty="0"/>
              <a:t>test as it is set by method signature and causes a compiler error if there are conflicts</a:t>
            </a:r>
          </a:p>
          <a:p>
            <a:pPr marL="1200150" lvl="2" indent="-285750" algn="l">
              <a:buFont typeface="Arial" pitchFamily="34" charset="0"/>
              <a:buChar char="•"/>
            </a:pPr>
            <a:r>
              <a:rPr lang="en-US" sz="1400" dirty="0"/>
              <a:t>I do test that the output is what I expect because of the incorrect usage of VAR!  </a:t>
            </a:r>
            <a:endParaRPr lang="en-US" sz="1400" dirty="0" smtClean="0"/>
          </a:p>
          <a:p>
            <a:pPr marL="1657350" lvl="3" indent="-285750" algn="l">
              <a:buFont typeface="Arial" pitchFamily="34" charset="0"/>
              <a:buChar char="•"/>
            </a:pPr>
            <a:r>
              <a:rPr lang="en-US" sz="1400" dirty="0" smtClean="0"/>
              <a:t>VAR </a:t>
            </a:r>
            <a:r>
              <a:rPr lang="en-US" sz="1400" dirty="0"/>
              <a:t>IS BAD</a:t>
            </a:r>
          </a:p>
          <a:p>
            <a:pPr marL="742950" lvl="1" indent="-285750" algn="l">
              <a:buFont typeface="Arial" pitchFamily="34" charset="0"/>
              <a:buChar char="•"/>
            </a:pPr>
            <a:r>
              <a:rPr lang="en-US" sz="1400" dirty="0"/>
              <a:t>Write a test to make sure return value is a decimal</a:t>
            </a:r>
          </a:p>
          <a:p>
            <a:pPr marL="1200150" lvl="2" indent="-285750" algn="l">
              <a:buFont typeface="Arial" pitchFamily="34" charset="0"/>
              <a:buChar char="•"/>
            </a:pPr>
            <a:r>
              <a:rPr lang="en-US" sz="1400" dirty="0"/>
              <a:t>Write test with standard assert </a:t>
            </a:r>
          </a:p>
          <a:p>
            <a:pPr marL="1657350" lvl="3" indent="-285750" algn="l">
              <a:buFont typeface="Arial" pitchFamily="34" charset="0"/>
              <a:buChar char="•"/>
            </a:pPr>
            <a:r>
              <a:rPr lang="en-US" sz="1400" dirty="0"/>
              <a:t>Talk about readability</a:t>
            </a:r>
          </a:p>
          <a:p>
            <a:pPr marL="1657350" lvl="3" indent="-285750" algn="l">
              <a:buFont typeface="Arial" pitchFamily="34" charset="0"/>
              <a:buChar char="•"/>
            </a:pPr>
            <a:r>
              <a:rPr lang="en-US" sz="1400" dirty="0"/>
              <a:t>Talk about </a:t>
            </a:r>
            <a:r>
              <a:rPr lang="en-US" sz="1400" dirty="0" smtClean="0"/>
              <a:t>NuGet</a:t>
            </a:r>
          </a:p>
          <a:p>
            <a:pPr marL="1657350" lvl="3" indent="-285750" algn="l">
              <a:buFont typeface="Arial" pitchFamily="34" charset="0"/>
              <a:buChar char="•"/>
            </a:pPr>
            <a:r>
              <a:rPr lang="en-US" sz="1400" dirty="0" smtClean="0"/>
              <a:t>Install Should</a:t>
            </a:r>
          </a:p>
          <a:p>
            <a:pPr marL="2114550" lvl="4" indent="-285750" algn="l">
              <a:buFont typeface="Arial" pitchFamily="34" charset="0"/>
              <a:buChar char="•"/>
            </a:pPr>
            <a:r>
              <a:rPr lang="en-US" sz="1400" dirty="0" smtClean="0"/>
              <a:t>Add using</a:t>
            </a:r>
          </a:p>
          <a:p>
            <a:pPr marL="2114550" lvl="4" indent="-285750" algn="l">
              <a:buFont typeface="Arial" pitchFamily="34" charset="0"/>
              <a:buChar char="•"/>
            </a:pPr>
            <a:r>
              <a:rPr lang="en-US" sz="1400" dirty="0" smtClean="0"/>
              <a:t>Re-code test to use .</a:t>
            </a:r>
            <a:r>
              <a:rPr lang="en-US" sz="1400" dirty="0" err="1" smtClean="0"/>
              <a:t>ShouldBeType</a:t>
            </a:r>
            <a:endParaRPr lang="en-US" sz="1400" dirty="0"/>
          </a:p>
          <a:p>
            <a:pPr marL="1200150" lvl="2" indent="-285750" algn="l">
              <a:buFont typeface="Arial" pitchFamily="34" charset="0"/>
              <a:buChar char="•"/>
            </a:pPr>
            <a:r>
              <a:rPr lang="en-US" sz="1400" dirty="0"/>
              <a:t>Write test to use Should...explain Should</a:t>
            </a:r>
          </a:p>
          <a:p>
            <a:pPr marL="1200150" lvl="2" indent="-285750" algn="l">
              <a:buFont typeface="Arial" pitchFamily="34" charset="0"/>
              <a:buChar char="•"/>
            </a:pPr>
            <a:r>
              <a:rPr lang="en-US" sz="1400" dirty="0"/>
              <a:t>Run test [RED]</a:t>
            </a:r>
          </a:p>
          <a:p>
            <a:pPr marL="1200150" lvl="2" indent="-285750" algn="l">
              <a:buFont typeface="Arial" pitchFamily="34" charset="0"/>
              <a:buChar char="•"/>
            </a:pPr>
            <a:r>
              <a:rPr lang="en-US" sz="1400" dirty="0"/>
              <a:t>Fix It [GREEN]</a:t>
            </a:r>
          </a:p>
          <a:p>
            <a:pPr marL="1657350" lvl="3" indent="-285750" algn="l">
              <a:buFont typeface="Arial" pitchFamily="34" charset="0"/>
              <a:buChar char="•"/>
            </a:pPr>
            <a:r>
              <a:rPr lang="en-US" sz="1400" dirty="0"/>
              <a:t>return 0;</a:t>
            </a:r>
          </a:p>
          <a:p>
            <a:pPr marL="1200150" lvl="2" indent="-285750" algn="l">
              <a:buFont typeface="Arial" pitchFamily="34" charset="0"/>
              <a:buChar char="•"/>
            </a:pPr>
            <a:r>
              <a:rPr lang="en-US" sz="1400" dirty="0"/>
              <a:t>Refactor</a:t>
            </a:r>
          </a:p>
          <a:p>
            <a:pPr marL="1657350" lvl="3" indent="-285750" algn="l">
              <a:buFont typeface="Arial" pitchFamily="34" charset="0"/>
              <a:buChar char="•"/>
            </a:pPr>
            <a:r>
              <a:rPr lang="en-US" sz="1400" dirty="0"/>
              <a:t>Declare decimal </a:t>
            </a:r>
            <a:r>
              <a:rPr lang="en-US" sz="1400" dirty="0" err="1"/>
              <a:t>calculatedResult</a:t>
            </a:r>
            <a:r>
              <a:rPr lang="en-US" sz="1400" dirty="0"/>
              <a:t> and return it</a:t>
            </a:r>
          </a:p>
        </p:txBody>
      </p:sp>
    </p:spTree>
    <p:extLst>
      <p:ext uri="{BB962C8B-B14F-4D97-AF65-F5344CB8AC3E}">
        <p14:creationId xmlns:p14="http://schemas.microsoft.com/office/powerpoint/2010/main" val="6676075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dirty="0" smtClean="0"/>
              <a:t>Dependency Injection (DI)</a:t>
            </a:r>
            <a:endParaRPr lang="en-US" dirty="0">
              <a:solidFill>
                <a:schemeClr val="accent2"/>
              </a:solidFill>
            </a:endParaRPr>
          </a:p>
        </p:txBody>
      </p:sp>
      <p:sp>
        <p:nvSpPr>
          <p:cNvPr id="2" name="Rectangle 1"/>
          <p:cNvSpPr/>
          <p:nvPr/>
        </p:nvSpPr>
        <p:spPr>
          <a:xfrm>
            <a:off x="979873" y="1500261"/>
            <a:ext cx="7986574" cy="1754326"/>
          </a:xfrm>
          <a:prstGeom prst="rect">
            <a:avLst/>
          </a:prstGeom>
        </p:spPr>
        <p:txBody>
          <a:bodyPr wrap="square">
            <a:spAutoFit/>
          </a:bodyPr>
          <a:lstStyle/>
          <a:p>
            <a:pPr marL="742950" lvl="1" indent="-285750" algn="l">
              <a:buFont typeface="Arial" pitchFamily="34" charset="0"/>
              <a:buChar char="•"/>
            </a:pPr>
            <a:r>
              <a:rPr lang="en-US" dirty="0"/>
              <a:t>The act of “injecting” the dependency’s a class needs.</a:t>
            </a:r>
          </a:p>
          <a:p>
            <a:pPr marL="742950" lvl="1" indent="-285750" algn="l">
              <a:buFont typeface="Arial" pitchFamily="34" charset="0"/>
              <a:buChar char="•"/>
            </a:pPr>
            <a:r>
              <a:rPr lang="en-US" dirty="0"/>
              <a:t>3 types</a:t>
            </a:r>
          </a:p>
          <a:p>
            <a:pPr marL="1200150" lvl="2" indent="-285750" algn="l">
              <a:buFont typeface="Arial" pitchFamily="34" charset="0"/>
              <a:buChar char="•"/>
            </a:pPr>
            <a:r>
              <a:rPr lang="en-US" dirty="0"/>
              <a:t>Constructor</a:t>
            </a:r>
          </a:p>
          <a:p>
            <a:pPr marL="1200150" lvl="2" indent="-285750" algn="l">
              <a:buFont typeface="Arial" pitchFamily="34" charset="0"/>
              <a:buChar char="•"/>
            </a:pPr>
            <a:r>
              <a:rPr lang="en-US" dirty="0"/>
              <a:t>Property</a:t>
            </a:r>
          </a:p>
          <a:p>
            <a:pPr marL="1200150" lvl="2" indent="-285750" algn="l">
              <a:buFont typeface="Arial" pitchFamily="34" charset="0"/>
              <a:buChar char="•"/>
            </a:pPr>
            <a:r>
              <a:rPr lang="en-US" dirty="0"/>
              <a:t>Interface (really used along with constructor and property, passing in interfaces)</a:t>
            </a:r>
          </a:p>
        </p:txBody>
      </p:sp>
    </p:spTree>
    <p:extLst>
      <p:ext uri="{BB962C8B-B14F-4D97-AF65-F5344CB8AC3E}">
        <p14:creationId xmlns:p14="http://schemas.microsoft.com/office/powerpoint/2010/main" val="36857198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dirty="0" smtClean="0"/>
              <a:t>Inversion of Control (</a:t>
            </a:r>
            <a:r>
              <a:rPr lang="en-US" dirty="0" err="1" smtClean="0"/>
              <a:t>IoC</a:t>
            </a:r>
            <a:r>
              <a:rPr lang="en-US" dirty="0" smtClean="0"/>
              <a:t>)</a:t>
            </a:r>
            <a:endParaRPr lang="en-US" dirty="0">
              <a:solidFill>
                <a:schemeClr val="accent2"/>
              </a:solidFill>
            </a:endParaRPr>
          </a:p>
        </p:txBody>
      </p:sp>
      <p:sp>
        <p:nvSpPr>
          <p:cNvPr id="2" name="Rectangle 1"/>
          <p:cNvSpPr/>
          <p:nvPr/>
        </p:nvSpPr>
        <p:spPr>
          <a:xfrm>
            <a:off x="891096" y="1596164"/>
            <a:ext cx="8030962" cy="923330"/>
          </a:xfrm>
          <a:prstGeom prst="rect">
            <a:avLst/>
          </a:prstGeom>
        </p:spPr>
        <p:txBody>
          <a:bodyPr wrap="square">
            <a:spAutoFit/>
          </a:bodyPr>
          <a:lstStyle/>
          <a:p>
            <a:pPr marL="742950" lvl="1" indent="-285750" algn="l">
              <a:buFont typeface="Arial" pitchFamily="34" charset="0"/>
              <a:buChar char="•"/>
            </a:pPr>
            <a:r>
              <a:rPr lang="en-US" dirty="0"/>
              <a:t>Class doesn’t go out and instantiate/”new up” its dependency’s…it is given them</a:t>
            </a:r>
          </a:p>
          <a:p>
            <a:pPr marL="742950" lvl="1" indent="-285750" algn="l">
              <a:buFont typeface="Arial" pitchFamily="34" charset="0"/>
              <a:buChar char="•"/>
            </a:pPr>
            <a:r>
              <a:rPr lang="en-US" dirty="0"/>
              <a:t>All it knows is the method signatures it needs</a:t>
            </a:r>
          </a:p>
        </p:txBody>
      </p:sp>
    </p:spTree>
    <p:extLst>
      <p:ext uri="{BB962C8B-B14F-4D97-AF65-F5344CB8AC3E}">
        <p14:creationId xmlns:p14="http://schemas.microsoft.com/office/powerpoint/2010/main" val="34628428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dirty="0" smtClean="0"/>
              <a:t>Non-programming Example of </a:t>
            </a:r>
            <a:r>
              <a:rPr lang="en-US" dirty="0" err="1" smtClean="0"/>
              <a:t>IoC</a:t>
            </a:r>
            <a:endParaRPr lang="en-US" dirty="0">
              <a:solidFill>
                <a:schemeClr val="accent2"/>
              </a:solidFill>
            </a:endParaRPr>
          </a:p>
        </p:txBody>
      </p:sp>
      <p:sp>
        <p:nvSpPr>
          <p:cNvPr id="3" name="Rectangle 2"/>
          <p:cNvSpPr/>
          <p:nvPr/>
        </p:nvSpPr>
        <p:spPr>
          <a:xfrm>
            <a:off x="802320" y="1500301"/>
            <a:ext cx="7374014" cy="646331"/>
          </a:xfrm>
          <a:prstGeom prst="rect">
            <a:avLst/>
          </a:prstGeom>
        </p:spPr>
        <p:txBody>
          <a:bodyPr wrap="square">
            <a:spAutoFit/>
          </a:bodyPr>
          <a:lstStyle/>
          <a:p>
            <a:pPr marL="742950" lvl="1" indent="-285750" algn="l">
              <a:buFont typeface="Arial" pitchFamily="34" charset="0"/>
              <a:buChar char="•"/>
            </a:pPr>
            <a:r>
              <a:rPr lang="en-US" dirty="0"/>
              <a:t>Doesn’t work very well in the real world ----but works awesome in the development world!</a:t>
            </a:r>
          </a:p>
        </p:txBody>
      </p:sp>
    </p:spTree>
    <p:extLst>
      <p:ext uri="{BB962C8B-B14F-4D97-AF65-F5344CB8AC3E}">
        <p14:creationId xmlns:p14="http://schemas.microsoft.com/office/powerpoint/2010/main" val="24407079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dirty="0" smtClean="0"/>
              <a:t>What does implementing DI/</a:t>
            </a:r>
            <a:r>
              <a:rPr lang="en-US" dirty="0" err="1" smtClean="0"/>
              <a:t>IoC</a:t>
            </a:r>
            <a:r>
              <a:rPr lang="en-US" dirty="0" smtClean="0"/>
              <a:t> get me?</a:t>
            </a:r>
            <a:endParaRPr lang="en-US" dirty="0">
              <a:solidFill>
                <a:schemeClr val="accent2"/>
              </a:solidFill>
            </a:endParaRPr>
          </a:p>
        </p:txBody>
      </p:sp>
      <p:sp>
        <p:nvSpPr>
          <p:cNvPr id="3" name="Rectangle 2"/>
          <p:cNvSpPr/>
          <p:nvPr/>
        </p:nvSpPr>
        <p:spPr>
          <a:xfrm>
            <a:off x="695787" y="1425736"/>
            <a:ext cx="4800600" cy="646331"/>
          </a:xfrm>
          <a:prstGeom prst="rect">
            <a:avLst/>
          </a:prstGeom>
        </p:spPr>
        <p:txBody>
          <a:bodyPr>
            <a:spAutoFit/>
          </a:bodyPr>
          <a:lstStyle/>
          <a:p>
            <a:pPr marL="742950" lvl="1" indent="-285750" algn="l">
              <a:buFont typeface="Arial" pitchFamily="34" charset="0"/>
              <a:buChar char="•"/>
            </a:pPr>
            <a:r>
              <a:rPr lang="en-US" dirty="0"/>
              <a:t>Separation of Concerns</a:t>
            </a:r>
          </a:p>
          <a:p>
            <a:pPr marL="742950" lvl="1" indent="-285750" algn="l">
              <a:buFont typeface="Arial" pitchFamily="34" charset="0"/>
              <a:buChar char="•"/>
            </a:pPr>
            <a:r>
              <a:rPr lang="en-US" dirty="0" err="1"/>
              <a:t>Mockability</a:t>
            </a:r>
            <a:endParaRPr lang="en-US" dirty="0"/>
          </a:p>
        </p:txBody>
      </p:sp>
    </p:spTree>
    <p:extLst>
      <p:ext uri="{BB962C8B-B14F-4D97-AF65-F5344CB8AC3E}">
        <p14:creationId xmlns:p14="http://schemas.microsoft.com/office/powerpoint/2010/main" val="36900800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dirty="0" smtClean="0"/>
              <a:t>Let’s Do Some DI/</a:t>
            </a:r>
            <a:r>
              <a:rPr lang="en-US" dirty="0" err="1" smtClean="0"/>
              <a:t>IoC</a:t>
            </a:r>
            <a:r>
              <a:rPr lang="en-US" dirty="0" smtClean="0"/>
              <a:t> - Together!</a:t>
            </a:r>
            <a:endParaRPr lang="en-US" dirty="0">
              <a:solidFill>
                <a:schemeClr val="accent2"/>
              </a:solidFill>
            </a:endParaRPr>
          </a:p>
        </p:txBody>
      </p:sp>
      <p:sp>
        <p:nvSpPr>
          <p:cNvPr id="2" name="Rectangle 1"/>
          <p:cNvSpPr/>
          <p:nvPr/>
        </p:nvSpPr>
        <p:spPr>
          <a:xfrm>
            <a:off x="935484" y="1425658"/>
            <a:ext cx="8022085" cy="5078313"/>
          </a:xfrm>
          <a:prstGeom prst="rect">
            <a:avLst/>
          </a:prstGeom>
        </p:spPr>
        <p:txBody>
          <a:bodyPr wrap="square">
            <a:spAutoFit/>
          </a:bodyPr>
          <a:lstStyle/>
          <a:p>
            <a:pPr marL="742950" lvl="1" indent="-285750" algn="l">
              <a:buFont typeface="Arial" pitchFamily="34" charset="0"/>
              <a:buChar char="•"/>
            </a:pPr>
            <a:r>
              <a:rPr lang="en-US" dirty="0"/>
              <a:t>Look at the new requirement for </a:t>
            </a:r>
            <a:r>
              <a:rPr lang="en-US" dirty="0" smtClean="0"/>
              <a:t>validation</a:t>
            </a:r>
          </a:p>
          <a:p>
            <a:pPr marL="1200150" lvl="2" indent="-285750" algn="l">
              <a:buFont typeface="Arial" pitchFamily="34" charset="0"/>
              <a:buChar char="•"/>
            </a:pPr>
            <a:r>
              <a:rPr lang="en-US" dirty="0" smtClean="0"/>
              <a:t>Show validation service implementation just to prove the point</a:t>
            </a:r>
            <a:endParaRPr lang="en-US" dirty="0"/>
          </a:p>
          <a:p>
            <a:pPr marL="742950" lvl="1" indent="-285750" algn="l">
              <a:buFont typeface="Arial" pitchFamily="34" charset="0"/>
              <a:buChar char="•"/>
            </a:pPr>
            <a:r>
              <a:rPr lang="en-US" dirty="0"/>
              <a:t>Add Validation to Calculator Service</a:t>
            </a:r>
          </a:p>
          <a:p>
            <a:pPr marL="1200150" lvl="2" indent="-285750" algn="l">
              <a:buFont typeface="Arial" pitchFamily="34" charset="0"/>
              <a:buChar char="•"/>
            </a:pPr>
            <a:r>
              <a:rPr lang="en-US" dirty="0"/>
              <a:t>Add private property: </a:t>
            </a:r>
            <a:r>
              <a:rPr lang="en-US" dirty="0" err="1"/>
              <a:t>IValidationService</a:t>
            </a:r>
            <a:r>
              <a:rPr lang="en-US" dirty="0"/>
              <a:t> _validator</a:t>
            </a:r>
            <a:r>
              <a:rPr lang="en-US" dirty="0" smtClean="0"/>
              <a:t>;</a:t>
            </a:r>
          </a:p>
          <a:p>
            <a:pPr marL="1200150" lvl="2" indent="-285750" algn="l">
              <a:buFont typeface="Arial" pitchFamily="34" charset="0"/>
              <a:buChar char="•"/>
            </a:pPr>
            <a:r>
              <a:rPr lang="en-US" dirty="0" smtClean="0"/>
              <a:t>Call Validate in Add method</a:t>
            </a:r>
          </a:p>
          <a:p>
            <a:pPr marL="742950" lvl="1" indent="-285750" algn="l">
              <a:buFont typeface="Arial" pitchFamily="34" charset="0"/>
              <a:buChar char="•"/>
            </a:pPr>
            <a:r>
              <a:rPr lang="en-US" dirty="0" smtClean="0"/>
              <a:t>Start with Property Injection</a:t>
            </a:r>
          </a:p>
          <a:p>
            <a:pPr marL="1200150" lvl="2" indent="-285750" algn="l">
              <a:buFont typeface="Arial" pitchFamily="34" charset="0"/>
              <a:buChar char="•"/>
            </a:pPr>
            <a:r>
              <a:rPr lang="en-US" dirty="0" smtClean="0"/>
              <a:t>What is the issue?</a:t>
            </a:r>
          </a:p>
          <a:p>
            <a:pPr marL="1200150" lvl="2" indent="-285750" algn="l">
              <a:buFont typeface="Arial" pitchFamily="34" charset="0"/>
              <a:buChar char="•"/>
            </a:pPr>
            <a:r>
              <a:rPr lang="en-US" dirty="0" smtClean="0"/>
              <a:t>Have to add code to make sure the dependency’s are set to avoid NULL reference exceptions</a:t>
            </a:r>
          </a:p>
          <a:p>
            <a:pPr marL="1200150" lvl="2" indent="-285750" algn="l">
              <a:buFont typeface="Arial" pitchFamily="34" charset="0"/>
              <a:buChar char="•"/>
            </a:pPr>
            <a:r>
              <a:rPr lang="en-US" dirty="0" smtClean="0"/>
              <a:t>We can fix this with Constructor Injection</a:t>
            </a:r>
            <a:endParaRPr lang="en-US" dirty="0"/>
          </a:p>
          <a:p>
            <a:pPr marL="742950" lvl="1" indent="-285750" algn="l">
              <a:buFont typeface="Arial" pitchFamily="34" charset="0"/>
              <a:buChar char="•"/>
            </a:pPr>
            <a:r>
              <a:rPr lang="en-US" dirty="0" smtClean="0"/>
              <a:t>Next Do </a:t>
            </a:r>
            <a:r>
              <a:rPr lang="en-US" dirty="0"/>
              <a:t>Constructor </a:t>
            </a:r>
            <a:r>
              <a:rPr lang="en-US" dirty="0" smtClean="0"/>
              <a:t>Injection</a:t>
            </a:r>
          </a:p>
          <a:p>
            <a:pPr marL="1200150" lvl="2" indent="-285750" algn="l">
              <a:buFont typeface="Arial" pitchFamily="34" charset="0"/>
              <a:buChar char="•"/>
            </a:pPr>
            <a:r>
              <a:rPr lang="en-US" dirty="0" smtClean="0"/>
              <a:t>Hold down </a:t>
            </a:r>
            <a:r>
              <a:rPr lang="en-US" dirty="0" err="1" smtClean="0"/>
              <a:t>fn</a:t>
            </a:r>
            <a:r>
              <a:rPr lang="en-US" dirty="0" smtClean="0"/>
              <a:t> and alt and hit enter for </a:t>
            </a:r>
            <a:r>
              <a:rPr lang="en-US" dirty="0" err="1" smtClean="0"/>
              <a:t>resharper</a:t>
            </a:r>
            <a:r>
              <a:rPr lang="en-US" dirty="0" smtClean="0"/>
              <a:t> constructor</a:t>
            </a:r>
            <a:endParaRPr lang="en-US" dirty="0"/>
          </a:p>
          <a:p>
            <a:pPr marL="1200150" lvl="2" indent="-285750" algn="l">
              <a:buFont typeface="Arial" pitchFamily="34" charset="0"/>
              <a:buChar char="•"/>
            </a:pPr>
            <a:r>
              <a:rPr lang="en-US" dirty="0"/>
              <a:t>What could be the issue (constructor that takes a bunch of parameters</a:t>
            </a:r>
            <a:r>
              <a:rPr lang="en-US" dirty="0" smtClean="0"/>
              <a:t>)</a:t>
            </a:r>
          </a:p>
          <a:p>
            <a:pPr marL="1200150" lvl="2" indent="-285750" algn="l">
              <a:buFont typeface="Arial" pitchFamily="34" charset="0"/>
              <a:buChar char="•"/>
            </a:pPr>
            <a:r>
              <a:rPr lang="en-US" dirty="0" smtClean="0"/>
              <a:t>What’s the issue here? </a:t>
            </a:r>
          </a:p>
          <a:p>
            <a:pPr marL="1200150" lvl="2" indent="-285750" algn="l">
              <a:buFont typeface="Arial" pitchFamily="34" charset="0"/>
              <a:buChar char="•"/>
            </a:pPr>
            <a:r>
              <a:rPr lang="en-US" dirty="0" smtClean="0"/>
              <a:t>What happens when you have a bunch of dependency's?</a:t>
            </a:r>
            <a:endParaRPr lang="en-US" dirty="0"/>
          </a:p>
          <a:p>
            <a:pPr marL="742950" lvl="1" indent="-285750" algn="l">
              <a:buFont typeface="Arial" pitchFamily="34" charset="0"/>
              <a:buChar char="•"/>
            </a:pPr>
            <a:r>
              <a:rPr lang="en-US" dirty="0" smtClean="0"/>
              <a:t>We’ll get to using </a:t>
            </a:r>
            <a:r>
              <a:rPr lang="en-US" dirty="0" err="1" smtClean="0"/>
              <a:t>IoC</a:t>
            </a:r>
            <a:r>
              <a:rPr lang="en-US" dirty="0" smtClean="0"/>
              <a:t> framework to fix all this</a:t>
            </a:r>
          </a:p>
          <a:p>
            <a:pPr marL="742950" lvl="1" indent="-285750" algn="l">
              <a:buFont typeface="Arial" pitchFamily="34" charset="0"/>
              <a:buChar char="•"/>
            </a:pPr>
            <a:endParaRPr lang="en-US" dirty="0" smtClean="0"/>
          </a:p>
        </p:txBody>
      </p:sp>
    </p:spTree>
    <p:extLst>
      <p:ext uri="{BB962C8B-B14F-4D97-AF65-F5344CB8AC3E}">
        <p14:creationId xmlns:p14="http://schemas.microsoft.com/office/powerpoint/2010/main" val="26863699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pPr algn="ctr"/>
            <a:r>
              <a:rPr lang="en-US" dirty="0" err="1" smtClean="0"/>
              <a:t>Ruh</a:t>
            </a:r>
            <a:r>
              <a:rPr lang="en-US" dirty="0" smtClean="0"/>
              <a:t> </a:t>
            </a:r>
            <a:r>
              <a:rPr lang="en-US" dirty="0" err="1"/>
              <a:t>r</a:t>
            </a:r>
            <a:r>
              <a:rPr lang="en-US" dirty="0" err="1" smtClean="0"/>
              <a:t>oh</a:t>
            </a:r>
            <a:r>
              <a:rPr lang="en-US" dirty="0" smtClean="0"/>
              <a:t>!  </a:t>
            </a:r>
            <a:br>
              <a:rPr lang="en-US" dirty="0" smtClean="0"/>
            </a:br>
            <a:r>
              <a:rPr lang="en-US" dirty="0" smtClean="0"/>
              <a:t>Test is broken! </a:t>
            </a:r>
            <a:endParaRPr lang="en-US" dirty="0">
              <a:solidFill>
                <a:schemeClr val="accent2"/>
              </a:solidFill>
            </a:endParaRPr>
          </a:p>
        </p:txBody>
      </p:sp>
      <p:sp>
        <p:nvSpPr>
          <p:cNvPr id="2" name="Rectangle 1"/>
          <p:cNvSpPr/>
          <p:nvPr/>
        </p:nvSpPr>
        <p:spPr>
          <a:xfrm>
            <a:off x="605878" y="1752290"/>
            <a:ext cx="6379716" cy="2031325"/>
          </a:xfrm>
          <a:prstGeom prst="rect">
            <a:avLst/>
          </a:prstGeom>
        </p:spPr>
        <p:txBody>
          <a:bodyPr wrap="square">
            <a:spAutoFit/>
          </a:bodyPr>
          <a:lstStyle/>
          <a:p>
            <a:pPr marL="742950" lvl="1" indent="-285750" algn="l">
              <a:buFont typeface="Arial" pitchFamily="34" charset="0"/>
              <a:buChar char="•"/>
            </a:pPr>
            <a:r>
              <a:rPr lang="en-US" dirty="0"/>
              <a:t>Now our test is broken </a:t>
            </a:r>
          </a:p>
          <a:p>
            <a:pPr marL="742950" lvl="1" indent="-285750" algn="l">
              <a:buFont typeface="Arial" pitchFamily="34" charset="0"/>
              <a:buChar char="•"/>
            </a:pPr>
            <a:r>
              <a:rPr lang="en-US" dirty="0"/>
              <a:t>What is the cause? </a:t>
            </a:r>
          </a:p>
          <a:p>
            <a:pPr marL="1200150" lvl="2" indent="-285750" algn="l">
              <a:buFont typeface="Arial" pitchFamily="34" charset="0"/>
              <a:buChar char="•"/>
            </a:pPr>
            <a:r>
              <a:rPr lang="en-US" dirty="0"/>
              <a:t>A dependency is </a:t>
            </a:r>
            <a:r>
              <a:rPr lang="en-US" dirty="0" err="1"/>
              <a:t>erroring</a:t>
            </a:r>
            <a:r>
              <a:rPr lang="en-US" dirty="0"/>
              <a:t> out.</a:t>
            </a:r>
          </a:p>
          <a:p>
            <a:pPr marL="1200150" lvl="2" indent="-285750" algn="l">
              <a:buFont typeface="Arial" pitchFamily="34" charset="0"/>
              <a:buChar char="•"/>
            </a:pPr>
            <a:r>
              <a:rPr lang="en-US" dirty="0"/>
              <a:t>We shouldn’t need to worry about that</a:t>
            </a:r>
          </a:p>
          <a:p>
            <a:pPr marL="1657350" lvl="3" indent="-285750" algn="l">
              <a:buFont typeface="Arial" pitchFamily="34" charset="0"/>
              <a:buChar char="•"/>
            </a:pPr>
            <a:r>
              <a:rPr lang="en-US" dirty="0"/>
              <a:t>Not our responsibility</a:t>
            </a:r>
          </a:p>
          <a:p>
            <a:pPr marL="1657350" lvl="3" indent="-285750" algn="l">
              <a:buFont typeface="Arial" pitchFamily="34" charset="0"/>
              <a:buChar char="•"/>
            </a:pPr>
            <a:r>
              <a:rPr lang="en-US" dirty="0"/>
              <a:t>Not part of what we need to </a:t>
            </a:r>
            <a:r>
              <a:rPr lang="en-US" dirty="0" smtClean="0"/>
              <a:t>test</a:t>
            </a:r>
          </a:p>
          <a:p>
            <a:pPr marL="742950" lvl="1" indent="-285750" algn="l">
              <a:buFont typeface="Arial" pitchFamily="34" charset="0"/>
              <a:buChar char="•"/>
            </a:pPr>
            <a:r>
              <a:rPr lang="en-US" dirty="0" smtClean="0"/>
              <a:t>Let’s discuss how we can fix this</a:t>
            </a:r>
            <a:endParaRPr lang="en-US" dirty="0"/>
          </a:p>
        </p:txBody>
      </p:sp>
    </p:spTree>
    <p:extLst>
      <p:ext uri="{BB962C8B-B14F-4D97-AF65-F5344CB8AC3E}">
        <p14:creationId xmlns:p14="http://schemas.microsoft.com/office/powerpoint/2010/main" val="13231715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dirty="0" smtClean="0">
                <a:solidFill>
                  <a:schemeClr val="accent2"/>
                </a:solidFill>
              </a:rPr>
              <a:t>Fakes/Stubs</a:t>
            </a:r>
            <a:endParaRPr lang="en-US" dirty="0">
              <a:solidFill>
                <a:schemeClr val="accent2"/>
              </a:solidFill>
            </a:endParaRPr>
          </a:p>
        </p:txBody>
      </p:sp>
      <p:sp>
        <p:nvSpPr>
          <p:cNvPr id="2" name="Rectangle 1"/>
          <p:cNvSpPr/>
          <p:nvPr/>
        </p:nvSpPr>
        <p:spPr>
          <a:xfrm>
            <a:off x="917730" y="1514434"/>
            <a:ext cx="8226270" cy="3970318"/>
          </a:xfrm>
          <a:prstGeom prst="rect">
            <a:avLst/>
          </a:prstGeom>
        </p:spPr>
        <p:txBody>
          <a:bodyPr wrap="square">
            <a:spAutoFit/>
          </a:bodyPr>
          <a:lstStyle/>
          <a:p>
            <a:pPr marL="742950" lvl="1" indent="-285750" algn="l">
              <a:buFont typeface="Arial" pitchFamily="34" charset="0"/>
              <a:buChar char="•"/>
            </a:pPr>
            <a:r>
              <a:rPr lang="en-US" dirty="0"/>
              <a:t>Shell of a class that satisfies the implementation of the class</a:t>
            </a:r>
          </a:p>
          <a:p>
            <a:pPr marL="742950" lvl="1" indent="-285750" algn="l">
              <a:buFont typeface="Arial" pitchFamily="34" charset="0"/>
              <a:buChar char="•"/>
            </a:pPr>
            <a:r>
              <a:rPr lang="en-US" dirty="0"/>
              <a:t>Return hard coded value</a:t>
            </a:r>
          </a:p>
          <a:p>
            <a:pPr marL="742950" lvl="1" indent="-285750" algn="l">
              <a:buFont typeface="Arial" pitchFamily="34" charset="0"/>
              <a:buChar char="•"/>
            </a:pPr>
            <a:r>
              <a:rPr lang="en-US" dirty="0"/>
              <a:t>Not asserted against, state is never validated!</a:t>
            </a:r>
          </a:p>
          <a:p>
            <a:pPr marL="742950" lvl="1" indent="-285750" algn="l">
              <a:buFont typeface="Arial" pitchFamily="34" charset="0"/>
              <a:buChar char="•"/>
            </a:pPr>
            <a:r>
              <a:rPr lang="en-US" dirty="0"/>
              <a:t>Requires no tooling</a:t>
            </a:r>
          </a:p>
          <a:p>
            <a:pPr marL="742950" lvl="1" indent="-285750" algn="l">
              <a:buFont typeface="Arial" pitchFamily="34" charset="0"/>
              <a:buChar char="•"/>
            </a:pPr>
            <a:r>
              <a:rPr lang="en-US" b="1" u="sng" dirty="0"/>
              <a:t>Let’s fix our broken test with a </a:t>
            </a:r>
            <a:r>
              <a:rPr lang="en-US" b="1" u="sng" dirty="0" smtClean="0"/>
              <a:t>Fake/Stub</a:t>
            </a:r>
          </a:p>
          <a:p>
            <a:pPr marL="1200150" lvl="2" indent="-285750" algn="l">
              <a:buFont typeface="Arial" pitchFamily="34" charset="0"/>
              <a:buChar char="•"/>
            </a:pPr>
            <a:r>
              <a:rPr lang="en-US" dirty="0" smtClean="0"/>
              <a:t>Create Fakes folder in unit test project</a:t>
            </a:r>
          </a:p>
          <a:p>
            <a:pPr marL="1200150" lvl="2" indent="-285750" algn="l">
              <a:buFont typeface="Arial" pitchFamily="34" charset="0"/>
              <a:buChar char="•"/>
            </a:pPr>
            <a:r>
              <a:rPr lang="en-US" dirty="0" smtClean="0"/>
              <a:t>Create ‘</a:t>
            </a:r>
            <a:r>
              <a:rPr lang="en-US" dirty="0" err="1" smtClean="0"/>
              <a:t>FakeValidationService</a:t>
            </a:r>
            <a:r>
              <a:rPr lang="en-US" dirty="0" smtClean="0"/>
              <a:t>’</a:t>
            </a:r>
          </a:p>
          <a:p>
            <a:pPr marL="1657350" lvl="3" indent="-285750" algn="l">
              <a:buFont typeface="Arial" pitchFamily="34" charset="0"/>
              <a:buChar char="•"/>
            </a:pPr>
            <a:r>
              <a:rPr lang="en-US" dirty="0" smtClean="0"/>
              <a:t>Add should return true</a:t>
            </a:r>
          </a:p>
          <a:p>
            <a:pPr marL="1200150" lvl="2" indent="-285750" algn="l">
              <a:buFont typeface="Arial" pitchFamily="34" charset="0"/>
              <a:buChar char="•"/>
            </a:pPr>
            <a:r>
              <a:rPr lang="en-US" dirty="0" smtClean="0"/>
              <a:t>Pass ‘</a:t>
            </a:r>
            <a:r>
              <a:rPr lang="en-US" dirty="0" err="1" smtClean="0"/>
              <a:t>FakeValidationService</a:t>
            </a:r>
            <a:r>
              <a:rPr lang="en-US" dirty="0" smtClean="0"/>
              <a:t>” to </a:t>
            </a:r>
            <a:r>
              <a:rPr lang="en-US" dirty="0" err="1" smtClean="0"/>
              <a:t>CalculatorService</a:t>
            </a:r>
            <a:r>
              <a:rPr lang="en-US" dirty="0" smtClean="0"/>
              <a:t> in test </a:t>
            </a:r>
            <a:endParaRPr lang="en-US" dirty="0"/>
          </a:p>
          <a:p>
            <a:pPr marL="742950" lvl="1" indent="-285750" algn="l">
              <a:buFont typeface="Arial" pitchFamily="34" charset="0"/>
              <a:buChar char="•"/>
            </a:pPr>
            <a:r>
              <a:rPr lang="en-US" dirty="0"/>
              <a:t>What’s the issue with fakes?</a:t>
            </a:r>
          </a:p>
          <a:p>
            <a:pPr marL="1200150" lvl="2" indent="-285750" algn="l">
              <a:buFont typeface="Arial" pitchFamily="34" charset="0"/>
              <a:buChar char="•"/>
            </a:pPr>
            <a:r>
              <a:rPr lang="en-US" dirty="0"/>
              <a:t>Need to manually code a fake for dependency!</a:t>
            </a:r>
          </a:p>
          <a:p>
            <a:pPr marL="1200150" lvl="2" indent="-285750" algn="l">
              <a:buFont typeface="Arial" pitchFamily="34" charset="0"/>
              <a:buChar char="•"/>
            </a:pPr>
            <a:r>
              <a:rPr lang="en-US" dirty="0"/>
              <a:t>And need to code for every </a:t>
            </a:r>
            <a:r>
              <a:rPr lang="en-US" dirty="0" smtClean="0"/>
              <a:t>scenario</a:t>
            </a:r>
          </a:p>
          <a:p>
            <a:pPr marL="1657350" lvl="3" indent="-285750" algn="l">
              <a:buFont typeface="Arial" pitchFamily="34" charset="0"/>
              <a:buChar char="•"/>
            </a:pPr>
            <a:r>
              <a:rPr lang="en-US" dirty="0" smtClean="0"/>
              <a:t>Checking for true</a:t>
            </a:r>
          </a:p>
          <a:p>
            <a:pPr marL="1657350" lvl="3" indent="-285750" algn="l">
              <a:buFont typeface="Arial" pitchFamily="34" charset="0"/>
              <a:buChar char="•"/>
            </a:pPr>
            <a:r>
              <a:rPr lang="en-US" dirty="0"/>
              <a:t>C</a:t>
            </a:r>
            <a:r>
              <a:rPr lang="en-US" dirty="0" smtClean="0"/>
              <a:t>hecking </a:t>
            </a:r>
            <a:r>
              <a:rPr lang="en-US" dirty="0"/>
              <a:t>for </a:t>
            </a:r>
            <a:r>
              <a:rPr lang="en-US" dirty="0" smtClean="0"/>
              <a:t>false</a:t>
            </a:r>
          </a:p>
        </p:txBody>
      </p:sp>
    </p:spTree>
    <p:extLst>
      <p:ext uri="{BB962C8B-B14F-4D97-AF65-F5344CB8AC3E}">
        <p14:creationId xmlns:p14="http://schemas.microsoft.com/office/powerpoint/2010/main" val="15996672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dirty="0" smtClean="0">
                <a:solidFill>
                  <a:schemeClr val="accent2"/>
                </a:solidFill>
              </a:rPr>
              <a:t>Mocks</a:t>
            </a:r>
            <a:endParaRPr lang="en-US" dirty="0">
              <a:solidFill>
                <a:schemeClr val="accent2"/>
              </a:solidFill>
            </a:endParaRPr>
          </a:p>
        </p:txBody>
      </p:sp>
      <p:sp>
        <p:nvSpPr>
          <p:cNvPr id="2" name="Rectangle 1"/>
          <p:cNvSpPr/>
          <p:nvPr/>
        </p:nvSpPr>
        <p:spPr>
          <a:xfrm>
            <a:off x="493333" y="1324880"/>
            <a:ext cx="8433785" cy="3970318"/>
          </a:xfrm>
          <a:prstGeom prst="rect">
            <a:avLst/>
          </a:prstGeom>
        </p:spPr>
        <p:txBody>
          <a:bodyPr wrap="square">
            <a:spAutoFit/>
          </a:bodyPr>
          <a:lstStyle/>
          <a:p>
            <a:pPr marL="742950" lvl="1" indent="-285750" algn="l">
              <a:buFont typeface="Arial" pitchFamily="34" charset="0"/>
              <a:buChar char="•"/>
            </a:pPr>
            <a:r>
              <a:rPr lang="en-US" sz="1400" dirty="0"/>
              <a:t>Simulated object that satisfies the implementation of the class</a:t>
            </a:r>
          </a:p>
          <a:p>
            <a:pPr marL="742950" lvl="1" indent="-285750" algn="l">
              <a:buFont typeface="Arial" pitchFamily="34" charset="0"/>
              <a:buChar char="•"/>
            </a:pPr>
            <a:r>
              <a:rPr lang="en-US" sz="1400" dirty="0"/>
              <a:t>Mimics the objects behavior in a controlled manner</a:t>
            </a:r>
          </a:p>
          <a:p>
            <a:pPr marL="742950" lvl="1" indent="-285750" algn="l">
              <a:buFont typeface="Arial" pitchFamily="34" charset="0"/>
              <a:buChar char="•"/>
            </a:pPr>
            <a:r>
              <a:rPr lang="en-US" sz="1400" dirty="0"/>
              <a:t>Asserted against (state is validated)</a:t>
            </a:r>
          </a:p>
          <a:p>
            <a:pPr marL="742950" lvl="1" indent="-285750" algn="l">
              <a:buFont typeface="Arial" pitchFamily="34" charset="0"/>
              <a:buChar char="•"/>
            </a:pPr>
            <a:r>
              <a:rPr lang="en-US" sz="1400" dirty="0"/>
              <a:t>Requires tooling</a:t>
            </a:r>
          </a:p>
          <a:p>
            <a:pPr marL="742950" lvl="1" indent="-285750" algn="l">
              <a:buFont typeface="Arial" pitchFamily="34" charset="0"/>
              <a:buChar char="•"/>
            </a:pPr>
            <a:r>
              <a:rPr lang="en-US" sz="1400" b="1" u="sng" dirty="0"/>
              <a:t>Let’s change out our broken test with a Mock</a:t>
            </a:r>
          </a:p>
          <a:p>
            <a:pPr marL="742950" lvl="1" indent="-285750" algn="l">
              <a:buFont typeface="Arial" pitchFamily="34" charset="0"/>
              <a:buChar char="•"/>
            </a:pPr>
            <a:r>
              <a:rPr lang="en-US" sz="1400" dirty="0"/>
              <a:t>Install </a:t>
            </a:r>
            <a:r>
              <a:rPr lang="en-US" sz="1400" dirty="0" err="1"/>
              <a:t>RhinoMocks</a:t>
            </a:r>
            <a:r>
              <a:rPr lang="en-US" sz="1400" dirty="0"/>
              <a:t> via NuGet</a:t>
            </a:r>
          </a:p>
          <a:p>
            <a:pPr marL="742950" lvl="1" indent="-285750" algn="l">
              <a:buFont typeface="Arial" pitchFamily="34" charset="0"/>
              <a:buChar char="•"/>
            </a:pPr>
            <a:r>
              <a:rPr lang="en-US" sz="1400" dirty="0"/>
              <a:t>Create private property: private </a:t>
            </a:r>
            <a:r>
              <a:rPr lang="en-US" sz="1400" dirty="0" err="1"/>
              <a:t>IValidationService</a:t>
            </a:r>
            <a:r>
              <a:rPr lang="en-US" sz="1400" dirty="0"/>
              <a:t> _</a:t>
            </a:r>
            <a:r>
              <a:rPr lang="en-US" sz="1400" dirty="0" err="1"/>
              <a:t>validationService</a:t>
            </a:r>
            <a:r>
              <a:rPr lang="en-US" sz="1400" dirty="0"/>
              <a:t>;</a:t>
            </a:r>
          </a:p>
          <a:p>
            <a:pPr marL="742950" lvl="1" indent="-285750" algn="l">
              <a:buFont typeface="Arial" pitchFamily="34" charset="0"/>
              <a:buChar char="•"/>
            </a:pPr>
            <a:r>
              <a:rPr lang="en-US" sz="1400" dirty="0" err="1"/>
              <a:t>IValidationService</a:t>
            </a:r>
            <a:r>
              <a:rPr lang="en-US" sz="1400" dirty="0"/>
              <a:t> </a:t>
            </a:r>
            <a:r>
              <a:rPr lang="en-US" sz="1400" dirty="0" err="1"/>
              <a:t>mockValidationService</a:t>
            </a:r>
            <a:r>
              <a:rPr lang="en-US" sz="1400" dirty="0"/>
              <a:t> = _</a:t>
            </a:r>
            <a:r>
              <a:rPr lang="en-US" sz="1400" dirty="0" err="1"/>
              <a:t>mockRepository.StrictMock</a:t>
            </a:r>
            <a:r>
              <a:rPr lang="en-US" sz="1400" dirty="0"/>
              <a:t>&lt;</a:t>
            </a:r>
            <a:r>
              <a:rPr lang="en-US" sz="1400" dirty="0" err="1"/>
              <a:t>IValidationService</a:t>
            </a:r>
            <a:r>
              <a:rPr lang="en-US" sz="1400" dirty="0"/>
              <a:t>&gt;();</a:t>
            </a:r>
          </a:p>
          <a:p>
            <a:pPr marL="1200150" lvl="2" indent="-285750" algn="l">
              <a:buFont typeface="Arial" pitchFamily="34" charset="0"/>
              <a:buChar char="•"/>
            </a:pPr>
            <a:r>
              <a:rPr lang="en-US" sz="1400" dirty="0"/>
              <a:t>Talk about strict mocks </a:t>
            </a:r>
            <a:r>
              <a:rPr lang="en-US" sz="1400" dirty="0" err="1"/>
              <a:t>vs</a:t>
            </a:r>
            <a:r>
              <a:rPr lang="en-US" sz="1400" dirty="0"/>
              <a:t> dynamic mocks</a:t>
            </a:r>
          </a:p>
          <a:p>
            <a:pPr marL="742950" lvl="1" indent="-285750" algn="l">
              <a:buFont typeface="Arial" pitchFamily="34" charset="0"/>
              <a:buChar char="•"/>
            </a:pPr>
            <a:r>
              <a:rPr lang="en-US" sz="1400" dirty="0" err="1"/>
              <a:t>mockValidationService.Expect</a:t>
            </a:r>
            <a:r>
              <a:rPr lang="en-US" sz="1400" dirty="0"/>
              <a:t>(x =&gt; </a:t>
            </a:r>
            <a:r>
              <a:rPr lang="en-US" sz="1400" dirty="0" err="1"/>
              <a:t>x.ValidateForAdd</a:t>
            </a:r>
            <a:r>
              <a:rPr lang="en-US" sz="1400" dirty="0"/>
              <a:t>(1, 2)).Return(true).</a:t>
            </a:r>
            <a:r>
              <a:rPr lang="en-US" sz="1400" dirty="0" err="1"/>
              <a:t>Repeat.Once</a:t>
            </a:r>
            <a:r>
              <a:rPr lang="en-US" sz="1400" dirty="0"/>
              <a:t>();</a:t>
            </a:r>
          </a:p>
          <a:p>
            <a:pPr marL="1200150" lvl="2" indent="-285750" algn="l">
              <a:buFont typeface="Arial" pitchFamily="34" charset="0"/>
              <a:buChar char="•"/>
            </a:pPr>
            <a:r>
              <a:rPr lang="en-US" sz="1400" dirty="0"/>
              <a:t>Talk about the lambda and the repeat</a:t>
            </a:r>
          </a:p>
          <a:p>
            <a:pPr marL="742950" lvl="1" indent="-285750" algn="l">
              <a:buFont typeface="Arial" pitchFamily="34" charset="0"/>
              <a:buChar char="•"/>
            </a:pPr>
            <a:r>
              <a:rPr lang="en-US" sz="1400" dirty="0"/>
              <a:t>Add the “</a:t>
            </a:r>
            <a:r>
              <a:rPr lang="en-US" sz="1400" dirty="0" err="1"/>
              <a:t>ReplayAll</a:t>
            </a:r>
            <a:r>
              <a:rPr lang="en-US" sz="1400" dirty="0"/>
              <a:t>” and “</a:t>
            </a:r>
            <a:r>
              <a:rPr lang="en-US" sz="1400" dirty="0" err="1"/>
              <a:t>ValidateAll</a:t>
            </a:r>
            <a:r>
              <a:rPr lang="en-US" sz="1400" dirty="0"/>
              <a:t>”</a:t>
            </a:r>
          </a:p>
          <a:p>
            <a:pPr marL="742950" lvl="1" indent="-285750" algn="l">
              <a:buFont typeface="Arial" pitchFamily="34" charset="0"/>
              <a:buChar char="•"/>
            </a:pPr>
            <a:r>
              <a:rPr lang="en-US" sz="1400" dirty="0"/>
              <a:t>Modify the Add call to pass the mock</a:t>
            </a:r>
          </a:p>
          <a:p>
            <a:pPr marL="742950" lvl="1" indent="-285750" algn="l">
              <a:buFont typeface="Arial" pitchFamily="34" charset="0"/>
              <a:buChar char="•"/>
            </a:pPr>
            <a:r>
              <a:rPr lang="en-US" sz="1400" dirty="0"/>
              <a:t>Run it</a:t>
            </a:r>
          </a:p>
          <a:p>
            <a:pPr marL="742950" lvl="1" indent="-285750" algn="l">
              <a:buFont typeface="Arial" pitchFamily="34" charset="0"/>
              <a:buChar char="•"/>
            </a:pPr>
            <a:r>
              <a:rPr lang="en-US" sz="1400" dirty="0"/>
              <a:t>Go in the code and comment out _</a:t>
            </a:r>
            <a:r>
              <a:rPr lang="en-US" sz="1400" dirty="0" err="1"/>
              <a:t>validator.ValidateAdd</a:t>
            </a:r>
            <a:endParaRPr lang="en-US" sz="1400" dirty="0"/>
          </a:p>
          <a:p>
            <a:pPr marL="742950" lvl="1" indent="-285750" algn="l">
              <a:buFont typeface="Arial" pitchFamily="34" charset="0"/>
              <a:buChar char="•"/>
            </a:pPr>
            <a:r>
              <a:rPr lang="en-US" sz="1400" dirty="0"/>
              <a:t>Run: note test failure because we are using a strict mock</a:t>
            </a:r>
          </a:p>
          <a:p>
            <a:pPr marL="742950" lvl="1" indent="-285750" algn="l">
              <a:buFont typeface="Arial" pitchFamily="34" charset="0"/>
              <a:buChar char="•"/>
            </a:pPr>
            <a:r>
              <a:rPr lang="en-US" sz="1400" dirty="0"/>
              <a:t>Take a minute for all that to sink in.</a:t>
            </a:r>
          </a:p>
          <a:p>
            <a:pPr marL="742950" lvl="1" indent="-285750" algn="l">
              <a:buFont typeface="Arial" pitchFamily="34" charset="0"/>
              <a:buChar char="•"/>
            </a:pPr>
            <a:r>
              <a:rPr lang="en-US" sz="1400" dirty="0"/>
              <a:t>Ask if they want to see more examples </a:t>
            </a:r>
            <a:r>
              <a:rPr lang="en-US" sz="1400" dirty="0">
                <a:sym typeface="Wingdings"/>
              </a:rPr>
              <a:t></a:t>
            </a:r>
            <a:endParaRPr lang="en-US" sz="1400" dirty="0"/>
          </a:p>
        </p:txBody>
      </p:sp>
    </p:spTree>
    <p:extLst>
      <p:ext uri="{BB962C8B-B14F-4D97-AF65-F5344CB8AC3E}">
        <p14:creationId xmlns:p14="http://schemas.microsoft.com/office/powerpoint/2010/main" val="3301045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pic>
        <p:nvPicPr>
          <p:cNvPr id="3074" name="Picture 2" descr="http://chepenikfinancial.com/images/g_WeGoBeyo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222" y="1237846"/>
            <a:ext cx="4191000" cy="41910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721222" y="2981770"/>
            <a:ext cx="4190999" cy="1015663"/>
          </a:xfrm>
          <a:prstGeom prst="rect">
            <a:avLst/>
          </a:prstGeom>
          <a:noFill/>
        </p:spPr>
        <p:txBody>
          <a:bodyPr wrap="square" rtlCol="0">
            <a:spAutoFit/>
          </a:bodyPr>
          <a:lstStyle/>
          <a:p>
            <a:pPr algn="ctr"/>
            <a:r>
              <a:rPr lang="en-US" sz="3000" b="1" dirty="0" smtClean="0">
                <a:solidFill>
                  <a:schemeClr val="bg1"/>
                </a:solidFill>
              </a:rPr>
              <a:t>Dependency Injection 101</a:t>
            </a:r>
            <a:endParaRPr lang="en-US" sz="3000" b="1" dirty="0">
              <a:solidFill>
                <a:schemeClr val="bg1"/>
              </a:solidFill>
            </a:endParaRPr>
          </a:p>
        </p:txBody>
      </p:sp>
    </p:spTree>
    <p:extLst>
      <p:ext uri="{BB962C8B-B14F-4D97-AF65-F5344CB8AC3E}">
        <p14:creationId xmlns:p14="http://schemas.microsoft.com/office/powerpoint/2010/main" val="3728795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Pop Quiz</a:t>
            </a:r>
            <a:endParaRPr lang="en-US" dirty="0" smtClean="0"/>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Tree>
    <p:extLst>
      <p:ext uri="{BB962C8B-B14F-4D97-AF65-F5344CB8AC3E}">
        <p14:creationId xmlns:p14="http://schemas.microsoft.com/office/powerpoint/2010/main" val="28976006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dirty="0" smtClean="0">
                <a:solidFill>
                  <a:schemeClr val="accent2"/>
                </a:solidFill>
              </a:rPr>
              <a:t>DI/</a:t>
            </a:r>
            <a:r>
              <a:rPr lang="en-US" dirty="0" err="1" smtClean="0">
                <a:solidFill>
                  <a:schemeClr val="accent2"/>
                </a:solidFill>
              </a:rPr>
              <a:t>IoC</a:t>
            </a:r>
            <a:r>
              <a:rPr lang="en-US" dirty="0" smtClean="0">
                <a:solidFill>
                  <a:schemeClr val="accent2"/>
                </a:solidFill>
              </a:rPr>
              <a:t> Tooling</a:t>
            </a:r>
            <a:endParaRPr lang="en-US" dirty="0">
              <a:solidFill>
                <a:schemeClr val="accent2"/>
              </a:solidFill>
            </a:endParaRPr>
          </a:p>
        </p:txBody>
      </p:sp>
      <p:sp>
        <p:nvSpPr>
          <p:cNvPr id="2" name="Rectangle 1"/>
          <p:cNvSpPr/>
          <p:nvPr/>
        </p:nvSpPr>
        <p:spPr>
          <a:xfrm>
            <a:off x="493333" y="1324880"/>
            <a:ext cx="8433785" cy="1384995"/>
          </a:xfrm>
          <a:prstGeom prst="rect">
            <a:avLst/>
          </a:prstGeom>
        </p:spPr>
        <p:txBody>
          <a:bodyPr wrap="square">
            <a:spAutoFit/>
          </a:bodyPr>
          <a:lstStyle/>
          <a:p>
            <a:pPr marL="742950" lvl="1" indent="-285750" algn="l">
              <a:buFont typeface="Arial" pitchFamily="34" charset="0"/>
              <a:buChar char="•"/>
            </a:pPr>
            <a:r>
              <a:rPr lang="en-US" sz="1400" dirty="0" smtClean="0"/>
              <a:t>Allows you to configure your dependency’s</a:t>
            </a:r>
          </a:p>
          <a:p>
            <a:pPr marL="1200150" lvl="2" indent="-285750" algn="l">
              <a:buFont typeface="Arial" pitchFamily="34" charset="0"/>
              <a:buChar char="•"/>
            </a:pPr>
            <a:r>
              <a:rPr lang="en-US" sz="1400" dirty="0" smtClean="0"/>
              <a:t>Tell the system that when you are using an </a:t>
            </a:r>
            <a:r>
              <a:rPr lang="en-US" sz="1400" dirty="0" err="1" smtClean="0"/>
              <a:t>IFoo</a:t>
            </a:r>
            <a:r>
              <a:rPr lang="en-US" sz="1400" dirty="0" smtClean="0"/>
              <a:t> then use this specific concrete implementation of Foo</a:t>
            </a:r>
          </a:p>
          <a:p>
            <a:pPr marL="1200150" lvl="2" indent="-285750" algn="l">
              <a:buFont typeface="Arial" pitchFamily="34" charset="0"/>
              <a:buChar char="•"/>
            </a:pPr>
            <a:r>
              <a:rPr lang="en-US" sz="1400" dirty="0" smtClean="0"/>
              <a:t>Configuration is done once in the application life cycle – usually at </a:t>
            </a:r>
            <a:r>
              <a:rPr lang="en-US" sz="1400" dirty="0" err="1" smtClean="0"/>
              <a:t>App_Start</a:t>
            </a:r>
            <a:endParaRPr lang="en-US" sz="1400" dirty="0" smtClean="0"/>
          </a:p>
          <a:p>
            <a:pPr marL="742950" lvl="1" indent="-285750" algn="l">
              <a:buFont typeface="Arial" pitchFamily="34" charset="0"/>
              <a:buChar char="•"/>
            </a:pPr>
            <a:r>
              <a:rPr lang="en-US" sz="1400" dirty="0" smtClean="0"/>
              <a:t>Allows for extremely decoupled code</a:t>
            </a:r>
          </a:p>
          <a:p>
            <a:pPr marL="742950" lvl="1" indent="-285750" algn="l">
              <a:buFont typeface="Arial" pitchFamily="34" charset="0"/>
              <a:buChar char="•"/>
            </a:pPr>
            <a:r>
              <a:rPr lang="en-US" sz="1400" dirty="0" smtClean="0"/>
              <a:t>Allows for very easy “swapping” of implementations (bas</a:t>
            </a:r>
            <a:endParaRPr lang="en-US" sz="1400" dirty="0"/>
          </a:p>
        </p:txBody>
      </p:sp>
    </p:spTree>
    <p:extLst>
      <p:ext uri="{BB962C8B-B14F-4D97-AF65-F5344CB8AC3E}">
        <p14:creationId xmlns:p14="http://schemas.microsoft.com/office/powerpoint/2010/main" val="2379740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dirty="0" smtClean="0">
                <a:solidFill>
                  <a:schemeClr val="accent2"/>
                </a:solidFill>
              </a:rPr>
              <a:t>Lots of Available Tooling</a:t>
            </a:r>
            <a:endParaRPr lang="en-US" dirty="0">
              <a:solidFill>
                <a:schemeClr val="accent2"/>
              </a:solidFill>
            </a:endParaRPr>
          </a:p>
        </p:txBody>
      </p:sp>
      <p:sp>
        <p:nvSpPr>
          <p:cNvPr id="2" name="Rectangle 1"/>
          <p:cNvSpPr/>
          <p:nvPr/>
        </p:nvSpPr>
        <p:spPr>
          <a:xfrm>
            <a:off x="493333" y="1324880"/>
            <a:ext cx="8433785" cy="307777"/>
          </a:xfrm>
          <a:prstGeom prst="rect">
            <a:avLst/>
          </a:prstGeom>
        </p:spPr>
        <p:txBody>
          <a:bodyPr wrap="square">
            <a:spAutoFit/>
          </a:bodyPr>
          <a:lstStyle/>
          <a:p>
            <a:pPr marL="742950" lvl="1" indent="-285750" algn="l">
              <a:buFont typeface="Arial" pitchFamily="34" charset="0"/>
              <a:buChar char="•"/>
            </a:pPr>
            <a:r>
              <a:rPr lang="en-US" sz="1400" dirty="0" err="1" smtClean="0"/>
              <a:t>StructureMap</a:t>
            </a:r>
            <a:r>
              <a:rPr lang="en-US" sz="1400" dirty="0" smtClean="0"/>
              <a:t> is my tool of choice!</a:t>
            </a:r>
            <a:endParaRPr lang="en-US" sz="1400" dirty="0"/>
          </a:p>
        </p:txBody>
      </p:sp>
    </p:spTree>
    <p:extLst>
      <p:ext uri="{BB962C8B-B14F-4D97-AF65-F5344CB8AC3E}">
        <p14:creationId xmlns:p14="http://schemas.microsoft.com/office/powerpoint/2010/main" val="25851439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213064" y="595313"/>
            <a:ext cx="9286043" cy="838200"/>
          </a:xfrm>
        </p:spPr>
        <p:txBody>
          <a:bodyPr/>
          <a:lstStyle/>
          <a:p>
            <a:r>
              <a:rPr lang="en-US" dirty="0"/>
              <a:t>Let’s Implement DI/</a:t>
            </a:r>
            <a:r>
              <a:rPr lang="en-US" dirty="0" err="1"/>
              <a:t>IoC</a:t>
            </a:r>
            <a:r>
              <a:rPr lang="en-US" dirty="0"/>
              <a:t> with Tooling - Together!</a:t>
            </a:r>
            <a:endParaRPr lang="en-US" dirty="0">
              <a:solidFill>
                <a:schemeClr val="accent2"/>
              </a:solidFill>
            </a:endParaRPr>
          </a:p>
        </p:txBody>
      </p:sp>
      <p:sp>
        <p:nvSpPr>
          <p:cNvPr id="2" name="Rectangle 1"/>
          <p:cNvSpPr/>
          <p:nvPr/>
        </p:nvSpPr>
        <p:spPr>
          <a:xfrm>
            <a:off x="493333" y="1324880"/>
            <a:ext cx="9565067" cy="4185761"/>
          </a:xfrm>
          <a:prstGeom prst="rect">
            <a:avLst/>
          </a:prstGeom>
        </p:spPr>
        <p:txBody>
          <a:bodyPr wrap="square">
            <a:spAutoFit/>
          </a:bodyPr>
          <a:lstStyle/>
          <a:p>
            <a:pPr marL="742950" lvl="1" indent="-285750" algn="l">
              <a:buFont typeface="Arial" pitchFamily="34" charset="0"/>
              <a:buChar char="•"/>
            </a:pPr>
            <a:r>
              <a:rPr lang="en-US" sz="1400" dirty="0" smtClean="0"/>
              <a:t>Install </a:t>
            </a:r>
            <a:r>
              <a:rPr lang="en-US" sz="1400" dirty="0" err="1" smtClean="0"/>
              <a:t>StructureMap</a:t>
            </a:r>
            <a:r>
              <a:rPr lang="en-US" sz="1400" dirty="0" smtClean="0"/>
              <a:t> with NuGet to Unit Testing project</a:t>
            </a:r>
          </a:p>
          <a:p>
            <a:pPr marL="742950" lvl="1" indent="-285750" algn="l">
              <a:buFont typeface="Arial" pitchFamily="34" charset="0"/>
              <a:buChar char="•"/>
            </a:pPr>
            <a:r>
              <a:rPr lang="en-US" sz="1400" dirty="0" smtClean="0"/>
              <a:t>Show </a:t>
            </a:r>
            <a:r>
              <a:rPr lang="en-US" sz="1400" dirty="0" err="1" smtClean="0"/>
              <a:t>DependencyResolver</a:t>
            </a:r>
            <a:r>
              <a:rPr lang="en-US" sz="1400" dirty="0" smtClean="0"/>
              <a:t> and talk about what it is doing</a:t>
            </a:r>
          </a:p>
          <a:p>
            <a:pPr marL="742950" lvl="1" indent="-285750" algn="l">
              <a:buFont typeface="Arial" pitchFamily="34" charset="0"/>
              <a:buChar char="•"/>
            </a:pPr>
            <a:r>
              <a:rPr lang="en-US" sz="1400" dirty="0" smtClean="0"/>
              <a:t>Go to </a:t>
            </a:r>
            <a:r>
              <a:rPr lang="en-US" sz="1400" dirty="0" err="1" smtClean="0"/>
              <a:t>CalculatorService</a:t>
            </a:r>
            <a:r>
              <a:rPr lang="en-US" sz="1400" dirty="0" smtClean="0"/>
              <a:t> and remove constructor injection</a:t>
            </a:r>
          </a:p>
          <a:p>
            <a:pPr marL="742950" lvl="1" indent="-285750" algn="l">
              <a:buFont typeface="Arial" pitchFamily="34" charset="0"/>
              <a:buChar char="•"/>
            </a:pPr>
            <a:r>
              <a:rPr lang="en-US" sz="1400" dirty="0" smtClean="0"/>
              <a:t>Add </a:t>
            </a:r>
          </a:p>
          <a:p>
            <a:pPr marL="1200150" lvl="2" indent="-285750" algn="l">
              <a:buFont typeface="Arial" pitchFamily="34" charset="0"/>
              <a:buChar char="•"/>
            </a:pPr>
            <a:r>
              <a:rPr lang="en-US" sz="1400" dirty="0" smtClean="0"/>
              <a:t>_</a:t>
            </a:r>
            <a:r>
              <a:rPr lang="en-US" sz="1400" dirty="0" err="1" smtClean="0"/>
              <a:t>validationService</a:t>
            </a:r>
            <a:r>
              <a:rPr lang="en-US" sz="1400" dirty="0" smtClean="0"/>
              <a:t> = </a:t>
            </a:r>
            <a:r>
              <a:rPr lang="en-US" sz="1400" dirty="0" err="1" smtClean="0"/>
              <a:t>DependencyResolver.GetConcreteInstanceOf</a:t>
            </a:r>
            <a:r>
              <a:rPr lang="en-US" sz="1400" dirty="0" smtClean="0"/>
              <a:t>&lt;</a:t>
            </a:r>
            <a:r>
              <a:rPr lang="en-US" sz="1400" dirty="0" err="1" smtClean="0"/>
              <a:t>IValidationService</a:t>
            </a:r>
            <a:r>
              <a:rPr lang="en-US" sz="1400" dirty="0" smtClean="0"/>
              <a:t>&gt;();</a:t>
            </a:r>
          </a:p>
          <a:p>
            <a:pPr marL="742950" lvl="1" indent="-285750" algn="l">
              <a:buFont typeface="Arial" pitchFamily="34" charset="0"/>
              <a:buChar char="•"/>
            </a:pPr>
            <a:r>
              <a:rPr lang="en-US" sz="1400" dirty="0" smtClean="0"/>
              <a:t>Build and clean up errors</a:t>
            </a:r>
          </a:p>
          <a:p>
            <a:pPr marL="742950" lvl="1" indent="-285750" algn="l">
              <a:buFont typeface="Arial" pitchFamily="34" charset="0"/>
              <a:buChar char="•"/>
            </a:pPr>
            <a:r>
              <a:rPr lang="en-US" sz="1400" dirty="0" smtClean="0"/>
              <a:t>Run and not </a:t>
            </a:r>
            <a:r>
              <a:rPr lang="en-US" sz="1400" dirty="0" err="1" smtClean="0"/>
              <a:t>PlugIn</a:t>
            </a:r>
            <a:r>
              <a:rPr lang="en-US" sz="1400" dirty="0" smtClean="0"/>
              <a:t> not defined error – </a:t>
            </a:r>
            <a:r>
              <a:rPr lang="en-US" sz="1400" dirty="0" err="1" smtClean="0"/>
              <a:t>StructureMap</a:t>
            </a:r>
            <a:r>
              <a:rPr lang="en-US" sz="1400" dirty="0" smtClean="0"/>
              <a:t> is not configured</a:t>
            </a:r>
          </a:p>
          <a:p>
            <a:pPr marL="742950" lvl="1" indent="-285750" algn="l">
              <a:buFont typeface="Arial" pitchFamily="34" charset="0"/>
              <a:buChar char="•"/>
            </a:pPr>
            <a:r>
              <a:rPr lang="en-US" sz="1400" dirty="0" smtClean="0"/>
              <a:t>So let’s configure</a:t>
            </a:r>
          </a:p>
          <a:p>
            <a:pPr marL="1200150" lvl="2" indent="-285750" algn="l">
              <a:buFont typeface="Arial" pitchFamily="34" charset="0"/>
              <a:buChar char="•"/>
            </a:pPr>
            <a:r>
              <a:rPr lang="en-US" sz="1400" dirty="0" err="1">
                <a:solidFill>
                  <a:srgbClr val="2B91AF"/>
                </a:solidFill>
                <a:highlight>
                  <a:srgbClr val="FFFFFF"/>
                </a:highlight>
                <a:latin typeface="Consolas"/>
              </a:rPr>
              <a:t>ObjectFactory</a:t>
            </a:r>
            <a:r>
              <a:rPr lang="en-US" sz="1400" dirty="0" err="1">
                <a:solidFill>
                  <a:srgbClr val="000000"/>
                </a:solidFill>
                <a:highlight>
                  <a:srgbClr val="FFFFFF"/>
                </a:highlight>
                <a:latin typeface="Consolas"/>
              </a:rPr>
              <a:t>.Initialize</a:t>
            </a:r>
            <a:r>
              <a:rPr lang="en-US" sz="1400" dirty="0">
                <a:solidFill>
                  <a:srgbClr val="000000"/>
                </a:solidFill>
                <a:highlight>
                  <a:srgbClr val="FFFFFF"/>
                </a:highlight>
                <a:latin typeface="Consolas"/>
              </a:rPr>
              <a:t>(x =&gt; </a:t>
            </a:r>
            <a:r>
              <a:rPr lang="en-US" sz="1400" dirty="0" err="1">
                <a:solidFill>
                  <a:srgbClr val="000000"/>
                </a:solidFill>
                <a:highlight>
                  <a:srgbClr val="FFFFFF"/>
                </a:highlight>
                <a:latin typeface="Consolas"/>
              </a:rPr>
              <a:t>x.For</a:t>
            </a:r>
            <a:r>
              <a:rPr lang="en-US" sz="1400" dirty="0">
                <a:solidFill>
                  <a:srgbClr val="000000"/>
                </a:solidFill>
                <a:highlight>
                  <a:srgbClr val="FFFFFF"/>
                </a:highlight>
                <a:latin typeface="Consolas"/>
              </a:rPr>
              <a:t>&lt;</a:t>
            </a:r>
            <a:r>
              <a:rPr lang="en-US" sz="1400" dirty="0" err="1">
                <a:solidFill>
                  <a:srgbClr val="2B91AF"/>
                </a:solidFill>
                <a:highlight>
                  <a:srgbClr val="FFFFFF"/>
                </a:highlight>
                <a:latin typeface="Consolas"/>
              </a:rPr>
              <a:t>IValidationService</a:t>
            </a:r>
            <a:r>
              <a:rPr lang="en-US" sz="1400" dirty="0">
                <a:solidFill>
                  <a:srgbClr val="000000"/>
                </a:solidFill>
                <a:highlight>
                  <a:srgbClr val="FFFFFF"/>
                </a:highlight>
                <a:latin typeface="Consolas"/>
              </a:rPr>
              <a:t>&gt;().Use(_</a:t>
            </a:r>
            <a:r>
              <a:rPr lang="en-US" sz="1400" dirty="0" err="1">
                <a:solidFill>
                  <a:srgbClr val="000000"/>
                </a:solidFill>
                <a:highlight>
                  <a:srgbClr val="FFFFFF"/>
                </a:highlight>
                <a:latin typeface="Consolas"/>
              </a:rPr>
              <a:t>validationService</a:t>
            </a:r>
            <a:r>
              <a:rPr lang="en-US" sz="1400" dirty="0">
                <a:solidFill>
                  <a:srgbClr val="000000"/>
                </a:solidFill>
                <a:highlight>
                  <a:srgbClr val="FFFFFF"/>
                </a:highlight>
                <a:latin typeface="Consolas"/>
              </a:rPr>
              <a:t>));</a:t>
            </a:r>
            <a:endParaRPr lang="en-US" sz="1400" dirty="0" smtClean="0"/>
          </a:p>
          <a:p>
            <a:pPr marL="742950" lvl="1" indent="-285750" algn="l">
              <a:buFont typeface="Arial" pitchFamily="34" charset="0"/>
              <a:buChar char="•"/>
            </a:pPr>
            <a:r>
              <a:rPr lang="en-US" sz="1400" dirty="0" smtClean="0"/>
              <a:t>Run test – and we are golden…but what about our actual application?</a:t>
            </a:r>
          </a:p>
          <a:p>
            <a:pPr marL="742950" lvl="1" indent="-285750" algn="l">
              <a:buFont typeface="Arial" pitchFamily="34" charset="0"/>
              <a:buChar char="•"/>
            </a:pPr>
            <a:r>
              <a:rPr lang="en-US" sz="1400" dirty="0" smtClean="0"/>
              <a:t>Let’s configure that</a:t>
            </a:r>
          </a:p>
          <a:p>
            <a:pPr marL="742950" lvl="1" indent="-285750" algn="l">
              <a:buFont typeface="Arial" pitchFamily="34" charset="0"/>
              <a:buChar char="•"/>
            </a:pPr>
            <a:r>
              <a:rPr lang="en-US" sz="1400" dirty="0" smtClean="0"/>
              <a:t>Create </a:t>
            </a:r>
            <a:r>
              <a:rPr lang="en-US" sz="1400" dirty="0" err="1" smtClean="0"/>
              <a:t>BootStrapper</a:t>
            </a:r>
            <a:r>
              <a:rPr lang="en-US" sz="1400" dirty="0" smtClean="0"/>
              <a:t> – why is it called that?</a:t>
            </a:r>
          </a:p>
          <a:p>
            <a:pPr marL="742950" lvl="1" indent="-285750" algn="l">
              <a:buFont typeface="Arial" pitchFamily="34" charset="0"/>
              <a:buChar char="•"/>
            </a:pPr>
            <a:r>
              <a:rPr lang="en-US" sz="1400" dirty="0" smtClean="0"/>
              <a:t>public </a:t>
            </a:r>
            <a:r>
              <a:rPr lang="en-US" sz="1400" dirty="0"/>
              <a:t>static void Bootstrap() {</a:t>
            </a:r>
          </a:p>
          <a:p>
            <a:pPr lvl="1" algn="l"/>
            <a:r>
              <a:rPr lang="en-US" sz="1400" dirty="0"/>
              <a:t>            </a:t>
            </a:r>
            <a:r>
              <a:rPr lang="en-US" sz="1400" dirty="0" err="1"/>
              <a:t>ObjectFactory.Initialize</a:t>
            </a:r>
            <a:r>
              <a:rPr lang="en-US" sz="1400" dirty="0"/>
              <a:t>(x =&gt; { </a:t>
            </a:r>
            <a:r>
              <a:rPr lang="en-US" sz="1400" dirty="0" err="1"/>
              <a:t>x.For</a:t>
            </a:r>
            <a:r>
              <a:rPr lang="en-US" sz="1400" dirty="0"/>
              <a:t>&lt;</a:t>
            </a:r>
            <a:r>
              <a:rPr lang="en-US" sz="1400" dirty="0" err="1"/>
              <a:t>IValidationService</a:t>
            </a:r>
            <a:r>
              <a:rPr lang="en-US" sz="1400" dirty="0"/>
              <a:t>&gt;().Use&lt;</a:t>
            </a:r>
            <a:r>
              <a:rPr lang="en-US" sz="1400" dirty="0" err="1"/>
              <a:t>ValidationService</a:t>
            </a:r>
            <a:r>
              <a:rPr lang="en-US" sz="1400" dirty="0"/>
              <a:t>&gt;(); });</a:t>
            </a:r>
          </a:p>
          <a:p>
            <a:pPr lvl="1" algn="l"/>
            <a:r>
              <a:rPr lang="en-US" sz="1400" dirty="0"/>
              <a:t>        </a:t>
            </a:r>
            <a:r>
              <a:rPr lang="en-US" sz="1400" dirty="0" smtClean="0"/>
              <a:t>}</a:t>
            </a:r>
          </a:p>
          <a:p>
            <a:pPr marL="742950" lvl="1" indent="-285750" algn="l">
              <a:buFont typeface="Arial" pitchFamily="34" charset="0"/>
              <a:buChar char="•"/>
            </a:pPr>
            <a:r>
              <a:rPr lang="en-US" sz="1400" dirty="0" smtClean="0"/>
              <a:t>Add </a:t>
            </a:r>
            <a:r>
              <a:rPr lang="en-US" sz="1400" dirty="0" err="1" smtClean="0"/>
              <a:t>BootStrapper.BootStrap</a:t>
            </a:r>
            <a:r>
              <a:rPr lang="en-US" sz="1400" dirty="0" smtClean="0"/>
              <a:t> as first call in Main</a:t>
            </a:r>
          </a:p>
          <a:p>
            <a:pPr marL="742950" lvl="1" indent="-285750" algn="l">
              <a:buFont typeface="Arial" pitchFamily="34" charset="0"/>
              <a:buChar char="•"/>
            </a:pPr>
            <a:r>
              <a:rPr lang="en-US" sz="1400" dirty="0" smtClean="0"/>
              <a:t>Run it</a:t>
            </a:r>
          </a:p>
          <a:p>
            <a:pPr marL="742950" lvl="1" indent="-285750" algn="l">
              <a:buFont typeface="Arial" pitchFamily="34" charset="0"/>
              <a:buChar char="•"/>
            </a:pPr>
            <a:r>
              <a:rPr lang="en-US" sz="1400" dirty="0" smtClean="0"/>
              <a:t>Note error – still not implemented – implement and see that it works</a:t>
            </a:r>
          </a:p>
          <a:p>
            <a:pPr marL="742950" lvl="1" indent="-285750" algn="l">
              <a:buFont typeface="Arial" pitchFamily="34" charset="0"/>
              <a:buChar char="•"/>
            </a:pPr>
            <a:r>
              <a:rPr lang="en-US" sz="1400" dirty="0" smtClean="0"/>
              <a:t>If time implement the spec to check for throwing error</a:t>
            </a:r>
          </a:p>
        </p:txBody>
      </p:sp>
    </p:spTree>
    <p:extLst>
      <p:ext uri="{BB962C8B-B14F-4D97-AF65-F5344CB8AC3E}">
        <p14:creationId xmlns:p14="http://schemas.microsoft.com/office/powerpoint/2010/main" val="3110589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5" name="Rectangle 2"/>
          <p:cNvSpPr>
            <a:spLocks noGrp="1" noChangeArrowheads="1"/>
          </p:cNvSpPr>
          <p:nvPr>
            <p:ph type="title"/>
          </p:nvPr>
        </p:nvSpPr>
        <p:spPr>
          <a:xfrm>
            <a:off x="571500" y="381000"/>
            <a:ext cx="8534399" cy="941388"/>
          </a:xfrm>
        </p:spPr>
        <p:txBody>
          <a:bodyPr/>
          <a:lstStyle/>
          <a:p>
            <a:pPr marL="0" indent="0"/>
            <a:r>
              <a:rPr lang="en-US" dirty="0">
                <a:sym typeface="Wingdings" pitchFamily="2" charset="2"/>
              </a:rPr>
              <a:t>Ever have to deal with </a:t>
            </a:r>
            <a:r>
              <a:rPr lang="en-US" b="1" dirty="0">
                <a:sym typeface="Wingdings" pitchFamily="2" charset="2"/>
              </a:rPr>
              <a:t>Spaghetti Code?</a:t>
            </a:r>
          </a:p>
        </p:txBody>
      </p:sp>
      <p:sp>
        <p:nvSpPr>
          <p:cNvPr id="6" name="Content Placeholder 4"/>
          <p:cNvSpPr>
            <a:spLocks noGrp="1"/>
          </p:cNvSpPr>
          <p:nvPr>
            <p:ph idx="1"/>
          </p:nvPr>
        </p:nvSpPr>
        <p:spPr>
          <a:xfrm>
            <a:off x="489891" y="1433515"/>
            <a:ext cx="8761413" cy="4067399"/>
          </a:xfrm>
        </p:spPr>
        <p:txBody>
          <a:bodyPr/>
          <a:lstStyle/>
          <a:p>
            <a:r>
              <a:rPr lang="en-US" sz="2400" dirty="0" smtClean="0"/>
              <a:t>I think there are 2 types of spaghetti code</a:t>
            </a:r>
          </a:p>
          <a:p>
            <a:pPr lvl="1"/>
            <a:r>
              <a:rPr lang="en-US" sz="2100" dirty="0" smtClean="0"/>
              <a:t>Tangled mess code </a:t>
            </a:r>
          </a:p>
          <a:p>
            <a:pPr lvl="1"/>
            <a:r>
              <a:rPr lang="en-US" sz="2100" dirty="0" smtClean="0"/>
              <a:t>Long code</a:t>
            </a:r>
            <a:endParaRPr lang="en-US" sz="2400" dirty="0" smtClean="0"/>
          </a:p>
        </p:txBody>
      </p:sp>
    </p:spTree>
    <p:extLst>
      <p:ext uri="{BB962C8B-B14F-4D97-AF65-F5344CB8AC3E}">
        <p14:creationId xmlns:p14="http://schemas.microsoft.com/office/powerpoint/2010/main" val="4129721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6" name="Rectangle 2"/>
          <p:cNvSpPr>
            <a:spLocks noGrp="1" noChangeArrowheads="1"/>
          </p:cNvSpPr>
          <p:nvPr>
            <p:ph type="title"/>
          </p:nvPr>
        </p:nvSpPr>
        <p:spPr>
          <a:xfrm>
            <a:off x="571500" y="372122"/>
            <a:ext cx="8534399" cy="941388"/>
          </a:xfrm>
        </p:spPr>
        <p:txBody>
          <a:bodyPr/>
          <a:lstStyle/>
          <a:p>
            <a:pPr marL="0" indent="0"/>
            <a:r>
              <a:rPr lang="en-US" dirty="0">
                <a:sym typeface="Wingdings" pitchFamily="2" charset="2"/>
              </a:rPr>
              <a:t>Ever </a:t>
            </a:r>
            <a:r>
              <a:rPr lang="en-US" dirty="0" smtClean="0">
                <a:sym typeface="Wingdings" pitchFamily="2" charset="2"/>
              </a:rPr>
              <a:t>inherit </a:t>
            </a:r>
            <a:r>
              <a:rPr lang="en-US" b="1" dirty="0" smtClean="0">
                <a:sym typeface="Wingdings" pitchFamily="2" charset="2"/>
              </a:rPr>
              <a:t>Legacy Code?</a:t>
            </a:r>
            <a:endParaRPr lang="en-US" b="1" dirty="0">
              <a:sym typeface="Wingdings" pitchFamily="2" charset="2"/>
            </a:endParaRPr>
          </a:p>
        </p:txBody>
      </p:sp>
      <p:sp>
        <p:nvSpPr>
          <p:cNvPr id="5" name="Content Placeholder 4"/>
          <p:cNvSpPr>
            <a:spLocks noGrp="1"/>
          </p:cNvSpPr>
          <p:nvPr>
            <p:ph idx="1"/>
          </p:nvPr>
        </p:nvSpPr>
        <p:spPr>
          <a:xfrm>
            <a:off x="481013" y="1433515"/>
            <a:ext cx="8761413" cy="4067399"/>
          </a:xfrm>
        </p:spPr>
        <p:txBody>
          <a:bodyPr/>
          <a:lstStyle/>
          <a:p>
            <a:r>
              <a:rPr lang="en-US" sz="2400" dirty="0" smtClean="0"/>
              <a:t>Don’t deny it every company has at least 1 notorious app</a:t>
            </a:r>
          </a:p>
          <a:p>
            <a:r>
              <a:rPr lang="en-US" sz="2400" dirty="0" smtClean="0"/>
              <a:t>The one where you always eager to pass off to the new guy</a:t>
            </a:r>
          </a:p>
        </p:txBody>
      </p:sp>
    </p:spTree>
    <p:extLst>
      <p:ext uri="{BB962C8B-B14F-4D97-AF65-F5344CB8AC3E}">
        <p14:creationId xmlns:p14="http://schemas.microsoft.com/office/powerpoint/2010/main" val="2339163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4" name="Rectangle 3"/>
          <p:cNvSpPr txBox="1">
            <a:spLocks noChangeArrowheads="1"/>
          </p:cNvSpPr>
          <p:nvPr/>
        </p:nvSpPr>
        <p:spPr bwMode="auto">
          <a:xfrm>
            <a:off x="581025" y="5324475"/>
            <a:ext cx="8620125" cy="739775"/>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lgn="ctr">
              <a:buNone/>
            </a:pPr>
            <a:endParaRPr lang="en-US" dirty="0" smtClean="0">
              <a:sym typeface="Wingdings" pitchFamily="2" charset="2"/>
            </a:endParaRPr>
          </a:p>
        </p:txBody>
      </p:sp>
      <p:sp>
        <p:nvSpPr>
          <p:cNvPr id="5" name="Rectangle 2"/>
          <p:cNvSpPr>
            <a:spLocks noGrp="1" noChangeArrowheads="1"/>
          </p:cNvSpPr>
          <p:nvPr>
            <p:ph type="title"/>
          </p:nvPr>
        </p:nvSpPr>
        <p:spPr>
          <a:xfrm>
            <a:off x="571500" y="685800"/>
            <a:ext cx="8534399" cy="941388"/>
          </a:xfrm>
        </p:spPr>
        <p:txBody>
          <a:bodyPr/>
          <a:lstStyle/>
          <a:p>
            <a:r>
              <a:rPr lang="en-US" dirty="0" smtClean="0">
                <a:sym typeface="Wingdings" pitchFamily="2" charset="2"/>
              </a:rPr>
              <a:t>Ever scared to make changes?</a:t>
            </a:r>
            <a:r>
              <a:rPr lang="en-US" dirty="0">
                <a:sym typeface="Wingdings" pitchFamily="2" charset="2"/>
              </a:rPr>
              <a:t/>
            </a:r>
            <a:br>
              <a:rPr lang="en-US" dirty="0">
                <a:sym typeface="Wingdings" pitchFamily="2" charset="2"/>
              </a:rPr>
            </a:br>
            <a:endParaRPr lang="en-US" b="1" dirty="0">
              <a:sym typeface="Wingdings" pitchFamily="2" charset="2"/>
            </a:endParaRPr>
          </a:p>
        </p:txBody>
      </p:sp>
      <p:sp>
        <p:nvSpPr>
          <p:cNvPr id="8" name="Content Placeholder 4"/>
          <p:cNvSpPr>
            <a:spLocks noGrp="1"/>
          </p:cNvSpPr>
          <p:nvPr>
            <p:ph idx="1"/>
          </p:nvPr>
        </p:nvSpPr>
        <p:spPr>
          <a:xfrm>
            <a:off x="481013" y="1433515"/>
            <a:ext cx="8761413" cy="4067399"/>
          </a:xfrm>
        </p:spPr>
        <p:txBody>
          <a:bodyPr/>
          <a:lstStyle/>
          <a:p>
            <a:r>
              <a:rPr lang="en-US" sz="2400" dirty="0" smtClean="0"/>
              <a:t>Ever get a change request that the minute you read you realize the even though the change would require 10 minutes that the effected piece of code is touched by 10,000 other pieces of code and testing will take 6 months</a:t>
            </a:r>
          </a:p>
          <a:p>
            <a:r>
              <a:rPr lang="en-US" sz="2400" dirty="0" smtClean="0"/>
              <a:t>Have fun explaining that to the business </a:t>
            </a:r>
            <a:r>
              <a:rPr lang="en-US" sz="2400" dirty="0" smtClean="0">
                <a:sym typeface="Wingdings" pitchFamily="2" charset="2"/>
              </a:rPr>
              <a:t></a:t>
            </a:r>
            <a:endParaRPr lang="en-US" sz="2400" dirty="0" smtClean="0"/>
          </a:p>
        </p:txBody>
      </p:sp>
    </p:spTree>
    <p:extLst>
      <p:ext uri="{BB962C8B-B14F-4D97-AF65-F5344CB8AC3E}">
        <p14:creationId xmlns:p14="http://schemas.microsoft.com/office/powerpoint/2010/main" val="423930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77370" y="466725"/>
            <a:ext cx="9463314" cy="941388"/>
          </a:xfrm>
        </p:spPr>
        <p:txBody>
          <a:bodyPr/>
          <a:lstStyle/>
          <a:p>
            <a:pPr>
              <a:defRPr/>
            </a:pPr>
            <a:r>
              <a:rPr lang="en-US" dirty="0" smtClean="0"/>
              <a:t>If you answered yes to any of those questions</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7" name="Content Placeholder 4"/>
          <p:cNvSpPr>
            <a:spLocks noGrp="1"/>
          </p:cNvSpPr>
          <p:nvPr>
            <p:ph idx="1"/>
          </p:nvPr>
        </p:nvSpPr>
        <p:spPr>
          <a:xfrm>
            <a:off x="481013" y="1433515"/>
            <a:ext cx="8761413" cy="4067399"/>
          </a:xfrm>
        </p:spPr>
        <p:txBody>
          <a:bodyPr/>
          <a:lstStyle/>
          <a:p>
            <a:r>
              <a:rPr lang="en-US" sz="2400" dirty="0" smtClean="0"/>
              <a:t>If you didn’t answer yes to any of these questions I will give you my business card because I want to work where you work.</a:t>
            </a:r>
          </a:p>
        </p:txBody>
      </p:sp>
    </p:spTree>
    <p:extLst>
      <p:ext uri="{BB962C8B-B14F-4D97-AF65-F5344CB8AC3E}">
        <p14:creationId xmlns:p14="http://schemas.microsoft.com/office/powerpoint/2010/main" val="2800553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KB_SkylineTemplate">
  <a:themeElements>
    <a:clrScheme name="Skylin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kylin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kylin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kyline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kyline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kyline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kyline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kyline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kyline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kyline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kyline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kyline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kyline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kyline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Description0 xmlns="1e37aee8-73ad-441e-bced-8b530ad9291b">PowerPoint template with Microsoft Partner Network logo on it.</Description0>
    <_dlc_DocId xmlns="52ad97b0-86c1-49b5-b544-c488bf38e7c0">SAZVWXQSR7YH-3011-7</_dlc_DocId>
    <_dlc_DocIdUrl xmlns="52ad97b0-86c1-49b5-b544-c488bf38e7c0">
      <Url>https://my.skylinetechnologies.com/Support/SalesMarketingCenter/branding/_layouts/DocIdRedir.aspx?ID=SAZVWXQSR7YH-3011-7</Url>
      <Description>SAZVWXQSR7YH-3011-7</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D2E750987EE2543B234B3A674D6BE3D" ma:contentTypeVersion="105" ma:contentTypeDescription="Create a new document." ma:contentTypeScope="" ma:versionID="62fa037737ae31885dcb260bd5c7d1f2">
  <xsd:schema xmlns:xsd="http://www.w3.org/2001/XMLSchema" xmlns:xs="http://www.w3.org/2001/XMLSchema" xmlns:p="http://schemas.microsoft.com/office/2006/metadata/properties" xmlns:ns2="1e37aee8-73ad-441e-bced-8b530ad9291b" xmlns:ns3="52ad97b0-86c1-49b5-b544-c488bf38e7c0" targetNamespace="http://schemas.microsoft.com/office/2006/metadata/properties" ma:root="true" ma:fieldsID="ce0d2501b4c25830d7e1734de94951c7" ns2:_="" ns3:_="">
    <xsd:import namespace="1e37aee8-73ad-441e-bced-8b530ad9291b"/>
    <xsd:import namespace="52ad97b0-86c1-49b5-b544-c488bf38e7c0"/>
    <xsd:element name="properties">
      <xsd:complexType>
        <xsd:sequence>
          <xsd:element name="documentManagement">
            <xsd:complexType>
              <xsd:all>
                <xsd:element ref="ns2:Description0"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ee8-73ad-441e-bced-8b530ad9291b"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ad97b0-86c1-49b5-b544-c488bf38e7c0"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68A067-F354-4585-8169-FC99DA836E1C}">
  <ds:schemaRefs>
    <ds:schemaRef ds:uri="http://schemas.microsoft.com/sharepoint/events"/>
  </ds:schemaRefs>
</ds:datastoreItem>
</file>

<file path=customXml/itemProps2.xml><?xml version="1.0" encoding="utf-8"?>
<ds:datastoreItem xmlns:ds="http://schemas.openxmlformats.org/officeDocument/2006/customXml" ds:itemID="{9F5040E5-4564-49C1-9147-56F1700A1C56}">
  <ds:schemaRefs>
    <ds:schemaRef ds:uri="http://schemas.microsoft.com/office/2006/documentManagement/types"/>
    <ds:schemaRef ds:uri="http://www.w3.org/XML/1998/namespace"/>
    <ds:schemaRef ds:uri="1e37aee8-73ad-441e-bced-8b530ad9291b"/>
    <ds:schemaRef ds:uri="http://purl.org/dc/elements/1.1/"/>
    <ds:schemaRef ds:uri="http://schemas.microsoft.com/office/2006/metadata/properties"/>
    <ds:schemaRef ds:uri="http://schemas.microsoft.com/office/infopath/2007/PartnerControls"/>
    <ds:schemaRef ds:uri="http://purl.org/dc/dcmitype/"/>
    <ds:schemaRef ds:uri="http://purl.org/dc/terms/"/>
    <ds:schemaRef ds:uri="52ad97b0-86c1-49b5-b544-c488bf38e7c0"/>
    <ds:schemaRef ds:uri="http://schemas.openxmlformats.org/package/2006/metadata/core-properties"/>
  </ds:schemaRefs>
</ds:datastoreItem>
</file>

<file path=customXml/itemProps3.xml><?xml version="1.0" encoding="utf-8"?>
<ds:datastoreItem xmlns:ds="http://schemas.openxmlformats.org/officeDocument/2006/customXml" ds:itemID="{B03FC495-EB61-4A2C-B8E7-345CEB92D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ee8-73ad-441e-bced-8b530ad9291b"/>
    <ds:schemaRef ds:uri="52ad97b0-86c1-49b5-b544-c488bf38e7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6DBE1C9-0895-41F8-89A3-98DC40E912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KB_SkylineTemplate</Template>
  <TotalTime>4737</TotalTime>
  <Words>2438</Words>
  <Application>Microsoft Office PowerPoint</Application>
  <PresentationFormat>Custom</PresentationFormat>
  <Paragraphs>439</Paragraphs>
  <Slides>52</Slides>
  <Notes>52</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KB_SkylineTemplate</vt:lpstr>
      <vt:lpstr>PowerPoint Presentation</vt:lpstr>
      <vt:lpstr>Little about me</vt:lpstr>
      <vt:lpstr>What’s on Tap</vt:lpstr>
      <vt:lpstr>Do I Really Need To Be Doing Test-driven Development?</vt:lpstr>
      <vt:lpstr>Pop Quiz</vt:lpstr>
      <vt:lpstr>Ever have to deal with Spaghetti Code?</vt:lpstr>
      <vt:lpstr>Ever inherit Legacy Code?</vt:lpstr>
      <vt:lpstr>Ever scared to make changes? </vt:lpstr>
      <vt:lpstr>If you answered yes to any of those questions</vt:lpstr>
      <vt:lpstr>You needs some tests yo</vt:lpstr>
      <vt:lpstr>Types of testing that are not keys to test-driven development</vt:lpstr>
      <vt:lpstr>Integration Testing</vt:lpstr>
      <vt:lpstr>Regression Testing</vt:lpstr>
      <vt:lpstr>User Acceptance Testing (UAT)</vt:lpstr>
      <vt:lpstr>Performance Testing</vt:lpstr>
      <vt:lpstr>Load Testing</vt:lpstr>
      <vt:lpstr>Stress Testing</vt:lpstr>
      <vt:lpstr>What is Test-driven Development?</vt:lpstr>
      <vt:lpstr>Unit Testing: Key to TDD</vt:lpstr>
      <vt:lpstr>What makes a good Unit Test?</vt:lpstr>
      <vt:lpstr>Automated and Repeatable</vt:lpstr>
      <vt:lpstr>Easy to implement</vt:lpstr>
      <vt:lpstr>Run on Demand at the Push of a Button</vt:lpstr>
      <vt:lpstr>Fast</vt:lpstr>
      <vt:lpstr>Isolated</vt:lpstr>
      <vt:lpstr>Important Concepts &amp; Strategies</vt:lpstr>
      <vt:lpstr>Red – Green - Refactor</vt:lpstr>
      <vt:lpstr>Arrange – Act - Assert</vt:lpstr>
      <vt:lpstr>SOLID Principles of Software Development</vt:lpstr>
      <vt:lpstr>Single Responsibility Principle</vt:lpstr>
      <vt:lpstr>Open Closed Principle</vt:lpstr>
      <vt:lpstr>Liskov Substitution Principle</vt:lpstr>
      <vt:lpstr>Interface Segregation Principle</vt:lpstr>
      <vt:lpstr>Dependency Inversion Principle</vt:lpstr>
      <vt:lpstr>Laying Out Your Solution For Unit Testing</vt:lpstr>
      <vt:lpstr>Example Solution Layout</vt:lpstr>
      <vt:lpstr>Naming Your Tests</vt:lpstr>
      <vt:lpstr>How I Name My Tests</vt:lpstr>
      <vt:lpstr>Resharper Live Template for Naming Tests</vt:lpstr>
      <vt:lpstr>Let’s Write Our First Unit Test - Together!</vt:lpstr>
      <vt:lpstr>Dependency Injection (DI)</vt:lpstr>
      <vt:lpstr>Inversion of Control (IoC)</vt:lpstr>
      <vt:lpstr>Non-programming Example of IoC</vt:lpstr>
      <vt:lpstr>What does implementing DI/IoC get me?</vt:lpstr>
      <vt:lpstr>Let’s Do Some DI/IoC - Together!</vt:lpstr>
      <vt:lpstr>Ruh roh!   Test is broken! </vt:lpstr>
      <vt:lpstr>Fakes/Stubs</vt:lpstr>
      <vt:lpstr>Mocks</vt:lpstr>
      <vt:lpstr>PowerPoint Presentation</vt:lpstr>
      <vt:lpstr>DI/IoC Tooling</vt:lpstr>
      <vt:lpstr>Lots of Available Tooling</vt:lpstr>
      <vt:lpstr>Let’s Implement DI/IoC with Tooling - Together!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kburnell</dc:creator>
  <cp:lastModifiedBy>kburnell</cp:lastModifiedBy>
  <cp:revision>173</cp:revision>
  <dcterms:created xsi:type="dcterms:W3CDTF">2012-04-03T13:40:37Z</dcterms:created>
  <dcterms:modified xsi:type="dcterms:W3CDTF">2012-04-17T13:37:16Z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Project Phase">
    <vt:lpwstr>5</vt:lpwstr>
  </property>
  <property fmtid="{D5CDD505-2E9C-101B-9397-08002B2CF9AE}" pid="4" name="ContentTypeId">
    <vt:lpwstr>0x0101004D2E750987EE2543B234B3A674D6BE3D</vt:lpwstr>
  </property>
  <property fmtid="{D5CDD505-2E9C-101B-9397-08002B2CF9AE}" pid="5" name="_dlc_DocIdItemGuid">
    <vt:lpwstr>db3611c7-57b8-4268-92ec-f7788c73fd0e</vt:lpwstr>
  </property>
</Properties>
</file>