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Lst>
  <p:notesMasterIdLst>
    <p:notesMasterId r:id="rId44"/>
  </p:notesMasterIdLst>
  <p:handoutMasterIdLst>
    <p:handoutMasterId r:id="rId45"/>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363" r:id="rId22"/>
    <p:sldId id="294" r:id="rId23"/>
    <p:sldId id="311" r:id="rId24"/>
    <p:sldId id="319" r:id="rId25"/>
    <p:sldId id="358" r:id="rId26"/>
    <p:sldId id="359" r:id="rId27"/>
    <p:sldId id="360" r:id="rId28"/>
    <p:sldId id="361" r:id="rId29"/>
    <p:sldId id="362" r:id="rId30"/>
    <p:sldId id="333" r:id="rId31"/>
    <p:sldId id="330" r:id="rId32"/>
    <p:sldId id="331" r:id="rId33"/>
    <p:sldId id="334" r:id="rId34"/>
    <p:sldId id="342" r:id="rId35"/>
    <p:sldId id="345" r:id="rId36"/>
    <p:sldId id="346" r:id="rId37"/>
    <p:sldId id="348" r:id="rId38"/>
    <p:sldId id="349" r:id="rId39"/>
    <p:sldId id="353" r:id="rId40"/>
    <p:sldId id="355" r:id="rId41"/>
    <p:sldId id="357" r:id="rId42"/>
    <p:sldId id="354" r:id="rId43"/>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29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8" autoAdjust="0"/>
    <p:restoredTop sz="52200" autoAdjust="0"/>
  </p:normalViewPr>
  <p:slideViewPr>
    <p:cSldViewPr snapToGrid="0">
      <p:cViewPr varScale="1">
        <p:scale>
          <a:sx n="50" d="100"/>
          <a:sy n="50" d="100"/>
        </p:scale>
        <p:origin x="1906" y="34"/>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8EDFC-5E19-4339-849A-50F2940A9425}" type="doc">
      <dgm:prSet loTypeId="urn:microsoft.com/office/officeart/2008/layout/AlternatingHexagons" loCatId="list" qsTypeId="urn:microsoft.com/office/officeart/2005/8/quickstyle/3d2" qsCatId="3D" csTypeId="urn:microsoft.com/office/officeart/2005/8/colors/colorful1" csCatId="colorful" phldr="1"/>
      <dgm:spPr/>
      <dgm:t>
        <a:bodyPr/>
        <a:lstStyle/>
        <a:p>
          <a:endParaRPr lang="en-US"/>
        </a:p>
      </dgm:t>
    </dgm:pt>
    <dgm:pt modelId="{64F2A7C4-6BBB-4FC5-8268-D6B23E894B7B}">
      <dgm:prSet phldrT="[Text]" custT="1"/>
      <dgm:spPr/>
      <dgm:t>
        <a:bodyPr/>
        <a:lstStyle/>
        <a:p>
          <a:r>
            <a:rPr lang="en-US" sz="1400" dirty="0" smtClean="0"/>
            <a:t>Integration</a:t>
          </a:r>
          <a:endParaRPr lang="en-US" sz="1300" dirty="0"/>
        </a:p>
      </dgm:t>
    </dgm:pt>
    <dgm:pt modelId="{5C0DAEFA-355C-4A96-AA3B-703F25E03D15}" type="parTrans" cxnId="{A97A1D16-C97B-4952-8B34-FBE460A302E4}">
      <dgm:prSet/>
      <dgm:spPr/>
      <dgm:t>
        <a:bodyPr/>
        <a:lstStyle/>
        <a:p>
          <a:endParaRPr lang="en-US"/>
        </a:p>
      </dgm:t>
    </dgm:pt>
    <dgm:pt modelId="{4434D7DC-EDE0-4541-B8C0-3EDFE3325251}" type="sibTrans" cxnId="{A97A1D16-C97B-4952-8B34-FBE460A302E4}">
      <dgm:prSet/>
      <dgm:spPr/>
      <dgm:t>
        <a:bodyPr/>
        <a:lstStyle/>
        <a:p>
          <a:r>
            <a:rPr lang="en-US" dirty="0" smtClean="0"/>
            <a:t>Load</a:t>
          </a:r>
          <a:endParaRPr lang="en-US" dirty="0"/>
        </a:p>
      </dgm:t>
    </dgm:pt>
    <dgm:pt modelId="{118BAE5D-855E-4916-853C-1BE831317F04}">
      <dgm:prSet phldrT="[Text]" custT="1"/>
      <dgm:spPr/>
      <dgm:t>
        <a:bodyPr/>
        <a:lstStyle/>
        <a:p>
          <a:r>
            <a:rPr lang="en-US" sz="1400" dirty="0" smtClean="0"/>
            <a:t>Regression</a:t>
          </a:r>
          <a:endParaRPr lang="en-US" sz="1300" dirty="0"/>
        </a:p>
      </dgm:t>
    </dgm:pt>
    <dgm:pt modelId="{DD1548A5-B861-4AB1-88EA-69D28617D31B}" type="parTrans" cxnId="{9B024862-CA70-4A37-820A-1F0D0F684897}">
      <dgm:prSet/>
      <dgm:spPr/>
      <dgm:t>
        <a:bodyPr/>
        <a:lstStyle/>
        <a:p>
          <a:endParaRPr lang="en-US"/>
        </a:p>
      </dgm:t>
    </dgm:pt>
    <dgm:pt modelId="{E0542F9E-FE44-4480-A0F9-0F070B3DAEE6}" type="sibTrans" cxnId="{9B024862-CA70-4A37-820A-1F0D0F684897}">
      <dgm:prSet/>
      <dgm:spPr/>
      <dgm:t>
        <a:bodyPr/>
        <a:lstStyle/>
        <a:p>
          <a:r>
            <a:rPr lang="en-US" dirty="0" smtClean="0"/>
            <a:t>Stress</a:t>
          </a:r>
          <a:endParaRPr lang="en-US" dirty="0"/>
        </a:p>
      </dgm:t>
    </dgm:pt>
    <dgm:pt modelId="{741B8888-2B0A-49E1-9775-67C304EE5605}">
      <dgm:prSet phldrT="[Text]" custT="1"/>
      <dgm:spPr/>
      <dgm:t>
        <a:bodyPr/>
        <a:lstStyle/>
        <a:p>
          <a:r>
            <a:rPr lang="en-US" sz="1200" dirty="0" smtClean="0"/>
            <a:t>Performance</a:t>
          </a:r>
          <a:endParaRPr lang="en-US" sz="1200" dirty="0"/>
        </a:p>
      </dgm:t>
    </dgm:pt>
    <dgm:pt modelId="{9BD2E973-169D-47C4-BD70-59A2ED299D89}" type="parTrans" cxnId="{B3959F46-3D86-4A36-9EED-93AC4784E6AC}">
      <dgm:prSet/>
      <dgm:spPr/>
      <dgm:t>
        <a:bodyPr/>
        <a:lstStyle/>
        <a:p>
          <a:endParaRPr lang="en-US"/>
        </a:p>
      </dgm:t>
    </dgm:pt>
    <dgm:pt modelId="{9B65691C-14EE-4AFE-999B-BA5994BC1E75}" type="sibTrans" cxnId="{B3959F46-3D86-4A36-9EED-93AC4784E6AC}">
      <dgm:prSet/>
      <dgm:spPr/>
      <dgm:t>
        <a:bodyPr/>
        <a:lstStyle/>
        <a:p>
          <a:r>
            <a:rPr lang="en-US" dirty="0" smtClean="0"/>
            <a:t>UAT</a:t>
          </a:r>
          <a:endParaRPr lang="en-US" dirty="0"/>
        </a:p>
      </dgm:t>
    </dgm:pt>
    <dgm:pt modelId="{1D00FFAE-37F8-4C85-B23B-C14FA6AD86D4}" type="pres">
      <dgm:prSet presAssocID="{AC68EDFC-5E19-4339-849A-50F2940A9425}" presName="Name0" presStyleCnt="0">
        <dgm:presLayoutVars>
          <dgm:chMax/>
          <dgm:chPref/>
          <dgm:dir/>
          <dgm:animLvl val="lvl"/>
        </dgm:presLayoutVars>
      </dgm:prSet>
      <dgm:spPr/>
      <dgm:t>
        <a:bodyPr/>
        <a:lstStyle/>
        <a:p>
          <a:endParaRPr lang="en-US"/>
        </a:p>
      </dgm:t>
    </dgm:pt>
    <dgm:pt modelId="{5BE69734-8812-482A-8703-2BA0C8A8CE89}" type="pres">
      <dgm:prSet presAssocID="{64F2A7C4-6BBB-4FC5-8268-D6B23E894B7B}" presName="composite" presStyleCnt="0"/>
      <dgm:spPr/>
    </dgm:pt>
    <dgm:pt modelId="{FDA08B0F-EF3B-47FD-B8CB-31072118C411}" type="pres">
      <dgm:prSet presAssocID="{64F2A7C4-6BBB-4FC5-8268-D6B23E894B7B}" presName="Parent1" presStyleLbl="node1" presStyleIdx="0" presStyleCnt="6">
        <dgm:presLayoutVars>
          <dgm:chMax val="1"/>
          <dgm:chPref val="1"/>
          <dgm:bulletEnabled val="1"/>
        </dgm:presLayoutVars>
      </dgm:prSet>
      <dgm:spPr/>
      <dgm:t>
        <a:bodyPr/>
        <a:lstStyle/>
        <a:p>
          <a:endParaRPr lang="en-US"/>
        </a:p>
      </dgm:t>
    </dgm:pt>
    <dgm:pt modelId="{CE995AC5-5AAB-4F10-8DA6-B50BBAE5437E}" type="pres">
      <dgm:prSet presAssocID="{64F2A7C4-6BBB-4FC5-8268-D6B23E894B7B}" presName="Childtext1" presStyleLbl="revTx" presStyleIdx="0" presStyleCnt="3">
        <dgm:presLayoutVars>
          <dgm:chMax val="0"/>
          <dgm:chPref val="0"/>
          <dgm:bulletEnabled val="1"/>
        </dgm:presLayoutVars>
      </dgm:prSet>
      <dgm:spPr/>
      <dgm:t>
        <a:bodyPr/>
        <a:lstStyle/>
        <a:p>
          <a:endParaRPr lang="en-US"/>
        </a:p>
      </dgm:t>
    </dgm:pt>
    <dgm:pt modelId="{CBA19302-2114-4E82-92C2-4A685AA65535}" type="pres">
      <dgm:prSet presAssocID="{64F2A7C4-6BBB-4FC5-8268-D6B23E894B7B}" presName="BalanceSpacing" presStyleCnt="0"/>
      <dgm:spPr/>
    </dgm:pt>
    <dgm:pt modelId="{CD5FED2E-AD96-4EBC-B5C7-50BA36A0E61F}" type="pres">
      <dgm:prSet presAssocID="{64F2A7C4-6BBB-4FC5-8268-D6B23E894B7B}" presName="BalanceSpacing1" presStyleCnt="0"/>
      <dgm:spPr/>
    </dgm:pt>
    <dgm:pt modelId="{524FD0A6-3E5C-443D-9EA3-350FB258B930}" type="pres">
      <dgm:prSet presAssocID="{4434D7DC-EDE0-4541-B8C0-3EDFE3325251}" presName="Accent1Text" presStyleLbl="node1" presStyleIdx="1" presStyleCnt="6"/>
      <dgm:spPr/>
      <dgm:t>
        <a:bodyPr/>
        <a:lstStyle/>
        <a:p>
          <a:endParaRPr lang="en-US"/>
        </a:p>
      </dgm:t>
    </dgm:pt>
    <dgm:pt modelId="{34019F71-FF93-4B65-A5DF-AB9646E93258}" type="pres">
      <dgm:prSet presAssocID="{4434D7DC-EDE0-4541-B8C0-3EDFE3325251}" presName="spaceBetweenRectangles" presStyleCnt="0"/>
      <dgm:spPr/>
    </dgm:pt>
    <dgm:pt modelId="{E27299F6-2DB6-46B9-9475-871A72E4C74F}" type="pres">
      <dgm:prSet presAssocID="{118BAE5D-855E-4916-853C-1BE831317F04}" presName="composite" presStyleCnt="0"/>
      <dgm:spPr/>
    </dgm:pt>
    <dgm:pt modelId="{CE82ABC4-7F23-4292-9B37-D66A12C7E85D}" type="pres">
      <dgm:prSet presAssocID="{118BAE5D-855E-4916-853C-1BE831317F04}" presName="Parent1" presStyleLbl="node1" presStyleIdx="2" presStyleCnt="6">
        <dgm:presLayoutVars>
          <dgm:chMax val="1"/>
          <dgm:chPref val="1"/>
          <dgm:bulletEnabled val="1"/>
        </dgm:presLayoutVars>
      </dgm:prSet>
      <dgm:spPr/>
      <dgm:t>
        <a:bodyPr/>
        <a:lstStyle/>
        <a:p>
          <a:endParaRPr lang="en-US"/>
        </a:p>
      </dgm:t>
    </dgm:pt>
    <dgm:pt modelId="{B02C7C41-5211-4922-93B4-73894D2EA31F}" type="pres">
      <dgm:prSet presAssocID="{118BAE5D-855E-4916-853C-1BE831317F04}" presName="Childtext1" presStyleLbl="revTx" presStyleIdx="1" presStyleCnt="3">
        <dgm:presLayoutVars>
          <dgm:chMax val="0"/>
          <dgm:chPref val="0"/>
          <dgm:bulletEnabled val="1"/>
        </dgm:presLayoutVars>
      </dgm:prSet>
      <dgm:spPr/>
      <dgm:t>
        <a:bodyPr/>
        <a:lstStyle/>
        <a:p>
          <a:endParaRPr lang="en-US"/>
        </a:p>
      </dgm:t>
    </dgm:pt>
    <dgm:pt modelId="{AB4F6E76-9C47-4968-950E-6DE7C34BF82D}" type="pres">
      <dgm:prSet presAssocID="{118BAE5D-855E-4916-853C-1BE831317F04}" presName="BalanceSpacing" presStyleCnt="0"/>
      <dgm:spPr/>
    </dgm:pt>
    <dgm:pt modelId="{AB0FA54C-B4C0-4BB7-B760-7C2E0B61B511}" type="pres">
      <dgm:prSet presAssocID="{118BAE5D-855E-4916-853C-1BE831317F04}" presName="BalanceSpacing1" presStyleCnt="0"/>
      <dgm:spPr/>
    </dgm:pt>
    <dgm:pt modelId="{B0689281-F81C-4ABB-BE10-689797ACC790}" type="pres">
      <dgm:prSet presAssocID="{E0542F9E-FE44-4480-A0F9-0F070B3DAEE6}" presName="Accent1Text" presStyleLbl="node1" presStyleIdx="3" presStyleCnt="6"/>
      <dgm:spPr/>
      <dgm:t>
        <a:bodyPr/>
        <a:lstStyle/>
        <a:p>
          <a:endParaRPr lang="en-US"/>
        </a:p>
      </dgm:t>
    </dgm:pt>
    <dgm:pt modelId="{21F60DD0-2783-4077-8935-1E23E3968973}" type="pres">
      <dgm:prSet presAssocID="{E0542F9E-FE44-4480-A0F9-0F070B3DAEE6}" presName="spaceBetweenRectangles" presStyleCnt="0"/>
      <dgm:spPr/>
    </dgm:pt>
    <dgm:pt modelId="{A03DF83E-F282-42AC-A5E6-242CC4C248D4}" type="pres">
      <dgm:prSet presAssocID="{741B8888-2B0A-49E1-9775-67C304EE5605}" presName="composite" presStyleCnt="0"/>
      <dgm:spPr/>
    </dgm:pt>
    <dgm:pt modelId="{4159A861-D982-4C8C-9372-A24C9BC2B496}" type="pres">
      <dgm:prSet presAssocID="{741B8888-2B0A-49E1-9775-67C304EE5605}" presName="Parent1" presStyleLbl="node1" presStyleIdx="4" presStyleCnt="6">
        <dgm:presLayoutVars>
          <dgm:chMax val="1"/>
          <dgm:chPref val="1"/>
          <dgm:bulletEnabled val="1"/>
        </dgm:presLayoutVars>
      </dgm:prSet>
      <dgm:spPr/>
      <dgm:t>
        <a:bodyPr/>
        <a:lstStyle/>
        <a:p>
          <a:endParaRPr lang="en-US"/>
        </a:p>
      </dgm:t>
    </dgm:pt>
    <dgm:pt modelId="{13B69418-B9E1-458A-A853-7239FE2290FF}" type="pres">
      <dgm:prSet presAssocID="{741B8888-2B0A-49E1-9775-67C304EE5605}" presName="Childtext1" presStyleLbl="revTx" presStyleIdx="2" presStyleCnt="3">
        <dgm:presLayoutVars>
          <dgm:chMax val="0"/>
          <dgm:chPref val="0"/>
          <dgm:bulletEnabled val="1"/>
        </dgm:presLayoutVars>
      </dgm:prSet>
      <dgm:spPr/>
    </dgm:pt>
    <dgm:pt modelId="{D21CA61E-4C47-4FC9-979C-884A0F5FCFAB}" type="pres">
      <dgm:prSet presAssocID="{741B8888-2B0A-49E1-9775-67C304EE5605}" presName="BalanceSpacing" presStyleCnt="0"/>
      <dgm:spPr/>
    </dgm:pt>
    <dgm:pt modelId="{F244DEF6-EC99-46E8-97E3-3423B72A16A2}" type="pres">
      <dgm:prSet presAssocID="{741B8888-2B0A-49E1-9775-67C304EE5605}" presName="BalanceSpacing1" presStyleCnt="0"/>
      <dgm:spPr/>
    </dgm:pt>
    <dgm:pt modelId="{0D52DD77-1D68-4EA8-9367-9E2F5AC1BBA1}" type="pres">
      <dgm:prSet presAssocID="{9B65691C-14EE-4AFE-999B-BA5994BC1E75}" presName="Accent1Text" presStyleLbl="node1" presStyleIdx="5" presStyleCnt="6"/>
      <dgm:spPr/>
      <dgm:t>
        <a:bodyPr/>
        <a:lstStyle/>
        <a:p>
          <a:endParaRPr lang="en-US"/>
        </a:p>
      </dgm:t>
    </dgm:pt>
  </dgm:ptLst>
  <dgm:cxnLst>
    <dgm:cxn modelId="{A97A1D16-C97B-4952-8B34-FBE460A302E4}" srcId="{AC68EDFC-5E19-4339-849A-50F2940A9425}" destId="{64F2A7C4-6BBB-4FC5-8268-D6B23E894B7B}" srcOrd="0" destOrd="0" parTransId="{5C0DAEFA-355C-4A96-AA3B-703F25E03D15}" sibTransId="{4434D7DC-EDE0-4541-B8C0-3EDFE3325251}"/>
    <dgm:cxn modelId="{FD18EAAA-A20D-497B-95CA-C22F583C7377}" type="presOf" srcId="{118BAE5D-855E-4916-853C-1BE831317F04}" destId="{CE82ABC4-7F23-4292-9B37-D66A12C7E85D}" srcOrd="0" destOrd="0" presId="urn:microsoft.com/office/officeart/2008/layout/AlternatingHexagons"/>
    <dgm:cxn modelId="{8181F13E-560D-4842-8C8E-4D92C0F02A99}" type="presOf" srcId="{741B8888-2B0A-49E1-9775-67C304EE5605}" destId="{4159A861-D982-4C8C-9372-A24C9BC2B496}" srcOrd="0" destOrd="0" presId="urn:microsoft.com/office/officeart/2008/layout/AlternatingHexagons"/>
    <dgm:cxn modelId="{9B024862-CA70-4A37-820A-1F0D0F684897}" srcId="{AC68EDFC-5E19-4339-849A-50F2940A9425}" destId="{118BAE5D-855E-4916-853C-1BE831317F04}" srcOrd="1" destOrd="0" parTransId="{DD1548A5-B861-4AB1-88EA-69D28617D31B}" sibTransId="{E0542F9E-FE44-4480-A0F9-0F070B3DAEE6}"/>
    <dgm:cxn modelId="{E77F0A31-9BA8-43EA-B913-89AFDAC975AD}" type="presOf" srcId="{9B65691C-14EE-4AFE-999B-BA5994BC1E75}" destId="{0D52DD77-1D68-4EA8-9367-9E2F5AC1BBA1}" srcOrd="0" destOrd="0" presId="urn:microsoft.com/office/officeart/2008/layout/AlternatingHexagons"/>
    <dgm:cxn modelId="{E307E87E-078B-4D55-81D0-0B0A010DA823}" type="presOf" srcId="{4434D7DC-EDE0-4541-B8C0-3EDFE3325251}" destId="{524FD0A6-3E5C-443D-9EA3-350FB258B930}" srcOrd="0" destOrd="0" presId="urn:microsoft.com/office/officeart/2008/layout/AlternatingHexagons"/>
    <dgm:cxn modelId="{14C74EE9-A489-4F3C-9B0F-F279D046AAC0}" type="presOf" srcId="{E0542F9E-FE44-4480-A0F9-0F070B3DAEE6}" destId="{B0689281-F81C-4ABB-BE10-689797ACC790}" srcOrd="0" destOrd="0" presId="urn:microsoft.com/office/officeart/2008/layout/AlternatingHexagons"/>
    <dgm:cxn modelId="{35790C24-DC94-46A3-9FF0-5121FE047459}" type="presOf" srcId="{64F2A7C4-6BBB-4FC5-8268-D6B23E894B7B}" destId="{FDA08B0F-EF3B-47FD-B8CB-31072118C411}" srcOrd="0" destOrd="0" presId="urn:microsoft.com/office/officeart/2008/layout/AlternatingHexagons"/>
    <dgm:cxn modelId="{B3959F46-3D86-4A36-9EED-93AC4784E6AC}" srcId="{AC68EDFC-5E19-4339-849A-50F2940A9425}" destId="{741B8888-2B0A-49E1-9775-67C304EE5605}" srcOrd="2" destOrd="0" parTransId="{9BD2E973-169D-47C4-BD70-59A2ED299D89}" sibTransId="{9B65691C-14EE-4AFE-999B-BA5994BC1E75}"/>
    <dgm:cxn modelId="{5FFDA673-5EDE-4482-8AB7-D53FBC471681}" type="presOf" srcId="{AC68EDFC-5E19-4339-849A-50F2940A9425}" destId="{1D00FFAE-37F8-4C85-B23B-C14FA6AD86D4}" srcOrd="0" destOrd="0" presId="urn:microsoft.com/office/officeart/2008/layout/AlternatingHexagons"/>
    <dgm:cxn modelId="{7CDC651F-E2AD-4B02-AA4D-81E5487CBFED}" type="presParOf" srcId="{1D00FFAE-37F8-4C85-B23B-C14FA6AD86D4}" destId="{5BE69734-8812-482A-8703-2BA0C8A8CE89}" srcOrd="0" destOrd="0" presId="urn:microsoft.com/office/officeart/2008/layout/AlternatingHexagons"/>
    <dgm:cxn modelId="{92DFE8EE-D4D0-4BF2-B90C-86EE1B2411B5}" type="presParOf" srcId="{5BE69734-8812-482A-8703-2BA0C8A8CE89}" destId="{FDA08B0F-EF3B-47FD-B8CB-31072118C411}" srcOrd="0" destOrd="0" presId="urn:microsoft.com/office/officeart/2008/layout/AlternatingHexagons"/>
    <dgm:cxn modelId="{1C429FFD-7E41-4BDC-B4ED-BC1650A780E8}" type="presParOf" srcId="{5BE69734-8812-482A-8703-2BA0C8A8CE89}" destId="{CE995AC5-5AAB-4F10-8DA6-B50BBAE5437E}" srcOrd="1" destOrd="0" presId="urn:microsoft.com/office/officeart/2008/layout/AlternatingHexagons"/>
    <dgm:cxn modelId="{53DD03D6-5378-4767-929F-11BB2C30FA0F}" type="presParOf" srcId="{5BE69734-8812-482A-8703-2BA0C8A8CE89}" destId="{CBA19302-2114-4E82-92C2-4A685AA65535}" srcOrd="2" destOrd="0" presId="urn:microsoft.com/office/officeart/2008/layout/AlternatingHexagons"/>
    <dgm:cxn modelId="{10EED170-66FA-4038-A908-8B87368502AA}" type="presParOf" srcId="{5BE69734-8812-482A-8703-2BA0C8A8CE89}" destId="{CD5FED2E-AD96-4EBC-B5C7-50BA36A0E61F}" srcOrd="3" destOrd="0" presId="urn:microsoft.com/office/officeart/2008/layout/AlternatingHexagons"/>
    <dgm:cxn modelId="{954B57D6-A034-453C-9D43-983DDE40378F}" type="presParOf" srcId="{5BE69734-8812-482A-8703-2BA0C8A8CE89}" destId="{524FD0A6-3E5C-443D-9EA3-350FB258B930}" srcOrd="4" destOrd="0" presId="urn:microsoft.com/office/officeart/2008/layout/AlternatingHexagons"/>
    <dgm:cxn modelId="{B53DB8B9-F3ED-499B-BAE1-EE37DD709B67}" type="presParOf" srcId="{1D00FFAE-37F8-4C85-B23B-C14FA6AD86D4}" destId="{34019F71-FF93-4B65-A5DF-AB9646E93258}" srcOrd="1" destOrd="0" presId="urn:microsoft.com/office/officeart/2008/layout/AlternatingHexagons"/>
    <dgm:cxn modelId="{6AA2C6BA-C457-4187-A3F6-53B9CFDCC7A5}" type="presParOf" srcId="{1D00FFAE-37F8-4C85-B23B-C14FA6AD86D4}" destId="{E27299F6-2DB6-46B9-9475-871A72E4C74F}" srcOrd="2" destOrd="0" presId="urn:microsoft.com/office/officeart/2008/layout/AlternatingHexagons"/>
    <dgm:cxn modelId="{20DEFEAC-1297-4573-9599-E89EA1278E13}" type="presParOf" srcId="{E27299F6-2DB6-46B9-9475-871A72E4C74F}" destId="{CE82ABC4-7F23-4292-9B37-D66A12C7E85D}" srcOrd="0" destOrd="0" presId="urn:microsoft.com/office/officeart/2008/layout/AlternatingHexagons"/>
    <dgm:cxn modelId="{929558D1-0617-40B8-92A1-5DB7F73E9263}" type="presParOf" srcId="{E27299F6-2DB6-46B9-9475-871A72E4C74F}" destId="{B02C7C41-5211-4922-93B4-73894D2EA31F}" srcOrd="1" destOrd="0" presId="urn:microsoft.com/office/officeart/2008/layout/AlternatingHexagons"/>
    <dgm:cxn modelId="{9674A230-62EE-44AE-A721-241E9F293BC8}" type="presParOf" srcId="{E27299F6-2DB6-46B9-9475-871A72E4C74F}" destId="{AB4F6E76-9C47-4968-950E-6DE7C34BF82D}" srcOrd="2" destOrd="0" presId="urn:microsoft.com/office/officeart/2008/layout/AlternatingHexagons"/>
    <dgm:cxn modelId="{3922721F-9258-4FA5-8632-9D1E2A1818C3}" type="presParOf" srcId="{E27299F6-2DB6-46B9-9475-871A72E4C74F}" destId="{AB0FA54C-B4C0-4BB7-B760-7C2E0B61B511}" srcOrd="3" destOrd="0" presId="urn:microsoft.com/office/officeart/2008/layout/AlternatingHexagons"/>
    <dgm:cxn modelId="{8F49706D-D8AC-4B2A-A97A-03DA78B0230E}" type="presParOf" srcId="{E27299F6-2DB6-46B9-9475-871A72E4C74F}" destId="{B0689281-F81C-4ABB-BE10-689797ACC790}" srcOrd="4" destOrd="0" presId="urn:microsoft.com/office/officeart/2008/layout/AlternatingHexagons"/>
    <dgm:cxn modelId="{9D407D46-549A-43BB-9D5A-D769A3BF7958}" type="presParOf" srcId="{1D00FFAE-37F8-4C85-B23B-C14FA6AD86D4}" destId="{21F60DD0-2783-4077-8935-1E23E3968973}" srcOrd="3" destOrd="0" presId="urn:microsoft.com/office/officeart/2008/layout/AlternatingHexagons"/>
    <dgm:cxn modelId="{563ECDDD-F26C-4C9B-B762-850CF7AE065F}" type="presParOf" srcId="{1D00FFAE-37F8-4C85-B23B-C14FA6AD86D4}" destId="{A03DF83E-F282-42AC-A5E6-242CC4C248D4}" srcOrd="4" destOrd="0" presId="urn:microsoft.com/office/officeart/2008/layout/AlternatingHexagons"/>
    <dgm:cxn modelId="{041831E0-6364-432C-A980-669D79E4DDB0}" type="presParOf" srcId="{A03DF83E-F282-42AC-A5E6-242CC4C248D4}" destId="{4159A861-D982-4C8C-9372-A24C9BC2B496}" srcOrd="0" destOrd="0" presId="urn:microsoft.com/office/officeart/2008/layout/AlternatingHexagons"/>
    <dgm:cxn modelId="{B7475DC5-6041-474B-8F8F-0E705B1E4B09}" type="presParOf" srcId="{A03DF83E-F282-42AC-A5E6-242CC4C248D4}" destId="{13B69418-B9E1-458A-A853-7239FE2290FF}" srcOrd="1" destOrd="0" presId="urn:microsoft.com/office/officeart/2008/layout/AlternatingHexagons"/>
    <dgm:cxn modelId="{63DC492B-51D0-42E4-9ACF-2B3E993E7C4B}" type="presParOf" srcId="{A03DF83E-F282-42AC-A5E6-242CC4C248D4}" destId="{D21CA61E-4C47-4FC9-979C-884A0F5FCFAB}" srcOrd="2" destOrd="0" presId="urn:microsoft.com/office/officeart/2008/layout/AlternatingHexagons"/>
    <dgm:cxn modelId="{92C90713-0F47-4790-AC67-559DF77B5A5F}" type="presParOf" srcId="{A03DF83E-F282-42AC-A5E6-242CC4C248D4}" destId="{F244DEF6-EC99-46E8-97E3-3423B72A16A2}" srcOrd="3" destOrd="0" presId="urn:microsoft.com/office/officeart/2008/layout/AlternatingHexagons"/>
    <dgm:cxn modelId="{9097544C-81F9-4F4D-86E5-50C0F585FD53}" type="presParOf" srcId="{A03DF83E-F282-42AC-A5E6-242CC4C248D4}" destId="{0D52DD77-1D68-4EA8-9367-9E2F5AC1BBA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08B0F-EF3B-47FD-B8CB-31072118C411}">
      <dsp:nvSpPr>
        <dsp:cNvPr id="0" name=""/>
        <dsp:cNvSpPr/>
      </dsp:nvSpPr>
      <dsp:spPr>
        <a:xfrm rot="5400000">
          <a:off x="2761610" y="102891"/>
          <a:ext cx="1581794" cy="1376161"/>
        </a:xfrm>
        <a:prstGeom prst="hexagon">
          <a:avLst>
            <a:gd name="adj" fmla="val 25000"/>
            <a:gd name="vf" fmla="val 11547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Integration</a:t>
          </a:r>
          <a:endParaRPr lang="en-US" sz="1300" kern="1200" dirty="0"/>
        </a:p>
      </dsp:txBody>
      <dsp:txXfrm rot="-5400000">
        <a:off x="3078878" y="246571"/>
        <a:ext cx="947257" cy="1088802"/>
      </dsp:txXfrm>
    </dsp:sp>
    <dsp:sp modelId="{CE995AC5-5AAB-4F10-8DA6-B50BBAE5437E}">
      <dsp:nvSpPr>
        <dsp:cNvPr id="0" name=""/>
        <dsp:cNvSpPr/>
      </dsp:nvSpPr>
      <dsp:spPr>
        <a:xfrm>
          <a:off x="4282347" y="316433"/>
          <a:ext cx="1765283" cy="949076"/>
        </a:xfrm>
        <a:prstGeom prst="rect">
          <a:avLst/>
        </a:prstGeom>
        <a:noFill/>
        <a:ln>
          <a:noFill/>
        </a:ln>
        <a:effectLst/>
      </dsp:spPr>
      <dsp:style>
        <a:lnRef idx="0">
          <a:scrgbClr r="0" g="0" b="0"/>
        </a:lnRef>
        <a:fillRef idx="0">
          <a:scrgbClr r="0" g="0" b="0"/>
        </a:fillRef>
        <a:effectRef idx="0">
          <a:scrgbClr r="0" g="0" b="0"/>
        </a:effectRef>
        <a:fontRef idx="minor"/>
      </dsp:style>
    </dsp:sp>
    <dsp:sp modelId="{524FD0A6-3E5C-443D-9EA3-350FB258B930}">
      <dsp:nvSpPr>
        <dsp:cNvPr id="0" name=""/>
        <dsp:cNvSpPr/>
      </dsp:nvSpPr>
      <dsp:spPr>
        <a:xfrm rot="5400000">
          <a:off x="1275355" y="102891"/>
          <a:ext cx="1581794" cy="1376161"/>
        </a:xfrm>
        <a:prstGeom prst="hexagon">
          <a:avLst>
            <a:gd name="adj" fmla="val 25000"/>
            <a:gd name="vf" fmla="val 11547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t>Load</a:t>
          </a:r>
          <a:endParaRPr lang="en-US" sz="3600" kern="1200" dirty="0"/>
        </a:p>
      </dsp:txBody>
      <dsp:txXfrm rot="-5400000">
        <a:off x="1592623" y="246571"/>
        <a:ext cx="947257" cy="1088802"/>
      </dsp:txXfrm>
    </dsp:sp>
    <dsp:sp modelId="{CE82ABC4-7F23-4292-9B37-D66A12C7E85D}">
      <dsp:nvSpPr>
        <dsp:cNvPr id="0" name=""/>
        <dsp:cNvSpPr/>
      </dsp:nvSpPr>
      <dsp:spPr>
        <a:xfrm rot="5400000">
          <a:off x="2015635" y="1445519"/>
          <a:ext cx="1581794" cy="1376161"/>
        </a:xfrm>
        <a:prstGeom prst="hexagon">
          <a:avLst>
            <a:gd name="adj" fmla="val 25000"/>
            <a:gd name="vf" fmla="val 11547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Regression</a:t>
          </a:r>
          <a:endParaRPr lang="en-US" sz="1300" kern="1200" dirty="0"/>
        </a:p>
      </dsp:txBody>
      <dsp:txXfrm rot="-5400000">
        <a:off x="2332903" y="1589199"/>
        <a:ext cx="947257" cy="1088802"/>
      </dsp:txXfrm>
    </dsp:sp>
    <dsp:sp modelId="{B02C7C41-5211-4922-93B4-73894D2EA31F}">
      <dsp:nvSpPr>
        <dsp:cNvPr id="0" name=""/>
        <dsp:cNvSpPr/>
      </dsp:nvSpPr>
      <dsp:spPr>
        <a:xfrm>
          <a:off x="353169" y="1659061"/>
          <a:ext cx="1708338" cy="949076"/>
        </a:xfrm>
        <a:prstGeom prst="rect">
          <a:avLst/>
        </a:prstGeom>
        <a:noFill/>
        <a:ln>
          <a:noFill/>
        </a:ln>
        <a:effectLst/>
      </dsp:spPr>
      <dsp:style>
        <a:lnRef idx="0">
          <a:scrgbClr r="0" g="0" b="0"/>
        </a:lnRef>
        <a:fillRef idx="0">
          <a:scrgbClr r="0" g="0" b="0"/>
        </a:fillRef>
        <a:effectRef idx="0">
          <a:scrgbClr r="0" g="0" b="0"/>
        </a:effectRef>
        <a:fontRef idx="minor"/>
      </dsp:style>
    </dsp:sp>
    <dsp:sp modelId="{B0689281-F81C-4ABB-BE10-689797ACC790}">
      <dsp:nvSpPr>
        <dsp:cNvPr id="0" name=""/>
        <dsp:cNvSpPr/>
      </dsp:nvSpPr>
      <dsp:spPr>
        <a:xfrm rot="5400000">
          <a:off x="3501890" y="1445519"/>
          <a:ext cx="1581794" cy="1376161"/>
        </a:xfrm>
        <a:prstGeom prst="hexagon">
          <a:avLst>
            <a:gd name="adj" fmla="val 25000"/>
            <a:gd name="vf" fmla="val 11547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US" sz="3000" kern="1200" dirty="0" smtClean="0"/>
            <a:t>Stress</a:t>
          </a:r>
          <a:endParaRPr lang="en-US" sz="3000" kern="1200" dirty="0"/>
        </a:p>
      </dsp:txBody>
      <dsp:txXfrm rot="-5400000">
        <a:off x="3819158" y="1589199"/>
        <a:ext cx="947257" cy="1088802"/>
      </dsp:txXfrm>
    </dsp:sp>
    <dsp:sp modelId="{4159A861-D982-4C8C-9372-A24C9BC2B496}">
      <dsp:nvSpPr>
        <dsp:cNvPr id="0" name=""/>
        <dsp:cNvSpPr/>
      </dsp:nvSpPr>
      <dsp:spPr>
        <a:xfrm rot="5400000">
          <a:off x="2761610" y="2788146"/>
          <a:ext cx="1581794" cy="1376161"/>
        </a:xfrm>
        <a:prstGeom prst="hexagon">
          <a:avLst>
            <a:gd name="adj" fmla="val 25000"/>
            <a:gd name="vf" fmla="val 11547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Performance</a:t>
          </a:r>
          <a:endParaRPr lang="en-US" sz="1200" kern="1200" dirty="0"/>
        </a:p>
      </dsp:txBody>
      <dsp:txXfrm rot="-5400000">
        <a:off x="3078878" y="2931826"/>
        <a:ext cx="947257" cy="1088802"/>
      </dsp:txXfrm>
    </dsp:sp>
    <dsp:sp modelId="{13B69418-B9E1-458A-A853-7239FE2290FF}">
      <dsp:nvSpPr>
        <dsp:cNvPr id="0" name=""/>
        <dsp:cNvSpPr/>
      </dsp:nvSpPr>
      <dsp:spPr>
        <a:xfrm>
          <a:off x="4282347" y="3001689"/>
          <a:ext cx="1765283" cy="949076"/>
        </a:xfrm>
        <a:prstGeom prst="rect">
          <a:avLst/>
        </a:prstGeom>
        <a:noFill/>
        <a:ln>
          <a:noFill/>
        </a:ln>
        <a:effectLst/>
      </dsp:spPr>
      <dsp:style>
        <a:lnRef idx="0">
          <a:scrgbClr r="0" g="0" b="0"/>
        </a:lnRef>
        <a:fillRef idx="0">
          <a:scrgbClr r="0" g="0" b="0"/>
        </a:fillRef>
        <a:effectRef idx="0">
          <a:scrgbClr r="0" g="0" b="0"/>
        </a:effectRef>
        <a:fontRef idx="minor"/>
      </dsp:style>
    </dsp:sp>
    <dsp:sp modelId="{0D52DD77-1D68-4EA8-9367-9E2F5AC1BBA1}">
      <dsp:nvSpPr>
        <dsp:cNvPr id="0" name=""/>
        <dsp:cNvSpPr/>
      </dsp:nvSpPr>
      <dsp:spPr>
        <a:xfrm rot="5400000">
          <a:off x="1275355" y="2788146"/>
          <a:ext cx="1581794" cy="1376161"/>
        </a:xfrm>
        <a:prstGeom prst="hexagon">
          <a:avLst>
            <a:gd name="adj" fmla="val 25000"/>
            <a:gd name="vf" fmla="val 11547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t>UAT</a:t>
          </a:r>
          <a:endParaRPr lang="en-US" sz="3600" kern="1200" dirty="0"/>
        </a:p>
      </dsp:txBody>
      <dsp:txXfrm rot="-5400000">
        <a:off x="1592623" y="2931826"/>
        <a:ext cx="947257" cy="108880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4/26/2013</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pPr marL="342900" indent="-342900">
              <a:buFont typeface="Arial" panose="020B0604020202020204" pitchFamily="34" charset="0"/>
              <a:buChar char="•"/>
            </a:pPr>
            <a:r>
              <a:rPr lang="en-US" sz="2000" kern="0" dirty="0" smtClean="0">
                <a:solidFill>
                  <a:srgbClr val="000000"/>
                </a:solidFill>
              </a:rPr>
              <a:t>Integration Testing</a:t>
            </a:r>
          </a:p>
          <a:p>
            <a:pPr marL="342900" indent="-342900">
              <a:buFont typeface="Arial" panose="020B0604020202020204" pitchFamily="34" charset="0"/>
              <a:buChar char="•"/>
            </a:pPr>
            <a:r>
              <a:rPr lang="en-US" sz="2000" kern="0" dirty="0" smtClean="0">
                <a:solidFill>
                  <a:srgbClr val="000000"/>
                </a:solidFill>
              </a:rPr>
              <a:t>Regression Testing</a:t>
            </a:r>
          </a:p>
          <a:p>
            <a:pPr marL="342900" lvl="0" indent="-342900">
              <a:buFont typeface="Arial" panose="020B0604020202020204" pitchFamily="34" charset="0"/>
              <a:buChar char="•"/>
            </a:pPr>
            <a:r>
              <a:rPr lang="en-US" sz="2000" kern="0" dirty="0" smtClean="0">
                <a:solidFill>
                  <a:srgbClr val="000000"/>
                </a:solidFill>
              </a:rPr>
              <a:t>User Acceptance Testing (UAT)</a:t>
            </a:r>
          </a:p>
          <a:p>
            <a:pPr marL="342900" lvl="0" indent="-342900">
              <a:buFont typeface="Arial" panose="020B0604020202020204" pitchFamily="34" charset="0"/>
              <a:buChar char="•"/>
            </a:pPr>
            <a:r>
              <a:rPr lang="en-US" sz="2000" kern="0" dirty="0" smtClean="0">
                <a:solidFill>
                  <a:srgbClr val="000000"/>
                </a:solidFill>
              </a:rPr>
              <a:t>Performance Testing</a:t>
            </a:r>
          </a:p>
          <a:p>
            <a:pPr marL="342900" lvl="0" indent="-342900">
              <a:buFont typeface="Arial" panose="020B0604020202020204" pitchFamily="34" charset="0"/>
              <a:buChar char="•"/>
            </a:pPr>
            <a:r>
              <a:rPr lang="en-US" sz="2000" kern="0" dirty="0" smtClean="0">
                <a:solidFill>
                  <a:srgbClr val="000000"/>
                </a:solidFill>
              </a:rPr>
              <a:t>Load Testing</a:t>
            </a:r>
          </a:p>
          <a:p>
            <a:pPr marL="342900" lvl="0" indent="-342900">
              <a:buFont typeface="Arial" panose="020B0604020202020204" pitchFamily="34" charset="0"/>
              <a:buChar char="•"/>
            </a:pPr>
            <a:r>
              <a:rPr lang="en-US" sz="2000" kern="0" dirty="0" smtClean="0">
                <a:solidFill>
                  <a:srgbClr val="000000"/>
                </a:solidFill>
              </a:rPr>
              <a:t>Stress Testing</a:t>
            </a:r>
          </a:p>
          <a:p>
            <a:endParaRPr lang="en-US" sz="2000" dirty="0" smtClean="0"/>
          </a:p>
          <a:p>
            <a:endParaRPr lang="en-US" sz="2000" dirty="0" smtClean="0"/>
          </a:p>
          <a:p>
            <a:r>
              <a:rPr lang="en-US" sz="2000" dirty="0" smtClean="0"/>
              <a:t>These </a:t>
            </a:r>
            <a:r>
              <a:rPr lang="en-US" sz="2000" dirty="0"/>
              <a:t>types of testing are all VERY important</a:t>
            </a:r>
          </a:p>
          <a:p>
            <a:endParaRPr lang="en-US" sz="2000" dirty="0"/>
          </a:p>
          <a:p>
            <a:r>
              <a:rPr lang="en-US" sz="2000" dirty="0"/>
              <a:t>And implementing TDD does not reduce or remove the need for these types of </a:t>
            </a:r>
          </a:p>
          <a:p>
            <a:r>
              <a:rPr lang="en-US" sz="2000" dirty="0"/>
              <a:t>testing</a:t>
            </a:r>
          </a:p>
          <a:p>
            <a:endParaRPr lang="en-US" sz="2000" dirty="0"/>
          </a:p>
          <a:p>
            <a:r>
              <a:rPr lang="en-US" sz="2000" dirty="0"/>
              <a:t>What it does is significantly reduce the time spent in these testing cycles by </a:t>
            </a:r>
          </a:p>
          <a:p>
            <a:pPr lvl="1"/>
            <a:r>
              <a:rPr lang="en-US" sz="2000" dirty="0"/>
              <a:t>Reducing the number of bugs</a:t>
            </a:r>
          </a:p>
          <a:p>
            <a:pPr lvl="1"/>
            <a:r>
              <a:rPr lang="en-US" sz="2000" dirty="0"/>
              <a:t>Reducing the time needed to resolve bugs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4048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key to Test-Driven-Development</a:t>
            </a:r>
            <a:r>
              <a:rPr lang="en-US" sz="1200" baseline="0" dirty="0" smtClean="0"/>
              <a:t> is </a:t>
            </a:r>
            <a:r>
              <a:rPr lang="en-US" sz="1200" b="1" baseline="0" dirty="0" smtClean="0"/>
              <a:t>Unit Testing</a:t>
            </a:r>
            <a:endParaRPr lang="en-US" sz="1200" b="1"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anose="020B0604020202020204" pitchFamily="34" charset="0"/>
              <a:buChar char="•"/>
            </a:pPr>
            <a:r>
              <a:rPr lang="en-US" sz="1200" dirty="0" smtClean="0"/>
              <a:t>Microsoft MVP: ASP.NET</a:t>
            </a:r>
          </a:p>
          <a:p>
            <a:pPr marL="171450" indent="-171450">
              <a:buFont typeface="Arial" panose="020B0604020202020204" pitchFamily="34" charset="0"/>
              <a:buChar char="•"/>
            </a:pPr>
            <a:r>
              <a:rPr lang="en-US" sz="1200" dirty="0" smtClean="0"/>
              <a:t>Senior Software Engineer II at Skyline Technologies</a:t>
            </a:r>
          </a:p>
          <a:p>
            <a:pPr marL="171450" indent="-171450">
              <a:buFont typeface="Arial" panose="020B0604020202020204" pitchFamily="34" charset="0"/>
              <a:buChar char="•"/>
            </a:pPr>
            <a:r>
              <a:rPr lang="en-US" sz="1200" dirty="0" smtClean="0"/>
              <a:t>Been developing software for over 10 years</a:t>
            </a:r>
          </a:p>
          <a:p>
            <a:pPr marL="171450" indent="-171450">
              <a:buFont typeface="Arial" panose="020B0604020202020204" pitchFamily="34" charset="0"/>
              <a:buChar char="•"/>
            </a:pPr>
            <a:r>
              <a:rPr lang="en-US" sz="1200" dirty="0" smtClean="0"/>
              <a:t>Primary focus on the Microsoft Web stack.</a:t>
            </a:r>
          </a:p>
          <a:p>
            <a:pPr marL="171450" indent="-171450">
              <a:buFont typeface="Arial" panose="020B0604020202020204" pitchFamily="34" charset="0"/>
              <a:buChar char="•"/>
            </a:pPr>
            <a:r>
              <a:rPr lang="en-US" sz="1200" dirty="0" smtClean="0"/>
              <a:t>Local/Regional/National Speaker</a:t>
            </a:r>
          </a:p>
          <a:p>
            <a:pPr marL="171450" indent="-171450">
              <a:buFont typeface="Arial" panose="020B0604020202020204" pitchFamily="34" charset="0"/>
              <a:buChar char="•"/>
            </a:pPr>
            <a:r>
              <a:rPr lang="en-US" sz="1200" dirty="0" smtClean="0"/>
              <a:t>Author (MSDN, </a:t>
            </a:r>
            <a:r>
              <a:rPr lang="en-US" sz="1200" dirty="0" err="1" smtClean="0"/>
              <a:t>Pluralsight</a:t>
            </a:r>
            <a:r>
              <a:rPr lang="en-US" sz="1200" dirty="0" smtClean="0"/>
              <a:t>)</a:t>
            </a:r>
          </a:p>
          <a:p>
            <a:pPr marL="171450" indent="-171450">
              <a:buFont typeface="Arial" panose="020B0604020202020204" pitchFamily="34" charset="0"/>
              <a:buChar char="•"/>
            </a:pPr>
            <a:r>
              <a:rPr lang="en-US" sz="1200" dirty="0" smtClean="0"/>
              <a:t>President of Fox Valley .NET UG.</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pPr>
              <a:buFontTx/>
              <a:buChar char="-"/>
            </a:pPr>
            <a:r>
              <a:rPr lang="en-US" sz="2000" dirty="0" smtClean="0"/>
              <a:t>So what are the characteristics of a good unit test</a:t>
            </a:r>
          </a:p>
          <a:p>
            <a:pPr>
              <a:buFontTx/>
              <a:buNone/>
            </a:pPr>
            <a:endParaRPr lang="en-US" sz="2000" b="1" dirty="0" smtClean="0"/>
          </a:p>
          <a:p>
            <a:pPr marL="345815" indent="-345815">
              <a:buFont typeface="Arial" panose="020B0604020202020204" pitchFamily="34" charset="0"/>
              <a:buChar char="•"/>
            </a:pPr>
            <a:r>
              <a:rPr lang="en-US" sz="2000" dirty="0" smtClean="0"/>
              <a:t>Automated and repeatable</a:t>
            </a:r>
          </a:p>
          <a:p>
            <a:pPr marL="345815" indent="-345815">
              <a:buFont typeface="Arial" panose="020B0604020202020204" pitchFamily="34" charset="0"/>
              <a:buChar char="•"/>
            </a:pPr>
            <a:r>
              <a:rPr lang="en-US" sz="2000" dirty="0" smtClean="0"/>
              <a:t>Easy to implement</a:t>
            </a:r>
          </a:p>
          <a:p>
            <a:pPr marL="345815" indent="-345815">
              <a:buFont typeface="Arial" panose="020B0604020202020204" pitchFamily="34" charset="0"/>
              <a:buChar char="•"/>
            </a:pPr>
            <a:r>
              <a:rPr lang="en-US" sz="2000" dirty="0" smtClean="0"/>
              <a:t>On demand/push of a button</a:t>
            </a:r>
          </a:p>
          <a:p>
            <a:pPr marL="345815" indent="-345815">
              <a:buFont typeface="Arial" panose="020B0604020202020204" pitchFamily="34" charset="0"/>
              <a:buChar char="•"/>
            </a:pPr>
            <a:r>
              <a:rPr lang="en-US" sz="2000" dirty="0" smtClean="0"/>
              <a:t>Fast</a:t>
            </a:r>
          </a:p>
          <a:p>
            <a:pPr marL="345815" indent="-345815">
              <a:buFont typeface="Arial" panose="020B0604020202020204" pitchFamily="34" charset="0"/>
              <a:buChar char="•"/>
            </a:pPr>
            <a:r>
              <a:rPr lang="en-US" sz="2000" dirty="0" smtClean="0"/>
              <a:t>Isolated</a:t>
            </a:r>
          </a:p>
          <a:p>
            <a:pPr marL="345815" indent="-345815">
              <a:buFont typeface="Arial" panose="020B0604020202020204" pitchFamily="34" charset="0"/>
              <a:buChar char="•"/>
            </a:pPr>
            <a:endParaRPr lang="en-US" sz="2000" dirty="0" smtClean="0"/>
          </a:p>
          <a:p>
            <a:pPr marL="345815" marR="0" indent="-345815"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000" dirty="0" smtClean="0"/>
              <a:t>NO Compilation is NOT a good unit test!!!!!  </a:t>
            </a:r>
            <a:r>
              <a:rPr lang="en-US" sz="2000" b="1" dirty="0" smtClean="0"/>
              <a:t>[CLICK]</a:t>
            </a:r>
          </a:p>
          <a:p>
            <a:pPr marL="0" indent="0">
              <a:buFont typeface="Arial" panose="020B0604020202020204" pitchFamily="34" charset="0"/>
              <a:buNone/>
            </a:pPr>
            <a:endParaRPr lang="en-US" sz="2000" dirty="0" smtClean="0"/>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endParaRPr lang="en-US" sz="2000" dirty="0" smtClean="0">
              <a:sym typeface="Wingdings" pitchFamily="2" charset="2"/>
            </a:endParaRPr>
          </a:p>
          <a:p>
            <a:endParaRPr lang="en-US" sz="2000" dirty="0" smtClean="0">
              <a:sym typeface="Wingdings" pitchFamily="2" charset="2"/>
            </a:endParaRPr>
          </a:p>
          <a:p>
            <a:endParaRPr lang="en-US" sz="2000" dirty="0" smtClean="0">
              <a:sym typeface="Wingdings" pitchFamily="2" charset="2"/>
            </a:endParaRPr>
          </a:p>
          <a:p>
            <a:pPr>
              <a:buFontTx/>
              <a:buChar char="-"/>
            </a:pPr>
            <a:endParaRPr lang="en-US" sz="20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r>
              <a:rPr lang="en-US" sz="2000" dirty="0">
                <a:sym typeface="Wingdings" pitchFamily="2" charset="2"/>
              </a:rPr>
              <a:t>In order to do test-driven development effectively and to get all the benefits it has to offer you have to apply certain best practices to your code and how you code</a:t>
            </a:r>
          </a:p>
          <a:p>
            <a:endParaRPr lang="en-US" sz="2000" dirty="0">
              <a:sym typeface="Wingdings" pitchFamily="2" charset="2"/>
            </a:endParaRPr>
          </a:p>
          <a:p>
            <a:r>
              <a:rPr lang="en-US" sz="2000" dirty="0">
                <a:sym typeface="Wingdings" pitchFamily="2" charset="2"/>
              </a:rPr>
              <a:t>The first is the Single Responsibility Principle</a:t>
            </a:r>
          </a:p>
          <a:p>
            <a:r>
              <a:rPr lang="en-US" sz="2000" dirty="0">
                <a:sym typeface="Wingdings" pitchFamily="2" charset="2"/>
              </a:rPr>
              <a:t>	- which states “a class should have one and only one reason to change”</a:t>
            </a:r>
          </a:p>
          <a:p>
            <a:r>
              <a:rPr lang="en-US" sz="2000" dirty="0">
                <a:sym typeface="Wingdings" pitchFamily="2" charset="2"/>
              </a:rPr>
              <a:t>	- There are some red flags to watch out for in your code which may be signs that you are violating the single responsibility </a:t>
            </a:r>
            <a:r>
              <a:rPr lang="en-US" sz="2000" dirty="0" err="1">
                <a:sym typeface="Wingdings" pitchFamily="2" charset="2"/>
              </a:rPr>
              <a:t>princpile</a:t>
            </a:r>
            <a:endParaRPr lang="en-US" sz="2000" dirty="0">
              <a:sym typeface="Wingdings" pitchFamily="2" charset="2"/>
            </a:endParaRPr>
          </a:p>
          <a:p>
            <a:r>
              <a:rPr lang="en-US" sz="2000" dirty="0">
                <a:sym typeface="Wingdings" pitchFamily="2" charset="2"/>
              </a:rPr>
              <a:t>		1.  Method name with the word “and” in it</a:t>
            </a:r>
          </a:p>
          <a:p>
            <a:r>
              <a:rPr lang="en-US" sz="2000" dirty="0">
                <a:sym typeface="Wingdings" pitchFamily="2" charset="2"/>
              </a:rPr>
              <a:t>		2.  Methods that &gt; 75 lines long</a:t>
            </a:r>
          </a:p>
          <a:p>
            <a:r>
              <a:rPr lang="en-US" sz="2000" dirty="0">
                <a:sym typeface="Wingdings" pitchFamily="2" charset="2"/>
              </a:rPr>
              <a:t>		3.  Methods that have regions in them</a:t>
            </a:r>
          </a:p>
          <a:p>
            <a:endParaRPr lang="en-US" sz="2000" dirty="0">
              <a:sym typeface="Wingdings" pitchFamily="2" charset="2"/>
            </a:endParaRP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113873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2000" dirty="0" smtClean="0">
                <a:sym typeface="Wingdings" pitchFamily="2" charset="2"/>
              </a:rPr>
              <a:t>The </a:t>
            </a:r>
            <a:r>
              <a:rPr lang="en-US" sz="2000" dirty="0">
                <a:sym typeface="Wingdings" pitchFamily="2" charset="2"/>
              </a:rPr>
              <a:t>second concept is “Program to Interfaces not Implementations</a:t>
            </a:r>
          </a:p>
          <a:p>
            <a:r>
              <a:rPr lang="en-US" sz="2000" dirty="0">
                <a:sym typeface="Wingdings" pitchFamily="2" charset="2"/>
              </a:rPr>
              <a:t>	- When you create classes that will be dependencies to other classes create an interface</a:t>
            </a:r>
          </a:p>
          <a:p>
            <a:r>
              <a:rPr lang="en-US" sz="2000" dirty="0">
                <a:sym typeface="Wingdings" pitchFamily="2" charset="2"/>
              </a:rPr>
              <a:t>	- When declaring dependencies inside a class declare them using the Interface		</a:t>
            </a:r>
          </a:p>
          <a:p>
            <a:endParaRPr lang="en-US" sz="2000" dirty="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349193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2000" dirty="0" smtClean="0">
                <a:sym typeface="Wingdings" pitchFamily="2" charset="2"/>
              </a:rPr>
              <a:t>Next </a:t>
            </a:r>
            <a:r>
              <a:rPr lang="en-US" sz="2000" dirty="0">
                <a:sym typeface="Wingdings" pitchFamily="2" charset="2"/>
              </a:rPr>
              <a:t>is the Dependency Inversion Principle</a:t>
            </a:r>
          </a:p>
          <a:p>
            <a:r>
              <a:rPr lang="en-US" sz="2000" dirty="0">
                <a:sym typeface="Wingdings" pitchFamily="2" charset="2"/>
              </a:rPr>
              <a:t>	- states that “high-level modules should not depend upon low-level modules.  Both should depend upon abstractions.”</a:t>
            </a:r>
          </a:p>
          <a:p>
            <a:r>
              <a:rPr lang="en-US" sz="2000" dirty="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1270397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2000" dirty="0" smtClean="0">
                <a:sym typeface="Wingdings" pitchFamily="2" charset="2"/>
              </a:rPr>
              <a:t>The </a:t>
            </a:r>
            <a:r>
              <a:rPr lang="en-US" sz="2000" dirty="0">
                <a:sym typeface="Wingdings" pitchFamily="2" charset="2"/>
              </a:rPr>
              <a:t>next two concepts are applicable when writing your tests;</a:t>
            </a:r>
          </a:p>
          <a:p>
            <a:r>
              <a:rPr lang="en-US" sz="2000" dirty="0" smtClean="0">
                <a:sym typeface="Wingdings" pitchFamily="2" charset="2"/>
              </a:rPr>
              <a:t>Red-Green-Refactor </a:t>
            </a:r>
            <a:r>
              <a:rPr lang="en-US" sz="2000" dirty="0">
                <a:sym typeface="Wingdings" pitchFamily="2" charset="2"/>
              </a:rPr>
              <a:t>is the process of</a:t>
            </a:r>
          </a:p>
          <a:p>
            <a:r>
              <a:rPr lang="en-US" sz="2000" dirty="0">
                <a:sym typeface="Wingdings" pitchFamily="2" charset="2"/>
              </a:rPr>
              <a:t>	</a:t>
            </a:r>
            <a:r>
              <a:rPr lang="en-US" sz="2000" dirty="0" smtClean="0">
                <a:sym typeface="Wingdings" pitchFamily="2" charset="2"/>
              </a:rPr>
              <a:t>1</a:t>
            </a:r>
            <a:r>
              <a:rPr lang="en-US" sz="2000" dirty="0">
                <a:sym typeface="Wingdings" pitchFamily="2" charset="2"/>
              </a:rPr>
              <a:t>.  Before doing anything else you write a failing test (most test-runners use red for a failing test)</a:t>
            </a:r>
          </a:p>
          <a:p>
            <a:r>
              <a:rPr lang="en-US" sz="2000" dirty="0">
                <a:sym typeface="Wingdings" pitchFamily="2" charset="2"/>
              </a:rPr>
              <a:t>	</a:t>
            </a:r>
            <a:r>
              <a:rPr lang="en-US" sz="2000" dirty="0" smtClean="0">
                <a:sym typeface="Wingdings" pitchFamily="2" charset="2"/>
              </a:rPr>
              <a:t>2</a:t>
            </a:r>
            <a:r>
              <a:rPr lang="en-US" sz="2000" dirty="0">
                <a:sym typeface="Wingdings" pitchFamily="2" charset="2"/>
              </a:rPr>
              <a:t>.  Next you write just enough code to get the test to pass (green = passing test)</a:t>
            </a:r>
          </a:p>
          <a:p>
            <a:r>
              <a:rPr lang="en-US" sz="2000" dirty="0">
                <a:sym typeface="Wingdings" pitchFamily="2" charset="2"/>
              </a:rPr>
              <a:t>	</a:t>
            </a:r>
            <a:r>
              <a:rPr lang="en-US" sz="2000" dirty="0" smtClean="0">
                <a:sym typeface="Wingdings" pitchFamily="2" charset="2"/>
              </a:rPr>
              <a:t>3</a:t>
            </a:r>
            <a:r>
              <a:rPr lang="en-US" sz="2000" dirty="0">
                <a:sym typeface="Wingdings" pitchFamily="2" charset="2"/>
              </a:rPr>
              <a:t>.  Then you refactor if </a:t>
            </a:r>
            <a:r>
              <a:rPr lang="en-US" sz="2000" dirty="0" smtClean="0">
                <a:sym typeface="Wingdings" pitchFamily="2" charset="2"/>
              </a:rPr>
              <a:t>necessary</a:t>
            </a:r>
          </a:p>
          <a:p>
            <a:r>
              <a:rPr lang="en-US" sz="2000" dirty="0" smtClean="0">
                <a:sym typeface="Wingdings" pitchFamily="2" charset="2"/>
              </a:rPr>
              <a:t>		</a:t>
            </a:r>
            <a:endParaRPr lang="en-US" sz="2000" dirty="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914017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r>
              <a:rPr lang="en-US" sz="2000" dirty="0" smtClean="0">
                <a:sym typeface="Wingdings" pitchFamily="2" charset="2"/>
              </a:rPr>
              <a:t>Lastly </a:t>
            </a:r>
            <a:r>
              <a:rPr lang="en-US" sz="2000" dirty="0">
                <a:sym typeface="Wingdings" pitchFamily="2" charset="2"/>
              </a:rPr>
              <a:t>is “Arrange – Act – Assert”</a:t>
            </a:r>
          </a:p>
          <a:p>
            <a:r>
              <a:rPr lang="en-US" sz="2000" dirty="0" smtClean="0">
                <a:sym typeface="Wingdings" pitchFamily="2" charset="2"/>
              </a:rPr>
              <a:t>	This </a:t>
            </a:r>
            <a:r>
              <a:rPr lang="en-US" sz="2000" dirty="0">
                <a:sym typeface="Wingdings" pitchFamily="2" charset="2"/>
              </a:rPr>
              <a:t>applies to how your tests should be structured</a:t>
            </a:r>
          </a:p>
          <a:p>
            <a:r>
              <a:rPr lang="en-US" sz="2000" dirty="0">
                <a:sym typeface="Wingdings" pitchFamily="2" charset="2"/>
              </a:rPr>
              <a:t>	</a:t>
            </a:r>
            <a:r>
              <a:rPr lang="en-US" sz="2000" b="1" dirty="0" smtClean="0">
                <a:sym typeface="Wingdings" pitchFamily="2" charset="2"/>
              </a:rPr>
              <a:t>Arrange</a:t>
            </a:r>
            <a:r>
              <a:rPr lang="en-US" sz="2000" dirty="0">
                <a:sym typeface="Wingdings" pitchFamily="2" charset="2"/>
              </a:rPr>
              <a:t>: The first lines of code in your test should be for arranging, which means setting up any test dummies whether that is instantiating fakes or 			setting expectations on mocks, and also setting parameter values and instantiating the class under </a:t>
            </a:r>
            <a:r>
              <a:rPr lang="en-US" sz="2000" dirty="0" smtClean="0">
                <a:sym typeface="Wingdings" pitchFamily="2" charset="2"/>
              </a:rPr>
              <a:t>test</a:t>
            </a:r>
          </a:p>
          <a:p>
            <a:endParaRPr lang="en-US" sz="2000" dirty="0">
              <a:sym typeface="Wingdings" pitchFamily="2" charset="2"/>
            </a:endParaRPr>
          </a:p>
          <a:p>
            <a:r>
              <a:rPr lang="en-US" sz="2000" dirty="0">
                <a:sym typeface="Wingdings" pitchFamily="2" charset="2"/>
              </a:rPr>
              <a:t>	</a:t>
            </a:r>
            <a:r>
              <a:rPr lang="en-US" sz="2000" b="1" dirty="0" smtClean="0">
                <a:sym typeface="Wingdings" pitchFamily="2" charset="2"/>
              </a:rPr>
              <a:t>Act</a:t>
            </a:r>
            <a:r>
              <a:rPr lang="en-US" sz="2000" dirty="0">
                <a:sym typeface="Wingdings" pitchFamily="2" charset="2"/>
              </a:rPr>
              <a:t>: should be  single line calling the method under </a:t>
            </a:r>
            <a:r>
              <a:rPr lang="en-US" sz="2000" dirty="0" smtClean="0">
                <a:sym typeface="Wingdings" pitchFamily="2" charset="2"/>
              </a:rPr>
              <a:t>test</a:t>
            </a:r>
          </a:p>
          <a:p>
            <a:endParaRPr lang="en-US" sz="2000" dirty="0">
              <a:sym typeface="Wingdings" pitchFamily="2" charset="2"/>
            </a:endParaRPr>
          </a:p>
          <a:p>
            <a:r>
              <a:rPr lang="en-US" sz="2000" dirty="0">
                <a:sym typeface="Wingdings" pitchFamily="2" charset="2"/>
              </a:rPr>
              <a:t>	</a:t>
            </a:r>
            <a:r>
              <a:rPr lang="en-US" sz="2000" b="1" dirty="0" smtClean="0">
                <a:sym typeface="Wingdings" pitchFamily="2" charset="2"/>
              </a:rPr>
              <a:t>Assert</a:t>
            </a:r>
            <a:r>
              <a:rPr lang="en-US" sz="2000" dirty="0">
                <a:sym typeface="Wingdings" pitchFamily="2" charset="2"/>
              </a:rPr>
              <a:t>: this is where you verify your assumptions and this includes verifying mocks behaved has recorded as well as asserting against the object 			returned from calling the method under test</a:t>
            </a: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287309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return</a:t>
            </a:r>
            <a:r>
              <a:rPr lang="en-US" sz="1400" baseline="0" dirty="0" smtClean="0"/>
              <a:t> the sum of the two inputs</a:t>
            </a:r>
            <a:endParaRPr lang="en-US" sz="1400" dirty="0" smtClean="0"/>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assert </a:t>
            </a:r>
            <a:r>
              <a:rPr lang="en-US" sz="1400" b="1" dirty="0" smtClean="0"/>
              <a:t>tdd1</a:t>
            </a:r>
            <a:endParaRPr lang="en-US" sz="2400" dirty="0" smtClean="0"/>
          </a:p>
          <a:p>
            <a:pPr marL="1200150" lvl="2" indent="-285750" algn="l">
              <a:buFont typeface="Arial" pitchFamily="34" charset="0"/>
              <a:buChar char="•"/>
            </a:pPr>
            <a:r>
              <a:rPr lang="en-US" sz="1400" dirty="0" smtClean="0"/>
              <a:t>Run it – it fails because we don’t have the</a:t>
            </a:r>
            <a:r>
              <a:rPr lang="en-US" sz="1400" baseline="0" dirty="0" smtClean="0"/>
              <a:t> method implemented…</a:t>
            </a:r>
            <a:r>
              <a:rPr lang="en-US" sz="1400" b="1" baseline="0" dirty="0" smtClean="0"/>
              <a:t>this is our RED</a:t>
            </a:r>
          </a:p>
          <a:p>
            <a:pPr marL="1200150" lvl="2" indent="-285750" algn="l">
              <a:buFont typeface="Arial" pitchFamily="34" charset="0"/>
              <a:buChar char="•"/>
            </a:pPr>
            <a:r>
              <a:rPr lang="en-US" sz="1400" b="0" baseline="0" dirty="0" smtClean="0"/>
              <a:t>Implement method…</a:t>
            </a:r>
            <a:r>
              <a:rPr lang="en-US" sz="1400" b="1" baseline="0" dirty="0" smtClean="0"/>
              <a:t>have it just return 0</a:t>
            </a:r>
            <a:r>
              <a:rPr lang="en-US" sz="1400" b="0" baseline="0" dirty="0" smtClean="0"/>
              <a:t>…that is all we need to get the test to pass.</a:t>
            </a:r>
          </a:p>
          <a:p>
            <a:pPr marL="1200150" lvl="2" indent="-285750" algn="l">
              <a:buFont typeface="Arial" pitchFamily="34" charset="0"/>
              <a:buChar char="•"/>
            </a:pPr>
            <a:r>
              <a:rPr lang="en-US" sz="1400" b="0" baseline="0" dirty="0" smtClean="0"/>
              <a:t>Run test…it’s </a:t>
            </a:r>
            <a:r>
              <a:rPr lang="en-US" sz="1400" b="1" baseline="0" dirty="0" smtClean="0"/>
              <a:t>Green…great…but…</a:t>
            </a:r>
            <a:endParaRPr lang="en-US" sz="1400" b="0" dirty="0" smtClean="0"/>
          </a:p>
          <a:p>
            <a:pPr marL="1200150" lvl="2" indent="-285750" algn="l">
              <a:buFont typeface="Arial" pitchFamily="34" charset="0"/>
              <a:buChar char="•"/>
            </a:pPr>
            <a:r>
              <a:rPr lang="en-US" sz="1400" dirty="0" smtClean="0"/>
              <a:t>Talk about readability</a:t>
            </a:r>
          </a:p>
          <a:p>
            <a:pPr marL="1200150" lvl="2" indent="-285750" algn="l">
              <a:buFont typeface="Arial" pitchFamily="34" charset="0"/>
              <a:buChar char="•"/>
            </a:pPr>
            <a:r>
              <a:rPr lang="en-US" sz="1400" dirty="0" smtClean="0"/>
              <a:t>Talk about NuGet</a:t>
            </a:r>
          </a:p>
          <a:p>
            <a:pPr marL="1200150" lvl="2" indent="-285750" algn="l">
              <a:buFont typeface="Arial" pitchFamily="34" charset="0"/>
              <a:buChar char="•"/>
            </a:pPr>
            <a:r>
              <a:rPr lang="en-US" sz="1400" dirty="0" err="1" smtClean="0"/>
              <a:t>FluentAssertions</a:t>
            </a:r>
            <a:endParaRPr lang="en-US" sz="1400" dirty="0" smtClean="0"/>
          </a:p>
          <a:p>
            <a:pPr marL="2114550" lvl="4" indent="-285750" algn="l">
              <a:buFont typeface="Arial" pitchFamily="34" charset="0"/>
              <a:buChar char="•"/>
            </a:pPr>
            <a:r>
              <a:rPr lang="en-US" sz="1400" dirty="0" smtClean="0"/>
              <a:t> </a:t>
            </a:r>
            <a:r>
              <a:rPr lang="en-US" sz="1200" kern="1200" dirty="0" err="1" smtClean="0">
                <a:solidFill>
                  <a:schemeClr val="tx1"/>
                </a:solidFill>
                <a:effectLst/>
                <a:latin typeface="+mn-lt"/>
                <a:ea typeface="+mn-ea"/>
                <a:cs typeface="+mn-cs"/>
              </a:rPr>
              <a:t>result.Should</a:t>
            </a:r>
            <a:r>
              <a:rPr lang="en-US" dirty="0" smtClean="0"/>
              <a:t>()</a:t>
            </a:r>
            <a:r>
              <a:rPr lang="en-US" sz="1200" kern="1200" dirty="0" smtClean="0">
                <a:solidFill>
                  <a:schemeClr val="tx1"/>
                </a:solidFill>
                <a:effectLst/>
                <a:latin typeface="+mn-lt"/>
                <a:ea typeface="+mn-ea"/>
                <a:cs typeface="+mn-cs"/>
              </a:rPr>
              <a:t>.Be</a:t>
            </a:r>
            <a:r>
              <a:rPr lang="en-US" dirty="0" smtClean="0"/>
              <a:t>(</a:t>
            </a:r>
            <a:r>
              <a:rPr lang="en-US" sz="1200" kern="1200" dirty="0" smtClean="0">
                <a:solidFill>
                  <a:schemeClr val="tx1"/>
                </a:solidFill>
                <a:effectLst/>
                <a:latin typeface="+mn-lt"/>
                <a:ea typeface="+mn-ea"/>
                <a:cs typeface="+mn-cs"/>
              </a:rPr>
              <a:t>12</a:t>
            </a:r>
            <a:r>
              <a:rPr lang="en-US" dirty="0" smtClean="0"/>
              <a:t>); </a:t>
            </a:r>
            <a:r>
              <a:rPr lang="en-US" sz="1400" dirty="0" smtClean="0"/>
              <a:t> </a:t>
            </a:r>
          </a:p>
          <a:p>
            <a:pPr marL="1200150" lvl="2" indent="-285750" algn="l">
              <a:buFont typeface="Arial" pitchFamily="34" charset="0"/>
              <a:buChar char="•"/>
            </a:pPr>
            <a:r>
              <a:rPr lang="en-US" sz="1400" b="1" dirty="0" smtClean="0"/>
              <a:t>Refactor</a:t>
            </a:r>
          </a:p>
          <a:p>
            <a:pPr marL="1657350" lvl="3" indent="-285750" algn="l">
              <a:buFont typeface="Arial" pitchFamily="34" charset="0"/>
              <a:buChar char="•"/>
            </a:pPr>
            <a:r>
              <a:rPr lang="en-US" sz="1400" dirty="0" smtClean="0"/>
              <a:t>Nothing really to refactor</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lvl="0" indent="-171450">
              <a:buFont typeface="Arial" panose="020B0604020202020204" pitchFamily="34" charset="0"/>
              <a:buChar char="•"/>
            </a:pPr>
            <a:r>
              <a:rPr lang="en-US" sz="1200" kern="0" dirty="0" smtClean="0">
                <a:solidFill>
                  <a:srgbClr val="000000"/>
                </a:solidFill>
              </a:rPr>
              <a:t>Types of testing</a:t>
            </a:r>
          </a:p>
          <a:p>
            <a:pPr marL="171450" lvl="0" indent="-171450">
              <a:buFont typeface="Arial" panose="020B0604020202020204" pitchFamily="34" charset="0"/>
              <a:buChar char="•"/>
            </a:pPr>
            <a:r>
              <a:rPr lang="en-US" sz="1200" kern="0" dirty="0" smtClean="0">
                <a:solidFill>
                  <a:srgbClr val="000000"/>
                </a:solidFill>
              </a:rPr>
              <a:t>What is Test-driven development?</a:t>
            </a:r>
          </a:p>
          <a:p>
            <a:pPr marL="171450" indent="-171450">
              <a:buFont typeface="Arial" panose="020B0604020202020204" pitchFamily="34" charset="0"/>
              <a:buChar char="•"/>
            </a:pPr>
            <a:r>
              <a:rPr lang="en-US" sz="1200" kern="0" dirty="0" smtClean="0">
                <a:solidFill>
                  <a:srgbClr val="000000"/>
                </a:solidFill>
              </a:rPr>
              <a:t>Unit Testing</a:t>
            </a:r>
          </a:p>
          <a:p>
            <a:pPr marL="171450" lvl="0" indent="-171450">
              <a:buFont typeface="Arial" panose="020B0604020202020204" pitchFamily="34" charset="0"/>
              <a:buChar char="•"/>
            </a:pPr>
            <a:r>
              <a:rPr lang="en-US" sz="1200" kern="0" dirty="0" smtClean="0">
                <a:solidFill>
                  <a:srgbClr val="000000"/>
                </a:solidFill>
              </a:rPr>
              <a:t>Concepts and stuff</a:t>
            </a:r>
          </a:p>
          <a:p>
            <a:pPr marL="171450" lvl="0" indent="-171450">
              <a:buFont typeface="Arial" panose="020B0604020202020204" pitchFamily="34" charset="0"/>
              <a:buChar char="•"/>
            </a:pPr>
            <a:r>
              <a:rPr lang="en-US" sz="1200" kern="0" dirty="0" smtClean="0">
                <a:solidFill>
                  <a:srgbClr val="000000"/>
                </a:solidFill>
              </a:rPr>
              <a:t>Organization</a:t>
            </a:r>
          </a:p>
          <a:p>
            <a:pPr marL="171450" lvl="0" indent="-171450">
              <a:buFont typeface="Arial" panose="020B0604020202020204" pitchFamily="34" charset="0"/>
              <a:buChar char="•"/>
            </a:pPr>
            <a:r>
              <a:rPr lang="en-US" sz="1200" kern="0" dirty="0" smtClean="0">
                <a:solidFill>
                  <a:srgbClr val="000000"/>
                </a:solidFill>
              </a:rPr>
              <a:t>DI/</a:t>
            </a:r>
            <a:r>
              <a:rPr lang="en-US" sz="1200" kern="0" dirty="0" err="1" smtClean="0">
                <a:solidFill>
                  <a:srgbClr val="000000"/>
                </a:solidFill>
              </a:rPr>
              <a:t>IoC</a:t>
            </a:r>
            <a:endParaRPr lang="en-US" sz="1200" kern="0" dirty="0" smtClean="0">
              <a:solidFill>
                <a:srgbClr val="000000"/>
              </a:solidFill>
            </a:endParaRPr>
          </a:p>
          <a:p>
            <a:pPr marL="171450" lvl="0" indent="-171450">
              <a:buFont typeface="Arial" panose="020B0604020202020204" pitchFamily="34" charset="0"/>
              <a:buChar char="•"/>
            </a:pPr>
            <a:r>
              <a:rPr lang="en-US" sz="1200" kern="0" dirty="0" smtClean="0">
                <a:solidFill>
                  <a:srgbClr val="000000"/>
                </a:solidFill>
              </a:rPr>
              <a:t>Mocks, Fakes, Stubs</a:t>
            </a:r>
            <a:endParaRPr lang="en-US" sz="1200" kern="0" dirty="0">
              <a:solidFill>
                <a:srgbClr val="000000"/>
              </a:solidFill>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457200" lvl="1" indent="0" algn="l">
              <a:buFont typeface="Arial" pitchFamily="34" charset="0"/>
              <a:buNone/>
            </a:pPr>
            <a:r>
              <a:rPr lang="en-US" b="1" dirty="0" smtClean="0"/>
              <a:t>Inversion of Control</a:t>
            </a:r>
          </a:p>
          <a:p>
            <a:pPr marL="457200" lvl="1" indent="0" algn="l">
              <a:buFont typeface="Arial" pitchFamily="34" charset="0"/>
              <a:buNone/>
            </a:pPr>
            <a:r>
              <a:rPr lang="en-US" b="0" dirty="0" smtClean="0"/>
              <a:t>Is</a:t>
            </a:r>
            <a:r>
              <a:rPr lang="en-US" b="0" baseline="0" dirty="0" smtClean="0"/>
              <a:t> the concept of instead of a class directly instantiating all it’s dependencies they are provided at runtime by the caller or consuming class.</a:t>
            </a:r>
          </a:p>
          <a:p>
            <a:pPr marL="457200" lvl="1" indent="0" algn="l">
              <a:buFont typeface="Arial" pitchFamily="34" charset="0"/>
              <a:buNone/>
            </a:pPr>
            <a:r>
              <a:rPr lang="en-US" b="0" baseline="0" dirty="0" smtClean="0"/>
              <a:t>So, at design/compile time the class is not aware of a concrete implementation only the contract or interface.</a:t>
            </a:r>
          </a:p>
          <a:p>
            <a:pPr marL="457200" lvl="1" indent="0" algn="l">
              <a:buFont typeface="Arial" pitchFamily="34" charset="0"/>
              <a:buNone/>
            </a:pPr>
            <a:r>
              <a:rPr lang="en-US" b="0" baseline="0" dirty="0" smtClean="0"/>
              <a:t>This goes back to one the core concepts we covered…program to interfaces not implementations.</a:t>
            </a:r>
          </a:p>
          <a:p>
            <a:pPr marL="457200" lvl="1" indent="0" algn="l">
              <a:buFont typeface="Arial" pitchFamily="34" charset="0"/>
              <a:buNone/>
            </a:pPr>
            <a:endParaRPr lang="en-US" b="0" baseline="0" dirty="0" smtClean="0"/>
          </a:p>
          <a:p>
            <a:pPr marL="457200" lvl="1" indent="0" algn="l">
              <a:buFont typeface="Arial" pitchFamily="34" charset="0"/>
              <a:buNone/>
            </a:pPr>
            <a:r>
              <a:rPr lang="en-US" b="0" baseline="0" dirty="0" smtClean="0"/>
              <a:t>Inversion of Control can be accomplished using </a:t>
            </a:r>
            <a:r>
              <a:rPr lang="en-US" b="1" baseline="0" dirty="0" smtClean="0"/>
              <a:t>Dependency Injection</a:t>
            </a:r>
            <a:r>
              <a:rPr lang="en-US" b="0" baseline="0" dirty="0" smtClean="0"/>
              <a:t>, which</a:t>
            </a:r>
            <a:endParaRPr lang="en-US" b="0" dirty="0" smtClean="0"/>
          </a:p>
          <a:p>
            <a:pPr marL="457200" lvl="1" indent="0" algn="l">
              <a:buFont typeface="Arial" pitchFamily="34" charset="0"/>
              <a:buNone/>
            </a:pPr>
            <a:endParaRPr lang="en-US" b="1" dirty="0" smtClean="0"/>
          </a:p>
          <a:p>
            <a:pPr marL="742950" lvl="1" indent="-285750" algn="l">
              <a:buFont typeface="Arial" pitchFamily="34" charset="0"/>
              <a:buChar char="•"/>
            </a:pPr>
            <a:r>
              <a:rPr lang="en-US" dirty="0" smtClean="0"/>
              <a:t>Is the act of “injecting” the dependency’s that</a:t>
            </a:r>
            <a:r>
              <a:rPr lang="en-US" baseline="0" dirty="0" smtClean="0"/>
              <a:t> a</a:t>
            </a:r>
            <a:r>
              <a:rPr lang="en-US" dirty="0" smtClean="0"/>
              <a:t> class needs.</a:t>
            </a:r>
          </a:p>
          <a:p>
            <a:pPr marL="742950" lvl="1" indent="-285750" algn="l">
              <a:buFont typeface="Arial" pitchFamily="34" charset="0"/>
              <a:buChar char="•"/>
            </a:pPr>
            <a:r>
              <a:rPr lang="en-US" dirty="0" smtClean="0"/>
              <a:t>You can do this using</a:t>
            </a:r>
            <a:r>
              <a:rPr lang="en-US" baseline="0" dirty="0" smtClean="0"/>
              <a:t> </a:t>
            </a:r>
            <a:endParaRPr lang="en-US" dirty="0" smtClean="0"/>
          </a:p>
          <a:p>
            <a:pPr marL="1200150" lvl="2" indent="-285750" algn="l">
              <a:buFont typeface="Arial" pitchFamily="34" charset="0"/>
              <a:buChar char="•"/>
            </a:pPr>
            <a:r>
              <a:rPr lang="en-US" dirty="0" smtClean="0"/>
              <a:t>Constructors</a:t>
            </a:r>
          </a:p>
          <a:p>
            <a:pPr marL="1200150" lvl="2" indent="-285750" algn="l">
              <a:buFont typeface="Arial" pitchFamily="34" charset="0"/>
              <a:buChar char="•"/>
            </a:pPr>
            <a:r>
              <a:rPr lang="en-US" dirty="0" smtClean="0"/>
              <a:t>Properties</a:t>
            </a:r>
            <a:endParaRPr lang="en-US" b="1" dirty="0" smtClean="0"/>
          </a:p>
          <a:p>
            <a:pPr marL="742950" lvl="1" indent="-285750" algn="l">
              <a:buFont typeface="Arial" pitchFamily="34" charset="0"/>
              <a:buChar char="•"/>
            </a:pPr>
            <a:r>
              <a:rPr lang="en-US" b="1" dirty="0" smtClean="0"/>
              <a:t>We</a:t>
            </a:r>
            <a:r>
              <a:rPr lang="en-US" b="1" baseline="0" dirty="0" smtClean="0"/>
              <a:t> will look at this in more detail in our next demo.</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457200" lvl="1" indent="0" algn="l">
              <a:buFont typeface="Arial" pitchFamily="34" charset="0"/>
              <a:buNone/>
            </a:pPr>
            <a:r>
              <a:rPr lang="en-US" dirty="0" smtClean="0"/>
              <a:t>The result of properly</a:t>
            </a:r>
            <a:r>
              <a:rPr lang="en-US" baseline="0" dirty="0" smtClean="0"/>
              <a:t> implemented DI/</a:t>
            </a:r>
            <a:r>
              <a:rPr lang="en-US" baseline="0" dirty="0" err="1" smtClean="0"/>
              <a:t>IoC</a:t>
            </a:r>
            <a:r>
              <a:rPr lang="en-US" baseline="0" dirty="0" smtClean="0"/>
              <a:t> is…</a:t>
            </a:r>
            <a:endParaRPr lang="en-US" dirty="0" smtClean="0"/>
          </a:p>
          <a:p>
            <a:pPr marL="742950" lvl="1" indent="-285750" algn="l">
              <a:buFont typeface="Arial" pitchFamily="34" charset="0"/>
              <a:buChar char="•"/>
            </a:pPr>
            <a:r>
              <a:rPr lang="en-US" dirty="0" smtClean="0"/>
              <a:t>Separation of Concerns</a:t>
            </a:r>
          </a:p>
          <a:p>
            <a:pPr marL="1200150" lvl="2" indent="-285750" algn="l">
              <a:buFont typeface="Arial" pitchFamily="34" charset="0"/>
              <a:buChar char="•"/>
            </a:pPr>
            <a:r>
              <a:rPr lang="en-US" dirty="0" smtClean="0"/>
              <a:t>A piece of code</a:t>
            </a:r>
            <a:r>
              <a:rPr lang="en-US" baseline="0" dirty="0" smtClean="0"/>
              <a:t> should only be concerned about it’s core responsibilities.</a:t>
            </a:r>
          </a:p>
          <a:p>
            <a:pPr marL="1200150" lvl="2" indent="-285750" algn="l">
              <a:buFont typeface="Arial" pitchFamily="34" charset="0"/>
              <a:buChar char="•"/>
            </a:pPr>
            <a:r>
              <a:rPr lang="en-US" baseline="0" dirty="0" smtClean="0"/>
              <a:t>A business logic class shouldn’t care or know about how the logger is implemented</a:t>
            </a:r>
          </a:p>
          <a:p>
            <a:pPr marL="914400" lvl="2" indent="0" algn="l">
              <a:buFont typeface="Arial" pitchFamily="34" charset="0"/>
              <a:buNone/>
            </a:pPr>
            <a:endParaRPr lang="en-US" dirty="0" smtClean="0"/>
          </a:p>
          <a:p>
            <a:pPr marL="742950" lvl="1" indent="-285750" algn="l">
              <a:buFont typeface="Arial" pitchFamily="34" charset="0"/>
              <a:buChar char="•"/>
            </a:pPr>
            <a:r>
              <a:rPr lang="en-US" dirty="0" err="1" smtClean="0"/>
              <a:t>Mockability</a:t>
            </a:r>
            <a:endParaRPr lang="en-US" dirty="0" smtClean="0"/>
          </a:p>
          <a:p>
            <a:pPr marL="1200150" lvl="2" indent="-285750" algn="l">
              <a:buFont typeface="Arial" pitchFamily="34" charset="0"/>
              <a:buChar char="•"/>
            </a:pPr>
            <a:r>
              <a:rPr lang="en-US" dirty="0" smtClean="0"/>
              <a:t>The ability to use stand-ins in place of actual</a:t>
            </a:r>
            <a:r>
              <a:rPr lang="en-US" baseline="0" dirty="0" smtClean="0"/>
              <a:t> concrete dependencies.</a:t>
            </a:r>
            <a:endParaRPr lang="en-US" dirty="0" smtClean="0"/>
          </a:p>
          <a:p>
            <a:pPr marL="1200150" lvl="2" indent="-285750" algn="l">
              <a:buFont typeface="Arial" pitchFamily="34" charset="0"/>
              <a:buChar char="•"/>
            </a:pPr>
            <a:r>
              <a:rPr lang="en-US" dirty="0" smtClean="0"/>
              <a:t>We’ll</a:t>
            </a:r>
            <a:r>
              <a:rPr lang="en-US" baseline="0" dirty="0" smtClean="0"/>
              <a:t> talk about this much more in a bit</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742950" lvl="1" indent="-285750" algn="l">
              <a:buFont typeface="Arial" pitchFamily="34" charset="0"/>
              <a:buChar char="•"/>
            </a:pPr>
            <a:r>
              <a:rPr lang="en-US" dirty="0" smtClean="0"/>
              <a:t>Look at the new requirement for validation</a:t>
            </a:r>
          </a:p>
          <a:p>
            <a:pPr marL="742950" lvl="1" indent="-285750" algn="l">
              <a:buFont typeface="Arial" pitchFamily="34" charset="0"/>
              <a:buChar char="•"/>
            </a:pPr>
            <a:r>
              <a:rPr lang="en-US" baseline="0" dirty="0" smtClean="0"/>
              <a:t>Show</a:t>
            </a:r>
            <a:endParaRPr lang="en-US" dirty="0" smtClean="0"/>
          </a:p>
          <a:p>
            <a:pPr marL="1200150" lvl="2" indent="-285750" algn="l">
              <a:buFont typeface="Arial" pitchFamily="34" charset="0"/>
              <a:buChar char="•"/>
            </a:pPr>
            <a:r>
              <a:rPr lang="en-US" dirty="0" err="1" smtClean="0"/>
              <a:t>IValidationService</a:t>
            </a:r>
            <a:r>
              <a:rPr lang="en-US" dirty="0" smtClean="0"/>
              <a:t>…this satisfies</a:t>
            </a:r>
            <a:r>
              <a:rPr lang="en-US" baseline="0" dirty="0" smtClean="0"/>
              <a:t> the contract defined in the spec</a:t>
            </a:r>
            <a:endParaRPr lang="en-US" dirty="0" smtClean="0"/>
          </a:p>
          <a:p>
            <a:pPr marL="1200150" lvl="2" indent="-285750" algn="l">
              <a:buFont typeface="Arial" pitchFamily="34" charset="0"/>
              <a:buChar char="•"/>
            </a:pPr>
            <a:r>
              <a:rPr lang="en-US" dirty="0" err="1" smtClean="0"/>
              <a:t>ValidationService</a:t>
            </a:r>
            <a:endParaRPr lang="en-US" dirty="0" smtClean="0"/>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sz="1200" kern="1200" dirty="0" smtClean="0">
                <a:solidFill>
                  <a:schemeClr val="tx1"/>
                </a:solidFill>
                <a:effectLst/>
                <a:latin typeface="Consolas" panose="020B0609020204030204" pitchFamily="49" charset="0"/>
                <a:ea typeface="+mn-ea"/>
                <a:cs typeface="Consolas" panose="020B0609020204030204" pitchFamily="49" charset="0"/>
              </a:rPr>
              <a:t>public</a:t>
            </a:r>
            <a:r>
              <a:rPr lang="en-US" dirty="0" smtClean="0">
                <a:latin typeface="Consolas" panose="020B0609020204030204" pitchFamily="49" charset="0"/>
                <a:cs typeface="Consolas" panose="020B0609020204030204" pitchFamily="49" charset="0"/>
              </a:rPr>
              <a:t> </a:t>
            </a:r>
            <a:r>
              <a:rPr lang="en-US" sz="1200" kern="1200" dirty="0" err="1" smtClean="0">
                <a:solidFill>
                  <a:schemeClr val="tx1"/>
                </a:solidFill>
                <a:effectLst/>
                <a:latin typeface="Consolas" panose="020B0609020204030204" pitchFamily="49" charset="0"/>
                <a:ea typeface="+mn-ea"/>
                <a:cs typeface="Consolas" panose="020B0609020204030204" pitchFamily="49" charset="0"/>
              </a:rPr>
              <a:t>IValidationService</a:t>
            </a:r>
            <a:r>
              <a:rPr lang="en-US" dirty="0" smtClean="0">
                <a:latin typeface="Consolas" panose="020B0609020204030204" pitchFamily="49" charset="0"/>
                <a:cs typeface="Consolas" panose="020B0609020204030204" pitchFamily="49" charset="0"/>
              </a:rPr>
              <a:t> </a:t>
            </a:r>
            <a:r>
              <a:rPr lang="en-US" sz="1200" kern="1200" dirty="0" err="1" smtClean="0">
                <a:solidFill>
                  <a:schemeClr val="tx1"/>
                </a:solidFill>
                <a:effectLst/>
                <a:latin typeface="Consolas" panose="020B0609020204030204" pitchFamily="49" charset="0"/>
                <a:ea typeface="+mn-ea"/>
                <a:cs typeface="Consolas" panose="020B0609020204030204" pitchFamily="49" charset="0"/>
              </a:rPr>
              <a:t>ValidationService</a:t>
            </a:r>
            <a:r>
              <a:rPr lang="en-US" dirty="0" smtClean="0">
                <a:latin typeface="Consolas" panose="020B0609020204030204" pitchFamily="49" charset="0"/>
                <a:cs typeface="Consolas" panose="020B0609020204030204" pitchFamily="49" charset="0"/>
              </a:rPr>
              <a:t> { </a:t>
            </a:r>
            <a:r>
              <a:rPr lang="en-US" sz="1200" kern="1200" dirty="0" smtClean="0">
                <a:solidFill>
                  <a:schemeClr val="tx1"/>
                </a:solidFill>
                <a:effectLst/>
                <a:latin typeface="Consolas" panose="020B0609020204030204" pitchFamily="49" charset="0"/>
                <a:ea typeface="+mn-ea"/>
                <a:cs typeface="Consolas" panose="020B0609020204030204" pitchFamily="49" charset="0"/>
              </a:rPr>
              <a:t>get</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set</a:t>
            </a:r>
            <a:r>
              <a:rPr lang="en-US" dirty="0" smtClean="0">
                <a:latin typeface="Consolas" panose="020B0609020204030204" pitchFamily="49" charset="0"/>
                <a:cs typeface="Consolas" panose="020B0609020204030204" pitchFamily="49" charset="0"/>
              </a:rPr>
              <a:t>; } </a:t>
            </a:r>
          </a:p>
          <a:p>
            <a:pPr marL="1200150" lvl="2" indent="-285750" algn="l">
              <a:buFont typeface="Arial" pitchFamily="34" charset="0"/>
              <a:buChar char="•"/>
            </a:pPr>
            <a:r>
              <a:rPr lang="en-US" sz="1200" kern="1200" dirty="0" smtClean="0">
                <a:solidFill>
                  <a:schemeClr val="tx1"/>
                </a:solidFill>
                <a:effectLst/>
                <a:latin typeface="Consolas" panose="020B0609020204030204" pitchFamily="49" charset="0"/>
                <a:ea typeface="+mn-ea"/>
                <a:cs typeface="Consolas" panose="020B0609020204030204" pitchFamily="49" charset="0"/>
              </a:rPr>
              <a:t>if</a:t>
            </a:r>
            <a:r>
              <a:rPr lang="en-US" dirty="0" smtClean="0">
                <a:latin typeface="Consolas" panose="020B0609020204030204" pitchFamily="49" charset="0"/>
                <a:cs typeface="Consolas" panose="020B0609020204030204" pitchFamily="49" charset="0"/>
              </a:rPr>
              <a:t> (</a:t>
            </a:r>
            <a:r>
              <a:rPr lang="en-US" sz="1200" kern="1200" dirty="0" err="1" smtClean="0">
                <a:solidFill>
                  <a:schemeClr val="tx1"/>
                </a:solidFill>
                <a:effectLst/>
                <a:latin typeface="Consolas" panose="020B0609020204030204" pitchFamily="49" charset="0"/>
                <a:ea typeface="+mn-ea"/>
                <a:cs typeface="Consolas" panose="020B0609020204030204" pitchFamily="49" charset="0"/>
              </a:rPr>
              <a:t>ValidationService.ValidateForAdd</a:t>
            </a:r>
            <a:r>
              <a:rPr lang="en-US" dirty="0" smtClean="0">
                <a:latin typeface="Consolas" panose="020B0609020204030204" pitchFamily="49" charset="0"/>
                <a:cs typeface="Consolas" panose="020B0609020204030204" pitchFamily="49" charset="0"/>
              </a:rPr>
              <a:t>(</a:t>
            </a:r>
            <a:r>
              <a:rPr lang="en-US" sz="1200" kern="1200" dirty="0" smtClean="0">
                <a:solidFill>
                  <a:schemeClr val="tx1"/>
                </a:solidFill>
                <a:effectLst/>
                <a:latin typeface="Consolas" panose="020B0609020204030204" pitchFamily="49" charset="0"/>
                <a:ea typeface="+mn-ea"/>
                <a:cs typeface="Consolas" panose="020B0609020204030204" pitchFamily="49" charset="0"/>
              </a:rPr>
              <a:t>value1</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value2</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throw</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new</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Exception</a:t>
            </a:r>
            <a:r>
              <a:rPr lang="en-US" dirty="0" smtClean="0">
                <a:latin typeface="Consolas" panose="020B0609020204030204" pitchFamily="49" charset="0"/>
                <a:cs typeface="Consolas" panose="020B0609020204030204" pitchFamily="49" charset="0"/>
              </a:rPr>
              <a:t>(</a:t>
            </a:r>
            <a:r>
              <a:rPr lang="en-US" sz="1200" kern="1200" dirty="0" smtClean="0">
                <a:solidFill>
                  <a:schemeClr val="tx1"/>
                </a:solidFill>
                <a:effectLst/>
                <a:latin typeface="Consolas" panose="020B0609020204030204" pitchFamily="49" charset="0"/>
                <a:ea typeface="+mn-ea"/>
                <a:cs typeface="Consolas" panose="020B0609020204030204" pitchFamily="49" charset="0"/>
              </a:rPr>
              <a:t>"DOH!"</a:t>
            </a:r>
            <a:r>
              <a:rPr lang="en-US" dirty="0" smtClean="0">
                <a:latin typeface="Consolas" panose="020B0609020204030204" pitchFamily="49" charset="0"/>
                <a:cs typeface="Consolas" panose="020B0609020204030204" pitchFamily="49" charset="0"/>
              </a:rPr>
              <a:t>);</a:t>
            </a:r>
            <a:r>
              <a:rPr lang="en-US" dirty="0" smtClean="0"/>
              <a:t> </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Let’s build this…and we should</a:t>
            </a:r>
            <a:r>
              <a:rPr lang="en-US" baseline="0" dirty="0" smtClean="0"/>
              <a:t> have a build error…can anyone tell me where?</a:t>
            </a:r>
          </a:p>
          <a:p>
            <a:pPr marL="1200150" lvl="2" indent="-285750" algn="l">
              <a:buFont typeface="Arial" pitchFamily="34" charset="0"/>
              <a:buChar char="•"/>
            </a:pPr>
            <a:r>
              <a:rPr lang="en-US" baseline="0" dirty="0" smtClean="0"/>
              <a:t>Fix build error</a:t>
            </a:r>
            <a:endParaRPr lang="en-US" dirty="0" smtClean="0"/>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So for</a:t>
            </a:r>
            <a:r>
              <a:rPr lang="en-US" baseline="0" dirty="0" smtClean="0"/>
              <a:t> now let’s be good little </a:t>
            </a:r>
            <a:r>
              <a:rPr lang="en-US" baseline="0" dirty="0" err="1" smtClean="0"/>
              <a:t>TDD’rs</a:t>
            </a:r>
            <a:r>
              <a:rPr lang="en-US" baseline="0" dirty="0" smtClean="0"/>
              <a:t> and run our tests to make sure we didn’t break anything</a:t>
            </a:r>
          </a:p>
          <a:p>
            <a:pPr marL="742950" lvl="1" indent="-285750" algn="l">
              <a:buFont typeface="Arial" pitchFamily="34" charset="0"/>
              <a:buChar char="•"/>
            </a:pPr>
            <a:endParaRPr lang="en-US" baseline="0" dirty="0" smtClean="0"/>
          </a:p>
          <a:p>
            <a:pPr marL="1200150" lvl="2" indent="-285750" algn="l">
              <a:buFont typeface="Arial" pitchFamily="34" charset="0"/>
              <a:buChar char="•"/>
            </a:pPr>
            <a:r>
              <a:rPr lang="en-US" baseline="0" dirty="0" smtClean="0"/>
              <a:t>WTF!?!  The validation service is </a:t>
            </a:r>
            <a:r>
              <a:rPr lang="en-US" baseline="0" dirty="0" err="1" smtClean="0"/>
              <a:t>erroring</a:t>
            </a:r>
            <a:r>
              <a:rPr lang="en-US" baseline="0" dirty="0" smtClean="0"/>
              <a:t> out.</a:t>
            </a:r>
          </a:p>
          <a:p>
            <a:pPr marL="1200150" lvl="2" indent="-285750" algn="l">
              <a:buFont typeface="Arial" pitchFamily="34" charset="0"/>
              <a:buChar char="•"/>
            </a:pPr>
            <a:r>
              <a:rPr lang="en-US" baseline="0" dirty="0" smtClean="0"/>
              <a:t>In our little self-contained scenario here it is because it I didn’t implement it…but ignore that for now</a:t>
            </a:r>
          </a:p>
          <a:p>
            <a:pPr marL="1200150" lvl="2" indent="-285750" algn="l">
              <a:buFont typeface="Arial" pitchFamily="34" charset="0"/>
              <a:buChar char="•"/>
            </a:pPr>
            <a:r>
              <a:rPr lang="en-US" baseline="0" dirty="0" smtClean="0"/>
              <a:t>Consider this one of those situations that I am sure you have all dealt with on many occasions…</a:t>
            </a:r>
          </a:p>
          <a:p>
            <a:pPr marL="1657350" lvl="3" indent="-285750" algn="l">
              <a:buFont typeface="Arial" pitchFamily="34" charset="0"/>
              <a:buChar char="•"/>
            </a:pPr>
            <a:r>
              <a:rPr lang="en-US" baseline="0" dirty="0" smtClean="0"/>
              <a:t>Some developer or team is responsible for coding something you are dependent on and they either</a:t>
            </a:r>
          </a:p>
          <a:p>
            <a:pPr marL="2114550" lvl="4" indent="-285750" algn="l">
              <a:buFont typeface="Arial" pitchFamily="34" charset="0"/>
              <a:buChar char="•"/>
            </a:pPr>
            <a:r>
              <a:rPr lang="en-US" baseline="0" dirty="0" smtClean="0"/>
              <a:t>Haven’t gotten around to it yet</a:t>
            </a:r>
          </a:p>
          <a:p>
            <a:pPr marL="2114550" lvl="4" indent="-285750" algn="l">
              <a:buFont typeface="Arial" pitchFamily="34" charset="0"/>
              <a:buChar char="•"/>
            </a:pPr>
            <a:r>
              <a:rPr lang="en-US" baseline="0" dirty="0" smtClean="0"/>
              <a:t>Or have errors in their code</a:t>
            </a:r>
          </a:p>
          <a:p>
            <a:pPr marL="2114550" lvl="4" indent="-285750" algn="l">
              <a:buFont typeface="Arial" pitchFamily="34" charset="0"/>
              <a:buChar char="•"/>
            </a:pPr>
            <a:r>
              <a:rPr lang="en-US" baseline="0" dirty="0" smtClean="0"/>
              <a:t>Guess we can call it a day ;)</a:t>
            </a:r>
          </a:p>
          <a:p>
            <a:pPr marL="2114550" lvl="4" indent="-285750" algn="l">
              <a:buFont typeface="Arial" pitchFamily="34" charset="0"/>
              <a:buChar char="•"/>
            </a:pPr>
            <a:r>
              <a:rPr lang="en-US" baseline="0" dirty="0" smtClean="0"/>
              <a:t>That is unless you are fluent on TDD and it’s core concepts.</a:t>
            </a:r>
          </a:p>
          <a:p>
            <a:pPr marL="2114550" lvl="4" indent="-285750" algn="l">
              <a:buFont typeface="Arial" pitchFamily="34" charset="0"/>
              <a:buChar char="•"/>
            </a:pPr>
            <a:r>
              <a:rPr lang="en-US" baseline="0" dirty="0" smtClean="0"/>
              <a:t>If you have need to sell TDD to your pointy haired bosses this is the perfect angle</a:t>
            </a:r>
          </a:p>
          <a:p>
            <a:pPr marL="2114550" lvl="4" indent="-285750" algn="l">
              <a:buFont typeface="Arial" pitchFamily="34" charset="0"/>
              <a:buChar char="•"/>
            </a:pPr>
            <a:r>
              <a:rPr lang="en-US" baseline="0" dirty="0" smtClean="0"/>
              <a:t>You will now be able to continue coding when external dependencies are not complete or broken or what ever</a:t>
            </a:r>
          </a:p>
          <a:p>
            <a:pPr marL="1200150" lvl="2" indent="-285750" algn="l">
              <a:buFont typeface="Arial" pitchFamily="34" charset="0"/>
              <a:buChar char="•"/>
            </a:pPr>
            <a:r>
              <a:rPr lang="en-US" baseline="0" dirty="0" smtClean="0"/>
              <a:t>Let’s talk about how we can do this…</a:t>
            </a:r>
            <a:endParaRPr lang="en-US" dirty="0" smtClean="0"/>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Implement </a:t>
            </a:r>
            <a:r>
              <a:rPr lang="en-US" dirty="0" err="1" smtClean="0"/>
              <a:t>IValidationService</a:t>
            </a:r>
            <a:endParaRPr lang="en-US" dirty="0" smtClean="0"/>
          </a:p>
          <a:p>
            <a:pPr marL="1657350" lvl="3" indent="-285750" algn="l">
              <a:buFont typeface="Arial" pitchFamily="34" charset="0"/>
              <a:buChar char="•"/>
            </a:pPr>
            <a:r>
              <a:rPr lang="en-US" dirty="0" smtClean="0"/>
              <a:t>Add should return true</a:t>
            </a:r>
          </a:p>
          <a:p>
            <a:pPr marL="742950" lvl="1"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Run it ----</a:t>
            </a:r>
            <a:r>
              <a:rPr lang="en-US" baseline="0" dirty="0" smtClean="0"/>
              <a:t> </a:t>
            </a:r>
            <a:r>
              <a:rPr lang="en-US" b="1" baseline="0" dirty="0" smtClean="0"/>
              <a:t>GREEN!</a:t>
            </a:r>
            <a:endParaRPr lang="en-US" dirty="0" smtClean="0"/>
          </a:p>
          <a:p>
            <a:pPr marL="742950" lvl="1" indent="-285750" algn="l">
              <a:buFont typeface="Arial" pitchFamily="34" charset="0"/>
              <a:buChar char="•"/>
            </a:pPr>
            <a:r>
              <a:rPr lang="en-US" dirty="0" smtClean="0"/>
              <a:t>This is great, we just moved the road block…but</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marL="1657350" lvl="3" indent="-285750" algn="l">
              <a:buFont typeface="Arial" pitchFamily="34" charset="0"/>
              <a:buChar char="•"/>
            </a:pPr>
            <a:endParaRPr lang="en-US" dirty="0" smtClean="0"/>
          </a:p>
          <a:p>
            <a:pPr eaLnBrk="1" hangingPunct="1">
              <a:spcBef>
                <a:spcPct val="0"/>
              </a:spcBef>
            </a:pPr>
            <a:r>
              <a:rPr lang="en-US" b="1" dirty="0" smtClean="0"/>
              <a:t>Let’s talk about MOCKS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decimal val1 = 1.23m;</a:t>
            </a:r>
          </a:p>
          <a:p>
            <a:r>
              <a:rPr lang="en-US" sz="1200" kern="1200" dirty="0" smtClean="0">
                <a:solidFill>
                  <a:schemeClr val="tx1"/>
                </a:solidFill>
                <a:latin typeface="+mn-lt"/>
                <a:ea typeface="+mn-ea"/>
                <a:cs typeface="+mn-cs"/>
              </a:rPr>
              <a:t>	            decimal val2 = 3.21m;</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mockRepository.StrictMock</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&gt;();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validationServiceMock.Expect</a:t>
            </a:r>
            <a:r>
              <a:rPr lang="en-US" sz="1200" b="1" kern="1200" dirty="0" smtClean="0">
                <a:solidFill>
                  <a:schemeClr val="tx1"/>
                </a:solidFill>
                <a:latin typeface="+mn-lt"/>
                <a:ea typeface="+mn-ea"/>
                <a:cs typeface="+mn-cs"/>
              </a:rPr>
              <a:t>(x =&gt; </a:t>
            </a:r>
            <a:r>
              <a:rPr lang="en-US" sz="1200" b="1" kern="1200" dirty="0" err="1" smtClean="0">
                <a:solidFill>
                  <a:schemeClr val="tx1"/>
                </a:solidFill>
                <a:latin typeface="+mn-lt"/>
                <a:ea typeface="+mn-ea"/>
                <a:cs typeface="+mn-cs"/>
              </a:rPr>
              <a:t>x.ValidateForAdd</a:t>
            </a:r>
            <a:r>
              <a:rPr lang="en-US" sz="1200" b="1" kern="1200" dirty="0" smtClean="0">
                <a:solidFill>
                  <a:schemeClr val="tx1"/>
                </a:solidFill>
                <a:latin typeface="+mn-lt"/>
                <a:ea typeface="+mn-ea"/>
                <a:cs typeface="+mn-cs"/>
              </a:rPr>
              <a:t>(val1, val2)).Return(true).</a:t>
            </a:r>
            <a:r>
              <a:rPr lang="en-US" sz="1200" b="1" kern="1200" dirty="0" err="1" smtClean="0">
                <a:solidFill>
                  <a:schemeClr val="tx1"/>
                </a:solidFill>
                <a:latin typeface="+mn-lt"/>
                <a:ea typeface="+mn-ea"/>
                <a:cs typeface="+mn-cs"/>
              </a:rPr>
              <a:t>Repeat.Once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mockRepository.ReplayAll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validationServiceMock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r>
              <a:rPr lang="en-US" sz="1200"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mockRepository.VerifyAll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result.ShouldBeType</a:t>
            </a:r>
            <a:r>
              <a:rPr lang="en-US" sz="1200" kern="1200" dirty="0" smtClean="0">
                <a:solidFill>
                  <a:schemeClr val="tx1"/>
                </a:solidFill>
                <a:latin typeface="+mn-lt"/>
                <a:ea typeface="+mn-ea"/>
                <a:cs typeface="+mn-cs"/>
              </a:rPr>
              <a:t>&lt;decimal&gt;();</a:t>
            </a:r>
          </a:p>
          <a:p>
            <a:r>
              <a:rPr lang="en-US" sz="1200" kern="1200" dirty="0" smtClean="0">
                <a:solidFill>
                  <a:schemeClr val="tx1"/>
                </a:solidFill>
                <a:latin typeface="+mn-lt"/>
                <a:ea typeface="+mn-ea"/>
                <a:cs typeface="+mn-cs"/>
              </a:rPr>
              <a:t>	  }</a:t>
            </a:r>
            <a:endParaRPr lang="en-US" sz="2400" dirty="0" smtClean="0"/>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457200" lvl="1" indent="0" algn="l">
              <a:buFont typeface="Arial" pitchFamily="34" charset="0"/>
              <a:buNone/>
            </a:pPr>
            <a:endParaRPr lang="en-US" sz="1400" dirty="0" smtClean="0"/>
          </a:p>
          <a:p>
            <a:pPr marL="742950" lvl="1" indent="-285750" algn="l">
              <a:buFont typeface="Arial" pitchFamily="34" charset="0"/>
              <a:buChar char="•"/>
            </a:pPr>
            <a:r>
              <a:rPr lang="en-US" sz="1400" dirty="0" smtClean="0"/>
              <a:t>OK,</a:t>
            </a:r>
            <a:r>
              <a:rPr lang="en-US" sz="1400" baseline="0" dirty="0" smtClean="0"/>
              <a:t> so far we are in great shape…but we still have that technical debt out there of using Constructor Injection…and that code smells!</a:t>
            </a:r>
          </a:p>
          <a:p>
            <a:pPr marL="742950" lvl="1" indent="-285750" algn="l">
              <a:buFont typeface="Arial" pitchFamily="34" charset="0"/>
              <a:buChar char="•"/>
            </a:pPr>
            <a:r>
              <a:rPr lang="en-US" sz="1400" baseline="0" dirty="0" smtClean="0"/>
              <a:t>Let’s fix that by implementing some DI/</a:t>
            </a:r>
            <a:r>
              <a:rPr lang="en-US" sz="1400" baseline="0" dirty="0" err="1" smtClean="0"/>
              <a:t>IoC</a:t>
            </a:r>
            <a:r>
              <a:rPr lang="en-US" sz="1400" baseline="0" dirty="0" smtClean="0"/>
              <a:t> tooling.</a:t>
            </a:r>
            <a:endParaRPr lang="en-US" sz="1400" dirty="0" smtClean="0"/>
          </a:p>
          <a:p>
            <a:pPr marL="742950" lvl="1"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34</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35</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47500" lnSpcReduction="20000"/>
          </a:bodyPr>
          <a:lstStyle/>
          <a:p>
            <a:pPr marL="742950" lvl="1" indent="-285750" algn="l">
              <a:buFont typeface="Arial" pitchFamily="34" charset="0"/>
              <a:buChar char="•"/>
            </a:pPr>
            <a:r>
              <a:rPr lang="en-US" sz="1400" dirty="0" smtClean="0"/>
              <a:t>Show </a:t>
            </a:r>
            <a:r>
              <a:rPr lang="en-US" sz="1400" dirty="0" err="1" smtClean="0"/>
              <a:t>IoCBootstrapper</a:t>
            </a:r>
            <a:endParaRPr lang="en-US" sz="1400" dirty="0" smtClean="0"/>
          </a:p>
          <a:p>
            <a:pPr marL="1200150" lvl="2" indent="-285750" algn="l">
              <a:buFont typeface="Arial" pitchFamily="34" charset="0"/>
              <a:buChar char="•"/>
            </a:pPr>
            <a:r>
              <a:rPr lang="en-US" sz="1400" dirty="0" smtClean="0"/>
              <a:t>Talk about what it does…</a:t>
            </a:r>
          </a:p>
          <a:p>
            <a:pPr marL="1200150" lvl="2" indent="-285750" algn="l">
              <a:buFont typeface="Arial" pitchFamily="34" charset="0"/>
              <a:buChar char="•"/>
            </a:pPr>
            <a:r>
              <a:rPr lang="en-US" sz="1400" dirty="0" smtClean="0"/>
              <a:t>Scans all assemblies from</a:t>
            </a:r>
            <a:r>
              <a:rPr lang="en-US" sz="1400" baseline="0" dirty="0" smtClean="0"/>
              <a:t> the application’s base directory</a:t>
            </a:r>
          </a:p>
          <a:p>
            <a:pPr marL="1200150" lvl="2" indent="-285750" algn="l">
              <a:buFont typeface="Arial" pitchFamily="34" charset="0"/>
              <a:buChar char="•"/>
            </a:pPr>
            <a:r>
              <a:rPr lang="en-US" sz="1400" baseline="0" dirty="0" smtClean="0"/>
              <a:t>And uses convention to resolve </a:t>
            </a:r>
            <a:r>
              <a:rPr lang="en-US" sz="1400" baseline="0" dirty="0" err="1" smtClean="0"/>
              <a:t>IFoo</a:t>
            </a:r>
            <a:r>
              <a:rPr lang="en-US" sz="1400" baseline="0" dirty="0" smtClean="0"/>
              <a:t> to Foo.</a:t>
            </a:r>
          </a:p>
          <a:p>
            <a:pPr marL="1200150" lvl="2" indent="-285750" algn="l">
              <a:buFont typeface="Arial" pitchFamily="34" charset="0"/>
              <a:buChar char="•"/>
            </a:pPr>
            <a:r>
              <a:rPr lang="en-US" sz="1400" baseline="0" dirty="0" smtClean="0"/>
              <a:t>In this case we call the </a:t>
            </a:r>
            <a:r>
              <a:rPr lang="en-US" sz="1400" baseline="0" dirty="0" err="1" smtClean="0"/>
              <a:t>Boostrap</a:t>
            </a:r>
            <a:r>
              <a:rPr lang="en-US" sz="1400" baseline="0" dirty="0" smtClean="0"/>
              <a:t> method from our programs Main method because we are using a console app</a:t>
            </a:r>
          </a:p>
          <a:p>
            <a:pPr marL="1657350" lvl="3" indent="-285750" algn="l">
              <a:buFont typeface="Arial" pitchFamily="34" charset="0"/>
              <a:buChar char="•"/>
            </a:pPr>
            <a:r>
              <a:rPr lang="en-US" sz="1400" baseline="0" dirty="0" smtClean="0"/>
              <a:t>In a web app you would do the bootstrapping on Application Start</a:t>
            </a:r>
            <a:endParaRPr lang="en-US" sz="1400" dirty="0" smtClean="0"/>
          </a:p>
          <a:p>
            <a:pPr marL="742950" lvl="1" indent="-285750" algn="l">
              <a:buFont typeface="Arial" pitchFamily="34" charset="0"/>
              <a:buChar char="•"/>
            </a:pPr>
            <a:r>
              <a:rPr lang="en-US" sz="1400" b="0" dirty="0" smtClean="0"/>
              <a:t>Back</a:t>
            </a:r>
            <a:r>
              <a:rPr lang="en-US" sz="1400" b="0" baseline="0" dirty="0" smtClean="0"/>
              <a:t> in unit test</a:t>
            </a:r>
          </a:p>
          <a:p>
            <a:pPr marL="1200150" lvl="2" indent="-285750" algn="l">
              <a:buFont typeface="Arial" pitchFamily="34" charset="0"/>
              <a:buChar char="•"/>
            </a:pPr>
            <a:r>
              <a:rPr lang="en-US" sz="1400" b="0" baseline="0" dirty="0" smtClean="0"/>
              <a:t>Change instantiate of </a:t>
            </a:r>
            <a:r>
              <a:rPr lang="en-US" sz="1400" b="0" baseline="0" dirty="0" err="1" smtClean="0"/>
              <a:t>classUnderTest</a:t>
            </a:r>
            <a:r>
              <a:rPr lang="en-US" sz="1400" b="0" baseline="0" dirty="0" smtClean="0"/>
              <a:t> to </a:t>
            </a:r>
            <a:r>
              <a:rPr lang="en-US" sz="1400" b="1" baseline="0" dirty="0" err="1" smtClean="0"/>
              <a:t>ObjectFactory.GetInstance</a:t>
            </a:r>
            <a:r>
              <a:rPr lang="en-US" sz="1400" b="1" baseline="0" dirty="0" smtClean="0"/>
              <a:t>&lt;</a:t>
            </a:r>
            <a:r>
              <a:rPr lang="en-US" sz="1400" b="1" baseline="0" dirty="0" err="1" smtClean="0"/>
              <a:t>ICalculatorService</a:t>
            </a:r>
            <a:r>
              <a:rPr lang="en-US" sz="1400" b="1" baseline="0" dirty="0" smtClean="0"/>
              <a:t>&gt;();</a:t>
            </a:r>
          </a:p>
          <a:p>
            <a:pPr marL="1200150" lvl="2" indent="-285750" algn="l">
              <a:buFont typeface="Arial" pitchFamily="34" charset="0"/>
              <a:buChar char="•"/>
            </a:pPr>
            <a:r>
              <a:rPr lang="en-US" sz="1200" b="0" kern="1200" dirty="0" smtClean="0">
                <a:solidFill>
                  <a:schemeClr val="tx1"/>
                </a:solidFill>
                <a:effectLst/>
                <a:latin typeface="+mn-lt"/>
                <a:ea typeface="+mn-ea"/>
                <a:cs typeface="+mn-cs"/>
              </a:rPr>
              <a:t>Run</a:t>
            </a:r>
            <a:r>
              <a:rPr lang="en-US" sz="1200" b="0" kern="1200" baseline="0" dirty="0" smtClean="0">
                <a:solidFill>
                  <a:schemeClr val="tx1"/>
                </a:solidFill>
                <a:effectLst/>
                <a:latin typeface="+mn-lt"/>
                <a:ea typeface="+mn-ea"/>
                <a:cs typeface="+mn-cs"/>
              </a:rPr>
              <a:t> test and note that this fails with a plug in error telling us </a:t>
            </a:r>
            <a:r>
              <a:rPr lang="en-US" sz="1200" b="0" kern="1200" baseline="0" dirty="0" err="1" smtClean="0">
                <a:solidFill>
                  <a:schemeClr val="tx1"/>
                </a:solidFill>
                <a:effectLst/>
                <a:latin typeface="+mn-lt"/>
                <a:ea typeface="+mn-ea"/>
                <a:cs typeface="+mn-cs"/>
              </a:rPr>
              <a:t>structuremap</a:t>
            </a:r>
            <a:r>
              <a:rPr lang="en-US" sz="1200" b="0" kern="1200" baseline="0" dirty="0" smtClean="0">
                <a:solidFill>
                  <a:schemeClr val="tx1"/>
                </a:solidFill>
                <a:effectLst/>
                <a:latin typeface="+mn-lt"/>
                <a:ea typeface="+mn-ea"/>
                <a:cs typeface="+mn-cs"/>
              </a:rPr>
              <a:t> is not configured.</a:t>
            </a:r>
          </a:p>
          <a:p>
            <a:pPr marL="1200150" lvl="2" indent="-285750" algn="l">
              <a:buFont typeface="Arial" pitchFamily="34" charset="0"/>
              <a:buChar char="•"/>
            </a:pPr>
            <a:r>
              <a:rPr lang="en-US" sz="1200" b="0" kern="1200" baseline="0" dirty="0" smtClean="0">
                <a:solidFill>
                  <a:schemeClr val="tx1"/>
                </a:solidFill>
                <a:effectLst/>
                <a:latin typeface="+mn-lt"/>
                <a:ea typeface="+mn-ea"/>
                <a:cs typeface="+mn-cs"/>
              </a:rPr>
              <a:t>This makes sense because our Bootstrap method is not getting called</a:t>
            </a:r>
          </a:p>
          <a:p>
            <a:pPr marL="1200150" lvl="2" indent="-285750" algn="l">
              <a:buFont typeface="Arial" pitchFamily="34" charset="0"/>
              <a:buChar char="•"/>
            </a:pPr>
            <a:r>
              <a:rPr lang="en-US" sz="1200" b="0" kern="1200" baseline="0" dirty="0" smtClean="0">
                <a:solidFill>
                  <a:schemeClr val="tx1"/>
                </a:solidFill>
                <a:effectLst/>
                <a:latin typeface="+mn-lt"/>
                <a:ea typeface="+mn-ea"/>
                <a:cs typeface="+mn-cs"/>
              </a:rPr>
              <a:t>I don’t want to call the Bootstrap method from my test because I want the flexibility to use other implementations of the interfaces like mocks</a:t>
            </a:r>
          </a:p>
          <a:p>
            <a:pPr marL="1200150" lvl="2" indent="-285750" algn="l">
              <a:buFont typeface="Arial" pitchFamily="34" charset="0"/>
              <a:buChar char="•"/>
            </a:pPr>
            <a:r>
              <a:rPr lang="en-US" sz="1400" b="0" dirty="0" smtClean="0"/>
              <a:t>Directly</a:t>
            </a:r>
            <a:r>
              <a:rPr lang="en-US" sz="1400" b="0" baseline="0" dirty="0" smtClean="0"/>
              <a:t> before </a:t>
            </a:r>
            <a:r>
              <a:rPr lang="en-US" sz="1400" b="0" baseline="0" dirty="0" err="1" smtClean="0"/>
              <a:t>mockRepository.VerifyAll</a:t>
            </a:r>
            <a:r>
              <a:rPr lang="en-US" sz="1400" b="0" baseline="0" dirty="0" smtClean="0"/>
              <a:t> … </a:t>
            </a:r>
            <a:r>
              <a:rPr lang="en-US" sz="1400" b="1" baseline="0" dirty="0" smtClean="0"/>
              <a:t>tdd2</a:t>
            </a:r>
          </a:p>
          <a:p>
            <a:pPr marL="1657350" lvl="3" indent="-285750" algn="l">
              <a:buFont typeface="Arial" pitchFamily="34" charset="0"/>
              <a:buChar char="•"/>
            </a:pPr>
            <a:r>
              <a:rPr lang="en-US" sz="1400" b="0" dirty="0" smtClean="0"/>
              <a:t>So what we</a:t>
            </a:r>
            <a:r>
              <a:rPr lang="en-US" sz="1400" b="0" baseline="0" dirty="0" smtClean="0"/>
              <a:t> are doing here is configuring </a:t>
            </a:r>
            <a:r>
              <a:rPr lang="en-US" sz="1400" b="0" baseline="0" dirty="0" err="1" smtClean="0"/>
              <a:t>Structuremap</a:t>
            </a:r>
            <a:r>
              <a:rPr lang="en-US" sz="1400" b="0" baseline="0" dirty="0" smtClean="0"/>
              <a:t> for the dependencies our test will use.</a:t>
            </a:r>
          </a:p>
          <a:p>
            <a:pPr marL="1657350" lvl="3" indent="-285750" algn="l">
              <a:buFont typeface="Arial" pitchFamily="34" charset="0"/>
              <a:buChar char="•"/>
            </a:pPr>
            <a:r>
              <a:rPr lang="en-US" sz="1400" b="0" baseline="0" dirty="0" smtClean="0"/>
              <a:t>For </a:t>
            </a:r>
            <a:r>
              <a:rPr lang="en-US" sz="1400" b="0" baseline="0" dirty="0" err="1" smtClean="0"/>
              <a:t>ICalculatorService</a:t>
            </a:r>
            <a:r>
              <a:rPr lang="en-US" sz="1400" b="0" baseline="0" dirty="0" smtClean="0"/>
              <a:t> I am telling </a:t>
            </a:r>
            <a:r>
              <a:rPr lang="en-US" sz="1400" b="0" baseline="0" dirty="0" err="1" smtClean="0"/>
              <a:t>StructureMap</a:t>
            </a:r>
            <a:r>
              <a:rPr lang="en-US" sz="1400" b="0" baseline="0" dirty="0" smtClean="0"/>
              <a:t> to use the actual production </a:t>
            </a:r>
            <a:r>
              <a:rPr lang="en-US" sz="1400" b="0" baseline="0" dirty="0" err="1" smtClean="0"/>
              <a:t>CalculatorService</a:t>
            </a:r>
            <a:r>
              <a:rPr lang="en-US" sz="1400" b="0" baseline="0" dirty="0" smtClean="0"/>
              <a:t> as that is the class under test</a:t>
            </a:r>
          </a:p>
          <a:p>
            <a:pPr marL="1657350" lvl="3" indent="-285750" algn="l">
              <a:buFont typeface="Arial" pitchFamily="34" charset="0"/>
              <a:buChar char="•"/>
            </a:pPr>
            <a:r>
              <a:rPr lang="en-US" sz="1400" b="0" baseline="0" dirty="0" smtClean="0"/>
              <a:t>And for </a:t>
            </a:r>
            <a:r>
              <a:rPr lang="en-US" sz="1400" b="0" baseline="0" dirty="0" err="1" smtClean="0"/>
              <a:t>IValidationService</a:t>
            </a:r>
            <a:r>
              <a:rPr lang="en-US" sz="1400" b="0" baseline="0" dirty="0" smtClean="0"/>
              <a:t> I want to use the mock instance I defined in my test.</a:t>
            </a:r>
            <a:endParaRPr lang="en-US" sz="1400" b="0" dirty="0" smtClean="0"/>
          </a:p>
          <a:p>
            <a:pPr marL="742950" lvl="1" indent="-285750" algn="l">
              <a:buFont typeface="Arial" pitchFamily="34" charset="0"/>
              <a:buChar char="•"/>
            </a:pPr>
            <a:r>
              <a:rPr lang="en-US" sz="1400" dirty="0" smtClean="0"/>
              <a:t>Build and run…and you can see</a:t>
            </a:r>
            <a:r>
              <a:rPr lang="en-US" sz="1400" baseline="0" dirty="0" smtClean="0"/>
              <a:t> we are Green.</a:t>
            </a:r>
          </a:p>
          <a:p>
            <a:pPr marL="742950" lvl="1" indent="-285750" algn="l">
              <a:buFont typeface="Arial" pitchFamily="34" charset="0"/>
              <a:buChar char="•"/>
            </a:pPr>
            <a:r>
              <a:rPr lang="en-US" sz="1400" baseline="0" dirty="0" smtClean="0"/>
              <a:t>So let’s set some breakpoints and debug our unit test so we can see what is going on</a:t>
            </a:r>
          </a:p>
          <a:p>
            <a:pPr marL="1200150" lvl="2" indent="-285750" algn="l">
              <a:buFont typeface="Arial" pitchFamily="34" charset="0"/>
              <a:buChar char="•"/>
            </a:pPr>
            <a:r>
              <a:rPr lang="en-US" sz="1400" baseline="0" dirty="0" smtClean="0"/>
              <a:t>Put breakpoint in </a:t>
            </a:r>
            <a:r>
              <a:rPr lang="en-US" sz="1400" baseline="0" dirty="0" err="1" smtClean="0"/>
              <a:t>CalculatorService</a:t>
            </a:r>
            <a:r>
              <a:rPr lang="en-US" sz="1400" baseline="0" dirty="0" smtClean="0"/>
              <a:t> constructor</a:t>
            </a:r>
          </a:p>
          <a:p>
            <a:pPr marL="1200150" lvl="2" indent="-285750" algn="l">
              <a:buFont typeface="Arial" pitchFamily="34" charset="0"/>
              <a:buChar char="•"/>
            </a:pPr>
            <a:r>
              <a:rPr lang="en-US" sz="1400" baseline="0" dirty="0" smtClean="0"/>
              <a:t>And first line of Add method</a:t>
            </a:r>
            <a:endParaRPr lang="en-US" sz="1400" dirty="0" smtClean="0"/>
          </a:p>
          <a:p>
            <a:pPr marL="742950" lvl="1" indent="-285750" algn="l">
              <a:buFont typeface="Arial" pitchFamily="34" charset="0"/>
              <a:buChar char="•"/>
            </a:pPr>
            <a:r>
              <a:rPr lang="en-US" sz="1400" dirty="0" smtClean="0"/>
              <a:t>Run and note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Debug unit test</a:t>
            </a:r>
          </a:p>
          <a:p>
            <a:pPr marL="1200150" lvl="2" indent="-285750" algn="l">
              <a:buFont typeface="Arial" pitchFamily="34" charset="0"/>
              <a:buChar char="•"/>
            </a:pPr>
            <a:r>
              <a:rPr lang="en-US" sz="1400" dirty="0" smtClean="0"/>
              <a:t>First breakpoint is in the constructor</a:t>
            </a:r>
          </a:p>
          <a:p>
            <a:pPr marL="1657350" lvl="3" indent="-285750" algn="l">
              <a:buFont typeface="Arial" pitchFamily="34" charset="0"/>
              <a:buChar char="•"/>
            </a:pPr>
            <a:r>
              <a:rPr lang="en-US" sz="1400" dirty="0" smtClean="0"/>
              <a:t>You can see that even though we didn’t directly call the constructor</a:t>
            </a:r>
            <a:r>
              <a:rPr lang="en-US" sz="1400" baseline="0" dirty="0" smtClean="0"/>
              <a:t> in our code it is hit via </a:t>
            </a:r>
            <a:r>
              <a:rPr lang="en-US" sz="1400" baseline="0" dirty="0" err="1" smtClean="0"/>
              <a:t>StructureMap</a:t>
            </a:r>
            <a:endParaRPr lang="en-US" sz="1400" baseline="0" dirty="0" smtClean="0"/>
          </a:p>
          <a:p>
            <a:pPr marL="1657350" lvl="3" indent="-285750" algn="l">
              <a:buFont typeface="Arial" pitchFamily="34" charset="0"/>
              <a:buChar char="•"/>
            </a:pPr>
            <a:r>
              <a:rPr lang="en-US" sz="1400" baseline="0" dirty="0" smtClean="0"/>
              <a:t>And the dependencies are automatically provided…I am getting my mock </a:t>
            </a:r>
            <a:r>
              <a:rPr lang="en-US" sz="1400" baseline="0" dirty="0" err="1" smtClean="0"/>
              <a:t>ValidationService</a:t>
            </a:r>
            <a:endParaRPr lang="en-US" sz="1400" baseline="0" dirty="0" smtClean="0"/>
          </a:p>
          <a:p>
            <a:pPr marL="1200150" lvl="2" indent="-285750" algn="l">
              <a:buFont typeface="Arial" pitchFamily="34" charset="0"/>
              <a:buChar char="•"/>
            </a:pPr>
            <a:r>
              <a:rPr lang="en-US" sz="1400" baseline="0" dirty="0" smtClean="0"/>
              <a:t>And as you’d expect if I continue to my second breakpoint I still have my mock </a:t>
            </a:r>
            <a:r>
              <a:rPr lang="en-US" sz="1400" baseline="0" dirty="0" err="1" smtClean="0"/>
              <a:t>ValidationService</a:t>
            </a:r>
            <a:r>
              <a:rPr lang="en-US" sz="1400" baseline="0" dirty="0" smtClean="0"/>
              <a:t> and it is used in the Add method to bypass the actual </a:t>
            </a:r>
            <a:r>
              <a:rPr lang="en-US" sz="1400" baseline="0" dirty="0" err="1" smtClean="0"/>
              <a:t>ValidationService</a:t>
            </a:r>
            <a:r>
              <a:rPr lang="en-US" sz="1400" baseline="0" dirty="0" smtClean="0"/>
              <a:t>.</a:t>
            </a:r>
          </a:p>
          <a:p>
            <a:pPr marL="742950" lvl="1" indent="-285750" algn="l">
              <a:buFont typeface="Arial" pitchFamily="34" charset="0"/>
              <a:buChar char="•"/>
            </a:pPr>
            <a:r>
              <a:rPr lang="en-US" sz="1400" dirty="0" smtClean="0"/>
              <a:t>The result of this is</a:t>
            </a:r>
          </a:p>
          <a:p>
            <a:pPr marL="1200150" lvl="2" indent="-285750" algn="l">
              <a:buFont typeface="Arial" pitchFamily="34" charset="0"/>
              <a:buChar char="•"/>
            </a:pPr>
            <a:r>
              <a:rPr lang="en-US" sz="1400" dirty="0" smtClean="0"/>
              <a:t>Extremely decoupled</a:t>
            </a:r>
            <a:r>
              <a:rPr lang="en-US" sz="1400" baseline="0" dirty="0" smtClean="0"/>
              <a:t> code…everything is only aware of interfaces…not contract implementations</a:t>
            </a:r>
          </a:p>
          <a:p>
            <a:pPr marL="1200150" lvl="2" indent="-285750" algn="l">
              <a:buFont typeface="Arial" pitchFamily="34" charset="0"/>
              <a:buChar char="•"/>
            </a:pPr>
            <a:r>
              <a:rPr lang="en-US" sz="1400" baseline="0" dirty="0" smtClean="0"/>
              <a:t>Very testable code that I can easily isolate and mock dependencies whenever need be.</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36</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37</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38</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00150" y="3842174"/>
            <a:ext cx="7200900" cy="1766146"/>
          </a:xfrm>
        </p:spPr>
        <p:txBody>
          <a:bodyPr>
            <a:normAutofit/>
          </a:bodyPr>
          <a:lstStyle>
            <a:lvl1pPr marL="0" indent="0" algn="ctr">
              <a:buNone/>
              <a:defRPr sz="2520">
                <a:solidFill>
                  <a:schemeClr val="bg1">
                    <a:lumMod val="50000"/>
                  </a:schemeClr>
                </a:solidFill>
              </a:defRPr>
            </a:lvl1pPr>
            <a:lvl2pPr marL="480060" indent="0" algn="ctr">
              <a:buNone/>
              <a:defRPr sz="2940"/>
            </a:lvl2pPr>
            <a:lvl3pPr marL="960120" indent="0" algn="ctr">
              <a:buNone/>
              <a:defRPr sz="2520"/>
            </a:lvl3pPr>
            <a:lvl4pPr marL="1440180" indent="0" algn="ctr">
              <a:buNone/>
              <a:defRPr sz="2100"/>
            </a:lvl4pPr>
            <a:lvl5pPr marL="1920240" indent="0" algn="ctr">
              <a:buNone/>
              <a:defRPr sz="2100"/>
            </a:lvl5pPr>
            <a:lvl6pPr marL="2400300" indent="0" algn="ctr">
              <a:buNone/>
              <a:defRPr sz="2100"/>
            </a:lvl6pPr>
            <a:lvl7pPr marL="2880360" indent="0" algn="ctr">
              <a:buNone/>
              <a:defRPr sz="2100"/>
            </a:lvl7pPr>
            <a:lvl8pPr marL="3360420" indent="0" algn="ctr">
              <a:buNone/>
              <a:defRPr sz="2100"/>
            </a:lvl8pPr>
            <a:lvl9pPr marL="3840480" indent="0" algn="ctr">
              <a:buNone/>
              <a:defRPr sz="2100"/>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3538" y="6270699"/>
            <a:ext cx="6721475" cy="1396953"/>
          </a:xfrm>
          <a:prstGeom prst="rect">
            <a:avLst/>
          </a:prstGeom>
        </p:spPr>
        <p:txBody>
          <a:bodyPr vert="horz" lIns="96012" tIns="48006" rIns="96012" bIns="48006"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90" dirty="0" smtClean="0">
                <a:solidFill>
                  <a:schemeClr val="tx1"/>
                </a:solidFill>
              </a:rPr>
              <a:t>Keith Burnell</a:t>
            </a:r>
            <a:r>
              <a:rPr lang="en-US" sz="1890" dirty="0" smtClean="0"/>
              <a:t/>
            </a:r>
            <a:br>
              <a:rPr lang="en-US" sz="1890" dirty="0" smtClean="0"/>
            </a:br>
            <a:r>
              <a:rPr lang="en-US" sz="1470" dirty="0" smtClean="0"/>
              <a:t>Senior Software Engineer</a:t>
            </a:r>
            <a:br>
              <a:rPr lang="en-US" sz="1470" dirty="0" smtClean="0"/>
            </a:br>
            <a:r>
              <a:rPr lang="en-US" sz="1470" dirty="0" smtClean="0"/>
              <a:t>Skyline Technologies</a:t>
            </a:r>
            <a:r>
              <a:rPr lang="en-US" sz="1470" smtClean="0"/>
              <a:t>, Inc.</a:t>
            </a:r>
            <a:endParaRPr lang="en-US" sz="1470" dirty="0" smtClean="0"/>
          </a:p>
          <a:p>
            <a:pPr algn="l"/>
            <a:r>
              <a:rPr lang="en-US" sz="1260" dirty="0" smtClean="0"/>
              <a:t>@keburnell         ·        DotNetDevDude.com</a:t>
            </a:r>
            <a:endParaRPr lang="en-US" sz="126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6201" y="6639124"/>
            <a:ext cx="753508"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6834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90" y="1950722"/>
            <a:ext cx="816102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31311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4386"/>
            <a:ext cx="2010251"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0089" y="384388"/>
            <a:ext cx="6030755"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6558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492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1826584"/>
            <a:ext cx="8161020" cy="3041289"/>
          </a:xfrm>
        </p:spPr>
        <p:txBody>
          <a:bodyPr anchor="b">
            <a:normAutofit/>
          </a:bodyPr>
          <a:lstStyle>
            <a:lvl1pPr>
              <a:defRPr sz="6300" b="0"/>
            </a:lvl1pPr>
          </a:lstStyle>
          <a:p>
            <a:r>
              <a:rPr lang="en-US" smtClean="0"/>
              <a:t>Click to edit Master title style</a:t>
            </a:r>
            <a:endParaRPr lang="en-US" dirty="0"/>
          </a:p>
        </p:txBody>
      </p:sp>
      <p:sp>
        <p:nvSpPr>
          <p:cNvPr id="3" name="Text Placeholder 2"/>
          <p:cNvSpPr>
            <a:spLocks noGrp="1"/>
          </p:cNvSpPr>
          <p:nvPr>
            <p:ph type="body" idx="1"/>
          </p:nvPr>
        </p:nvSpPr>
        <p:spPr>
          <a:xfrm>
            <a:off x="720090" y="4856144"/>
            <a:ext cx="8161020" cy="1600199"/>
          </a:xfrm>
        </p:spPr>
        <p:txBody>
          <a:bodyPr anchor="t">
            <a:normAutofit/>
          </a:bodyPr>
          <a:lstStyle>
            <a:lvl1pPr marL="0" indent="0">
              <a:buNone/>
              <a:defRPr sz="252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85643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20089" y="1950722"/>
            <a:ext cx="4025958"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7" y="1950722"/>
            <a:ext cx="4020503"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4506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89" y="1793975"/>
            <a:ext cx="4005956" cy="880746"/>
          </a:xfrm>
        </p:spPr>
        <p:txBody>
          <a:bodyPr anchor="b">
            <a:normAutofit/>
          </a:bodyPr>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720089" y="2674722"/>
            <a:ext cx="4005956"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1793974"/>
            <a:ext cx="4020503" cy="880745"/>
          </a:xfrm>
        </p:spPr>
        <p:txBody>
          <a:bodyPr anchor="b"/>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2674722"/>
            <a:ext cx="4020503"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571644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14810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6488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2"/>
            <a:ext cx="3096387" cy="1706877"/>
          </a:xfrm>
        </p:spPr>
        <p:txBody>
          <a:bodyPr anchor="b">
            <a:normAutofit/>
          </a:bodyPr>
          <a:lstStyle>
            <a:lvl1pPr>
              <a:defRPr sz="3360" b="0"/>
            </a:lvl1pPr>
          </a:lstStyle>
          <a:p>
            <a:r>
              <a:rPr lang="en-US" smtClean="0"/>
              <a:t>Click to edit Master title style</a:t>
            </a:r>
            <a:endParaRPr lang="en-US" dirty="0"/>
          </a:p>
        </p:txBody>
      </p:sp>
      <p:sp>
        <p:nvSpPr>
          <p:cNvPr id="3" name="Content Placeholder 2"/>
          <p:cNvSpPr>
            <a:spLocks noGrp="1"/>
          </p:cNvSpPr>
          <p:nvPr>
            <p:ph idx="1"/>
          </p:nvPr>
        </p:nvSpPr>
        <p:spPr>
          <a:xfrm>
            <a:off x="4080510" y="1056640"/>
            <a:ext cx="4860608" cy="5201920"/>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2483" y="2194560"/>
            <a:ext cx="3096387" cy="4064001"/>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6170868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0"/>
            <a:ext cx="3096387" cy="1706880"/>
          </a:xfrm>
        </p:spPr>
        <p:txBody>
          <a:bodyPr anchor="b">
            <a:normAutofit/>
          </a:bodyPr>
          <a:lstStyle>
            <a:lvl1pPr>
              <a:defRPr sz="3360" b="0"/>
            </a:lvl1pPr>
          </a:lstStyle>
          <a:p>
            <a:r>
              <a:rPr lang="en-US" smtClean="0"/>
              <a:t>Click to edit Master title style</a:t>
            </a:r>
            <a:endParaRPr lang="en-US" dirty="0"/>
          </a:p>
        </p:txBody>
      </p:sp>
      <p:sp>
        <p:nvSpPr>
          <p:cNvPr id="3" name="Picture Placeholder 2"/>
          <p:cNvSpPr>
            <a:spLocks noGrp="1"/>
          </p:cNvSpPr>
          <p:nvPr>
            <p:ph type="pic" idx="1"/>
          </p:nvPr>
        </p:nvSpPr>
        <p:spPr>
          <a:xfrm>
            <a:off x="4080510" y="1056640"/>
            <a:ext cx="4860608" cy="5201920"/>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2483" y="2194560"/>
            <a:ext cx="3096387" cy="4064000"/>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14204289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390144"/>
            <a:ext cx="816102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20090" y="1950722"/>
            <a:ext cx="816102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6012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65755" y="6747062"/>
            <a:ext cx="1120762" cy="487680"/>
          </a:xfrm>
          <a:prstGeom prst="rect">
            <a:avLst/>
          </a:prstGeom>
        </p:spPr>
      </p:pic>
    </p:spTree>
    <p:extLst>
      <p:ext uri="{BB962C8B-B14F-4D97-AF65-F5344CB8AC3E}">
        <p14:creationId xmlns:p14="http://schemas.microsoft.com/office/powerpoint/2010/main" val="18979203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Wingdings 2" pitchFamily="18" charset="2"/>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Wingdings 2" pitchFamily="18" charset="2"/>
        <a:buChar char=""/>
        <a:defRPr sz="2520" kern="1200">
          <a:solidFill>
            <a:schemeClr val="bg1">
              <a:lumMod val="50000"/>
            </a:schemeClr>
          </a:solidFill>
          <a:latin typeface="+mn-lt"/>
          <a:ea typeface="+mn-ea"/>
          <a:cs typeface="+mn-cs"/>
        </a:defRPr>
      </a:lvl2pPr>
      <a:lvl3pPr marL="1200150" indent="-240030" algn="l" defTabSz="960120" rtl="0" eaLnBrk="1" latinLnBrk="0" hangingPunct="1">
        <a:lnSpc>
          <a:spcPct val="90000"/>
        </a:lnSpc>
        <a:spcBef>
          <a:spcPts val="525"/>
        </a:spcBef>
        <a:buFont typeface="Wingdings 2" pitchFamily="18" charset="2"/>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5pPr>
      <a:lvl6pPr marL="264033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6pPr>
      <a:lvl7pPr marL="312039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7pPr>
      <a:lvl8pPr marL="360045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8pPr>
      <a:lvl9pPr marL="408051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38175" y="1835993"/>
            <a:ext cx="8162925"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6000" dirty="0" smtClean="0"/>
              <a:t>Test Driving .NET</a:t>
            </a:r>
          </a:p>
        </p:txBody>
      </p:sp>
      <p:sp>
        <p:nvSpPr>
          <p:cNvPr id="2" name="Subtitle 1"/>
          <p:cNvSpPr>
            <a:spLocks noGrp="1"/>
          </p:cNvSpPr>
          <p:nvPr>
            <p:ph type="subTitle" idx="1"/>
          </p:nvPr>
        </p:nvSpPr>
        <p:spPr>
          <a:xfrm>
            <a:off x="1322070" y="4098206"/>
            <a:ext cx="7200900" cy="1766146"/>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25638" y="2329438"/>
            <a:ext cx="7369175" cy="941388"/>
          </a:xfrm>
        </p:spPr>
        <p:txBody>
          <a:bodyPr>
            <a:normAutofit fontScale="90000"/>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Integration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426" y="1819275"/>
            <a:ext cx="4165599" cy="312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Regression Testing</a:t>
            </a:r>
          </a:p>
        </p:txBody>
      </p:sp>
      <p:sp>
        <p:nvSpPr>
          <p:cNvPr id="7"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717" y="2419350"/>
            <a:ext cx="478301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3436883" y="1907628"/>
            <a:ext cx="851338" cy="394138"/>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 </a:t>
            </a:r>
            <a:r>
              <a:rPr kumimoji="0" lang="en-US" sz="1800" b="1" i="0" u="none" strike="noStrike" cap="none" normalizeH="0" dirty="0" smtClean="0">
                <a:ln>
                  <a:noFill/>
                </a:ln>
                <a:solidFill>
                  <a:schemeClr val="tx1"/>
                </a:solidFill>
                <a:effectLst/>
                <a:latin typeface="Arial" charset="0"/>
              </a:rPr>
              <a:t>Bug</a:t>
            </a:r>
            <a:endParaRPr kumimoji="0" lang="en-US" sz="1800" b="1" i="0" u="none" strike="noStrike" cap="none" normalizeH="0" baseline="0" dirty="0" smtClean="0">
              <a:ln>
                <a:noFill/>
              </a:ln>
              <a:solidFill>
                <a:schemeClr val="tx1"/>
              </a:solidFill>
              <a:effectLst/>
              <a:latin typeface="Arial" charset="0"/>
            </a:endParaRPr>
          </a:p>
        </p:txBody>
      </p:sp>
      <p:sp>
        <p:nvSpPr>
          <p:cNvPr id="12" name="Rectangular Callout 11"/>
          <p:cNvSpPr/>
          <p:nvPr/>
        </p:nvSpPr>
        <p:spPr bwMode="auto">
          <a:xfrm>
            <a:off x="6605752" y="1907628"/>
            <a:ext cx="1166648" cy="394138"/>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b="1" dirty="0" smtClean="0"/>
              <a:t>&gt; </a:t>
            </a:r>
            <a:r>
              <a:rPr kumimoji="0" lang="en-US" sz="1800" b="1" i="0" u="none" strike="noStrike" cap="none" normalizeH="0" baseline="0" dirty="0" smtClean="0">
                <a:ln>
                  <a:noFill/>
                </a:ln>
                <a:solidFill>
                  <a:schemeClr val="tx1"/>
                </a:solidFill>
                <a:effectLst/>
              </a:rPr>
              <a:t>1 </a:t>
            </a:r>
            <a:r>
              <a:rPr kumimoji="0" lang="en-US" sz="1800" b="1" i="0" u="none" strike="noStrike" cap="none" normalizeH="0" dirty="0" smtClean="0">
                <a:ln>
                  <a:noFill/>
                </a:ln>
                <a:solidFill>
                  <a:schemeClr val="tx1"/>
                </a:solidFill>
                <a:effectLst/>
              </a:rPr>
              <a:t>Bugs</a:t>
            </a:r>
            <a:endParaRPr kumimoji="0" 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52163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262429" cy="94138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044" y="2439534"/>
            <a:ext cx="60960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Performance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294" y="2221365"/>
            <a:ext cx="4381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Load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595" y="1484313"/>
            <a:ext cx="6090898" cy="406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Stress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175" y="1532249"/>
            <a:ext cx="5996101" cy="449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testing</a:t>
            </a:r>
            <a:endParaRPr lang="en-US" dirty="0"/>
          </a:p>
        </p:txBody>
      </p:sp>
      <p:sp>
        <p:nvSpPr>
          <p:cNvPr id="7" name="Rectangle 3"/>
          <p:cNvSpPr txBox="1">
            <a:spLocks noChangeArrowheads="1"/>
          </p:cNvSpPr>
          <p:nvPr/>
        </p:nvSpPr>
        <p:spPr bwMode="auto">
          <a:xfrm>
            <a:off x="4800600" y="2986951"/>
            <a:ext cx="7918177" cy="2662305"/>
          </a:xfrm>
          <a:prstGeom prst="rect">
            <a:avLst/>
          </a:prstGeom>
          <a:noFill/>
          <a:ln w="9525">
            <a:noFill/>
            <a:miter lim="800000"/>
            <a:headEnd/>
            <a:tailEnd/>
          </a:ln>
        </p:spPr>
        <p:txBody>
          <a:bodyPr vert="horz" wrap="square" lIns="95136" tIns="47568" rIns="95136" bIns="47568"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endParaRPr lang="en-US" sz="2363" kern="0" dirty="0">
              <a:solidFill>
                <a:srgbClr val="000000"/>
              </a:solidFill>
            </a:endParaRPr>
          </a:p>
          <a:p>
            <a:pPr lvl="0"/>
            <a:endParaRPr lang="en-US" sz="2363" kern="0" dirty="0">
              <a:solidFill>
                <a:srgbClr val="000000"/>
              </a:solidFill>
            </a:endParaRPr>
          </a:p>
        </p:txBody>
      </p:sp>
      <p:graphicFrame>
        <p:nvGraphicFramePr>
          <p:cNvPr id="4" name="Diagram 3"/>
          <p:cNvGraphicFramePr/>
          <p:nvPr>
            <p:extLst/>
          </p:nvPr>
        </p:nvGraphicFramePr>
        <p:xfrm>
          <a:off x="3366458" y="2184504"/>
          <a:ext cx="6400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6802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3763" y="381000"/>
            <a:ext cx="8335581" cy="941388"/>
          </a:xfrm>
        </p:spPr>
        <p:txBody>
          <a:bodyPr>
            <a:normAutofit/>
          </a:bodyPr>
          <a:lstStyle/>
          <a:p>
            <a:pPr>
              <a:defRPr/>
            </a:pPr>
            <a:r>
              <a:rPr lang="en-US" dirty="0" smtClean="0"/>
              <a:t>What is Test-driven Development?</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smtClean="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792" y="2657475"/>
            <a:ext cx="5627408"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Key to TDD</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50"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3914" y="3869531"/>
            <a:ext cx="3820061" cy="263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8178083" cy="785812"/>
          </a:xfrm>
        </p:spPr>
        <p:txBody>
          <a:bodyPr/>
          <a:lstStyle/>
          <a:p>
            <a:r>
              <a:rPr lang="en-US" dirty="0" smtClean="0"/>
              <a:t>Little about me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822" y="4310091"/>
            <a:ext cx="2334871" cy="195612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93763" y="381000"/>
            <a:ext cx="7945437" cy="941388"/>
          </a:xfrm>
        </p:spPr>
        <p:txBody>
          <a:bodyPr>
            <a:normAutofit fontScale="90000"/>
          </a:bodyPr>
          <a:lstStyle/>
          <a:p>
            <a:pPr>
              <a:defRPr/>
            </a:pPr>
            <a:r>
              <a:rPr lang="en-US" dirty="0" smtClean="0"/>
              <a:t>Characteristics of a good unit </a:t>
            </a:r>
            <a:r>
              <a:rPr lang="en-US" dirty="0"/>
              <a:t>t</a:t>
            </a:r>
            <a:r>
              <a:rPr lang="en-US" dirty="0" smtClean="0"/>
              <a:t>est</a:t>
            </a:r>
          </a:p>
        </p:txBody>
      </p:sp>
      <p:pic>
        <p:nvPicPr>
          <p:cNvPr id="6" name="Picture 5"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478" y="2814733"/>
            <a:ext cx="3655788" cy="3619859"/>
          </a:xfrm>
          <a:prstGeom prst="rect">
            <a:avLst/>
          </a:prstGeom>
          <a:noFill/>
          <a:extLst>
            <a:ext uri="{909E8E84-426E-40DD-AFC4-6F175D3DCCD1}">
              <a14:hiddenFill xmlns:a14="http://schemas.microsoft.com/office/drawing/2010/main">
                <a:solidFill>
                  <a:srgbClr val="FFFFFF"/>
                </a:solidFill>
              </a14:hiddenFill>
            </a:ext>
          </a:extLst>
        </p:spPr>
      </p:pic>
      <p:sp>
        <p:nvSpPr>
          <p:cNvPr id="10" name="&quot;No&quot; Symbol 9"/>
          <p:cNvSpPr/>
          <p:nvPr/>
        </p:nvSpPr>
        <p:spPr>
          <a:xfrm>
            <a:off x="4744527" y="2863970"/>
            <a:ext cx="4252488" cy="3509558"/>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22289" y="443886"/>
            <a:ext cx="7254032" cy="926679"/>
          </a:xfrm>
        </p:spPr>
        <p:txBody>
          <a:bodyPr/>
          <a:lstStyle/>
          <a:p>
            <a:pPr>
              <a:defRPr/>
            </a:pPr>
            <a:r>
              <a:rPr lang="en-US" dirty="0" smtClean="0"/>
              <a:t>Single Responsibility</a:t>
            </a:r>
          </a:p>
        </p:txBody>
      </p:sp>
      <p:pic>
        <p:nvPicPr>
          <p:cNvPr id="2" name="Picture 1"/>
          <p:cNvPicPr>
            <a:picLocks noChangeAspect="1"/>
          </p:cNvPicPr>
          <p:nvPr/>
        </p:nvPicPr>
        <p:blipFill>
          <a:blip r:embed="rId3"/>
          <a:stretch>
            <a:fillRect/>
          </a:stretch>
        </p:blipFill>
        <p:spPr>
          <a:xfrm>
            <a:off x="5053212" y="4014075"/>
            <a:ext cx="3570755" cy="2378003"/>
          </a:xfrm>
          <a:prstGeom prst="rect">
            <a:avLst/>
          </a:prstGeom>
        </p:spPr>
      </p:pic>
    </p:spTree>
    <p:extLst>
      <p:ext uri="{BB962C8B-B14F-4D97-AF65-F5344CB8AC3E}">
        <p14:creationId xmlns:p14="http://schemas.microsoft.com/office/powerpoint/2010/main" val="3284519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22289" y="443886"/>
            <a:ext cx="7254032" cy="926679"/>
          </a:xfrm>
        </p:spPr>
        <p:txBody>
          <a:bodyPr>
            <a:normAutofit fontScale="90000"/>
          </a:bodyPr>
          <a:lstStyle/>
          <a:p>
            <a:pPr>
              <a:defRPr/>
            </a:pPr>
            <a:r>
              <a:rPr lang="en-US" dirty="0" smtClean="0"/>
              <a:t>Interfaces Not Implementations</a:t>
            </a:r>
          </a:p>
        </p:txBody>
      </p:sp>
      <p:pic>
        <p:nvPicPr>
          <p:cNvPr id="3" name="Picture 2"/>
          <p:cNvPicPr>
            <a:picLocks noChangeAspect="1"/>
          </p:cNvPicPr>
          <p:nvPr/>
        </p:nvPicPr>
        <p:blipFill>
          <a:blip r:embed="rId3"/>
          <a:stretch>
            <a:fillRect/>
          </a:stretch>
        </p:blipFill>
        <p:spPr>
          <a:xfrm>
            <a:off x="4568495" y="3891226"/>
            <a:ext cx="4101898" cy="1857790"/>
          </a:xfrm>
          <a:prstGeom prst="rect">
            <a:avLst/>
          </a:prstGeom>
        </p:spPr>
      </p:pic>
    </p:spTree>
    <p:extLst>
      <p:ext uri="{BB962C8B-B14F-4D97-AF65-F5344CB8AC3E}">
        <p14:creationId xmlns:p14="http://schemas.microsoft.com/office/powerpoint/2010/main" val="4240029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22289" y="443886"/>
            <a:ext cx="7254032" cy="926679"/>
          </a:xfrm>
        </p:spPr>
        <p:txBody>
          <a:bodyPr>
            <a:normAutofit/>
          </a:bodyPr>
          <a:lstStyle/>
          <a:p>
            <a:pPr>
              <a:defRPr/>
            </a:pPr>
            <a:r>
              <a:rPr lang="en-US" dirty="0" smtClean="0"/>
              <a:t>Depend on Abstractions</a:t>
            </a:r>
          </a:p>
        </p:txBody>
      </p:sp>
      <p:pic>
        <p:nvPicPr>
          <p:cNvPr id="2" name="Picture 1"/>
          <p:cNvPicPr>
            <a:picLocks noChangeAspect="1"/>
          </p:cNvPicPr>
          <p:nvPr/>
        </p:nvPicPr>
        <p:blipFill>
          <a:blip r:embed="rId3"/>
          <a:stretch>
            <a:fillRect/>
          </a:stretch>
        </p:blipFill>
        <p:spPr>
          <a:xfrm>
            <a:off x="6392683" y="4146705"/>
            <a:ext cx="2250476" cy="1942911"/>
          </a:xfrm>
          <a:prstGeom prst="rect">
            <a:avLst/>
          </a:prstGeom>
        </p:spPr>
      </p:pic>
    </p:spTree>
    <p:extLst>
      <p:ext uri="{BB962C8B-B14F-4D97-AF65-F5344CB8AC3E}">
        <p14:creationId xmlns:p14="http://schemas.microsoft.com/office/powerpoint/2010/main" val="1592701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22289" y="443886"/>
            <a:ext cx="7254032" cy="926679"/>
          </a:xfrm>
        </p:spPr>
        <p:txBody>
          <a:bodyPr>
            <a:normAutofit/>
          </a:bodyPr>
          <a:lstStyle/>
          <a:p>
            <a:pPr>
              <a:defRPr/>
            </a:pPr>
            <a:r>
              <a:rPr lang="en-US" dirty="0" smtClean="0">
                <a:solidFill>
                  <a:srgbClr val="FF0000"/>
                </a:solidFill>
              </a:rPr>
              <a:t>Red</a:t>
            </a:r>
            <a:r>
              <a:rPr lang="en-US" dirty="0" smtClean="0"/>
              <a:t>-</a:t>
            </a:r>
            <a:r>
              <a:rPr lang="en-US" dirty="0" smtClean="0">
                <a:solidFill>
                  <a:schemeClr val="accent6"/>
                </a:solidFill>
              </a:rPr>
              <a:t>Green</a:t>
            </a:r>
            <a:r>
              <a:rPr lang="en-US" dirty="0" smtClean="0"/>
              <a:t>-Refactor</a:t>
            </a:r>
          </a:p>
        </p:txBody>
      </p:sp>
      <p:pic>
        <p:nvPicPr>
          <p:cNvPr id="4" name="Picture 2" descr="http://4.bp.blogspot.com/_9kQQgQD35rY/SaV5p8YBGhI/AAAAAAAAAkg/HOvlhIo7yGI/s1600/06_Red_Green_Refa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8272" y="4605253"/>
            <a:ext cx="2982281" cy="1765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616091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22289" y="443886"/>
            <a:ext cx="7254032" cy="926679"/>
          </a:xfrm>
        </p:spPr>
        <p:txBody>
          <a:bodyPr>
            <a:normAutofit/>
          </a:bodyPr>
          <a:lstStyle/>
          <a:p>
            <a:pPr>
              <a:defRPr/>
            </a:pPr>
            <a:r>
              <a:rPr lang="en-US" dirty="0" smtClean="0"/>
              <a:t>Arrange-Act-Assert</a:t>
            </a:r>
          </a:p>
        </p:txBody>
      </p:sp>
      <p:pic>
        <p:nvPicPr>
          <p:cNvPr id="2" name="Picture 1"/>
          <p:cNvPicPr>
            <a:picLocks noChangeAspect="1"/>
          </p:cNvPicPr>
          <p:nvPr/>
        </p:nvPicPr>
        <p:blipFill>
          <a:blip r:embed="rId3"/>
          <a:stretch>
            <a:fillRect/>
          </a:stretch>
        </p:blipFill>
        <p:spPr>
          <a:xfrm>
            <a:off x="1289821" y="2243323"/>
            <a:ext cx="7240472" cy="2433273"/>
          </a:xfrm>
          <a:prstGeom prst="rect">
            <a:avLst/>
          </a:prstGeom>
        </p:spPr>
      </p:pic>
    </p:spTree>
    <p:extLst>
      <p:ext uri="{BB962C8B-B14F-4D97-AF65-F5344CB8AC3E}">
        <p14:creationId xmlns:p14="http://schemas.microsoft.com/office/powerpoint/2010/main" val="663838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691954" y="101096"/>
            <a:ext cx="8161021" cy="1413933"/>
          </a:xfrm>
        </p:spPr>
        <p:txBody>
          <a:bodyPr/>
          <a:lstStyle/>
          <a:p>
            <a:r>
              <a:rPr lang="en-US" dirty="0" smtClean="0"/>
              <a:t>Setting the Foundation</a:t>
            </a:r>
            <a:endParaRPr lang="en-US" dirty="0">
              <a:solidFill>
                <a:schemeClr val="accent2"/>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38"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2800133"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00777" y="3237574"/>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3166057" y="4039841"/>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I Shall Call Him…</a:t>
            </a:r>
            <a:endParaRPr lang="en-US" dirty="0">
              <a:solidFill>
                <a:schemeClr val="accent2"/>
              </a:solidFill>
            </a:endParaRPr>
          </a:p>
        </p:txBody>
      </p:sp>
      <p:sp>
        <p:nvSpPr>
          <p:cNvPr id="8" name="Content Placeholder 4"/>
          <p:cNvSpPr>
            <a:spLocks noGrp="1"/>
          </p:cNvSpPr>
          <p:nvPr>
            <p:ph idx="1"/>
          </p:nvPr>
        </p:nvSpPr>
        <p:spPr>
          <a:xfrm>
            <a:off x="481013" y="1804077"/>
            <a:ext cx="8761413" cy="1861228"/>
          </a:xfrm>
        </p:spPr>
        <p:txBody>
          <a:bodyPr/>
          <a:lstStyle/>
          <a:p>
            <a:r>
              <a:rPr lang="en-US" sz="2000" dirty="0" smtClean="0"/>
              <a:t>[</a:t>
            </a:r>
            <a:r>
              <a:rPr lang="en-US" sz="2000" i="1" dirty="0" err="1" smtClean="0">
                <a:latin typeface="Consolas" pitchFamily="49" charset="0"/>
                <a:cs typeface="Consolas" pitchFamily="49" charset="0"/>
              </a:rPr>
              <a:t>MethodUnderTest</a:t>
            </a:r>
            <a:r>
              <a:rPr lang="en-US" sz="2000" dirty="0" smtClean="0"/>
              <a:t>]_[</a:t>
            </a:r>
            <a:r>
              <a:rPr lang="en-US" sz="2000" i="1" dirty="0" err="1" smtClean="0">
                <a:latin typeface="Consolas" pitchFamily="49" charset="0"/>
                <a:cs typeface="Consolas" pitchFamily="49" charset="0"/>
              </a:rPr>
              <a:t>ExpectedResult</a:t>
            </a:r>
            <a:r>
              <a:rPr lang="en-US" sz="2000" dirty="0" smtClean="0"/>
              <a:t>]_[</a:t>
            </a:r>
            <a:r>
              <a:rPr lang="en-US" sz="2000" i="1" dirty="0" smtClean="0">
                <a:latin typeface="Consolas" pitchFamily="49" charset="0"/>
                <a:cs typeface="Consolas" pitchFamily="49" charset="0"/>
              </a:rPr>
              <a:t>Conditions</a:t>
            </a:r>
            <a:r>
              <a:rPr lang="en-US" sz="2000" dirty="0" smtClean="0"/>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err="1" smtClean="0">
                <a:latin typeface="Consolas" pitchFamily="49" charset="0"/>
                <a:cs typeface="Consolas" pitchFamily="49" charset="0"/>
              </a:rPr>
              <a:t>GetCustomers_ShouldReturn_ListOf_Customers</a:t>
            </a:r>
            <a:r>
              <a:rPr lang="en-US" sz="18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smtClean="0">
                <a:latin typeface="Consolas" pitchFamily="49" charset="0"/>
                <a:cs typeface="Consolas" pitchFamily="49" charset="0"/>
              </a:rPr>
              <a:t>CalculateRate_ShouldReturn_25_When_Interest_Is_50_And_X_Is_5()</a:t>
            </a:r>
          </a:p>
        </p:txBody>
      </p:sp>
      <p:pic>
        <p:nvPicPr>
          <p:cNvPr id="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09826" y="4198513"/>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720090" y="390144"/>
            <a:ext cx="8733399" cy="664933"/>
          </a:xfrm>
        </p:spPr>
        <p:txBody>
          <a:bodyPr>
            <a:normAutofit fontScale="90000"/>
          </a:bodyPr>
          <a:lstStyle/>
          <a:p>
            <a:r>
              <a:rPr lang="en-US" dirty="0" smtClean="0"/>
              <a:t>Because I’m Lazy…</a:t>
            </a:r>
            <a:endParaRPr lang="en-US" dirty="0">
              <a:solidFill>
                <a:schemeClr val="accent2"/>
              </a:solidFill>
            </a:endParaRPr>
          </a:p>
        </p:txBody>
      </p:sp>
      <p:sp>
        <p:nvSpPr>
          <p:cNvPr id="12" name="Content Placeholder 4"/>
          <p:cNvSpPr>
            <a:spLocks noGrp="1"/>
          </p:cNvSpPr>
          <p:nvPr>
            <p:ph idx="1"/>
          </p:nvPr>
        </p:nvSpPr>
        <p:spPr>
          <a:xfrm>
            <a:off x="481013" y="1433515"/>
            <a:ext cx="8761413" cy="1716085"/>
          </a:xfrm>
        </p:spPr>
        <p:txBody>
          <a:bodyPr/>
          <a:lstStyle/>
          <a:p>
            <a:r>
              <a:rPr lang="en-US" sz="2400" dirty="0" smtClean="0"/>
              <a:t>My unit testing live template is available on my blog:</a:t>
            </a:r>
          </a:p>
          <a:p>
            <a:pPr lvl="1"/>
            <a:r>
              <a:rPr lang="en-US" sz="2000" dirty="0"/>
              <a:t>http://www.dotnetdevdude.com/downloads/code</a:t>
            </a:r>
            <a:r>
              <a:rPr lang="en-US" sz="2000" dirty="0" smtClean="0"/>
              <a:t>/</a:t>
            </a:r>
            <a:br>
              <a:rPr lang="en-US" sz="2000" dirty="0" smtClean="0"/>
            </a:br>
            <a:r>
              <a:rPr lang="en-US" sz="2000" dirty="0" smtClean="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859" y="3091541"/>
            <a:ext cx="5251084" cy="29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Writing a Unit Test</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42880"/>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endParaRPr lang="en-US" sz="2400" kern="0" dirty="0">
              <a:solidFill>
                <a:srgbClr val="000000"/>
              </a:solidFill>
            </a:endParaRPr>
          </a:p>
        </p:txBody>
      </p:sp>
      <p:pic>
        <p:nvPicPr>
          <p:cNvPr id="4" name="Picture 8" descr="http://boarsnestbrewery.com/images/RowOfTaps457x37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378" y="3266565"/>
            <a:ext cx="38100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err="1" smtClean="0"/>
              <a:t>IoC</a:t>
            </a:r>
            <a:r>
              <a:rPr lang="en-US" dirty="0" smtClean="0"/>
              <a:t> &amp; DI</a:t>
            </a:r>
            <a:endParaRPr lang="en-US"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247" y="4387479"/>
            <a:ext cx="2910864" cy="193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The result is…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031" y="1804077"/>
            <a:ext cx="2436705" cy="1827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303" y="4635879"/>
            <a:ext cx="2499737" cy="188075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4248736" y="2110154"/>
            <a:ext cx="3840187"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smtClean="0"/>
              <a:t>Separation of Concerns</a:t>
            </a:r>
            <a:endParaRPr lang="en-US" sz="2800" dirty="0">
              <a:solidFill>
                <a:schemeClr val="accent2"/>
              </a:solidFill>
            </a:endParaRPr>
          </a:p>
        </p:txBody>
      </p:sp>
      <p:sp>
        <p:nvSpPr>
          <p:cNvPr id="8" name="Title 5"/>
          <p:cNvSpPr txBox="1">
            <a:spLocks/>
          </p:cNvSpPr>
          <p:nvPr/>
        </p:nvSpPr>
        <p:spPr>
          <a:xfrm>
            <a:off x="2534802" y="5045539"/>
            <a:ext cx="2088110"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err="1" smtClean="0"/>
              <a:t>Mockability</a:t>
            </a:r>
            <a:endParaRPr lang="en-US" sz="2800" dirty="0">
              <a:solidFill>
                <a:schemeClr val="accent2"/>
              </a:solidFill>
            </a:endParaRPr>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DI/</a:t>
            </a:r>
            <a:r>
              <a:rPr lang="en-US" dirty="0" err="1" smtClean="0"/>
              <a:t>IoC</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56947"/>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Fakes/Stubs</a:t>
            </a:r>
            <a:endParaRPr lang="en-US" dirty="0">
              <a:solidFill>
                <a:schemeClr val="accent2"/>
              </a:solidFill>
            </a:endParaRPr>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8891" y="3450567"/>
            <a:ext cx="2860542" cy="273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Mocks</a:t>
            </a:r>
            <a:endParaRPr lang="en-US" dirty="0">
              <a:solidFill>
                <a:schemeClr val="accent2"/>
              </a:solidFill>
            </a:endParaRPr>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5819826" y="3724675"/>
            <a:ext cx="2887637"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571" y="3436137"/>
            <a:ext cx="3289540" cy="31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59798" y="595313"/>
            <a:ext cx="9339309" cy="838200"/>
          </a:xfrm>
        </p:spPr>
        <p:txBody>
          <a:bodyPr/>
          <a:lstStyle/>
          <a:p>
            <a:r>
              <a:rPr lang="en-US" dirty="0" smtClean="0"/>
              <a:t>Demo: DI/</a:t>
            </a:r>
            <a:r>
              <a:rPr lang="en-US" dirty="0" err="1" smtClean="0"/>
              <a:t>IoC</a:t>
            </a:r>
            <a:r>
              <a:rPr lang="en-US" dirty="0" smtClean="0"/>
              <a:t> with Tooling</a:t>
            </a:r>
            <a:endParaRPr lang="en-US" dirty="0">
              <a:solidFill>
                <a:schemeClr val="accent2"/>
              </a:solidFill>
            </a:endParaRPr>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844" y="265694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What Did We Learn?</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You should be doing TDD</a:t>
            </a:r>
          </a:p>
          <a:p>
            <a:r>
              <a:rPr lang="en-US" sz="2400" kern="0" dirty="0" smtClean="0"/>
              <a:t>TDD is not as simple as just writing tests</a:t>
            </a:r>
          </a:p>
          <a:p>
            <a:r>
              <a:rPr lang="en-US" sz="2400" kern="0" dirty="0" smtClean="0"/>
              <a:t>DI/</a:t>
            </a:r>
            <a:r>
              <a:rPr lang="en-US" sz="2400" kern="0" dirty="0" err="1" smtClean="0"/>
              <a:t>IoC</a:t>
            </a:r>
            <a:endParaRPr lang="en-US" sz="2400" kern="0" dirty="0" smtClean="0"/>
          </a:p>
          <a:p>
            <a:r>
              <a:rPr lang="en-US" sz="2400" kern="0" dirty="0" smtClean="0"/>
              <a:t>Mocks/Fakes/Stubs</a:t>
            </a:r>
          </a:p>
          <a:p>
            <a:r>
              <a:rPr lang="en-US" sz="2400" kern="0" dirty="0" err="1" smtClean="0"/>
              <a:t>IoC</a:t>
            </a:r>
            <a:r>
              <a:rPr lang="en-US" sz="2400" kern="0" dirty="0" smtClean="0"/>
              <a:t> tooling rocks!</a:t>
            </a:r>
            <a:r>
              <a:rPr lang="en-US" sz="2119"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Thank You!</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github.com/KBurnell/TestDriving.NET</a:t>
            </a:r>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01"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71500" y="381000"/>
            <a:ext cx="9029700" cy="941388"/>
          </a:xfrm>
        </p:spPr>
        <p:txBody>
          <a:bodyPr>
            <a:normAutofit fontScale="90000"/>
          </a:bodyPr>
          <a:lstStyle/>
          <a:p>
            <a:pPr marL="0" indent="0"/>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16"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045" y="3832463"/>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80" y="3784474"/>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77370" y="466725"/>
            <a:ext cx="8706669" cy="941388"/>
          </a:xfrm>
        </p:spPr>
        <p:txBody>
          <a:bodyPr>
            <a:normAutofit fontScale="90000"/>
          </a:bodyPr>
          <a:lstStyle/>
          <a:p>
            <a:pPr>
              <a:defRPr/>
            </a:pPr>
            <a:r>
              <a:rPr lang="en-US" dirty="0" smtClean="0"/>
              <a:t>If you answered </a:t>
            </a:r>
            <a:r>
              <a:rPr lang="en-US" b="1" dirty="0" smtClean="0"/>
              <a:t>YES </a:t>
            </a:r>
            <a:r>
              <a:rPr lang="en-US" dirty="0" smtClean="0"/>
              <a:t>to any of those…</a:t>
            </a:r>
          </a:p>
        </p:txBody>
      </p:sp>
      <p:sp>
        <p:nvSpPr>
          <p:cNvPr id="8" name="Rectangle 2"/>
          <p:cNvSpPr txBox="1">
            <a:spLocks noChangeArrowheads="1"/>
          </p:cNvSpPr>
          <p:nvPr/>
        </p:nvSpPr>
        <p:spPr bwMode="auto">
          <a:xfrm>
            <a:off x="5321508"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smtClean="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63" y="1152524"/>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2.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3.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4.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MyCustom4x3</Template>
  <TotalTime>5940</TotalTime>
  <Words>1969</Words>
  <Application>Microsoft Office PowerPoint</Application>
  <PresentationFormat>Custom</PresentationFormat>
  <Paragraphs>397</Paragraphs>
  <Slides>38</Slides>
  <Notes>38</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Other types of testing</vt:lpstr>
      <vt:lpstr>What is Test-driven Development?</vt:lpstr>
      <vt:lpstr>Key to TDD</vt:lpstr>
      <vt:lpstr>Characteristics of a good unit test</vt:lpstr>
      <vt:lpstr>Single Responsibility</vt:lpstr>
      <vt:lpstr>Interfaces Not Implementations</vt:lpstr>
      <vt:lpstr>Depend on Abstractions</vt:lpstr>
      <vt:lpstr>Red-Green-Refactor</vt:lpstr>
      <vt:lpstr>Arrange-Act-Assert</vt:lpstr>
      <vt:lpstr>Setting the Foundation</vt:lpstr>
      <vt:lpstr>I Shall Call Him…</vt:lpstr>
      <vt:lpstr>Because I’m Lazy…</vt:lpstr>
      <vt:lpstr>Demo: Writing a Unit Test</vt:lpstr>
      <vt:lpstr>IoC &amp; DI</vt:lpstr>
      <vt:lpstr>The result is…</vt:lpstr>
      <vt:lpstr>Demo: DI/IoC</vt:lpstr>
      <vt:lpstr>Fakes/Stubs</vt:lpstr>
      <vt:lpstr>Mocks</vt:lpstr>
      <vt:lpstr>DI/IoC Tooling</vt:lpstr>
      <vt:lpstr>Demo: DI/IoC with Tooling</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206</cp:revision>
  <dcterms:created xsi:type="dcterms:W3CDTF">2012-04-03T13:40:37Z</dcterms:created>
  <dcterms:modified xsi:type="dcterms:W3CDTF">2013-04-26T22:28:07Z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