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Lst>
  <p:notesMasterIdLst>
    <p:notesMasterId r:id="rId39"/>
  </p:notesMasterIdLst>
  <p:handoutMasterIdLst>
    <p:handoutMasterId r:id="rId40"/>
  </p:handoutMasterIdLst>
  <p:sldIdLst>
    <p:sldId id="259" r:id="rId6"/>
    <p:sldId id="261" r:id="rId7"/>
    <p:sldId id="262" r:id="rId8"/>
    <p:sldId id="312" r:id="rId9"/>
    <p:sldId id="313" r:id="rId10"/>
    <p:sldId id="314" r:id="rId11"/>
    <p:sldId id="315" r:id="rId12"/>
    <p:sldId id="316" r:id="rId13"/>
    <p:sldId id="317" r:id="rId14"/>
    <p:sldId id="304" r:id="rId15"/>
    <p:sldId id="318" r:id="rId16"/>
    <p:sldId id="305" r:id="rId17"/>
    <p:sldId id="306" r:id="rId18"/>
    <p:sldId id="307" r:id="rId19"/>
    <p:sldId id="308" r:id="rId20"/>
    <p:sldId id="309" r:id="rId21"/>
    <p:sldId id="294" r:id="rId22"/>
    <p:sldId id="311" r:id="rId23"/>
    <p:sldId id="319" r:id="rId24"/>
    <p:sldId id="326" r:id="rId25"/>
    <p:sldId id="333" r:id="rId26"/>
    <p:sldId id="330" r:id="rId27"/>
    <p:sldId id="331" r:id="rId28"/>
    <p:sldId id="334" r:id="rId29"/>
    <p:sldId id="342" r:id="rId30"/>
    <p:sldId id="345" r:id="rId31"/>
    <p:sldId id="346" r:id="rId32"/>
    <p:sldId id="348" r:id="rId33"/>
    <p:sldId id="349" r:id="rId34"/>
    <p:sldId id="353" r:id="rId35"/>
    <p:sldId id="355" r:id="rId36"/>
    <p:sldId id="357" r:id="rId37"/>
    <p:sldId id="354" r:id="rId38"/>
  </p:sldIdLst>
  <p:sldSz cx="96012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29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AFC6"/>
    <a:srgbClr val="C4D270"/>
    <a:srgbClr val="A3A151"/>
    <a:srgbClr val="666633"/>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8" autoAdjust="0"/>
    <p:restoredTop sz="50178" autoAdjust="0"/>
  </p:normalViewPr>
  <p:slideViewPr>
    <p:cSldViewPr snapToGrid="0">
      <p:cViewPr varScale="1">
        <p:scale>
          <a:sx n="42" d="100"/>
          <a:sy n="42" d="100"/>
        </p:scale>
        <p:origin x="2741" y="53"/>
      </p:cViewPr>
      <p:guideLst>
        <p:guide orient="horz" pos="2304"/>
        <p:guide pos="291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4/16/2013</a:t>
            </a:fld>
            <a:endParaRPr lang="en-US"/>
          </a:p>
        </p:txBody>
      </p:sp>
      <p:sp>
        <p:nvSpPr>
          <p:cNvPr id="4" name="Slide Image Placeholder 3"/>
          <p:cNvSpPr>
            <a:spLocks noGrp="1" noRot="1" noChangeAspect="1"/>
          </p:cNvSpPr>
          <p:nvPr>
            <p:ph type="sldImg" idx="2"/>
          </p:nvPr>
        </p:nvSpPr>
        <p:spPr>
          <a:xfrm>
            <a:off x="12176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203163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2 or more interconnected pieces of a software system</a:t>
            </a:r>
          </a:p>
          <a:p>
            <a:pPr lvl="1"/>
            <a:r>
              <a:rPr lang="en-US" sz="2000" dirty="0" smtClean="0"/>
              <a:t>Necessary evil…but once everything has been unit tested</a:t>
            </a:r>
          </a:p>
          <a:p>
            <a:pPr lvl="1"/>
            <a:r>
              <a:rPr lang="en-US" sz="2000" dirty="0" smtClean="0"/>
              <a:t>Can have external dependencies (DB, Services, File System, Hardware, etc.)</a:t>
            </a:r>
          </a:p>
          <a:p>
            <a:pPr lvl="1"/>
            <a:r>
              <a:rPr lang="en-US" sz="2000" dirty="0" smtClean="0"/>
              <a:t>Typically run longer than unit tests</a:t>
            </a:r>
          </a:p>
          <a:p>
            <a:pPr lvl="1"/>
            <a:r>
              <a:rPr lang="en-US" sz="2000" dirty="0" smtClean="0"/>
              <a:t>Often require setup of resources</a:t>
            </a:r>
          </a:p>
          <a:p>
            <a:pPr lvl="1"/>
            <a:r>
              <a:rPr lang="en-US" sz="2000" dirty="0" smtClean="0"/>
              <a:t>Harder to automate</a:t>
            </a:r>
          </a:p>
          <a:p>
            <a:pPr lvl="1"/>
            <a:r>
              <a:rPr lang="en-US" sz="2000" dirty="0" smtClean="0"/>
              <a:t>For all those reasons they are run less often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339913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entire software system after applying changes to ensure they did not affect other parts of the system</a:t>
            </a:r>
          </a:p>
          <a:p>
            <a:pPr lvl="1"/>
            <a:r>
              <a:rPr lang="en-US" sz="2000" dirty="0" smtClean="0"/>
              <a:t>Complete end – to – end system test</a:t>
            </a:r>
          </a:p>
          <a:p>
            <a:pPr lvl="1"/>
            <a:r>
              <a:rPr lang="en-US" sz="2000" dirty="0" smtClean="0"/>
              <a:t>Usually manual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737038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make sure system does what the users expect it to do</a:t>
            </a:r>
          </a:p>
          <a:p>
            <a:pPr lvl="1"/>
            <a:r>
              <a:rPr lang="en-US" sz="2000" dirty="0" smtClean="0"/>
              <a:t>Lots of users in a room doing whatever it is they do</a:t>
            </a:r>
          </a:p>
          <a:p>
            <a:pPr lvl="1"/>
            <a:r>
              <a:rPr lang="en-US" sz="2000" dirty="0" smtClean="0"/>
              <a:t>Manual</a:t>
            </a:r>
          </a:p>
          <a:p>
            <a:pPr lvl="1"/>
            <a:r>
              <a:rPr lang="en-US" sz="2000" dirty="0" smtClean="0"/>
              <a:t>Time consuming</a:t>
            </a:r>
          </a:p>
          <a:p>
            <a:pPr lvl="1"/>
            <a:r>
              <a:rPr lang="en-US" sz="2000" dirty="0" smtClean="0"/>
              <a:t>Stressful for you and the users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080262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to ensure the system meets the performance requirements defined in the SLA.</a:t>
            </a:r>
          </a:p>
          <a:p>
            <a:pPr lvl="1"/>
            <a:r>
              <a:rPr lang="en-US" sz="2000" dirty="0" smtClean="0"/>
              <a:t>Test runs are automated but script creation is manual and time consuming</a:t>
            </a:r>
          </a:p>
          <a:p>
            <a:pPr lvl="1"/>
            <a:r>
              <a:rPr lang="en-US" sz="2000" dirty="0" smtClean="0"/>
              <a:t>Requires separate data for performing tests</a:t>
            </a:r>
          </a:p>
          <a:p>
            <a:pPr lvl="1"/>
            <a:r>
              <a:rPr lang="en-US" sz="2000" dirty="0" smtClean="0"/>
              <a:t>Tooling is expensive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367090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how the system behaves under load</a:t>
            </a:r>
          </a:p>
          <a:p>
            <a:pPr lvl="1"/>
            <a:r>
              <a:rPr lang="en-US" sz="2000" dirty="0" smtClean="0"/>
              <a:t>Automated</a:t>
            </a:r>
          </a:p>
          <a:p>
            <a:pPr lvl="1"/>
            <a:r>
              <a:rPr lang="en-US" sz="2000" dirty="0" smtClean="0"/>
              <a:t>Tooling is expensive</a:t>
            </a:r>
          </a:p>
          <a:p>
            <a:pPr lvl="1"/>
            <a:r>
              <a:rPr lang="en-US" sz="2000" dirty="0" smtClean="0"/>
              <a:t>Setup is time consuming</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285344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lvl="1"/>
            <a:r>
              <a:rPr lang="en-US" sz="2000" dirty="0" smtClean="0"/>
              <a:t>The act of testing the system fails and verifying how the system responds is acceptable</a:t>
            </a:r>
          </a:p>
          <a:p>
            <a:pPr lvl="1"/>
            <a:r>
              <a:rPr lang="en-US" sz="2000" dirty="0" smtClean="0"/>
              <a:t>Requires effort to get the system to fail</a:t>
            </a:r>
          </a:p>
          <a:p>
            <a:pPr lvl="1"/>
            <a:r>
              <a:rPr lang="en-US" sz="2000" dirty="0" smtClean="0"/>
              <a:t>Typically for verifying error messages and data state are valid during failures</a:t>
            </a:r>
          </a:p>
          <a:p>
            <a:pPr lvl="1"/>
            <a:r>
              <a:rPr lang="en-US" sz="2000" dirty="0" smtClean="0"/>
              <a:t>Automated to make system fail, but requires manual verification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3692372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first the developer writes a failing automated test case that defines a desired improvement or new function, then produces code to pass that test and finally refactors the new code to acceptable standards.</a:t>
            </a:r>
          </a:p>
          <a:p>
            <a:pPr lvl="1"/>
            <a:r>
              <a:rPr lang="en-US" sz="2000" dirty="0" smtClean="0"/>
              <a:t>Often referred to Test-First Development</a:t>
            </a:r>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1797608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200" dirty="0" smtClean="0"/>
              <a:t>The act of testing piece of code, usually a method, that tests a very small piece of functionality by invoking it and verifying assumptions.</a:t>
            </a:r>
            <a:endParaRPr lang="en-US" sz="1200" kern="0" dirty="0" smtClean="0">
              <a:solidFill>
                <a:srgbClr val="000000"/>
              </a:solidFill>
            </a:endParaRP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2707260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r>
              <a:rPr lang="en-US" sz="2000" dirty="0" smtClean="0"/>
              <a:t>It is very easy to write bad unit tests</a:t>
            </a:r>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38281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3603838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200021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Different types of tests should be isolated from other types to allow easily running a group of tests.</a:t>
            </a:r>
          </a:p>
          <a:p>
            <a:r>
              <a:rPr lang="en-US" sz="1200" dirty="0" smtClean="0"/>
              <a:t>Tests should be placed in projects named the same as the project they are testing with a prefix of the type of tests it contains.</a:t>
            </a:r>
          </a:p>
          <a:p>
            <a:r>
              <a:rPr lang="en-US" sz="1200" dirty="0" smtClean="0"/>
              <a:t>Tests should be isolated from actual application code</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2712674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10072769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231113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marL="742950" lvl="1" indent="-285750" algn="l">
              <a:buFont typeface="Arial" pitchFamily="34" charset="0"/>
              <a:buChar char="•"/>
            </a:pPr>
            <a:r>
              <a:rPr lang="en-US" sz="1400" dirty="0" smtClean="0"/>
              <a:t>Our contrived example is a simple calculator with an Add method </a:t>
            </a:r>
          </a:p>
          <a:p>
            <a:pPr marL="742950" lvl="1" indent="-285750" algn="l">
              <a:buFont typeface="Arial" pitchFamily="34" charset="0"/>
              <a:buChar char="•"/>
            </a:pPr>
            <a:r>
              <a:rPr lang="en-US" sz="1400" dirty="0" smtClean="0"/>
              <a:t>Must accept to 2 decimals, and </a:t>
            </a:r>
            <a:r>
              <a:rPr lang="en-US" sz="1400" dirty="0" smtClean="0"/>
              <a:t>return</a:t>
            </a:r>
            <a:r>
              <a:rPr lang="en-US" sz="1400" baseline="0" dirty="0" smtClean="0"/>
              <a:t> the sum of the two inputs</a:t>
            </a:r>
            <a:endParaRPr lang="en-US" sz="1400" dirty="0" smtClean="0"/>
          </a:p>
          <a:p>
            <a:pPr marL="742950" lvl="1" indent="-285750" algn="l">
              <a:buFont typeface="Arial" pitchFamily="34" charset="0"/>
              <a:buChar char="•"/>
            </a:pPr>
            <a:r>
              <a:rPr lang="en-US" sz="1400" dirty="0" smtClean="0"/>
              <a:t>Write </a:t>
            </a:r>
            <a:r>
              <a:rPr lang="en-US" sz="1400" dirty="0" smtClean="0"/>
              <a:t>a test to make sure return value is a decimal</a:t>
            </a:r>
          </a:p>
          <a:p>
            <a:pPr marL="1200150" lvl="2" indent="-285750" algn="l">
              <a:buFont typeface="Arial" pitchFamily="34" charset="0"/>
              <a:buChar char="•"/>
            </a:pPr>
            <a:r>
              <a:rPr lang="en-US" sz="1400" dirty="0" smtClean="0"/>
              <a:t>Write test with standard assert </a:t>
            </a:r>
            <a:r>
              <a:rPr lang="en-US" sz="1400" b="1" dirty="0" smtClean="0"/>
              <a:t>tdd1</a:t>
            </a:r>
            <a:endParaRPr lang="en-US" sz="2400" dirty="0" smtClean="0"/>
          </a:p>
          <a:p>
            <a:pPr marL="1200150" lvl="2" indent="-285750" algn="l">
              <a:buFont typeface="Arial" pitchFamily="34" charset="0"/>
              <a:buChar char="•"/>
            </a:pPr>
            <a:r>
              <a:rPr lang="en-US" sz="1400" dirty="0" smtClean="0"/>
              <a:t>Run </a:t>
            </a:r>
            <a:r>
              <a:rPr lang="en-US" sz="1400" dirty="0" smtClean="0"/>
              <a:t>it – it fails because we don’t have the</a:t>
            </a:r>
            <a:r>
              <a:rPr lang="en-US" sz="1400" baseline="0" dirty="0" smtClean="0"/>
              <a:t> method implemented…</a:t>
            </a:r>
            <a:r>
              <a:rPr lang="en-US" sz="1400" b="1" baseline="0" dirty="0" smtClean="0"/>
              <a:t>this is our RED</a:t>
            </a:r>
          </a:p>
          <a:p>
            <a:pPr marL="1200150" lvl="2" indent="-285750" algn="l">
              <a:buFont typeface="Arial" pitchFamily="34" charset="0"/>
              <a:buChar char="•"/>
            </a:pPr>
            <a:r>
              <a:rPr lang="en-US" sz="1400" b="0" baseline="0" dirty="0" smtClean="0"/>
              <a:t>Implement method…</a:t>
            </a:r>
            <a:r>
              <a:rPr lang="en-US" sz="1400" b="1" baseline="0" dirty="0" smtClean="0"/>
              <a:t>have it just return 0</a:t>
            </a:r>
            <a:r>
              <a:rPr lang="en-US" sz="1400" b="0" baseline="0" dirty="0" smtClean="0"/>
              <a:t>…that is all we need to get the test to pass.</a:t>
            </a:r>
          </a:p>
          <a:p>
            <a:pPr marL="1200150" lvl="2" indent="-285750" algn="l">
              <a:buFont typeface="Arial" pitchFamily="34" charset="0"/>
              <a:buChar char="•"/>
            </a:pPr>
            <a:r>
              <a:rPr lang="en-US" sz="1400" b="0" baseline="0" dirty="0" smtClean="0"/>
              <a:t>Run test…it’s </a:t>
            </a:r>
            <a:r>
              <a:rPr lang="en-US" sz="1400" b="1" baseline="0" dirty="0" smtClean="0"/>
              <a:t>Green…great…but…</a:t>
            </a:r>
            <a:endParaRPr lang="en-US" sz="1400" b="0" dirty="0" smtClean="0"/>
          </a:p>
          <a:p>
            <a:pPr marL="1200150" lvl="2" indent="-285750" algn="l">
              <a:buFont typeface="Arial" pitchFamily="34" charset="0"/>
              <a:buChar char="•"/>
            </a:pPr>
            <a:r>
              <a:rPr lang="en-US" sz="1400" dirty="0" smtClean="0"/>
              <a:t>Talk about readability</a:t>
            </a:r>
          </a:p>
          <a:p>
            <a:pPr marL="1200150" lvl="2" indent="-285750" algn="l">
              <a:buFont typeface="Arial" pitchFamily="34" charset="0"/>
              <a:buChar char="•"/>
            </a:pPr>
            <a:r>
              <a:rPr lang="en-US" sz="1400" dirty="0" smtClean="0"/>
              <a:t>Talk about NuGet</a:t>
            </a:r>
          </a:p>
          <a:p>
            <a:pPr marL="1200150" lvl="2" indent="-285750" algn="l">
              <a:buFont typeface="Arial" pitchFamily="34" charset="0"/>
              <a:buChar char="•"/>
            </a:pPr>
            <a:r>
              <a:rPr lang="en-US" sz="1400" dirty="0" err="1" smtClean="0"/>
              <a:t>FluentAssertions</a:t>
            </a:r>
            <a:endParaRPr lang="en-US" sz="1400" dirty="0" smtClean="0"/>
          </a:p>
          <a:p>
            <a:pPr marL="2114550" lvl="4" indent="-285750" algn="l">
              <a:buFont typeface="Arial" pitchFamily="34" charset="0"/>
              <a:buChar char="•"/>
            </a:pPr>
            <a:r>
              <a:rPr lang="en-US" sz="1400" dirty="0" smtClean="0"/>
              <a:t> </a:t>
            </a:r>
            <a:r>
              <a:rPr lang="en-US" sz="1200" kern="1200" dirty="0" err="1" smtClean="0">
                <a:solidFill>
                  <a:schemeClr val="tx1"/>
                </a:solidFill>
                <a:effectLst/>
                <a:latin typeface="+mn-lt"/>
                <a:ea typeface="+mn-ea"/>
                <a:cs typeface="+mn-cs"/>
              </a:rPr>
              <a:t>result.Should</a:t>
            </a:r>
            <a:r>
              <a:rPr lang="en-US" dirty="0" smtClean="0"/>
              <a:t>()</a:t>
            </a:r>
            <a:r>
              <a:rPr lang="en-US" sz="1200" kern="1200" dirty="0" smtClean="0">
                <a:solidFill>
                  <a:schemeClr val="tx1"/>
                </a:solidFill>
                <a:effectLst/>
                <a:latin typeface="+mn-lt"/>
                <a:ea typeface="+mn-ea"/>
                <a:cs typeface="+mn-cs"/>
              </a:rPr>
              <a:t>.Be</a:t>
            </a:r>
            <a:r>
              <a:rPr lang="en-US" dirty="0" smtClean="0"/>
              <a:t>(</a:t>
            </a:r>
            <a:r>
              <a:rPr lang="en-US" sz="1200" kern="1200" dirty="0" smtClean="0">
                <a:solidFill>
                  <a:schemeClr val="tx1"/>
                </a:solidFill>
                <a:effectLst/>
                <a:latin typeface="+mn-lt"/>
                <a:ea typeface="+mn-ea"/>
                <a:cs typeface="+mn-cs"/>
              </a:rPr>
              <a:t>12</a:t>
            </a:r>
            <a:r>
              <a:rPr lang="en-US" dirty="0" smtClean="0"/>
              <a:t>); </a:t>
            </a:r>
            <a:r>
              <a:rPr lang="en-US" sz="1400" dirty="0" smtClean="0"/>
              <a:t> </a:t>
            </a:r>
            <a:endParaRPr lang="en-US" sz="1400" dirty="0" smtClean="0"/>
          </a:p>
          <a:p>
            <a:pPr marL="1200150" lvl="2" indent="-285750" algn="l">
              <a:buFont typeface="Arial" pitchFamily="34" charset="0"/>
              <a:buChar char="•"/>
            </a:pPr>
            <a:r>
              <a:rPr lang="en-US" sz="1400" b="1" dirty="0" smtClean="0"/>
              <a:t>Refactor</a:t>
            </a:r>
            <a:endParaRPr lang="en-US" sz="1400" b="1" dirty="0" smtClean="0"/>
          </a:p>
          <a:p>
            <a:pPr marL="1657350" lvl="3" indent="-285750" algn="l">
              <a:buFont typeface="Arial" pitchFamily="34" charset="0"/>
              <a:buChar char="•"/>
            </a:pPr>
            <a:r>
              <a:rPr lang="en-US" sz="1400" dirty="0" smtClean="0"/>
              <a:t>Nothing really to refactor</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3121075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The act of “injecting” the dependency’s a class needs.</a:t>
            </a:r>
          </a:p>
          <a:p>
            <a:pPr marL="742950" lvl="1" indent="-285750" algn="l">
              <a:buFont typeface="Arial" pitchFamily="34" charset="0"/>
              <a:buChar char="•"/>
            </a:pPr>
            <a:r>
              <a:rPr lang="en-US" dirty="0" err="1" smtClean="0"/>
              <a:t>Typs</a:t>
            </a:r>
            <a:endParaRPr lang="en-US" dirty="0" smtClean="0"/>
          </a:p>
          <a:p>
            <a:pPr marL="1200150" lvl="2" indent="-285750" algn="l">
              <a:buFont typeface="Arial" pitchFamily="34" charset="0"/>
              <a:buChar char="•"/>
            </a:pPr>
            <a:r>
              <a:rPr lang="en-US" dirty="0" smtClean="0"/>
              <a:t>Constructor</a:t>
            </a:r>
          </a:p>
          <a:p>
            <a:pPr marL="1200150" lvl="2" indent="-285750" algn="l">
              <a:buFont typeface="Arial" pitchFamily="34" charset="0"/>
              <a:buChar char="•"/>
            </a:pPr>
            <a:r>
              <a:rPr lang="en-US" dirty="0" smtClean="0"/>
              <a:t>Property</a:t>
            </a:r>
          </a:p>
          <a:p>
            <a:pPr marL="914400" lvl="2" indent="0" algn="l">
              <a:buFont typeface="Arial" pitchFamily="34" charset="0"/>
              <a:buNone/>
            </a:pPr>
            <a:endParaRPr lang="en-US" dirty="0" smtClean="0"/>
          </a:p>
          <a:p>
            <a:pPr marL="914400" lvl="2" indent="0" algn="l">
              <a:buFont typeface="Arial" pitchFamily="34" charset="0"/>
              <a:buNone/>
            </a:pPr>
            <a:r>
              <a:rPr lang="en-US" b="1" dirty="0" smtClean="0"/>
              <a:t>CLICK</a:t>
            </a:r>
          </a:p>
          <a:p>
            <a:pPr marL="914400" lvl="2" indent="0" algn="l">
              <a:buFont typeface="Arial" pitchFamily="34" charset="0"/>
              <a:buNone/>
            </a:pPr>
            <a:r>
              <a:rPr lang="en-US" b="1" dirty="0" smtClean="0"/>
              <a:t>AND </a:t>
            </a:r>
            <a:r>
              <a:rPr lang="en-US" b="1" dirty="0" smtClean="0"/>
              <a:t>Inversion</a:t>
            </a:r>
            <a:r>
              <a:rPr lang="en-US" b="1" baseline="0" dirty="0" smtClean="0"/>
              <a:t> of Control</a:t>
            </a:r>
            <a:endParaRPr lang="en-US" b="1" dirty="0" smtClean="0"/>
          </a:p>
          <a:p>
            <a:pPr marL="914400" lvl="2" indent="0" algn="l">
              <a:buFont typeface="Arial" pitchFamily="34" charset="0"/>
              <a:buNone/>
            </a:pPr>
            <a:endParaRPr lang="en-US" b="1" dirty="0" smtClean="0"/>
          </a:p>
          <a:p>
            <a:pPr marL="742950" lvl="1" indent="-285750" algn="l">
              <a:buFont typeface="Arial" pitchFamily="34" charset="0"/>
              <a:buChar char="•"/>
            </a:pPr>
            <a:r>
              <a:rPr lang="en-US" dirty="0" smtClean="0"/>
              <a:t>Class doesn’t go out and instantiate/”new up” its dependency’s…it is given them</a:t>
            </a:r>
          </a:p>
          <a:p>
            <a:pPr marL="742950" lvl="1" indent="-285750" algn="l">
              <a:buFont typeface="Arial" pitchFamily="34" charset="0"/>
              <a:buChar char="•"/>
            </a:pPr>
            <a:r>
              <a:rPr lang="en-US" dirty="0" smtClean="0"/>
              <a:t>All it knows is the </a:t>
            </a:r>
            <a:r>
              <a:rPr lang="en-US" dirty="0" smtClean="0"/>
              <a:t>contract or interface</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3846975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dirty="0" smtClean="0"/>
              <a:t>Separation of </a:t>
            </a:r>
            <a:r>
              <a:rPr lang="en-US" dirty="0" smtClean="0"/>
              <a:t>Concerns</a:t>
            </a:r>
          </a:p>
          <a:p>
            <a:pPr marL="1200150" lvl="2" indent="-285750" algn="l">
              <a:buFont typeface="Arial" pitchFamily="34" charset="0"/>
              <a:buChar char="•"/>
            </a:pPr>
            <a:r>
              <a:rPr lang="en-US" dirty="0" smtClean="0"/>
              <a:t>A piece of code</a:t>
            </a:r>
            <a:r>
              <a:rPr lang="en-US" baseline="0" dirty="0" smtClean="0"/>
              <a:t> should only be concerned about it’s core responsibilities.</a:t>
            </a:r>
          </a:p>
          <a:p>
            <a:pPr marL="1200150" lvl="2" indent="-285750" algn="l">
              <a:buFont typeface="Arial" pitchFamily="34" charset="0"/>
              <a:buChar char="•"/>
            </a:pPr>
            <a:r>
              <a:rPr lang="en-US" baseline="0" dirty="0" smtClean="0"/>
              <a:t>A business logic class shouldn’t care or know about how the logger is implemented</a:t>
            </a:r>
          </a:p>
          <a:p>
            <a:pPr marL="914400" lvl="2" indent="0" algn="l">
              <a:buFont typeface="Arial" pitchFamily="34" charset="0"/>
              <a:buNone/>
            </a:pPr>
            <a:endParaRPr lang="en-US" dirty="0" smtClean="0"/>
          </a:p>
          <a:p>
            <a:pPr marL="742950" lvl="1" indent="-285750" algn="l">
              <a:buFont typeface="Arial" pitchFamily="34" charset="0"/>
              <a:buChar char="•"/>
            </a:pPr>
            <a:r>
              <a:rPr lang="en-US" dirty="0" err="1" smtClean="0"/>
              <a:t>Mockability</a:t>
            </a:r>
            <a:endParaRPr lang="en-US" dirty="0" smtClean="0"/>
          </a:p>
          <a:p>
            <a:pPr marL="1200150" lvl="2" indent="-285750" algn="l">
              <a:buFont typeface="Arial" pitchFamily="34" charset="0"/>
              <a:buChar char="•"/>
            </a:pPr>
            <a:r>
              <a:rPr lang="en-US" dirty="0" smtClean="0"/>
              <a:t>We’ll</a:t>
            </a:r>
            <a:r>
              <a:rPr lang="en-US" baseline="0" dirty="0" smtClean="0"/>
              <a:t> talk about much more in a bit</a:t>
            </a: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1745862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dirty="0" smtClean="0"/>
              <a:t>Look at the new requirement for validation</a:t>
            </a:r>
          </a:p>
          <a:p>
            <a:pPr marL="742950" lvl="1" indent="-285750" algn="l">
              <a:buFont typeface="Arial" pitchFamily="34" charset="0"/>
              <a:buChar char="•"/>
            </a:pPr>
            <a:r>
              <a:rPr lang="en-US" baseline="0" dirty="0" smtClean="0"/>
              <a:t>Show</a:t>
            </a:r>
            <a:endParaRPr lang="en-US" dirty="0" smtClean="0"/>
          </a:p>
          <a:p>
            <a:pPr marL="1200150" lvl="2" indent="-285750" algn="l">
              <a:buFont typeface="Arial" pitchFamily="34" charset="0"/>
              <a:buChar char="•"/>
            </a:pPr>
            <a:r>
              <a:rPr lang="en-US" dirty="0" err="1" smtClean="0"/>
              <a:t>IValidationService</a:t>
            </a:r>
            <a:r>
              <a:rPr lang="en-US" dirty="0" smtClean="0"/>
              <a:t>…this satisfies</a:t>
            </a:r>
            <a:r>
              <a:rPr lang="en-US" baseline="0" dirty="0" smtClean="0"/>
              <a:t> the contract defined in the spec</a:t>
            </a:r>
            <a:endParaRPr lang="en-US" dirty="0" smtClean="0"/>
          </a:p>
          <a:p>
            <a:pPr marL="1200150" lvl="2" indent="-285750" algn="l">
              <a:buFont typeface="Arial" pitchFamily="34" charset="0"/>
              <a:buChar char="•"/>
            </a:pPr>
            <a:r>
              <a:rPr lang="en-US" dirty="0" err="1" smtClean="0"/>
              <a:t>ValidationService</a:t>
            </a:r>
            <a:endParaRPr lang="en-US" dirty="0" smtClean="0"/>
          </a:p>
          <a:p>
            <a:pPr marL="742950" lvl="1" indent="-285750" algn="l">
              <a:buFont typeface="Arial" pitchFamily="34" charset="0"/>
              <a:buChar char="•"/>
            </a:pPr>
            <a:r>
              <a:rPr lang="en-US" dirty="0" smtClean="0"/>
              <a:t>Start with Property Injection</a:t>
            </a:r>
          </a:p>
          <a:p>
            <a:pPr marL="1200150" lvl="2" indent="-285750" algn="l">
              <a:buFont typeface="Arial" pitchFamily="34" charset="0"/>
              <a:buChar char="•"/>
            </a:pPr>
            <a:r>
              <a:rPr lang="en-US" dirty="0" smtClean="0"/>
              <a:t>What is the issue?</a:t>
            </a:r>
          </a:p>
          <a:p>
            <a:pPr marL="1200150" lvl="2" indent="-285750" algn="l">
              <a:buFont typeface="Arial" pitchFamily="34" charset="0"/>
              <a:buChar char="•"/>
            </a:pPr>
            <a:r>
              <a:rPr lang="en-US" dirty="0" smtClean="0"/>
              <a:t>Have to add code to make sure the dependency’s are set to avoid NULL reference exceptions</a:t>
            </a:r>
          </a:p>
          <a:p>
            <a:pPr marL="1200150" lvl="2" indent="-285750" algn="l">
              <a:buFont typeface="Arial" pitchFamily="34" charset="0"/>
              <a:buChar char="•"/>
            </a:pPr>
            <a:r>
              <a:rPr lang="en-US" dirty="0" smtClean="0"/>
              <a:t>We can fix this with Constructor Injection</a:t>
            </a:r>
          </a:p>
          <a:p>
            <a:pPr marL="742950" lvl="1" indent="-285750" algn="l">
              <a:buFont typeface="Arial" pitchFamily="34" charset="0"/>
              <a:buChar char="•"/>
            </a:pPr>
            <a:r>
              <a:rPr lang="en-US" dirty="0" smtClean="0"/>
              <a:t>Next Do Constructor Injection</a:t>
            </a:r>
          </a:p>
          <a:p>
            <a:pPr marL="1200150" lvl="2" indent="-285750" algn="l">
              <a:buFont typeface="Arial" pitchFamily="34" charset="0"/>
              <a:buChar char="•"/>
            </a:pPr>
            <a:r>
              <a:rPr lang="en-US" dirty="0" smtClean="0"/>
              <a:t>Hold down </a:t>
            </a:r>
            <a:r>
              <a:rPr lang="en-US" dirty="0" err="1" smtClean="0"/>
              <a:t>fn</a:t>
            </a:r>
            <a:r>
              <a:rPr lang="en-US" dirty="0" smtClean="0"/>
              <a:t> and alt and hit enter for </a:t>
            </a:r>
            <a:r>
              <a:rPr lang="en-US" dirty="0" err="1" smtClean="0"/>
              <a:t>resharper</a:t>
            </a:r>
            <a:r>
              <a:rPr lang="en-US" dirty="0" smtClean="0"/>
              <a:t> constructor</a:t>
            </a:r>
          </a:p>
          <a:p>
            <a:pPr marL="1200150" lvl="2" indent="-285750" algn="l">
              <a:buFont typeface="Arial" pitchFamily="34" charset="0"/>
              <a:buChar char="•"/>
            </a:pPr>
            <a:r>
              <a:rPr lang="en-US" dirty="0" smtClean="0"/>
              <a:t>What could be the issue (constructor that takes a bunch of parameters)</a:t>
            </a:r>
          </a:p>
          <a:p>
            <a:pPr marL="1200150" lvl="2" indent="-285750" algn="l">
              <a:buFont typeface="Arial" pitchFamily="34" charset="0"/>
              <a:buChar char="•"/>
            </a:pPr>
            <a:r>
              <a:rPr lang="en-US" dirty="0" smtClean="0"/>
              <a:t>What’s the issue here? </a:t>
            </a:r>
          </a:p>
          <a:p>
            <a:pPr marL="1200150" lvl="2" indent="-285750" algn="l">
              <a:buFont typeface="Arial" pitchFamily="34" charset="0"/>
              <a:buChar char="•"/>
            </a:pPr>
            <a:r>
              <a:rPr lang="en-US" dirty="0" smtClean="0"/>
              <a:t>What happens when you have a bunch of dependency's?</a:t>
            </a:r>
          </a:p>
          <a:p>
            <a:pPr marL="742950" lvl="1" indent="-285750" algn="l">
              <a:buFont typeface="Arial" pitchFamily="34" charset="0"/>
              <a:buChar char="•"/>
            </a:pPr>
            <a:r>
              <a:rPr lang="en-US" dirty="0" smtClean="0"/>
              <a:t>We’ll get to using </a:t>
            </a:r>
            <a:r>
              <a:rPr lang="en-US" dirty="0" err="1" smtClean="0"/>
              <a:t>IoC</a:t>
            </a:r>
            <a:r>
              <a:rPr lang="en-US" dirty="0" smtClean="0"/>
              <a:t> framework to fix all this</a:t>
            </a:r>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Let’s build this…and we should</a:t>
            </a:r>
            <a:r>
              <a:rPr lang="en-US" baseline="0" dirty="0" smtClean="0"/>
              <a:t> have a build error…can anyone tell me where?</a:t>
            </a:r>
          </a:p>
          <a:p>
            <a:pPr marL="1200150" lvl="2" indent="-285750" algn="l">
              <a:buFont typeface="Arial" pitchFamily="34" charset="0"/>
              <a:buChar char="•"/>
            </a:pPr>
            <a:r>
              <a:rPr lang="en-US" baseline="0" dirty="0" smtClean="0"/>
              <a:t>Fix build error</a:t>
            </a:r>
            <a:endParaRPr lang="en-US" dirty="0" smtClean="0"/>
          </a:p>
          <a:p>
            <a:pPr marL="742950" lvl="1" indent="-285750" algn="l">
              <a:buFont typeface="Arial" pitchFamily="34" charset="0"/>
              <a:buChar char="•"/>
            </a:pPr>
            <a:endParaRPr lang="en-US" dirty="0" smtClean="0"/>
          </a:p>
          <a:p>
            <a:pPr marL="742950" lvl="1" indent="-285750" algn="l">
              <a:buFont typeface="Arial" pitchFamily="34" charset="0"/>
              <a:buChar char="•"/>
            </a:pPr>
            <a:r>
              <a:rPr lang="en-US" dirty="0" smtClean="0"/>
              <a:t>So for</a:t>
            </a:r>
            <a:r>
              <a:rPr lang="en-US" baseline="0" dirty="0" smtClean="0"/>
              <a:t> now let’s be good little </a:t>
            </a:r>
            <a:r>
              <a:rPr lang="en-US" baseline="0" dirty="0" err="1" smtClean="0"/>
              <a:t>TDD’rs</a:t>
            </a:r>
            <a:r>
              <a:rPr lang="en-US" baseline="0" dirty="0" smtClean="0"/>
              <a:t> and run our tests to make sure we didn’t break anything</a:t>
            </a:r>
          </a:p>
          <a:p>
            <a:pPr marL="742950" lvl="1" indent="-285750" algn="l">
              <a:buFont typeface="Arial" pitchFamily="34" charset="0"/>
              <a:buChar char="•"/>
            </a:pPr>
            <a:endParaRPr lang="en-US" baseline="0" dirty="0" smtClean="0"/>
          </a:p>
          <a:p>
            <a:pPr marL="1200150" lvl="2" indent="-285750" algn="l">
              <a:buFont typeface="Arial" pitchFamily="34" charset="0"/>
              <a:buChar char="•"/>
            </a:pPr>
            <a:r>
              <a:rPr lang="en-US" baseline="0" dirty="0" smtClean="0"/>
              <a:t>WTF!?!  The validation service is </a:t>
            </a:r>
            <a:r>
              <a:rPr lang="en-US" baseline="0" dirty="0" err="1" smtClean="0"/>
              <a:t>erroring</a:t>
            </a:r>
            <a:r>
              <a:rPr lang="en-US" baseline="0" dirty="0" smtClean="0"/>
              <a:t> out.</a:t>
            </a:r>
          </a:p>
          <a:p>
            <a:pPr marL="1200150" lvl="2" indent="-285750" algn="l">
              <a:buFont typeface="Arial" pitchFamily="34" charset="0"/>
              <a:buChar char="•"/>
            </a:pPr>
            <a:r>
              <a:rPr lang="en-US" baseline="0" dirty="0" smtClean="0"/>
              <a:t>In our little self-contained scenario here it is because it I didn’t implement it…but ignore that for now</a:t>
            </a:r>
          </a:p>
          <a:p>
            <a:pPr marL="1200150" lvl="2" indent="-285750" algn="l">
              <a:buFont typeface="Arial" pitchFamily="34" charset="0"/>
              <a:buChar char="•"/>
            </a:pPr>
            <a:r>
              <a:rPr lang="en-US" baseline="0" dirty="0" smtClean="0"/>
              <a:t>Consider this one of those situations that I am sure you have all dealt with on many occasions…</a:t>
            </a:r>
          </a:p>
          <a:p>
            <a:pPr marL="1657350" lvl="3" indent="-285750" algn="l">
              <a:buFont typeface="Arial" pitchFamily="34" charset="0"/>
              <a:buChar char="•"/>
            </a:pPr>
            <a:r>
              <a:rPr lang="en-US" baseline="0" dirty="0" smtClean="0"/>
              <a:t>Some developer or team is responsible for coding something you are dependent on and they either</a:t>
            </a:r>
          </a:p>
          <a:p>
            <a:pPr marL="2114550" lvl="4" indent="-285750" algn="l">
              <a:buFont typeface="Arial" pitchFamily="34" charset="0"/>
              <a:buChar char="•"/>
            </a:pPr>
            <a:r>
              <a:rPr lang="en-US" baseline="0" dirty="0" smtClean="0"/>
              <a:t>Haven’t gotten around to it yet</a:t>
            </a:r>
          </a:p>
          <a:p>
            <a:pPr marL="2114550" lvl="4" indent="-285750" algn="l">
              <a:buFont typeface="Arial" pitchFamily="34" charset="0"/>
              <a:buChar char="•"/>
            </a:pPr>
            <a:r>
              <a:rPr lang="en-US" baseline="0" dirty="0" smtClean="0"/>
              <a:t>Or have errors in their code</a:t>
            </a:r>
          </a:p>
          <a:p>
            <a:pPr marL="2114550" lvl="4" indent="-285750" algn="l">
              <a:buFont typeface="Arial" pitchFamily="34" charset="0"/>
              <a:buChar char="•"/>
            </a:pPr>
            <a:r>
              <a:rPr lang="en-US" baseline="0" dirty="0" smtClean="0"/>
              <a:t>Guess we can call it a day ;)</a:t>
            </a:r>
          </a:p>
          <a:p>
            <a:pPr marL="2114550" lvl="4" indent="-285750" algn="l">
              <a:buFont typeface="Arial" pitchFamily="34" charset="0"/>
              <a:buChar char="•"/>
            </a:pPr>
            <a:r>
              <a:rPr lang="en-US" baseline="0" dirty="0" smtClean="0"/>
              <a:t>That is unless you are fluent on TDD and it’s core concepts.</a:t>
            </a:r>
          </a:p>
          <a:p>
            <a:pPr marL="2114550" lvl="4" indent="-285750" algn="l">
              <a:buFont typeface="Arial" pitchFamily="34" charset="0"/>
              <a:buChar char="•"/>
            </a:pPr>
            <a:r>
              <a:rPr lang="en-US" baseline="0" dirty="0" smtClean="0"/>
              <a:t>If you have need to sell TDD to your pointy haired bosses this is the perfect angle</a:t>
            </a:r>
          </a:p>
          <a:p>
            <a:pPr marL="2114550" lvl="4" indent="-285750" algn="l">
              <a:buFont typeface="Arial" pitchFamily="34" charset="0"/>
              <a:buChar char="•"/>
            </a:pPr>
            <a:r>
              <a:rPr lang="en-US" baseline="0" dirty="0" smtClean="0"/>
              <a:t>You will now be able to continue coding when external dependencies are not complete or broken or what ever</a:t>
            </a:r>
          </a:p>
          <a:p>
            <a:pPr marL="1200150" lvl="2" indent="-285750" algn="l">
              <a:buFont typeface="Arial" pitchFamily="34" charset="0"/>
              <a:buChar char="•"/>
            </a:pPr>
            <a:r>
              <a:rPr lang="en-US" baseline="0" dirty="0" smtClean="0"/>
              <a:t>Let’s talk about how we can do this…</a:t>
            </a:r>
            <a:endParaRPr lang="en-US" dirty="0" smtClean="0"/>
          </a:p>
          <a:p>
            <a:pPr marL="742950" lvl="1" indent="-285750" algn="l">
              <a:buFont typeface="Arial" pitchFamily="34" charset="0"/>
              <a:buChar char="•"/>
            </a:pPr>
            <a:endParaRPr lang="en-US"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54270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dirty="0" smtClean="0"/>
              <a:t>Shell of a class that satisfies the implementation of the class</a:t>
            </a:r>
          </a:p>
          <a:p>
            <a:pPr marL="742950" lvl="1" indent="-285750" algn="l">
              <a:buFont typeface="Arial" pitchFamily="34" charset="0"/>
              <a:buChar char="•"/>
            </a:pPr>
            <a:r>
              <a:rPr lang="en-US" dirty="0" smtClean="0"/>
              <a:t>Return hard coded value</a:t>
            </a:r>
          </a:p>
          <a:p>
            <a:pPr marL="742950" lvl="1" indent="-285750" algn="l">
              <a:buFont typeface="Arial" pitchFamily="34" charset="0"/>
              <a:buChar char="•"/>
            </a:pPr>
            <a:r>
              <a:rPr lang="en-US" dirty="0" smtClean="0"/>
              <a:t>Not asserted against, state is never validated!</a:t>
            </a:r>
          </a:p>
          <a:p>
            <a:pPr marL="742950" lvl="1" indent="-285750" algn="l">
              <a:buFont typeface="Arial" pitchFamily="34" charset="0"/>
              <a:buChar char="•"/>
            </a:pPr>
            <a:r>
              <a:rPr lang="en-US" dirty="0" smtClean="0"/>
              <a:t>Requires no tooling</a:t>
            </a:r>
          </a:p>
          <a:p>
            <a:pPr marL="742950" lvl="1" indent="-285750" algn="l">
              <a:buFont typeface="Arial" pitchFamily="34" charset="0"/>
              <a:buChar char="•"/>
            </a:pPr>
            <a:r>
              <a:rPr lang="en-US" b="1" u="sng" dirty="0" smtClean="0"/>
              <a:t>Let’s fix our broken test with a Fake/Stub</a:t>
            </a:r>
          </a:p>
          <a:p>
            <a:pPr marL="1200150" lvl="2" indent="-285750" algn="l">
              <a:buFont typeface="Arial" pitchFamily="34" charset="0"/>
              <a:buChar char="•"/>
            </a:pPr>
            <a:r>
              <a:rPr lang="en-US" dirty="0" smtClean="0"/>
              <a:t>Create Fakes folder in unit test project</a:t>
            </a:r>
          </a:p>
          <a:p>
            <a:pPr marL="1200150" lvl="2" indent="-285750" algn="l">
              <a:buFont typeface="Arial" pitchFamily="34" charset="0"/>
              <a:buChar char="•"/>
            </a:pPr>
            <a:r>
              <a:rPr lang="en-US" dirty="0" smtClean="0"/>
              <a:t>Create ‘</a:t>
            </a:r>
            <a:r>
              <a:rPr lang="en-US" dirty="0" err="1" smtClean="0"/>
              <a:t>FakeValidationService</a:t>
            </a:r>
            <a:r>
              <a:rPr lang="en-US" dirty="0" smtClean="0"/>
              <a:t>’</a:t>
            </a:r>
          </a:p>
          <a:p>
            <a:pPr marL="1657350" lvl="3" indent="-285750" algn="l">
              <a:buFont typeface="Arial" pitchFamily="34" charset="0"/>
              <a:buChar char="•"/>
            </a:pPr>
            <a:r>
              <a:rPr lang="en-US" dirty="0" smtClean="0"/>
              <a:t>Implement </a:t>
            </a:r>
            <a:r>
              <a:rPr lang="en-US" dirty="0" err="1" smtClean="0"/>
              <a:t>IValidationService</a:t>
            </a:r>
            <a:endParaRPr lang="en-US" dirty="0" smtClean="0"/>
          </a:p>
          <a:p>
            <a:pPr marL="1657350" lvl="3" indent="-285750" algn="l">
              <a:buFont typeface="Arial" pitchFamily="34" charset="0"/>
              <a:buChar char="•"/>
            </a:pPr>
            <a:r>
              <a:rPr lang="en-US" dirty="0" smtClean="0"/>
              <a:t>Add should return true</a:t>
            </a:r>
          </a:p>
          <a:p>
            <a:pPr marL="742950" lvl="1" indent="-285750" algn="l">
              <a:buFont typeface="Arial" pitchFamily="34" charset="0"/>
              <a:buChar char="•"/>
            </a:pPr>
            <a:r>
              <a:rPr lang="en-US" dirty="0" smtClean="0"/>
              <a:t>Pass ‘</a:t>
            </a:r>
            <a:r>
              <a:rPr lang="en-US" dirty="0" err="1" smtClean="0"/>
              <a:t>FakeValidationService</a:t>
            </a:r>
            <a:r>
              <a:rPr lang="en-US" dirty="0" smtClean="0"/>
              <a:t>” to </a:t>
            </a:r>
            <a:r>
              <a:rPr lang="en-US" dirty="0" err="1" smtClean="0"/>
              <a:t>CalculatorService</a:t>
            </a:r>
            <a:r>
              <a:rPr lang="en-US" dirty="0" smtClean="0"/>
              <a:t> in test </a:t>
            </a:r>
          </a:p>
          <a:p>
            <a:pPr marL="742950" lvl="1" indent="-285750" algn="l">
              <a:buFont typeface="Arial" pitchFamily="34" charset="0"/>
              <a:buChar char="•"/>
            </a:pPr>
            <a:r>
              <a:rPr lang="en-US" dirty="0" smtClean="0"/>
              <a:t>Run it ----</a:t>
            </a:r>
            <a:r>
              <a:rPr lang="en-US" baseline="0" dirty="0" smtClean="0"/>
              <a:t> </a:t>
            </a:r>
            <a:r>
              <a:rPr lang="en-US" b="1" baseline="0" dirty="0" smtClean="0"/>
              <a:t>GREEN!</a:t>
            </a:r>
            <a:endParaRPr lang="en-US" dirty="0" smtClean="0"/>
          </a:p>
          <a:p>
            <a:pPr marL="742950" lvl="1" indent="-285750" algn="l">
              <a:buFont typeface="Arial" pitchFamily="34" charset="0"/>
              <a:buChar char="•"/>
            </a:pPr>
            <a:r>
              <a:rPr lang="en-US" dirty="0" smtClean="0"/>
              <a:t>This is great, we just moved the road block…but</a:t>
            </a:r>
          </a:p>
          <a:p>
            <a:pPr marL="742950" lvl="1" indent="-285750" algn="l">
              <a:buFont typeface="Arial" pitchFamily="34" charset="0"/>
              <a:buChar char="•"/>
            </a:pPr>
            <a:r>
              <a:rPr lang="en-US" dirty="0" smtClean="0"/>
              <a:t>What’s the issue with fakes?</a:t>
            </a:r>
          </a:p>
          <a:p>
            <a:pPr marL="1200150" lvl="2" indent="-285750" algn="l">
              <a:buFont typeface="Arial" pitchFamily="34" charset="0"/>
              <a:buChar char="•"/>
            </a:pPr>
            <a:r>
              <a:rPr lang="en-US" dirty="0" smtClean="0"/>
              <a:t>Need to manually code a fake for dependency!</a:t>
            </a:r>
          </a:p>
          <a:p>
            <a:pPr marL="1200150" lvl="2" indent="-285750" algn="l">
              <a:buFont typeface="Arial" pitchFamily="34" charset="0"/>
              <a:buChar char="•"/>
            </a:pPr>
            <a:r>
              <a:rPr lang="en-US" dirty="0" smtClean="0"/>
              <a:t>And need to code for every scenario</a:t>
            </a:r>
          </a:p>
          <a:p>
            <a:pPr marL="1657350" lvl="3" indent="-285750" algn="l">
              <a:buFont typeface="Arial" pitchFamily="34" charset="0"/>
              <a:buChar char="•"/>
            </a:pPr>
            <a:r>
              <a:rPr lang="en-US" dirty="0" smtClean="0"/>
              <a:t>Checking for true</a:t>
            </a:r>
          </a:p>
          <a:p>
            <a:pPr marL="1657350" lvl="3" indent="-285750" algn="l">
              <a:buFont typeface="Arial" pitchFamily="34" charset="0"/>
              <a:buChar char="•"/>
            </a:pPr>
            <a:r>
              <a:rPr lang="en-US" dirty="0" smtClean="0"/>
              <a:t>Checking for false</a:t>
            </a:r>
          </a:p>
          <a:p>
            <a:pPr marL="1657350" lvl="3" indent="-285750" algn="l">
              <a:buFont typeface="Arial" pitchFamily="34" charset="0"/>
              <a:buChar char="•"/>
            </a:pPr>
            <a:endParaRPr lang="en-US" dirty="0" smtClean="0"/>
          </a:p>
          <a:p>
            <a:pPr eaLnBrk="1" hangingPunct="1">
              <a:spcBef>
                <a:spcPct val="0"/>
              </a:spcBef>
            </a:pPr>
            <a:r>
              <a:rPr lang="en-US" b="1" dirty="0" smtClean="0"/>
              <a:t>Let’s talk about MOCKS</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28</a:t>
            </a:fld>
            <a:endParaRPr lang="en-US" smtClean="0"/>
          </a:p>
        </p:txBody>
      </p:sp>
    </p:spTree>
    <p:extLst>
      <p:ext uri="{BB962C8B-B14F-4D97-AF65-F5344CB8AC3E}">
        <p14:creationId xmlns:p14="http://schemas.microsoft.com/office/powerpoint/2010/main" val="3419418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pPr marL="742950" lvl="1" indent="-285750" algn="l">
              <a:buFont typeface="Arial" pitchFamily="34" charset="0"/>
              <a:buChar char="•"/>
            </a:pPr>
            <a:r>
              <a:rPr lang="en-US" sz="1400" dirty="0" smtClean="0"/>
              <a:t>Simulated object that satisfies the implementation of the class</a:t>
            </a:r>
          </a:p>
          <a:p>
            <a:pPr marL="742950" lvl="1" indent="-285750" algn="l">
              <a:buFont typeface="Arial" pitchFamily="34" charset="0"/>
              <a:buChar char="•"/>
            </a:pPr>
            <a:r>
              <a:rPr lang="en-US" sz="1400" dirty="0" smtClean="0"/>
              <a:t>Mimics the objects behavior in a controlled manner</a:t>
            </a:r>
          </a:p>
          <a:p>
            <a:pPr marL="742950" lvl="1" indent="-285750" algn="l">
              <a:buFont typeface="Arial" pitchFamily="34" charset="0"/>
              <a:buChar char="•"/>
            </a:pPr>
            <a:r>
              <a:rPr lang="en-US" sz="1400" dirty="0" smtClean="0"/>
              <a:t>Asserted against (state is validated)</a:t>
            </a:r>
          </a:p>
          <a:p>
            <a:pPr marL="742950" lvl="1" indent="-285750" algn="l">
              <a:buFont typeface="Arial" pitchFamily="34" charset="0"/>
              <a:buChar char="•"/>
            </a:pPr>
            <a:r>
              <a:rPr lang="en-US" sz="1400" dirty="0" smtClean="0"/>
              <a:t>Requires tooling</a:t>
            </a:r>
          </a:p>
          <a:p>
            <a:pPr marL="742950" lvl="1" indent="-285750" algn="l">
              <a:buFont typeface="Arial" pitchFamily="34" charset="0"/>
              <a:buChar char="•"/>
            </a:pPr>
            <a:r>
              <a:rPr lang="en-US" sz="1400" b="1" u="sng" dirty="0" smtClean="0"/>
              <a:t>Let’s change out our broken test with a Mock</a:t>
            </a:r>
          </a:p>
          <a:p>
            <a:pPr marL="742950" lvl="1" indent="-285750" algn="l">
              <a:buFont typeface="Arial" pitchFamily="34" charset="0"/>
              <a:buChar char="•"/>
            </a:pPr>
            <a:r>
              <a:rPr lang="en-US" sz="1400" dirty="0" smtClean="0"/>
              <a:t>Install RhinoMocks via NuGet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Add_ShouldReturn_Decimal</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decimal val1 = 1.23m;</a:t>
            </a:r>
          </a:p>
          <a:p>
            <a:r>
              <a:rPr lang="en-US" sz="1200" kern="1200" dirty="0" smtClean="0">
                <a:solidFill>
                  <a:schemeClr val="tx1"/>
                </a:solidFill>
                <a:latin typeface="+mn-lt"/>
                <a:ea typeface="+mn-ea"/>
                <a:cs typeface="+mn-cs"/>
              </a:rPr>
              <a:t>	            decimal val2 = 3.21m;</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 = new </a:t>
            </a:r>
            <a:r>
              <a:rPr lang="en-US" sz="1200" b="1" kern="1200" dirty="0" err="1" smtClean="0">
                <a:solidFill>
                  <a:schemeClr val="tx1"/>
                </a:solidFill>
                <a:latin typeface="+mn-lt"/>
                <a:ea typeface="+mn-ea"/>
                <a:cs typeface="+mn-cs"/>
              </a:rPr>
              <a:t>MockRepository</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a:t>
            </a:r>
            <a:r>
              <a:rPr lang="en-US" sz="1200" b="1" kern="1200" dirty="0" smtClean="0">
                <a:solidFill>
                  <a:schemeClr val="tx1"/>
                </a:solidFill>
                <a:latin typeface="+mn-lt"/>
                <a:ea typeface="+mn-ea"/>
                <a:cs typeface="+mn-cs"/>
              </a:rPr>
              <a:t> = </a:t>
            </a:r>
            <a:r>
              <a:rPr lang="en-US" sz="1200" b="1" kern="1200" dirty="0" err="1" smtClean="0">
                <a:solidFill>
                  <a:schemeClr val="tx1"/>
                </a:solidFill>
                <a:latin typeface="+mn-lt"/>
                <a:ea typeface="+mn-ea"/>
                <a:cs typeface="+mn-cs"/>
              </a:rPr>
              <a:t>mockRepository.StrictMock</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IValidationService</a:t>
            </a:r>
            <a:r>
              <a:rPr lang="en-US" sz="1200" b="1" kern="1200" dirty="0" smtClean="0">
                <a:solidFill>
                  <a:schemeClr val="tx1"/>
                </a:solidFill>
                <a:latin typeface="+mn-lt"/>
                <a:ea typeface="+mn-ea"/>
                <a:cs typeface="+mn-cs"/>
              </a:rPr>
              <a:t>&gt;();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validationServiceMock.Expect</a:t>
            </a:r>
            <a:r>
              <a:rPr lang="en-US" sz="1200" b="1" kern="1200" dirty="0" smtClean="0">
                <a:solidFill>
                  <a:schemeClr val="tx1"/>
                </a:solidFill>
                <a:latin typeface="+mn-lt"/>
                <a:ea typeface="+mn-ea"/>
                <a:cs typeface="+mn-cs"/>
              </a:rPr>
              <a:t>(x =&gt; </a:t>
            </a:r>
            <a:r>
              <a:rPr lang="en-US" sz="1200" b="1" kern="1200" dirty="0" err="1" smtClean="0">
                <a:solidFill>
                  <a:schemeClr val="tx1"/>
                </a:solidFill>
                <a:latin typeface="+mn-lt"/>
                <a:ea typeface="+mn-ea"/>
                <a:cs typeface="+mn-cs"/>
              </a:rPr>
              <a:t>x.ValidateForAdd</a:t>
            </a:r>
            <a:r>
              <a:rPr lang="en-US" sz="1200" b="1" kern="1200" dirty="0" smtClean="0">
                <a:solidFill>
                  <a:schemeClr val="tx1"/>
                </a:solidFill>
                <a:latin typeface="+mn-lt"/>
                <a:ea typeface="+mn-ea"/>
                <a:cs typeface="+mn-cs"/>
              </a:rPr>
              <a:t>(val1, val2)).Return(true).</a:t>
            </a:r>
            <a:r>
              <a:rPr lang="en-US" sz="1200" b="1" kern="1200" dirty="0" err="1" smtClean="0">
                <a:solidFill>
                  <a:schemeClr val="tx1"/>
                </a:solidFill>
                <a:latin typeface="+mn-lt"/>
                <a:ea typeface="+mn-ea"/>
                <a:cs typeface="+mn-cs"/>
              </a:rPr>
              <a:t>Repeat.Once</a:t>
            </a:r>
            <a:r>
              <a:rPr lang="en-US" sz="1200" b="1" kern="1200" dirty="0" smtClean="0">
                <a:solidFill>
                  <a:schemeClr val="tx1"/>
                </a:solidFill>
                <a:latin typeface="+mn-lt"/>
                <a:ea typeface="+mn-ea"/>
                <a:cs typeface="+mn-cs"/>
              </a:rPr>
              <a: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mockRepository.ReplayAll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ICalculatorService</a:t>
            </a:r>
            <a:r>
              <a:rPr lang="en-US" sz="1200" kern="1200" dirty="0" smtClean="0">
                <a:solidFill>
                  <a:schemeClr val="tx1"/>
                </a:solidFill>
                <a:latin typeface="+mn-lt"/>
                <a:ea typeface="+mn-ea"/>
                <a:cs typeface="+mn-cs"/>
              </a:rPr>
              <a:t> service = new </a:t>
            </a:r>
            <a:r>
              <a:rPr lang="en-US" sz="1200" kern="1200" dirty="0" err="1" smtClean="0">
                <a:solidFill>
                  <a:schemeClr val="tx1"/>
                </a:solidFill>
                <a:latin typeface="+mn-lt"/>
                <a:ea typeface="+mn-ea"/>
                <a:cs typeface="+mn-cs"/>
              </a:rPr>
              <a:t>CalculatorService</a:t>
            </a:r>
            <a:r>
              <a:rPr lang="en-US" sz="1200"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validationServiceMock</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var</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service.Add</a:t>
            </a:r>
            <a:r>
              <a:rPr lang="en-US" sz="1200" kern="1200" dirty="0" smtClean="0">
                <a:solidFill>
                  <a:schemeClr val="tx1"/>
                </a:solidFill>
                <a:latin typeface="+mn-lt"/>
                <a:ea typeface="+mn-ea"/>
                <a:cs typeface="+mn-cs"/>
              </a:rPr>
              <a:t>(val1, val2);</a:t>
            </a:r>
          </a:p>
          <a:p>
            <a:r>
              <a:rPr lang="en-US" sz="1200" kern="1200" dirty="0" smtClean="0">
                <a:solidFill>
                  <a:schemeClr val="tx1"/>
                </a:solidFill>
                <a:latin typeface="+mn-lt"/>
                <a:ea typeface="+mn-ea"/>
                <a:cs typeface="+mn-cs"/>
              </a:rPr>
              <a:t>	            //Assert</a:t>
            </a:r>
          </a:p>
          <a:p>
            <a:r>
              <a:rPr lang="en-US" sz="1200" b="1" kern="1200" dirty="0" smtClean="0">
                <a:solidFill>
                  <a:schemeClr val="tx1"/>
                </a:solidFill>
                <a:latin typeface="+mn-lt"/>
                <a:ea typeface="+mn-ea"/>
                <a:cs typeface="+mn-cs"/>
              </a:rPr>
              <a:t>	            </a:t>
            </a:r>
            <a:r>
              <a:rPr lang="en-US" sz="1200" b="1" kern="1200" dirty="0" err="1" smtClean="0">
                <a:solidFill>
                  <a:schemeClr val="tx1"/>
                </a:solidFill>
                <a:latin typeface="+mn-lt"/>
                <a:ea typeface="+mn-ea"/>
                <a:cs typeface="+mn-cs"/>
              </a:rPr>
              <a:t>mockRepository.VerifyAll</a:t>
            </a:r>
            <a:r>
              <a:rPr lang="en-US" sz="1200" b="1"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result.ShouldBeType</a:t>
            </a:r>
            <a:r>
              <a:rPr lang="en-US" sz="1200" kern="1200" dirty="0" smtClean="0">
                <a:solidFill>
                  <a:schemeClr val="tx1"/>
                </a:solidFill>
                <a:latin typeface="+mn-lt"/>
                <a:ea typeface="+mn-ea"/>
                <a:cs typeface="+mn-cs"/>
              </a:rPr>
              <a:t>&lt;decimal&gt;();</a:t>
            </a:r>
          </a:p>
          <a:p>
            <a:r>
              <a:rPr lang="en-US" sz="1200" kern="1200" dirty="0" smtClean="0">
                <a:solidFill>
                  <a:schemeClr val="tx1"/>
                </a:solidFill>
                <a:latin typeface="+mn-lt"/>
                <a:ea typeface="+mn-ea"/>
                <a:cs typeface="+mn-cs"/>
              </a:rPr>
              <a:t>	  }</a:t>
            </a:r>
            <a:endParaRPr lang="en-US" sz="2400" dirty="0" smtClean="0"/>
          </a:p>
          <a:p>
            <a:pPr marL="742950" lvl="1" indent="-285750" algn="l">
              <a:buFont typeface="Arial" pitchFamily="34" charset="0"/>
              <a:buChar char="•"/>
            </a:pPr>
            <a:r>
              <a:rPr lang="en-US" sz="1400" dirty="0" smtClean="0"/>
              <a:t>Run it</a:t>
            </a:r>
          </a:p>
          <a:p>
            <a:pPr marL="742950" lvl="1" indent="-285750" algn="l">
              <a:buFont typeface="Arial" pitchFamily="34" charset="0"/>
              <a:buChar char="•"/>
            </a:pPr>
            <a:r>
              <a:rPr lang="en-US" sz="1400" dirty="0" smtClean="0"/>
              <a:t>Go in the code and comment out _</a:t>
            </a:r>
            <a:r>
              <a:rPr lang="en-US" sz="1400" dirty="0" err="1" smtClean="0"/>
              <a:t>validator.ValidateAdd</a:t>
            </a:r>
            <a:endParaRPr lang="en-US" sz="1400" dirty="0" smtClean="0"/>
          </a:p>
          <a:p>
            <a:pPr marL="742950" lvl="1" indent="-285750" algn="l">
              <a:buFont typeface="Arial" pitchFamily="34" charset="0"/>
              <a:buChar char="•"/>
            </a:pPr>
            <a:r>
              <a:rPr lang="en-US" sz="1400" dirty="0" smtClean="0"/>
              <a:t>Run: note test failure because we are using a strict mock</a:t>
            </a:r>
          </a:p>
          <a:p>
            <a:pPr marL="742950" lvl="1" indent="-285750" algn="l">
              <a:buFont typeface="Arial" pitchFamily="34" charset="0"/>
              <a:buChar char="•"/>
            </a:pPr>
            <a:r>
              <a:rPr lang="en-US" sz="1400" dirty="0" smtClean="0"/>
              <a:t>Take a minute for all that to sink in.</a:t>
            </a:r>
          </a:p>
          <a:p>
            <a:pPr marL="742950" lvl="1" indent="-285750" algn="l">
              <a:buFont typeface="Arial" pitchFamily="34" charset="0"/>
              <a:buChar char="•"/>
            </a:pPr>
            <a:endParaRPr lang="en-US" sz="1400" dirty="0" smtClean="0"/>
          </a:p>
          <a:p>
            <a:pPr marL="742950" lvl="1" indent="-285750" algn="l">
              <a:buFont typeface="Arial" pitchFamily="34" charset="0"/>
              <a:buChar char="•"/>
            </a:pPr>
            <a:endParaRPr lang="en-US" sz="1400" dirty="0" smtClean="0"/>
          </a:p>
          <a:p>
            <a:pPr marL="742950" lvl="1" indent="-285750" algn="l">
              <a:buFont typeface="Arial" pitchFamily="34" charset="0"/>
              <a:buChar char="•"/>
            </a:pPr>
            <a:r>
              <a:rPr lang="en-US" sz="1400" dirty="0" smtClean="0"/>
              <a:t>OK,</a:t>
            </a:r>
            <a:r>
              <a:rPr lang="en-US" sz="1400" baseline="0" dirty="0" smtClean="0"/>
              <a:t> so far we are in great shape…but we still have that technical debt out there of using Constructor Injection…and that code smells!</a:t>
            </a:r>
          </a:p>
          <a:p>
            <a:pPr marL="742950" lvl="1" indent="-285750" algn="l">
              <a:buFont typeface="Arial" pitchFamily="34" charset="0"/>
              <a:buChar char="•"/>
            </a:pPr>
            <a:r>
              <a:rPr lang="en-US" sz="1400" baseline="0" dirty="0" smtClean="0"/>
              <a:t>Let’s fix that by implementing some DI/</a:t>
            </a:r>
            <a:r>
              <a:rPr lang="en-US" sz="1400" baseline="0" dirty="0" err="1" smtClean="0"/>
              <a:t>IoC</a:t>
            </a:r>
            <a:r>
              <a:rPr lang="en-US" sz="1400" baseline="0" dirty="0" smtClean="0"/>
              <a:t> tooling.</a:t>
            </a:r>
            <a:endParaRPr lang="en-US" sz="1400" dirty="0" smtClean="0"/>
          </a:p>
          <a:p>
            <a:pPr marL="742950" lvl="1"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29</a:t>
            </a:fld>
            <a:endParaRPr lang="en-US" smtClean="0"/>
          </a:p>
        </p:txBody>
      </p:sp>
    </p:spTree>
    <p:extLst>
      <p:ext uri="{BB962C8B-B14F-4D97-AF65-F5344CB8AC3E}">
        <p14:creationId xmlns:p14="http://schemas.microsoft.com/office/powerpoint/2010/main" val="18837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35280178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742950" lvl="1" indent="-285750" algn="l">
              <a:buFont typeface="Arial" pitchFamily="34" charset="0"/>
              <a:buChar char="•"/>
            </a:pPr>
            <a:r>
              <a:rPr lang="en-US" sz="1400" dirty="0" smtClean="0"/>
              <a:t>Allows you to configure your dependency’s</a:t>
            </a:r>
          </a:p>
          <a:p>
            <a:pPr marL="1200150" lvl="2" indent="-285750" algn="l">
              <a:buFont typeface="Arial" pitchFamily="34" charset="0"/>
              <a:buChar char="•"/>
            </a:pPr>
            <a:r>
              <a:rPr lang="en-US" sz="1400" dirty="0" smtClean="0"/>
              <a:t>Tell the system that when you are using an </a:t>
            </a:r>
            <a:r>
              <a:rPr lang="en-US" sz="1400" dirty="0" err="1" smtClean="0"/>
              <a:t>IFoo</a:t>
            </a:r>
            <a:r>
              <a:rPr lang="en-US" sz="1400" dirty="0" smtClean="0"/>
              <a:t> then use this specific concrete implementation of Foo</a:t>
            </a:r>
          </a:p>
          <a:p>
            <a:pPr marL="1200150" lvl="2" indent="-285750" algn="l">
              <a:buFont typeface="Arial" pitchFamily="34" charset="0"/>
              <a:buChar char="•"/>
            </a:pPr>
            <a:r>
              <a:rPr lang="en-US" sz="1400" dirty="0" smtClean="0"/>
              <a:t>Configuration is done once in the application life cycle – usually at </a:t>
            </a:r>
            <a:r>
              <a:rPr lang="en-US" sz="1400" dirty="0" err="1" smtClean="0"/>
              <a:t>App_Start</a:t>
            </a:r>
            <a:endParaRPr lang="en-US" sz="1400" dirty="0" smtClean="0"/>
          </a:p>
          <a:p>
            <a:pPr marL="742950" lvl="1" indent="-285750" algn="l">
              <a:buFont typeface="Arial" pitchFamily="34" charset="0"/>
              <a:buChar char="•"/>
            </a:pPr>
            <a:r>
              <a:rPr lang="en-US" sz="1400" dirty="0" smtClean="0"/>
              <a:t>Allows for extremely decoupled code</a:t>
            </a:r>
          </a:p>
          <a:p>
            <a:pPr marL="742950" lvl="1" indent="-285750" algn="l">
              <a:buFont typeface="Arial" pitchFamily="34" charset="0"/>
              <a:buChar char="•"/>
            </a:pPr>
            <a:r>
              <a:rPr lang="en-US" sz="1400" dirty="0" smtClean="0"/>
              <a:t>Allows for very easy “swapping” of implementations (bas</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30</a:t>
            </a:fld>
            <a:endParaRPr lang="en-US" smtClean="0"/>
          </a:p>
        </p:txBody>
      </p:sp>
    </p:spTree>
    <p:extLst>
      <p:ext uri="{BB962C8B-B14F-4D97-AF65-F5344CB8AC3E}">
        <p14:creationId xmlns:p14="http://schemas.microsoft.com/office/powerpoint/2010/main" val="374066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742950" lvl="1" indent="-285750" algn="l">
              <a:buFont typeface="Arial" pitchFamily="34" charset="0"/>
              <a:buChar char="•"/>
            </a:pPr>
            <a:r>
              <a:rPr lang="en-US" sz="1400" dirty="0" smtClean="0"/>
              <a:t>Install StructureMap with NuGet to Unit Testing project</a:t>
            </a:r>
          </a:p>
          <a:p>
            <a:pPr marL="742950" lvl="1" indent="-285750" algn="l">
              <a:buFont typeface="Arial" pitchFamily="34" charset="0"/>
              <a:buChar char="•"/>
            </a:pPr>
            <a:r>
              <a:rPr lang="en-US" sz="1400" dirty="0" smtClean="0"/>
              <a:t>Show </a:t>
            </a:r>
            <a:r>
              <a:rPr lang="en-US" sz="1400" dirty="0" err="1" smtClean="0"/>
              <a:t>DependencyResolver</a:t>
            </a:r>
            <a:r>
              <a:rPr lang="en-US" sz="1400" dirty="0" smtClean="0"/>
              <a:t> and talk about what it is doing</a:t>
            </a:r>
          </a:p>
          <a:p>
            <a:pPr marL="742950" lvl="1" indent="-285750" algn="l">
              <a:buFont typeface="Arial" pitchFamily="34" charset="0"/>
              <a:buChar char="•"/>
            </a:pPr>
            <a:r>
              <a:rPr lang="en-US" sz="1400" dirty="0" smtClean="0"/>
              <a:t>Show </a:t>
            </a:r>
            <a:r>
              <a:rPr lang="en-US" sz="1400" dirty="0" err="1" smtClean="0"/>
              <a:t>BootStrapper</a:t>
            </a:r>
            <a:endParaRPr lang="en-US" sz="1400" dirty="0" smtClean="0"/>
          </a:p>
          <a:p>
            <a:pPr marL="742950" lvl="1" indent="-285750" algn="l">
              <a:buFont typeface="Arial" pitchFamily="34" charset="0"/>
              <a:buChar char="•"/>
            </a:pPr>
            <a:r>
              <a:rPr lang="en-US" sz="1400" dirty="0" smtClean="0"/>
              <a:t>Go to </a:t>
            </a:r>
            <a:r>
              <a:rPr lang="en-US" sz="1400" dirty="0" err="1" smtClean="0"/>
              <a:t>CalculatorService</a:t>
            </a:r>
            <a:r>
              <a:rPr lang="en-US" sz="1400" dirty="0" smtClean="0"/>
              <a:t> and remove constructor injection</a:t>
            </a:r>
          </a:p>
          <a:p>
            <a:pPr marL="742950" lvl="1" indent="-285750" algn="l">
              <a:buFont typeface="Arial" pitchFamily="34" charset="0"/>
              <a:buChar char="•"/>
            </a:pPr>
            <a:r>
              <a:rPr lang="en-US" sz="1400" dirty="0" smtClean="0"/>
              <a:t>Replace with </a:t>
            </a:r>
          </a:p>
          <a:p>
            <a:pPr marL="742950" lvl="1" indent="-285750" algn="l">
              <a:buFont typeface="Arial" pitchFamily="34" charset="0"/>
              <a:buChar char="•"/>
            </a:pPr>
            <a:r>
              <a:rPr lang="en-US" sz="1400" dirty="0" smtClean="0"/>
              <a:t>Add </a:t>
            </a:r>
            <a:r>
              <a:rPr lang="en-US" sz="1400" b="1" dirty="0" err="1" smtClean="0"/>
              <a:t>DependencyResolver.GetConcreteInstanceOf</a:t>
            </a:r>
            <a:r>
              <a:rPr lang="en-US" sz="1400" b="1" dirty="0" smtClean="0"/>
              <a:t>&lt;</a:t>
            </a:r>
            <a:r>
              <a:rPr lang="en-US" sz="1400" b="1" dirty="0" err="1" smtClean="0"/>
              <a:t>IValidationService</a:t>
            </a:r>
            <a:r>
              <a:rPr lang="en-US" sz="1400" b="1" dirty="0" smtClean="0"/>
              <a:t>&gt;()</a:t>
            </a:r>
          </a:p>
          <a:p>
            <a:pPr marL="742950" lvl="1" indent="-285750" algn="l">
              <a:buFont typeface="Arial" pitchFamily="34" charset="0"/>
              <a:buChar char="•"/>
            </a:pPr>
            <a:r>
              <a:rPr lang="en-US" sz="1400" dirty="0" smtClean="0"/>
              <a:t>Build and clean up errors</a:t>
            </a:r>
          </a:p>
          <a:p>
            <a:pPr marL="742950" lvl="1" indent="-285750" algn="l">
              <a:buFont typeface="Arial" pitchFamily="34" charset="0"/>
              <a:buChar char="•"/>
            </a:pPr>
            <a:r>
              <a:rPr lang="en-US" sz="1400" dirty="0" smtClean="0"/>
              <a:t>Run and note </a:t>
            </a:r>
            <a:r>
              <a:rPr lang="en-US" sz="1400" dirty="0" err="1" smtClean="0"/>
              <a:t>PlugIn</a:t>
            </a:r>
            <a:r>
              <a:rPr lang="en-US" sz="1400" dirty="0" smtClean="0"/>
              <a:t> not defined error – StructureMap is not configured</a:t>
            </a:r>
          </a:p>
          <a:p>
            <a:pPr marL="742950" lvl="1" indent="-285750" algn="l">
              <a:buFont typeface="Arial" pitchFamily="34" charset="0"/>
              <a:buChar char="•"/>
            </a:pPr>
            <a:r>
              <a:rPr lang="en-US" sz="1400" dirty="0" smtClean="0"/>
              <a:t>So let’s configure</a:t>
            </a:r>
          </a:p>
          <a:p>
            <a:pPr marL="1200150" lvl="2" indent="-285750" algn="l">
              <a:buFont typeface="Arial" pitchFamily="34" charset="0"/>
              <a:buChar char="•"/>
            </a:pPr>
            <a:r>
              <a:rPr lang="en-US" sz="1400" b="1" dirty="0" smtClean="0"/>
              <a:t>Add immediately before </a:t>
            </a:r>
            <a:r>
              <a:rPr lang="en-US" sz="1400" b="1" i="1" u="none" dirty="0" err="1" smtClean="0"/>
              <a:t>mockRepository.ReplayAll</a:t>
            </a:r>
            <a:endParaRPr lang="en-US" sz="1400" b="1" i="1" u="none" dirty="0" smtClean="0"/>
          </a:p>
          <a:p>
            <a:pPr marL="1200150" lvl="2" indent="-285750" algn="l">
              <a:buFont typeface="Arial" pitchFamily="34" charset="0"/>
              <a:buChar char="•"/>
            </a:pPr>
            <a:r>
              <a:rPr lang="en-US" sz="1400" b="1" dirty="0" err="1" smtClean="0">
                <a:solidFill>
                  <a:srgbClr val="2B91AF"/>
                </a:solidFill>
                <a:highlight>
                  <a:srgbClr val="FFFFFF"/>
                </a:highlight>
                <a:latin typeface="Consolas"/>
              </a:rPr>
              <a:t>ObjectFactory</a:t>
            </a:r>
            <a:r>
              <a:rPr lang="en-US" sz="1400" b="1" dirty="0" err="1" smtClean="0">
                <a:solidFill>
                  <a:srgbClr val="000000"/>
                </a:solidFill>
                <a:highlight>
                  <a:srgbClr val="FFFFFF"/>
                </a:highlight>
                <a:latin typeface="Consolas"/>
              </a:rPr>
              <a:t>.Initialize</a:t>
            </a:r>
            <a:r>
              <a:rPr lang="en-US" sz="1400" b="1" dirty="0" smtClean="0">
                <a:solidFill>
                  <a:srgbClr val="000000"/>
                </a:solidFill>
                <a:highlight>
                  <a:srgbClr val="FFFFFF"/>
                </a:highlight>
                <a:latin typeface="Consolas"/>
              </a:rPr>
              <a:t>(x =&gt; </a:t>
            </a:r>
            <a:r>
              <a:rPr lang="en-US" sz="1400" b="1" dirty="0" err="1" smtClean="0">
                <a:solidFill>
                  <a:srgbClr val="000000"/>
                </a:solidFill>
                <a:highlight>
                  <a:srgbClr val="FFFFFF"/>
                </a:highlight>
                <a:latin typeface="Consolas"/>
              </a:rPr>
              <a:t>x.For</a:t>
            </a:r>
            <a:r>
              <a:rPr lang="en-US" sz="1400" b="1" dirty="0" smtClean="0">
                <a:solidFill>
                  <a:srgbClr val="000000"/>
                </a:solidFill>
                <a:highlight>
                  <a:srgbClr val="FFFFFF"/>
                </a:highlight>
                <a:latin typeface="Consolas"/>
              </a:rPr>
              <a:t>&lt;</a:t>
            </a:r>
            <a:r>
              <a:rPr lang="en-US" sz="1400" b="1" dirty="0" err="1" smtClean="0">
                <a:solidFill>
                  <a:srgbClr val="2B91AF"/>
                </a:solidFill>
                <a:highlight>
                  <a:srgbClr val="FFFFFF"/>
                </a:highlight>
                <a:latin typeface="Consolas"/>
              </a:rPr>
              <a:t>IValidationService</a:t>
            </a:r>
            <a:r>
              <a:rPr lang="en-US" sz="1400" b="1" dirty="0" smtClean="0">
                <a:solidFill>
                  <a:srgbClr val="000000"/>
                </a:solidFill>
                <a:highlight>
                  <a:srgbClr val="FFFFFF"/>
                </a:highlight>
                <a:latin typeface="Consolas"/>
              </a:rPr>
              <a:t>&gt;().Use(_</a:t>
            </a:r>
            <a:r>
              <a:rPr lang="en-US" sz="1400" b="1" dirty="0" err="1" smtClean="0">
                <a:solidFill>
                  <a:srgbClr val="000000"/>
                </a:solidFill>
                <a:highlight>
                  <a:srgbClr val="FFFFFF"/>
                </a:highlight>
                <a:latin typeface="Consolas"/>
              </a:rPr>
              <a:t>validationService</a:t>
            </a:r>
            <a:r>
              <a:rPr lang="en-US" sz="1400" b="1" dirty="0" smtClean="0">
                <a:solidFill>
                  <a:srgbClr val="000000"/>
                </a:solidFill>
                <a:highlight>
                  <a:srgbClr val="FFFFFF"/>
                </a:highlight>
                <a:latin typeface="Consolas"/>
              </a:rPr>
              <a:t>));</a:t>
            </a:r>
            <a:endParaRPr lang="en-US" sz="1400" b="1" dirty="0" smtClean="0"/>
          </a:p>
          <a:p>
            <a:pPr marL="742950" lvl="1" indent="-285750" algn="l">
              <a:buFont typeface="Arial" pitchFamily="34" charset="0"/>
              <a:buChar char="•"/>
            </a:pPr>
            <a:r>
              <a:rPr lang="en-US" sz="1400" dirty="0" smtClean="0"/>
              <a:t>Run test – and we </a:t>
            </a:r>
            <a:r>
              <a:rPr lang="en-US" sz="1400" smtClean="0"/>
              <a:t>are golden</a:t>
            </a:r>
            <a:endParaRPr lang="en-US" sz="14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31</a:t>
            </a:fld>
            <a:endParaRPr lang="en-US" smtClean="0"/>
          </a:p>
        </p:txBody>
      </p:sp>
    </p:spTree>
    <p:extLst>
      <p:ext uri="{BB962C8B-B14F-4D97-AF65-F5344CB8AC3E}">
        <p14:creationId xmlns:p14="http://schemas.microsoft.com/office/powerpoint/2010/main" val="10207065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32</a:t>
            </a:fld>
            <a:endParaRPr lang="en-US" smtClean="0"/>
          </a:p>
        </p:txBody>
      </p:sp>
    </p:spTree>
    <p:extLst>
      <p:ext uri="{BB962C8B-B14F-4D97-AF65-F5344CB8AC3E}">
        <p14:creationId xmlns:p14="http://schemas.microsoft.com/office/powerpoint/2010/main" val="2590462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33</a:t>
            </a:fld>
            <a:endParaRPr lang="en-US" smtClean="0"/>
          </a:p>
        </p:txBody>
      </p:sp>
    </p:spTree>
    <p:extLst>
      <p:ext uri="{BB962C8B-B14F-4D97-AF65-F5344CB8AC3E}">
        <p14:creationId xmlns:p14="http://schemas.microsoft.com/office/powerpoint/2010/main" val="343923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So let’s start out with a quick</a:t>
            </a:r>
            <a:r>
              <a:rPr lang="en-US" sz="1200" baseline="0" dirty="0" smtClean="0"/>
              <a:t> 3 question, pop quiz.  No cheating, we are on the honor system here. </a:t>
            </a:r>
            <a:r>
              <a:rPr lang="en-US" sz="1200" baseline="0" dirty="0" smtClean="0">
                <a:sym typeface="Wingdings" pitchFamily="2" charset="2"/>
              </a:rPr>
              <a:t></a:t>
            </a:r>
            <a:endParaRPr lang="en-US" sz="1200"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25671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47085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9336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2733784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871332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485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0150" y="3842174"/>
            <a:ext cx="7200900" cy="1766146"/>
          </a:xfrm>
        </p:spPr>
        <p:txBody>
          <a:bodyPr>
            <a:normAutofit/>
          </a:bodyPr>
          <a:lstStyle>
            <a:lvl1pPr marL="0" indent="0" algn="ctr">
              <a:buNone/>
              <a:defRPr sz="2520">
                <a:solidFill>
                  <a:schemeClr val="bg1">
                    <a:lumMod val="50000"/>
                  </a:schemeClr>
                </a:solidFill>
              </a:defRPr>
            </a:lvl1pPr>
            <a:lvl2pPr marL="480060" indent="0" algn="ctr">
              <a:buNone/>
              <a:defRPr sz="2940"/>
            </a:lvl2pPr>
            <a:lvl3pPr marL="960120" indent="0" algn="ctr">
              <a:buNone/>
              <a:defRPr sz="2520"/>
            </a:lvl3pPr>
            <a:lvl4pPr marL="1440180" indent="0" algn="ctr">
              <a:buNone/>
              <a:defRPr sz="2100"/>
            </a:lvl4pPr>
            <a:lvl5pPr marL="1920240" indent="0" algn="ctr">
              <a:buNone/>
              <a:defRPr sz="2100"/>
            </a:lvl5pPr>
            <a:lvl6pPr marL="2400300" indent="0" algn="ctr">
              <a:buNone/>
              <a:defRPr sz="2100"/>
            </a:lvl6pPr>
            <a:lvl7pPr marL="2880360" indent="0" algn="ctr">
              <a:buNone/>
              <a:defRPr sz="2100"/>
            </a:lvl7pPr>
            <a:lvl8pPr marL="3360420" indent="0" algn="ctr">
              <a:buNone/>
              <a:defRPr sz="2100"/>
            </a:lvl8pPr>
            <a:lvl9pPr marL="3840480" indent="0" algn="ctr">
              <a:buNone/>
              <a:defRPr sz="2100"/>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3538" y="6270699"/>
            <a:ext cx="6721475" cy="1396953"/>
          </a:xfrm>
          <a:prstGeom prst="rect">
            <a:avLst/>
          </a:prstGeom>
        </p:spPr>
        <p:txBody>
          <a:bodyPr vert="horz" lIns="96012" tIns="48006" rIns="96012" bIns="48006"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890" dirty="0" smtClean="0">
                <a:solidFill>
                  <a:schemeClr val="tx1"/>
                </a:solidFill>
              </a:rPr>
              <a:t>Keith Burnell</a:t>
            </a:r>
            <a:r>
              <a:rPr lang="en-US" sz="1890" dirty="0" smtClean="0"/>
              <a:t/>
            </a:r>
            <a:br>
              <a:rPr lang="en-US" sz="1890" dirty="0" smtClean="0"/>
            </a:br>
            <a:r>
              <a:rPr lang="en-US" sz="1470" dirty="0" smtClean="0"/>
              <a:t>Senior Software Engineer</a:t>
            </a:r>
            <a:br>
              <a:rPr lang="en-US" sz="1470" dirty="0" smtClean="0"/>
            </a:br>
            <a:r>
              <a:rPr lang="en-US" sz="1470" dirty="0" smtClean="0"/>
              <a:t>Skyline Technologies</a:t>
            </a:r>
            <a:r>
              <a:rPr lang="en-US" sz="1470" smtClean="0"/>
              <a:t>, Inc.</a:t>
            </a:r>
            <a:endParaRPr lang="en-US" sz="1470" dirty="0" smtClean="0"/>
          </a:p>
          <a:p>
            <a:pPr algn="l"/>
            <a:r>
              <a:rPr lang="en-US" sz="1260" dirty="0" smtClean="0"/>
              <a:t>@keburnell         ·        DotNetDevDude.com</a:t>
            </a:r>
            <a:endParaRPr lang="en-US" sz="126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6201" y="6639124"/>
            <a:ext cx="753508"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683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90" y="1950722"/>
            <a:ext cx="816102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1311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384386"/>
            <a:ext cx="2010251"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20089" y="384388"/>
            <a:ext cx="6030755"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655883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4922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90" y="1826584"/>
            <a:ext cx="8161020" cy="3041289"/>
          </a:xfrm>
        </p:spPr>
        <p:txBody>
          <a:bodyPr anchor="b">
            <a:normAutofit/>
          </a:bodyPr>
          <a:lstStyle>
            <a:lvl1pPr>
              <a:defRPr sz="6300" b="0"/>
            </a:lvl1pPr>
          </a:lstStyle>
          <a:p>
            <a:r>
              <a:rPr lang="en-US" smtClean="0"/>
              <a:t>Click to edit Master title style</a:t>
            </a:r>
            <a:endParaRPr lang="en-US" dirty="0"/>
          </a:p>
        </p:txBody>
      </p:sp>
      <p:sp>
        <p:nvSpPr>
          <p:cNvPr id="3" name="Text Placeholder 2"/>
          <p:cNvSpPr>
            <a:spLocks noGrp="1"/>
          </p:cNvSpPr>
          <p:nvPr>
            <p:ph type="body" idx="1"/>
          </p:nvPr>
        </p:nvSpPr>
        <p:spPr>
          <a:xfrm>
            <a:off x="720090" y="4856144"/>
            <a:ext cx="8161020" cy="1600199"/>
          </a:xfrm>
        </p:spPr>
        <p:txBody>
          <a:bodyPr anchor="t">
            <a:normAutofit/>
          </a:bodyPr>
          <a:lstStyle>
            <a:lvl1pPr marL="0" indent="0">
              <a:buNone/>
              <a:defRPr sz="2520">
                <a:solidFill>
                  <a:schemeClr val="tx1">
                    <a:lumMod val="75000"/>
                    <a:lumOff val="25000"/>
                  </a:schemeClr>
                </a:solidFill>
              </a:defRPr>
            </a:lvl1pPr>
            <a:lvl2pPr marL="480060" indent="0">
              <a:buNone/>
              <a:defRPr sz="1890">
                <a:solidFill>
                  <a:schemeClr val="tx1">
                    <a:tint val="75000"/>
                  </a:schemeClr>
                </a:solidFill>
              </a:defRPr>
            </a:lvl2pPr>
            <a:lvl3pPr marL="960120" indent="0">
              <a:buNone/>
              <a:defRPr sz="1680">
                <a:solidFill>
                  <a:schemeClr val="tx1">
                    <a:tint val="75000"/>
                  </a:schemeClr>
                </a:solidFill>
              </a:defRPr>
            </a:lvl3pPr>
            <a:lvl4pPr marL="1440180" indent="0">
              <a:buNone/>
              <a:defRPr sz="1470">
                <a:solidFill>
                  <a:schemeClr val="tx1">
                    <a:tint val="75000"/>
                  </a:schemeClr>
                </a:solidFill>
              </a:defRPr>
            </a:lvl4pPr>
            <a:lvl5pPr marL="1920240" indent="0">
              <a:buNone/>
              <a:defRPr sz="1470">
                <a:solidFill>
                  <a:schemeClr val="tx1">
                    <a:tint val="75000"/>
                  </a:schemeClr>
                </a:solidFill>
              </a:defRPr>
            </a:lvl5pPr>
            <a:lvl6pPr marL="2400300" indent="0">
              <a:buNone/>
              <a:defRPr sz="1470">
                <a:solidFill>
                  <a:schemeClr val="tx1">
                    <a:tint val="75000"/>
                  </a:schemeClr>
                </a:solidFill>
              </a:defRPr>
            </a:lvl6pPr>
            <a:lvl7pPr marL="2880360" indent="0">
              <a:buNone/>
              <a:defRPr sz="1470">
                <a:solidFill>
                  <a:schemeClr val="tx1">
                    <a:tint val="75000"/>
                  </a:schemeClr>
                </a:solidFill>
              </a:defRPr>
            </a:lvl7pPr>
            <a:lvl8pPr marL="3360420" indent="0">
              <a:buNone/>
              <a:defRPr sz="1470">
                <a:solidFill>
                  <a:schemeClr val="tx1">
                    <a:tint val="75000"/>
                  </a:schemeClr>
                </a:solidFill>
              </a:defRPr>
            </a:lvl8pPr>
            <a:lvl9pPr marL="3840480" indent="0">
              <a:buNone/>
              <a:defRPr sz="147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856431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20089" y="1950722"/>
            <a:ext cx="4025958"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60607" y="1950722"/>
            <a:ext cx="4020503"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4506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0089" y="1793975"/>
            <a:ext cx="4005956" cy="880746"/>
          </a:xfrm>
        </p:spPr>
        <p:txBody>
          <a:bodyPr anchor="b">
            <a:normAutofit/>
          </a:bodyPr>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4" name="Content Placeholder 3"/>
          <p:cNvSpPr>
            <a:spLocks noGrp="1"/>
          </p:cNvSpPr>
          <p:nvPr>
            <p:ph sz="half" idx="2"/>
          </p:nvPr>
        </p:nvSpPr>
        <p:spPr>
          <a:xfrm>
            <a:off x="720089" y="2674722"/>
            <a:ext cx="4005956"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60608" y="1793974"/>
            <a:ext cx="4020503" cy="880745"/>
          </a:xfrm>
        </p:spPr>
        <p:txBody>
          <a:bodyPr anchor="b"/>
          <a:lstStyle>
            <a:lvl1pPr marL="0" indent="0">
              <a:spcBef>
                <a:spcPts val="0"/>
              </a:spcBef>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smtClean="0"/>
              <a:t>Click to edit Master text styles</a:t>
            </a:r>
          </a:p>
        </p:txBody>
      </p:sp>
      <p:sp>
        <p:nvSpPr>
          <p:cNvPr id="6" name="Content Placeholder 5"/>
          <p:cNvSpPr>
            <a:spLocks noGrp="1"/>
          </p:cNvSpPr>
          <p:nvPr>
            <p:ph sz="quarter" idx="4"/>
          </p:nvPr>
        </p:nvSpPr>
        <p:spPr>
          <a:xfrm>
            <a:off x="4860608" y="2674722"/>
            <a:ext cx="4020503"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571644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714810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6488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2"/>
            <a:ext cx="3096387" cy="1706877"/>
          </a:xfrm>
        </p:spPr>
        <p:txBody>
          <a:bodyPr anchor="b">
            <a:normAutofit/>
          </a:bodyPr>
          <a:lstStyle>
            <a:lvl1pPr>
              <a:defRPr sz="3360" b="0"/>
            </a:lvl1pPr>
          </a:lstStyle>
          <a:p>
            <a:r>
              <a:rPr lang="en-US" smtClean="0"/>
              <a:t>Click to edit Master title style</a:t>
            </a:r>
            <a:endParaRPr lang="en-US" dirty="0"/>
          </a:p>
        </p:txBody>
      </p:sp>
      <p:sp>
        <p:nvSpPr>
          <p:cNvPr id="3" name="Content Placeholder 2"/>
          <p:cNvSpPr>
            <a:spLocks noGrp="1"/>
          </p:cNvSpPr>
          <p:nvPr>
            <p:ph idx="1"/>
          </p:nvPr>
        </p:nvSpPr>
        <p:spPr>
          <a:xfrm>
            <a:off x="4080510" y="1056640"/>
            <a:ext cx="4860608" cy="520192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62483" y="2194560"/>
            <a:ext cx="3096387" cy="4064001"/>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61708689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483" y="487680"/>
            <a:ext cx="3096387" cy="1706880"/>
          </a:xfrm>
        </p:spPr>
        <p:txBody>
          <a:bodyPr anchor="b">
            <a:normAutofit/>
          </a:bodyPr>
          <a:lstStyle>
            <a:lvl1pPr>
              <a:defRPr sz="3360" b="0"/>
            </a:lvl1pPr>
          </a:lstStyle>
          <a:p>
            <a:r>
              <a:rPr lang="en-US" smtClean="0"/>
              <a:t>Click to edit Master title style</a:t>
            </a:r>
            <a:endParaRPr lang="en-US" dirty="0"/>
          </a:p>
        </p:txBody>
      </p:sp>
      <p:sp>
        <p:nvSpPr>
          <p:cNvPr id="3" name="Picture Placeholder 2"/>
          <p:cNvSpPr>
            <a:spLocks noGrp="1"/>
          </p:cNvSpPr>
          <p:nvPr>
            <p:ph type="pic" idx="1"/>
          </p:nvPr>
        </p:nvSpPr>
        <p:spPr>
          <a:xfrm>
            <a:off x="4080510" y="1056640"/>
            <a:ext cx="4860608" cy="520192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smtClean="0"/>
              <a:t>Click icon to add picture</a:t>
            </a:r>
            <a:endParaRPr lang="en-US" dirty="0"/>
          </a:p>
        </p:txBody>
      </p:sp>
      <p:sp>
        <p:nvSpPr>
          <p:cNvPr id="4" name="Text Placeholder 3"/>
          <p:cNvSpPr>
            <a:spLocks noGrp="1"/>
          </p:cNvSpPr>
          <p:nvPr>
            <p:ph type="body" sz="half" idx="2"/>
          </p:nvPr>
        </p:nvSpPr>
        <p:spPr>
          <a:xfrm>
            <a:off x="662483" y="2194560"/>
            <a:ext cx="3096387" cy="4064000"/>
          </a:xfrm>
        </p:spPr>
        <p:txBody>
          <a:bodyPr>
            <a:normAutofit/>
          </a:bodyPr>
          <a:lstStyle>
            <a:lvl1pPr marL="0" indent="0">
              <a:lnSpc>
                <a:spcPct val="90000"/>
              </a:lnSpc>
              <a:buNone/>
              <a:defRPr sz="1680">
                <a:solidFill>
                  <a:schemeClr val="bg1">
                    <a:lumMod val="50000"/>
                  </a:schemeClr>
                </a:solidFill>
              </a:defRPr>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smtClean="0"/>
              <a:t>Click to edit Master text styles</a:t>
            </a:r>
          </a:p>
        </p:txBody>
      </p:sp>
    </p:spTree>
    <p:extLst>
      <p:ext uri="{BB962C8B-B14F-4D97-AF65-F5344CB8AC3E}">
        <p14:creationId xmlns:p14="http://schemas.microsoft.com/office/powerpoint/2010/main" val="1420428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90" y="390144"/>
            <a:ext cx="816102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20090" y="1950722"/>
            <a:ext cx="816102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6012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265755" y="6747062"/>
            <a:ext cx="1120762" cy="487680"/>
          </a:xfrm>
          <a:prstGeom prst="rect">
            <a:avLst/>
          </a:prstGeom>
        </p:spPr>
      </p:pic>
    </p:spTree>
    <p:extLst>
      <p:ext uri="{BB962C8B-B14F-4D97-AF65-F5344CB8AC3E}">
        <p14:creationId xmlns:p14="http://schemas.microsoft.com/office/powerpoint/2010/main" val="189792032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Wingdings 2" pitchFamily="18" charset="2"/>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Wingdings 2" pitchFamily="18" charset="2"/>
        <a:buChar char=""/>
        <a:defRPr sz="2520" kern="1200">
          <a:solidFill>
            <a:schemeClr val="bg1">
              <a:lumMod val="50000"/>
            </a:schemeClr>
          </a:solidFill>
          <a:latin typeface="+mn-lt"/>
          <a:ea typeface="+mn-ea"/>
          <a:cs typeface="+mn-cs"/>
        </a:defRPr>
      </a:lvl2pPr>
      <a:lvl3pPr marL="1200150" indent="-240030" algn="l" defTabSz="960120" rtl="0" eaLnBrk="1" latinLnBrk="0" hangingPunct="1">
        <a:lnSpc>
          <a:spcPct val="90000"/>
        </a:lnSpc>
        <a:spcBef>
          <a:spcPts val="525"/>
        </a:spcBef>
        <a:buFont typeface="Wingdings 2" pitchFamily="18" charset="2"/>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Wingdings 2" pitchFamily="18" charset="2"/>
        <a:buChar char=""/>
        <a:defRPr sz="1890" kern="1200">
          <a:solidFill>
            <a:schemeClr val="tx1"/>
          </a:solidFill>
          <a:latin typeface="+mn-lt"/>
          <a:ea typeface="+mn-ea"/>
          <a:cs typeface="+mn-cs"/>
        </a:defRPr>
      </a:lvl5pPr>
      <a:lvl6pPr marL="264033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6pPr>
      <a:lvl7pPr marL="312039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7pPr>
      <a:lvl8pPr marL="360045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8pPr>
      <a:lvl9pPr marL="4080510" indent="-240030" algn="l" defTabSz="960120" rtl="0" eaLnBrk="1" latinLnBrk="0" hangingPunct="1">
        <a:spcBef>
          <a:spcPct val="20000"/>
        </a:spcBef>
        <a:buFont typeface="Wingdings 2" pitchFamily="18" charset="2"/>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638175" y="1835993"/>
            <a:ext cx="8162925"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sz="6000" dirty="0" smtClean="0"/>
              <a:t>Test Driving .NET</a:t>
            </a:r>
          </a:p>
        </p:txBody>
      </p:sp>
      <p:sp>
        <p:nvSpPr>
          <p:cNvPr id="2" name="Subtitle 1"/>
          <p:cNvSpPr>
            <a:spLocks noGrp="1"/>
          </p:cNvSpPr>
          <p:nvPr>
            <p:ph type="subTitle" idx="1"/>
          </p:nvPr>
        </p:nvSpPr>
        <p:spPr>
          <a:xfrm>
            <a:off x="1322070" y="4098206"/>
            <a:ext cx="7200900" cy="1766146"/>
          </a:xfrm>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025638" y="2329438"/>
            <a:ext cx="7369175" cy="941388"/>
          </a:xfrm>
        </p:spPr>
        <p:txBody>
          <a:bodyPr>
            <a:normAutofit fontScale="90000"/>
          </a:bodyPr>
          <a:lstStyle/>
          <a:p>
            <a:pPr algn="ctr">
              <a:defRPr/>
            </a:pPr>
            <a:r>
              <a:rPr lang="en-US" dirty="0" smtClean="0"/>
              <a:t>Types of testing that </a:t>
            </a:r>
            <a:r>
              <a:rPr lang="en-US" b="1" dirty="0" smtClean="0"/>
              <a:t>are</a:t>
            </a:r>
            <a:r>
              <a:rPr lang="en-US" dirty="0" smtClean="0"/>
              <a:t> not keys to test-driven development</a:t>
            </a: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Integration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8194" name="Picture 2" descr="http://www.unmanned.vt.edu/news/images/robocupDARwInVsTUD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426" y="1819275"/>
            <a:ext cx="4165599" cy="312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86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Regression Testing</a:t>
            </a:r>
          </a:p>
        </p:txBody>
      </p:sp>
      <p:sp>
        <p:nvSpPr>
          <p:cNvPr id="7"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8717" y="2419350"/>
            <a:ext cx="478301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ular Callout 10"/>
          <p:cNvSpPr/>
          <p:nvPr/>
        </p:nvSpPr>
        <p:spPr bwMode="auto">
          <a:xfrm>
            <a:off x="3436883" y="1907628"/>
            <a:ext cx="851338" cy="394138"/>
          </a:xfrm>
          <a:prstGeom prst="wedgeRectCallout">
            <a:avLst>
              <a:gd name="adj1" fmla="val 112257"/>
              <a:gd name="adj2" fmla="val 370796"/>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1 </a:t>
            </a:r>
            <a:r>
              <a:rPr kumimoji="0" lang="en-US" sz="1800" b="1" i="0" u="none" strike="noStrike" cap="none" normalizeH="0" dirty="0" smtClean="0">
                <a:ln>
                  <a:noFill/>
                </a:ln>
                <a:solidFill>
                  <a:schemeClr val="tx1"/>
                </a:solidFill>
                <a:effectLst/>
                <a:latin typeface="Arial" charset="0"/>
              </a:rPr>
              <a:t>Bug</a:t>
            </a:r>
            <a:endParaRPr kumimoji="0" lang="en-US" sz="1800" b="1" i="0" u="none" strike="noStrike" cap="none" normalizeH="0" baseline="0" dirty="0" smtClean="0">
              <a:ln>
                <a:noFill/>
              </a:ln>
              <a:solidFill>
                <a:schemeClr val="tx1"/>
              </a:solidFill>
              <a:effectLst/>
              <a:latin typeface="Arial" charset="0"/>
            </a:endParaRPr>
          </a:p>
        </p:txBody>
      </p:sp>
      <p:sp>
        <p:nvSpPr>
          <p:cNvPr id="12" name="Rectangular Callout 11"/>
          <p:cNvSpPr/>
          <p:nvPr/>
        </p:nvSpPr>
        <p:spPr bwMode="auto">
          <a:xfrm>
            <a:off x="6605752" y="1907628"/>
            <a:ext cx="1166648" cy="394138"/>
          </a:xfrm>
          <a:prstGeom prst="wedgeRectCallout">
            <a:avLst>
              <a:gd name="adj1" fmla="val -94447"/>
              <a:gd name="adj2" fmla="val 20771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r>
              <a:rPr lang="en-US" b="1" dirty="0" smtClean="0"/>
              <a:t>&gt; </a:t>
            </a:r>
            <a:r>
              <a:rPr kumimoji="0" lang="en-US" sz="1800" b="1" i="0" u="none" strike="noStrike" cap="none" normalizeH="0" baseline="0" dirty="0" smtClean="0">
                <a:ln>
                  <a:noFill/>
                </a:ln>
                <a:solidFill>
                  <a:schemeClr val="tx1"/>
                </a:solidFill>
                <a:effectLst/>
              </a:rPr>
              <a:t>1 </a:t>
            </a:r>
            <a:r>
              <a:rPr kumimoji="0" lang="en-US" sz="1800" b="1" i="0" u="none" strike="noStrike" cap="none" normalizeH="0" dirty="0" smtClean="0">
                <a:ln>
                  <a:noFill/>
                </a:ln>
                <a:solidFill>
                  <a:schemeClr val="tx1"/>
                </a:solidFill>
                <a:effectLst/>
              </a:rPr>
              <a:t>Bugs</a:t>
            </a:r>
            <a:endParaRPr kumimoji="0" lang="en-US" sz="18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5216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8262429" cy="941388"/>
          </a:xfrm>
        </p:spPr>
        <p:txBody>
          <a:bodyPr/>
          <a:lstStyle/>
          <a:p>
            <a:pPr>
              <a:defRPr/>
            </a:pPr>
            <a:r>
              <a:rPr lang="en-US" dirty="0" smtClean="0"/>
              <a:t>User Acceptance Testing (UAT)</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098" name="Picture 2" descr="http://2.bp.blogspot.com/-eAyY_k2VXG0/T2EHlJ1-IZI/AAAAAAAAAEg/bF3pyPQK87Y/s1600/DilbertUA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4" y="2439534"/>
            <a:ext cx="609600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57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Performance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5122" name="Picture 2" descr="http://www.thefixstudio.com/images/FASTRAC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1294" y="2221365"/>
            <a:ext cx="4381500"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39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Load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46" name="Picture 2" descr="http://designyoutrust.com/wp-content/uploads/2011/06/o2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595" y="1484313"/>
            <a:ext cx="6090898" cy="40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617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Stress Testing</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4100" name="Picture 4" descr="http://2.bp.blogspot.com/_UqUwVPikChs/S_5fJb90DtI/AAAAAAAANmE/mHURfegAOX8/s1600/funny-windows-error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175" y="1532249"/>
            <a:ext cx="5996101" cy="4497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439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893763" y="381000"/>
            <a:ext cx="8335581" cy="941388"/>
          </a:xfrm>
        </p:spPr>
        <p:txBody>
          <a:bodyPr>
            <a:normAutofit/>
          </a:bodyPr>
          <a:lstStyle/>
          <a:p>
            <a:pPr>
              <a:defRPr/>
            </a:pPr>
            <a:r>
              <a:rPr lang="en-US" dirty="0" smtClean="0"/>
              <a:t>What is Test-driven Development?</a:t>
            </a:r>
          </a:p>
        </p:txBody>
      </p:sp>
      <p:sp>
        <p:nvSpPr>
          <p:cNvPr id="4" name="Rectangle 3"/>
          <p:cNvSpPr txBox="1">
            <a:spLocks noChangeArrowheads="1"/>
          </p:cNvSpPr>
          <p:nvPr/>
        </p:nvSpPr>
        <p:spPr bwMode="auto">
          <a:xfrm>
            <a:off x="900113" y="1484313"/>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smtClean="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115" y="1733550"/>
            <a:ext cx="5627408"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Unit Testing: Key to TDD</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marL="0" indent="0">
              <a:buNone/>
            </a:pPr>
            <a:endParaRPr lang="en-US" sz="2400" kern="0" dirty="0" smtClean="0">
              <a:solidFill>
                <a:srgbClr val="000000"/>
              </a:solidFill>
            </a:endParaRPr>
          </a:p>
        </p:txBody>
      </p:sp>
      <p:pic>
        <p:nvPicPr>
          <p:cNvPr id="6150" name="Picture 6" descr="http://upload.wikimedia.org/wikipedia/commons/f/fd/Light_Green_Lego_Bri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928" y="1397000"/>
            <a:ext cx="6880593"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893763" y="381000"/>
            <a:ext cx="7945437" cy="941388"/>
          </a:xfrm>
        </p:spPr>
        <p:txBody>
          <a:bodyPr>
            <a:normAutofit fontScale="90000"/>
          </a:bodyPr>
          <a:lstStyle/>
          <a:p>
            <a:pPr>
              <a:defRPr/>
            </a:pPr>
            <a:r>
              <a:rPr lang="en-US" dirty="0" smtClean="0"/>
              <a:t>Characteristics of a good unit </a:t>
            </a:r>
            <a:r>
              <a:rPr lang="en-US" dirty="0"/>
              <a:t>t</a:t>
            </a:r>
            <a:r>
              <a:rPr lang="en-US" dirty="0" smtClean="0"/>
              <a:t>est</a:t>
            </a:r>
          </a:p>
        </p:txBody>
      </p:sp>
      <p:pic>
        <p:nvPicPr>
          <p:cNvPr id="7" name="Picture 6"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7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182026" y="3368609"/>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923094" y="1809441"/>
            <a:ext cx="8159750"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smtClean="0"/>
              <a:t>Automated and repeatable</a:t>
            </a:r>
          </a:p>
          <a:p>
            <a:r>
              <a:rPr lang="en-US" sz="2800" dirty="0" smtClean="0"/>
              <a:t>Easy to implement</a:t>
            </a:r>
          </a:p>
          <a:p>
            <a:r>
              <a:rPr lang="en-US" sz="2800" dirty="0" smtClean="0"/>
              <a:t>On demand/push of a button</a:t>
            </a:r>
          </a:p>
          <a:p>
            <a:r>
              <a:rPr lang="en-US" sz="2800" dirty="0" smtClean="0"/>
              <a:t>Fast</a:t>
            </a:r>
          </a:p>
          <a:p>
            <a:r>
              <a:rPr lang="en-US" sz="2800" dirty="0" smtClean="0"/>
              <a:t>Isolated</a:t>
            </a:r>
            <a:endParaRPr lang="en-US" sz="2800" dirty="0"/>
          </a:p>
          <a:p>
            <a:endParaRPr lang="en-US" sz="2400" dirty="0" smtClean="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8178083" cy="785812"/>
          </a:xfrm>
        </p:spPr>
        <p:txBody>
          <a:bodyPr/>
          <a:lstStyle/>
          <a:p>
            <a:r>
              <a:rPr lang="en-US" dirty="0" smtClean="0"/>
              <a:t>Little about me</a:t>
            </a:r>
            <a:endParaRPr lang="en-US" dirty="0"/>
          </a:p>
        </p:txBody>
      </p:sp>
      <p:sp>
        <p:nvSpPr>
          <p:cNvPr id="9" name="Content Placeholder 2"/>
          <p:cNvSpPr>
            <a:spLocks noGrp="1"/>
          </p:cNvSpPr>
          <p:nvPr>
            <p:ph idx="1"/>
          </p:nvPr>
        </p:nvSpPr>
        <p:spPr>
          <a:xfrm>
            <a:off x="610810" y="1343919"/>
            <a:ext cx="8178083" cy="4597300"/>
          </a:xfrm>
        </p:spPr>
        <p:txBody>
          <a:bodyPr/>
          <a:lstStyle/>
          <a:p>
            <a:r>
              <a:rPr lang="en-US" sz="2400" dirty="0"/>
              <a:t>Microsoft MVP: ASP.NET/IIS</a:t>
            </a:r>
          </a:p>
          <a:p>
            <a:r>
              <a:rPr lang="en-US" sz="2400" dirty="0"/>
              <a:t>Senior Software Engineer at Skyline Technologies</a:t>
            </a:r>
          </a:p>
          <a:p>
            <a:r>
              <a:rPr lang="en-US" sz="2400" dirty="0"/>
              <a:t>Been developing software for ~13 years</a:t>
            </a:r>
          </a:p>
          <a:p>
            <a:r>
              <a:rPr lang="en-US" sz="2400" dirty="0"/>
              <a:t>Primary focus on the Microsoft Web stack</a:t>
            </a:r>
          </a:p>
          <a:p>
            <a:r>
              <a:rPr lang="en-US" sz="2400" dirty="0"/>
              <a:t>Speaker (Local, Regional, National)</a:t>
            </a:r>
          </a:p>
          <a:p>
            <a:r>
              <a:rPr lang="en-US" sz="2400" dirty="0"/>
              <a:t>Author (MSDN, Pluralsight)</a:t>
            </a:r>
          </a:p>
          <a:p>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93763" y="381000"/>
            <a:ext cx="7369175" cy="941388"/>
          </a:xfrm>
        </p:spPr>
        <p:txBody>
          <a:bodyPr/>
          <a:lstStyle/>
          <a:p>
            <a:pPr>
              <a:defRPr/>
            </a:pPr>
            <a:r>
              <a:rPr lang="en-US" dirty="0" smtClean="0"/>
              <a:t>Concepts and </a:t>
            </a:r>
            <a:r>
              <a:rPr lang="en-US" dirty="0"/>
              <a:t>s</a:t>
            </a:r>
            <a:r>
              <a:rPr lang="en-US" dirty="0" smtClean="0"/>
              <a:t>tuff</a:t>
            </a:r>
          </a:p>
        </p:txBody>
      </p:sp>
      <p:sp>
        <p:nvSpPr>
          <p:cNvPr id="8" name="Rectangle 3"/>
          <p:cNvSpPr txBox="1">
            <a:spLocks noChangeArrowheads="1"/>
          </p:cNvSpPr>
          <p:nvPr/>
        </p:nvSpPr>
        <p:spPr bwMode="auto">
          <a:xfrm>
            <a:off x="900113" y="1484313"/>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t>
            </a:r>
            <a:r>
              <a:rPr lang="en-US" sz="2400" dirty="0" smtClean="0"/>
              <a:t>Assert</a:t>
            </a:r>
            <a:endParaRPr lang="en-US" sz="2400" dirty="0"/>
          </a:p>
          <a:p>
            <a:endParaRPr lang="en-US" sz="2400" dirty="0" smtClean="0"/>
          </a:p>
        </p:txBody>
      </p:sp>
    </p:spTree>
    <p:extLst>
      <p:ext uri="{BB962C8B-B14F-4D97-AF65-F5344CB8AC3E}">
        <p14:creationId xmlns:p14="http://schemas.microsoft.com/office/powerpoint/2010/main" val="23588620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691954" y="101096"/>
            <a:ext cx="8161021" cy="1413933"/>
          </a:xfrm>
        </p:spPr>
        <p:txBody>
          <a:bodyPr/>
          <a:lstStyle/>
          <a:p>
            <a:r>
              <a:rPr lang="en-US" dirty="0" smtClean="0"/>
              <a:t>Setting the Foundation</a:t>
            </a:r>
            <a:endParaRPr lang="en-US" dirty="0">
              <a:solidFill>
                <a:schemeClr val="accent2"/>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38"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bwMode="auto">
          <a:xfrm>
            <a:off x="2800133"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00777" y="3237574"/>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166057" y="4039841"/>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I Shall Call Him…</a:t>
            </a:r>
            <a:endParaRPr lang="en-US" dirty="0">
              <a:solidFill>
                <a:schemeClr val="accent2"/>
              </a:solidFill>
            </a:endParaRPr>
          </a:p>
        </p:txBody>
      </p:sp>
      <p:sp>
        <p:nvSpPr>
          <p:cNvPr id="8" name="Content Placeholder 4"/>
          <p:cNvSpPr>
            <a:spLocks noGrp="1"/>
          </p:cNvSpPr>
          <p:nvPr>
            <p:ph idx="1"/>
          </p:nvPr>
        </p:nvSpPr>
        <p:spPr>
          <a:xfrm>
            <a:off x="481013" y="1804077"/>
            <a:ext cx="8761413" cy="1861228"/>
          </a:xfrm>
        </p:spPr>
        <p:txBody>
          <a:bodyPr/>
          <a:lstStyle/>
          <a:p>
            <a:r>
              <a:rPr lang="en-US" sz="2000" dirty="0" smtClean="0"/>
              <a:t>[</a:t>
            </a:r>
            <a:r>
              <a:rPr lang="en-US" sz="2000" i="1" dirty="0" err="1" smtClean="0">
                <a:latin typeface="Consolas" pitchFamily="49" charset="0"/>
                <a:cs typeface="Consolas" pitchFamily="49" charset="0"/>
              </a:rPr>
              <a:t>MethodUnderTest</a:t>
            </a:r>
            <a:r>
              <a:rPr lang="en-US" sz="2000" dirty="0" smtClean="0"/>
              <a:t>]_[</a:t>
            </a:r>
            <a:r>
              <a:rPr lang="en-US" sz="2000" i="1" dirty="0" err="1" smtClean="0">
                <a:latin typeface="Consolas" pitchFamily="49" charset="0"/>
                <a:cs typeface="Consolas" pitchFamily="49" charset="0"/>
              </a:rPr>
              <a:t>ExpectedResult</a:t>
            </a:r>
            <a:r>
              <a:rPr lang="en-US" sz="2000" dirty="0" smtClean="0"/>
              <a:t>]_[</a:t>
            </a:r>
            <a:r>
              <a:rPr lang="en-US" sz="2000" i="1" dirty="0" smtClean="0">
                <a:latin typeface="Consolas" pitchFamily="49" charset="0"/>
                <a:cs typeface="Consolas" pitchFamily="49" charset="0"/>
              </a:rPr>
              <a:t>Conditions</a:t>
            </a:r>
            <a:r>
              <a:rPr lang="en-US" sz="2000" dirty="0" smtClean="0"/>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err="1" smtClean="0">
                <a:latin typeface="Consolas" pitchFamily="49" charset="0"/>
                <a:cs typeface="Consolas" pitchFamily="49" charset="0"/>
              </a:rPr>
              <a:t>GetCustomers_ShouldReturn_ListOf_Customers</a:t>
            </a:r>
            <a:r>
              <a:rPr lang="en-US" sz="1800" dirty="0" smtClean="0">
                <a:latin typeface="Consolas" pitchFamily="49" charset="0"/>
                <a:cs typeface="Consolas" pitchFamily="49" charset="0"/>
              </a:rPr>
              <a:t>()</a:t>
            </a:r>
            <a:r>
              <a:rPr lang="en-US" sz="2000" dirty="0" smtClean="0">
                <a:latin typeface="Consolas" pitchFamily="49" charset="0"/>
                <a:cs typeface="Consolas" pitchFamily="49" charset="0"/>
              </a:rPr>
              <a:t/>
            </a:r>
            <a:br>
              <a:rPr lang="en-US" sz="2000" dirty="0" smtClean="0">
                <a:latin typeface="Consolas" pitchFamily="49" charset="0"/>
                <a:cs typeface="Consolas" pitchFamily="49" charset="0"/>
              </a:rPr>
            </a:br>
            <a:endParaRPr lang="en-US" sz="2000" dirty="0" smtClean="0">
              <a:latin typeface="Consolas" pitchFamily="49" charset="0"/>
              <a:cs typeface="Consolas" pitchFamily="49" charset="0"/>
            </a:endParaRPr>
          </a:p>
          <a:p>
            <a:r>
              <a:rPr lang="en-US" sz="1800" dirty="0" smtClean="0">
                <a:latin typeface="Consolas" pitchFamily="49" charset="0"/>
                <a:cs typeface="Consolas" pitchFamily="49" charset="0"/>
              </a:rPr>
              <a:t>CalculateRate_ShouldReturn_25_When_Interest_Is_50_And_X_Is_5()</a:t>
            </a:r>
          </a:p>
        </p:txBody>
      </p:sp>
      <p:pic>
        <p:nvPicPr>
          <p:cNvPr id="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09826" y="4198513"/>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27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720090" y="390144"/>
            <a:ext cx="8733399" cy="664933"/>
          </a:xfrm>
        </p:spPr>
        <p:txBody>
          <a:bodyPr>
            <a:normAutofit fontScale="90000"/>
          </a:bodyPr>
          <a:lstStyle/>
          <a:p>
            <a:r>
              <a:rPr lang="en-US" dirty="0" smtClean="0"/>
              <a:t>Because I’m Lazy…</a:t>
            </a:r>
            <a:endParaRPr lang="en-US" dirty="0">
              <a:solidFill>
                <a:schemeClr val="accent2"/>
              </a:solidFill>
            </a:endParaRPr>
          </a:p>
        </p:txBody>
      </p:sp>
      <p:sp>
        <p:nvSpPr>
          <p:cNvPr id="12" name="Content Placeholder 4"/>
          <p:cNvSpPr>
            <a:spLocks noGrp="1"/>
          </p:cNvSpPr>
          <p:nvPr>
            <p:ph idx="1"/>
          </p:nvPr>
        </p:nvSpPr>
        <p:spPr>
          <a:xfrm>
            <a:off x="481013" y="1433515"/>
            <a:ext cx="8761413" cy="1716085"/>
          </a:xfrm>
        </p:spPr>
        <p:txBody>
          <a:bodyPr/>
          <a:lstStyle/>
          <a:p>
            <a:r>
              <a:rPr lang="en-US" sz="2400" dirty="0" smtClean="0"/>
              <a:t>My unit testing live template is available on my blog:</a:t>
            </a:r>
          </a:p>
          <a:p>
            <a:pPr lvl="1"/>
            <a:r>
              <a:rPr lang="en-US" sz="2000" dirty="0"/>
              <a:t>http://www.dotnetdevdude.com/downloads/code</a:t>
            </a:r>
            <a:r>
              <a:rPr lang="en-US" sz="2000" dirty="0" smtClean="0"/>
              <a:t>/</a:t>
            </a:r>
            <a:br>
              <a:rPr lang="en-US" sz="2000" dirty="0" smtClean="0"/>
            </a:br>
            <a:r>
              <a:rPr lang="en-US" sz="2000" dirty="0" smtClean="0"/>
              <a:t>ResharperUnitTestTemplates.zip</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859" y="3091541"/>
            <a:ext cx="5251084" cy="2920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99879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Writing a Unit Test</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42880"/>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60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Dependency Injection (DI)</a:t>
            </a:r>
            <a:endParaRPr lang="en-US" dirty="0">
              <a:solidFill>
                <a:schemeClr val="accent2"/>
              </a:solidFill>
            </a:endParaRPr>
          </a:p>
        </p:txBody>
      </p:sp>
      <p:pic>
        <p:nvPicPr>
          <p:cNvPr id="12294" name="Picture 6" descr="http://c512911.r11.cf3.rackcdn.com/IOC/inje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9992" y="1406768"/>
            <a:ext cx="2637475" cy="175655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5"/>
          <p:cNvSpPr txBox="1">
            <a:spLocks/>
          </p:cNvSpPr>
          <p:nvPr/>
        </p:nvSpPr>
        <p:spPr>
          <a:xfrm>
            <a:off x="720090" y="3163327"/>
            <a:ext cx="8161021" cy="141393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dirty="0" smtClean="0"/>
              <a:t>Inversion of Control (</a:t>
            </a:r>
            <a:r>
              <a:rPr lang="en-US" dirty="0" err="1" smtClean="0"/>
              <a:t>IoC</a:t>
            </a:r>
            <a:r>
              <a:rPr lang="en-US" dirty="0" smtClean="0"/>
              <a:t>)</a:t>
            </a:r>
            <a:endParaRPr lang="en-US" dirty="0">
              <a:solidFill>
                <a:schemeClr val="accent2"/>
              </a:solidFill>
            </a:endParaRPr>
          </a:p>
        </p:txBody>
      </p:sp>
      <p:pic>
        <p:nvPicPr>
          <p:cNvPr id="5" name="Picture 2" descr="http://complextosimple.files.wordpress.com/2010/11/inverted-bookshel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5702" y="4577260"/>
            <a:ext cx="2910864" cy="1938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7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 + </a:t>
            </a:r>
            <a:r>
              <a:rPr lang="en-US" dirty="0" err="1" smtClean="0"/>
              <a:t>IoC</a:t>
            </a:r>
            <a:r>
              <a:rPr lang="en-US" dirty="0" smtClean="0"/>
              <a:t> Get’s Us…</a:t>
            </a:r>
            <a:endParaRPr lang="en-US" dirty="0">
              <a:solidFill>
                <a:schemeClr val="accent2"/>
              </a:solidFill>
            </a:endParaRPr>
          </a:p>
        </p:txBody>
      </p:sp>
      <p:pic>
        <p:nvPicPr>
          <p:cNvPr id="1026" name="Picture 2" descr="http://www.build-doctor.com/wp-content/uploads/2010/04/137904090_603856c27f-300x22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031" y="1804077"/>
            <a:ext cx="2436705" cy="18275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blogcdn.com/www.slashfood.com/media/2006/11/nw_tofurkey-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303" y="4635879"/>
            <a:ext cx="2499737" cy="1880755"/>
          </a:xfrm>
          <a:prstGeom prst="rect">
            <a:avLst/>
          </a:prstGeom>
          <a:noFill/>
          <a:extLst>
            <a:ext uri="{909E8E84-426E-40DD-AFC4-6F175D3DCCD1}">
              <a14:hiddenFill xmlns:a14="http://schemas.microsoft.com/office/drawing/2010/main">
                <a:solidFill>
                  <a:srgbClr val="FFFFFF"/>
                </a:solidFill>
              </a14:hiddenFill>
            </a:ext>
          </a:extLst>
        </p:spPr>
      </p:pic>
      <p:sp>
        <p:nvSpPr>
          <p:cNvPr id="7" name="Title 5"/>
          <p:cNvSpPr txBox="1">
            <a:spLocks/>
          </p:cNvSpPr>
          <p:nvPr/>
        </p:nvSpPr>
        <p:spPr>
          <a:xfrm>
            <a:off x="4248736" y="2110154"/>
            <a:ext cx="3840187"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smtClean="0"/>
              <a:t>Separation of Concerns</a:t>
            </a:r>
            <a:endParaRPr lang="en-US" sz="2800" dirty="0">
              <a:solidFill>
                <a:schemeClr val="accent2"/>
              </a:solidFill>
            </a:endParaRPr>
          </a:p>
        </p:txBody>
      </p:sp>
      <p:sp>
        <p:nvSpPr>
          <p:cNvPr id="8" name="Title 5"/>
          <p:cNvSpPr txBox="1">
            <a:spLocks/>
          </p:cNvSpPr>
          <p:nvPr/>
        </p:nvSpPr>
        <p:spPr>
          <a:xfrm>
            <a:off x="2534802" y="5045539"/>
            <a:ext cx="2088110" cy="1314653"/>
          </a:xfrm>
          <a:prstGeom prst="rect">
            <a:avLst/>
          </a:prstGeom>
        </p:spPr>
        <p:txBody>
          <a:bodyPr vert="horz" lIns="91440" tIns="45720" rIns="91440" bIns="45720" rtlCol="0" anchor="ctr">
            <a:norm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pPr fontAlgn="auto">
              <a:spcAft>
                <a:spcPts val="0"/>
              </a:spcAft>
            </a:pPr>
            <a:r>
              <a:rPr lang="en-US" sz="2800" dirty="0" err="1" smtClean="0"/>
              <a:t>Mockability</a:t>
            </a:r>
            <a:endParaRPr lang="en-US" sz="2800" dirty="0">
              <a:solidFill>
                <a:schemeClr val="accent2"/>
              </a:solidFill>
            </a:endParaRPr>
          </a:p>
        </p:txBody>
      </p:sp>
    </p:spTree>
    <p:extLst>
      <p:ext uri="{BB962C8B-B14F-4D97-AF65-F5344CB8AC3E}">
        <p14:creationId xmlns:p14="http://schemas.microsoft.com/office/powerpoint/2010/main" val="36900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Demo: DI/</a:t>
            </a:r>
            <a:r>
              <a:rPr lang="en-US" dirty="0" err="1" smtClean="0"/>
              <a:t>IoC</a:t>
            </a:r>
            <a:endParaRPr lang="en-US" dirty="0">
              <a:solidFill>
                <a:schemeClr val="accent2"/>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3992" y="2656947"/>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3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Fakes/Stubs</a:t>
            </a:r>
            <a:endParaRPr lang="en-US" dirty="0">
              <a:solidFill>
                <a:schemeClr val="accent2"/>
              </a:solidFill>
            </a:endParaRPr>
          </a:p>
        </p:txBody>
      </p:sp>
      <p:pic>
        <p:nvPicPr>
          <p:cNvPr id="1026" name="Picture 2" descr="http://officesupplygeek.com/wp-content/uploads/2011/01/Real-vs-Counterfeit-Samp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875" y="1881102"/>
            <a:ext cx="3670701" cy="3515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667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solidFill>
                  <a:schemeClr val="accent2"/>
                </a:solidFill>
              </a:rPr>
              <a:t>Mocks</a:t>
            </a:r>
            <a:endParaRPr lang="en-US" dirty="0">
              <a:solidFill>
                <a:schemeClr val="accent2"/>
              </a:solidFill>
            </a:endParaRPr>
          </a:p>
        </p:txBody>
      </p:sp>
      <p:pic>
        <p:nvPicPr>
          <p:cNvPr id="2050" name="Picture 2" descr="http://ninapaley.com/mimiandeunice/wp-content/uploads/2010/08/ME_170_Mocking.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6107"/>
          <a:stretch/>
        </p:blipFill>
        <p:spPr bwMode="auto">
          <a:xfrm>
            <a:off x="3266407" y="2206426"/>
            <a:ext cx="2887637"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4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893763"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00113" y="1484313"/>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pPr lvl="0"/>
            <a:r>
              <a:rPr lang="en-US" sz="2400" kern="0" dirty="0" smtClean="0">
                <a:solidFill>
                  <a:srgbClr val="000000"/>
                </a:solidFill>
              </a:rPr>
              <a:t>Types </a:t>
            </a:r>
            <a:r>
              <a:rPr lang="en-US" sz="2400" kern="0" dirty="0">
                <a:solidFill>
                  <a:srgbClr val="000000"/>
                </a:solidFill>
              </a:rPr>
              <a:t>of </a:t>
            </a:r>
            <a:r>
              <a:rPr lang="en-US" sz="2400" kern="0" dirty="0" smtClean="0">
                <a:solidFill>
                  <a:srgbClr val="000000"/>
                </a:solidFill>
              </a:rPr>
              <a:t>testing</a:t>
            </a:r>
          </a:p>
          <a:p>
            <a:pPr lvl="0"/>
            <a:r>
              <a:rPr lang="en-US" sz="2400" kern="0" dirty="0" smtClean="0">
                <a:solidFill>
                  <a:srgbClr val="000000"/>
                </a:solidFill>
              </a:rPr>
              <a:t>What </a:t>
            </a:r>
            <a:r>
              <a:rPr lang="en-US" sz="2400" kern="0" dirty="0">
                <a:solidFill>
                  <a:srgbClr val="000000"/>
                </a:solidFill>
              </a:rPr>
              <a:t>is Test-driven development</a:t>
            </a:r>
            <a:r>
              <a:rPr lang="en-US" sz="2400" kern="0" dirty="0" smtClean="0">
                <a:solidFill>
                  <a:srgbClr val="000000"/>
                </a:solidFill>
              </a:rPr>
              <a:t>?</a:t>
            </a:r>
          </a:p>
          <a:p>
            <a:r>
              <a:rPr lang="en-US" sz="2400" kern="0" dirty="0" smtClean="0">
                <a:solidFill>
                  <a:srgbClr val="000000"/>
                </a:solidFill>
              </a:rPr>
              <a:t>Unit Testing</a:t>
            </a:r>
          </a:p>
          <a:p>
            <a:pPr lvl="0"/>
            <a:r>
              <a:rPr lang="en-US" sz="2400" kern="0" dirty="0" smtClean="0">
                <a:solidFill>
                  <a:srgbClr val="000000"/>
                </a:solidFill>
              </a:rPr>
              <a:t>Concepts and stuff</a:t>
            </a:r>
          </a:p>
          <a:p>
            <a:pPr lvl="0"/>
            <a:r>
              <a:rPr lang="en-US" sz="2400" kern="0" dirty="0" smtClean="0">
                <a:solidFill>
                  <a:srgbClr val="000000"/>
                </a:solidFill>
              </a:rPr>
              <a:t>Organization</a:t>
            </a:r>
          </a:p>
          <a:p>
            <a:pPr lvl="0"/>
            <a:r>
              <a:rPr lang="en-US" sz="2400" kern="0" dirty="0" smtClean="0">
                <a:solidFill>
                  <a:srgbClr val="000000"/>
                </a:solidFill>
              </a:rPr>
              <a:t>DI/</a:t>
            </a:r>
            <a:r>
              <a:rPr lang="en-US" sz="2400" kern="0" dirty="0" err="1" smtClean="0">
                <a:solidFill>
                  <a:srgbClr val="000000"/>
                </a:solidFill>
              </a:rPr>
              <a:t>IoC</a:t>
            </a:r>
            <a:endParaRPr lang="en-US" sz="2400" kern="0" dirty="0">
              <a:solidFill>
                <a:srgbClr val="000000"/>
              </a:solidFill>
            </a:endParaRPr>
          </a:p>
          <a:p>
            <a:pPr lvl="0"/>
            <a:r>
              <a:rPr lang="en-US" sz="2400" kern="0" dirty="0" smtClean="0">
                <a:solidFill>
                  <a:srgbClr val="000000"/>
                </a:solidFill>
              </a:rPr>
              <a:t>Mocks, Fakes, Stubs</a:t>
            </a:r>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p:txBody>
          <a:bodyPr/>
          <a:lstStyle/>
          <a:p>
            <a:r>
              <a:rPr lang="en-US" dirty="0" smtClean="0"/>
              <a:t>DI/</a:t>
            </a:r>
            <a:r>
              <a:rPr lang="en-US" dirty="0" err="1" smtClean="0"/>
              <a:t>IoC</a:t>
            </a:r>
            <a:r>
              <a:rPr lang="en-US" dirty="0" smtClean="0"/>
              <a:t> Tooling</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857375"/>
            <a:ext cx="38100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17095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59798" y="595313"/>
            <a:ext cx="9339309" cy="838200"/>
          </a:xfrm>
        </p:spPr>
        <p:txBody>
          <a:bodyPr/>
          <a:lstStyle/>
          <a:p>
            <a:r>
              <a:rPr lang="en-US" dirty="0" smtClean="0"/>
              <a:t>Demo: DI/</a:t>
            </a:r>
            <a:r>
              <a:rPr lang="en-US" dirty="0" err="1" smtClean="0"/>
              <a:t>IoC</a:t>
            </a:r>
            <a:r>
              <a:rPr lang="en-US" dirty="0" smtClean="0"/>
              <a:t> with Tooling</a:t>
            </a:r>
            <a:endParaRPr lang="en-US" dirty="0">
              <a:solidFill>
                <a:schemeClr val="accent2"/>
              </a:solidFill>
            </a:endParaRPr>
          </a:p>
        </p:txBody>
      </p:sp>
      <p:pic>
        <p:nvPicPr>
          <p:cNvPr id="5"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844" y="2656948"/>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1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What Did We Learn?</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You should be doing TDD</a:t>
            </a:r>
          </a:p>
          <a:p>
            <a:r>
              <a:rPr lang="en-US" sz="2400" kern="0" dirty="0" smtClean="0"/>
              <a:t>TDD is not as simple as just writing tests</a:t>
            </a:r>
          </a:p>
          <a:p>
            <a:r>
              <a:rPr lang="en-US" sz="2400" kern="0" dirty="0" smtClean="0"/>
              <a:t>DI/</a:t>
            </a:r>
            <a:r>
              <a:rPr lang="en-US" sz="2400" kern="0" dirty="0" err="1" smtClean="0"/>
              <a:t>IoC</a:t>
            </a:r>
            <a:endParaRPr lang="en-US" sz="2400" kern="0" dirty="0" smtClean="0"/>
          </a:p>
          <a:p>
            <a:r>
              <a:rPr lang="en-US" sz="2400" kern="0" dirty="0" smtClean="0"/>
              <a:t>Mocks/Fakes/Stubs</a:t>
            </a:r>
            <a:r>
              <a:rPr lang="en-US" sz="2119" kern="0" dirty="0"/>
              <a:t>	</a:t>
            </a:r>
          </a:p>
        </p:txBody>
      </p:sp>
    </p:spTree>
    <p:extLst>
      <p:ext uri="{BB962C8B-B14F-4D97-AF65-F5344CB8AC3E}">
        <p14:creationId xmlns:p14="http://schemas.microsoft.com/office/powerpoint/2010/main" val="2753323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10810" y="558107"/>
            <a:ext cx="11125603" cy="785812"/>
          </a:xfrm>
        </p:spPr>
        <p:txBody>
          <a:bodyPr/>
          <a:lstStyle/>
          <a:p>
            <a:r>
              <a:rPr lang="en-US" dirty="0" smtClean="0"/>
              <a:t>Thank You!</a:t>
            </a:r>
            <a:endParaRPr lang="en-US" dirty="0"/>
          </a:p>
        </p:txBody>
      </p:sp>
      <p:sp>
        <p:nvSpPr>
          <p:cNvPr id="10" name="Text Placeholder 4"/>
          <p:cNvSpPr txBox="1">
            <a:spLocks/>
          </p:cNvSpPr>
          <p:nvPr/>
        </p:nvSpPr>
        <p:spPr bwMode="auto">
          <a:xfrm>
            <a:off x="969264" y="1350015"/>
            <a:ext cx="8229600" cy="4237630"/>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2400" kern="0" dirty="0" smtClean="0"/>
              <a:t>github.com/KBurnell/TestDriving.NET</a:t>
            </a:r>
          </a:p>
          <a:p>
            <a:r>
              <a:rPr lang="en-US" sz="2400" kern="0" dirty="0" smtClean="0"/>
              <a:t>Find </a:t>
            </a:r>
            <a:r>
              <a:rPr lang="en-US" sz="2400" kern="0" dirty="0"/>
              <a:t>me:</a:t>
            </a:r>
          </a:p>
          <a:p>
            <a:pPr lvl="1"/>
            <a:r>
              <a:rPr lang="en-US" sz="2119" kern="0" dirty="0"/>
              <a:t>Twitter: 	@</a:t>
            </a:r>
            <a:r>
              <a:rPr lang="en-US" sz="2119" kern="0" dirty="0" err="1"/>
              <a:t>KeBurnell</a:t>
            </a:r>
            <a:endParaRPr lang="en-US" sz="2119" kern="0" dirty="0"/>
          </a:p>
          <a:p>
            <a:pPr lvl="1"/>
            <a:r>
              <a:rPr lang="en-US" sz="2119" kern="0" dirty="0"/>
              <a:t>Blog: 	DotNetDevDude.com</a:t>
            </a:r>
          </a:p>
          <a:p>
            <a:pPr lvl="1"/>
            <a:r>
              <a:rPr lang="en-US" sz="2119" kern="0" dirty="0"/>
              <a:t>E-Mail:	KBurnell@SkylineTechnologies.com	</a:t>
            </a:r>
          </a:p>
        </p:txBody>
      </p:sp>
    </p:spTree>
    <p:extLst>
      <p:ext uri="{BB962C8B-B14F-4D97-AF65-F5344CB8AC3E}">
        <p14:creationId xmlns:p14="http://schemas.microsoft.com/office/powerpoint/2010/main" val="3382077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01"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71500" y="381000"/>
            <a:ext cx="9029700" cy="941388"/>
          </a:xfrm>
        </p:spPr>
        <p:txBody>
          <a:bodyPr>
            <a:normAutofit fontScale="90000"/>
          </a:bodyPr>
          <a:lstStyle/>
          <a:p>
            <a:pPr marL="0" indent="0"/>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8"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16"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381000"/>
            <a:ext cx="8534399" cy="941388"/>
          </a:xfrm>
        </p:spPr>
        <p:txBody>
          <a:bodyPr/>
          <a:lstStyle/>
          <a:p>
            <a:pPr marL="0" indent="0"/>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9"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45" y="3832463"/>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571500"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9"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80" y="3784474"/>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77370" y="466725"/>
            <a:ext cx="8706669" cy="941388"/>
          </a:xfrm>
        </p:spPr>
        <p:txBody>
          <a:bodyPr>
            <a:normAutofit fontScale="90000"/>
          </a:bodyPr>
          <a:lstStyle/>
          <a:p>
            <a:pPr>
              <a:defRPr/>
            </a:pPr>
            <a:r>
              <a:rPr lang="en-US" dirty="0" smtClean="0"/>
              <a:t>If you answered </a:t>
            </a:r>
            <a:r>
              <a:rPr lang="en-US" b="1" dirty="0" smtClean="0"/>
              <a:t>YES </a:t>
            </a:r>
            <a:r>
              <a:rPr lang="en-US" dirty="0" smtClean="0"/>
              <a:t>to any of those…</a:t>
            </a:r>
          </a:p>
        </p:txBody>
      </p:sp>
      <p:sp>
        <p:nvSpPr>
          <p:cNvPr id="8" name="Rectangle 2"/>
          <p:cNvSpPr txBox="1">
            <a:spLocks noChangeArrowheads="1"/>
          </p:cNvSpPr>
          <p:nvPr/>
        </p:nvSpPr>
        <p:spPr bwMode="auto">
          <a:xfrm>
            <a:off x="5321508"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smtClean="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163" y="1152524"/>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9F5040E5-4564-49C1-9147-56F1700A1C56}">
  <ds:schemaRefs>
    <ds:schemaRef ds:uri="http://purl.org/dc/terms/"/>
    <ds:schemaRef ds:uri="52ad97b0-86c1-49b5-b544-c488bf38e7c0"/>
    <ds:schemaRef ds:uri="http://schemas.openxmlformats.org/package/2006/metadata/core-properties"/>
    <ds:schemaRef ds:uri="http://purl.org/dc/elements/1.1/"/>
    <ds:schemaRef ds:uri="http://www.w3.org/XML/1998/namespace"/>
    <ds:schemaRef ds:uri="http://schemas.microsoft.com/office/2006/documentManagement/types"/>
    <ds:schemaRef ds:uri="1e37aee8-73ad-441e-bced-8b530ad9291b"/>
    <ds:schemaRef ds:uri="http://schemas.microsoft.com/office/2006/metadata/properties"/>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4.xml><?xml version="1.0" encoding="utf-8"?>
<ds:datastoreItem xmlns:ds="http://schemas.openxmlformats.org/officeDocument/2006/customXml" ds:itemID="{0068A067-F354-4585-8169-FC99DA836E1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MyCustom4x3</Template>
  <TotalTime>5075</TotalTime>
  <Words>1768</Words>
  <Application>Microsoft Office PowerPoint</Application>
  <PresentationFormat>Custom</PresentationFormat>
  <Paragraphs>337</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 that are not keys to test-driven development</vt:lpstr>
      <vt:lpstr>Integration Testing</vt:lpstr>
      <vt:lpstr>Regression Testing</vt:lpstr>
      <vt:lpstr>User Acceptance Testing (UAT)</vt:lpstr>
      <vt:lpstr>Performance Testing</vt:lpstr>
      <vt:lpstr>Load Testing</vt:lpstr>
      <vt:lpstr>Stress Testing</vt:lpstr>
      <vt:lpstr>What is Test-driven Development?</vt:lpstr>
      <vt:lpstr>Unit Testing: Key to TDD</vt:lpstr>
      <vt:lpstr>Characteristics of a good unit test</vt:lpstr>
      <vt:lpstr>Concepts and stuff</vt:lpstr>
      <vt:lpstr>Setting the Foundation</vt:lpstr>
      <vt:lpstr>I Shall Call Him…</vt:lpstr>
      <vt:lpstr>Because I’m Lazy…</vt:lpstr>
      <vt:lpstr>Demo: Writing a Unit Test</vt:lpstr>
      <vt:lpstr>Dependency Injection (DI)</vt:lpstr>
      <vt:lpstr>DI + IoC Get’s Us…</vt:lpstr>
      <vt:lpstr>Demo: DI/IoC</vt:lpstr>
      <vt:lpstr>Fakes/Stubs</vt:lpstr>
      <vt:lpstr>Mocks</vt:lpstr>
      <vt:lpstr>DI/IoC Tooling</vt:lpstr>
      <vt:lpstr>Demo: DI/IoC with Tooling</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Keith Burnell</cp:lastModifiedBy>
  <cp:revision>180</cp:revision>
  <dcterms:created xsi:type="dcterms:W3CDTF">2012-04-03T13:40:37Z</dcterms:created>
  <dcterms:modified xsi:type="dcterms:W3CDTF">2013-04-16T13:03:00Z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