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Lst>
  <p:notesMasterIdLst>
    <p:notesMasterId r:id="rId55"/>
  </p:notesMasterIdLst>
  <p:handoutMasterIdLst>
    <p:handoutMasterId r:id="rId56"/>
  </p:handoutMasterIdLst>
  <p:sldIdLst>
    <p:sldId id="259" r:id="rId6"/>
    <p:sldId id="261" r:id="rId7"/>
    <p:sldId id="312" r:id="rId8"/>
    <p:sldId id="313" r:id="rId9"/>
    <p:sldId id="314" r:id="rId10"/>
    <p:sldId id="315" r:id="rId11"/>
    <p:sldId id="316" r:id="rId12"/>
    <p:sldId id="317" r:id="rId13"/>
    <p:sldId id="304" r:id="rId14"/>
    <p:sldId id="318" r:id="rId15"/>
    <p:sldId id="305" r:id="rId16"/>
    <p:sldId id="306" r:id="rId17"/>
    <p:sldId id="307" r:id="rId18"/>
    <p:sldId id="308" r:id="rId19"/>
    <p:sldId id="309" r:id="rId20"/>
    <p:sldId id="294" r:id="rId21"/>
    <p:sldId id="311" r:id="rId22"/>
    <p:sldId id="319" r:id="rId23"/>
    <p:sldId id="321" r:id="rId24"/>
    <p:sldId id="322" r:id="rId25"/>
    <p:sldId id="323" r:id="rId26"/>
    <p:sldId id="324" r:id="rId27"/>
    <p:sldId id="325" r:id="rId28"/>
    <p:sldId id="326" r:id="rId29"/>
    <p:sldId id="327" r:id="rId30"/>
    <p:sldId id="328" r:id="rId31"/>
    <p:sldId id="335" r:id="rId32"/>
    <p:sldId id="336" r:id="rId33"/>
    <p:sldId id="337" r:id="rId34"/>
    <p:sldId id="338" r:id="rId35"/>
    <p:sldId id="339" r:id="rId36"/>
    <p:sldId id="340" r:id="rId37"/>
    <p:sldId id="333" r:id="rId38"/>
    <p:sldId id="329" r:id="rId39"/>
    <p:sldId id="330" r:id="rId40"/>
    <p:sldId id="331" r:id="rId41"/>
    <p:sldId id="334" r:id="rId42"/>
    <p:sldId id="342" r:id="rId43"/>
    <p:sldId id="343" r:id="rId44"/>
    <p:sldId id="345" r:id="rId45"/>
    <p:sldId id="346" r:id="rId46"/>
    <p:sldId id="347" r:id="rId47"/>
    <p:sldId id="348" r:id="rId48"/>
    <p:sldId id="349" r:id="rId49"/>
    <p:sldId id="353" r:id="rId50"/>
    <p:sldId id="355" r:id="rId51"/>
    <p:sldId id="356" r:id="rId52"/>
    <p:sldId id="352" r:id="rId53"/>
    <p:sldId id="295" r:id="rId54"/>
  </p:sldIdLst>
  <p:sldSz cx="130048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8" autoAdjust="0"/>
    <p:restoredTop sz="74858" autoAdjust="0"/>
  </p:normalViewPr>
  <p:slideViewPr>
    <p:cSldViewPr snapToGrid="0">
      <p:cViewPr varScale="1">
        <p:scale>
          <a:sx n="83" d="100"/>
          <a:sy n="83" d="100"/>
        </p:scale>
        <p:origin x="888" y="78"/>
      </p:cViewPr>
      <p:guideLst>
        <p:guide orient="horz" pos="2304"/>
        <p:guide pos="395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1.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4/23/2015</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1200" dirty="0" smtClean="0"/>
              <a:t>No manual setup or running should be required</a:t>
            </a:r>
          </a:p>
          <a:p>
            <a:pPr>
              <a:buFontTx/>
              <a:buChar char="-"/>
            </a:pPr>
            <a:r>
              <a:rPr lang="en-US" sz="1200" kern="0" dirty="0" smtClean="0">
                <a:solidFill>
                  <a:srgbClr val="000000"/>
                </a:solidFill>
              </a:rPr>
              <a:t>Should be able run the same tests over and over again and get the same results every time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55904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Easy to write</a:t>
            </a:r>
          </a:p>
          <a:p>
            <a:pPr>
              <a:buFontTx/>
              <a:buChar char="-"/>
            </a:pPr>
            <a:r>
              <a:rPr lang="en-US" sz="2000" kern="0" dirty="0" smtClean="0">
                <a:solidFill>
                  <a:srgbClr val="000000"/>
                </a:solidFill>
              </a:rPr>
              <a:t>If you find a unit test difficult to write chances are</a:t>
            </a:r>
          </a:p>
          <a:p>
            <a:pPr lvl="1">
              <a:buFontTx/>
              <a:buChar char="-"/>
            </a:pPr>
            <a:r>
              <a:rPr lang="en-US" sz="1700" kern="0" dirty="0" smtClean="0">
                <a:solidFill>
                  <a:srgbClr val="000000"/>
                </a:solidFill>
              </a:rPr>
              <a:t>You are trying to test too much</a:t>
            </a:r>
          </a:p>
          <a:p>
            <a:pPr lvl="1">
              <a:buFontTx/>
              <a:buChar char="-"/>
            </a:pPr>
            <a:r>
              <a:rPr lang="en-US" sz="1700" kern="0" dirty="0" smtClean="0">
                <a:solidFill>
                  <a:srgbClr val="000000"/>
                </a:solidFill>
              </a:rPr>
              <a:t>Your method under test is too complex and should be refactored</a:t>
            </a:r>
          </a:p>
          <a:p>
            <a:pPr lvl="1">
              <a:buFontTx/>
              <a:buChar char="-"/>
            </a:pPr>
            <a:r>
              <a:rPr lang="en-US" sz="1700" kern="0" dirty="0" smtClean="0">
                <a:solidFill>
                  <a:srgbClr val="000000"/>
                </a:solidFill>
              </a:rPr>
              <a:t>Your dependency’s are not isolated</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23688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1200" dirty="0" smtClean="0"/>
              <a:t>Coded using an automated unit testing framework that runs tests at the push of a button</a:t>
            </a:r>
          </a:p>
          <a:p>
            <a:pPr>
              <a:buFontTx/>
              <a:buChar char="-"/>
            </a:pPr>
            <a:r>
              <a:rPr lang="en-US" sz="1200" kern="0" dirty="0" err="1" smtClean="0">
                <a:solidFill>
                  <a:srgbClr val="000000"/>
                </a:solidFill>
              </a:rPr>
              <a:t>MSTest</a:t>
            </a:r>
            <a:endParaRPr lang="en-US" sz="1200" kern="0" dirty="0" smtClean="0">
              <a:solidFill>
                <a:srgbClr val="000000"/>
              </a:solidFill>
            </a:endParaRPr>
          </a:p>
          <a:p>
            <a:pPr>
              <a:buFontTx/>
              <a:buChar char="-"/>
            </a:pPr>
            <a:r>
              <a:rPr lang="en-US" sz="1200" kern="0" dirty="0" err="1" smtClean="0">
                <a:solidFill>
                  <a:srgbClr val="000000"/>
                </a:solidFill>
              </a:rPr>
              <a:t>nUnit</a:t>
            </a:r>
            <a:endParaRPr lang="en-US" sz="1200" kern="0" dirty="0" smtClean="0">
              <a:solidFill>
                <a:srgbClr val="000000"/>
              </a:solidFill>
            </a:endParaRPr>
          </a:p>
          <a:p>
            <a:pPr>
              <a:buFontTx/>
              <a:buChar char="-"/>
            </a:pPr>
            <a:r>
              <a:rPr lang="en-US" sz="1200" kern="0" dirty="0" err="1" smtClean="0">
                <a:solidFill>
                  <a:srgbClr val="000000"/>
                </a:solidFill>
              </a:rPr>
              <a:t>xUnit</a:t>
            </a:r>
            <a:endParaRPr lang="en-US" sz="1200" kern="0" dirty="0" smtClean="0">
              <a:solidFill>
                <a:srgbClr val="000000"/>
              </a:solidFill>
            </a:endParaRPr>
          </a:p>
          <a:p>
            <a:pPr>
              <a:buFontTx/>
              <a:buChar char="-"/>
            </a:pPr>
            <a:r>
              <a:rPr lang="en-US" sz="1200" kern="0" dirty="0" err="1" smtClean="0">
                <a:solidFill>
                  <a:srgbClr val="000000"/>
                </a:solidFill>
              </a:rPr>
              <a:t>MbUnit</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032403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Your unit test suite should run in under 30 seconds in the worse case</a:t>
            </a:r>
          </a:p>
          <a:p>
            <a:pPr>
              <a:buFontTx/>
              <a:buChar char="-"/>
            </a:pPr>
            <a:r>
              <a:rPr lang="en-US" sz="2000" kern="0" dirty="0" smtClean="0">
                <a:solidFill>
                  <a:srgbClr val="000000"/>
                </a:solidFill>
              </a:rPr>
              <a:t>If it takes longer they</a:t>
            </a:r>
          </a:p>
          <a:p>
            <a:pPr lvl="1">
              <a:buFontTx/>
              <a:buChar char="-"/>
            </a:pPr>
            <a:r>
              <a:rPr lang="en-US" sz="1700" kern="0" dirty="0" smtClean="0">
                <a:solidFill>
                  <a:srgbClr val="000000"/>
                </a:solidFill>
              </a:rPr>
              <a:t>Developers won’t run the test suite</a:t>
            </a:r>
          </a:p>
          <a:p>
            <a:pPr lvl="1">
              <a:buFontTx/>
              <a:buChar char="-"/>
            </a:pPr>
            <a:r>
              <a:rPr lang="en-US" sz="1700" kern="0" dirty="0" smtClean="0">
                <a:solidFill>
                  <a:srgbClr val="000000"/>
                </a:solidFill>
              </a:rPr>
              <a:t>You tests are using external dependencies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333719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kern="0" dirty="0" smtClean="0">
                <a:solidFill>
                  <a:srgbClr val="000000"/>
                </a:solidFill>
              </a:rPr>
              <a:t>No external dependency’s</a:t>
            </a:r>
          </a:p>
          <a:p>
            <a:pPr>
              <a:buFontTx/>
              <a:buChar char="-"/>
            </a:pPr>
            <a:r>
              <a:rPr lang="en-US" sz="2000" kern="0" dirty="0" smtClean="0">
                <a:solidFill>
                  <a:srgbClr val="000000"/>
                </a:solidFill>
              </a:rPr>
              <a:t>Test this by</a:t>
            </a:r>
          </a:p>
          <a:p>
            <a:pPr lvl="1">
              <a:buFontTx/>
              <a:buChar char="-"/>
            </a:pPr>
            <a:r>
              <a:rPr lang="en-US" sz="1700" kern="0" dirty="0" smtClean="0">
                <a:solidFill>
                  <a:srgbClr val="000000"/>
                </a:solidFill>
              </a:rPr>
              <a:t>Unplugging your network cable</a:t>
            </a:r>
          </a:p>
          <a:p>
            <a:pPr lvl="1">
              <a:buFontTx/>
              <a:buChar char="-"/>
            </a:pPr>
            <a:r>
              <a:rPr lang="en-US" sz="1700" kern="0" dirty="0" smtClean="0">
                <a:solidFill>
                  <a:srgbClr val="000000"/>
                </a:solidFill>
              </a:rPr>
              <a:t>Turning off your Wi-Fi</a:t>
            </a:r>
          </a:p>
          <a:p>
            <a:pPr lvl="1">
              <a:buFontTx/>
              <a:buChar char="-"/>
            </a:pPr>
            <a:r>
              <a:rPr lang="en-US" sz="1700" kern="0" dirty="0" smtClean="0">
                <a:solidFill>
                  <a:srgbClr val="000000"/>
                </a:solidFill>
              </a:rPr>
              <a:t>Shutting down your local DB services</a:t>
            </a:r>
          </a:p>
          <a:p>
            <a:pPr lvl="1">
              <a:buFontTx/>
              <a:buChar char="-"/>
            </a:pPr>
            <a:r>
              <a:rPr lang="en-US" sz="1700" kern="0" dirty="0" smtClean="0">
                <a:solidFill>
                  <a:srgbClr val="000000"/>
                </a:solidFill>
              </a:rPr>
              <a:t>And run your unit test suite – they should all still pass!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1119369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800" dirty="0" smtClean="0"/>
              <a:t>Red</a:t>
            </a:r>
          </a:p>
          <a:p>
            <a:pPr lvl="1"/>
            <a:r>
              <a:rPr lang="en-US" sz="2500" dirty="0" smtClean="0"/>
              <a:t>Write a failing test</a:t>
            </a:r>
          </a:p>
          <a:p>
            <a:r>
              <a:rPr lang="en-US" sz="2800" dirty="0" smtClean="0"/>
              <a:t>Green </a:t>
            </a:r>
          </a:p>
          <a:p>
            <a:pPr lvl="1"/>
            <a:r>
              <a:rPr lang="en-US" sz="2500" dirty="0" smtClean="0"/>
              <a:t>Write just enough code to get the test to pass</a:t>
            </a:r>
          </a:p>
          <a:p>
            <a:r>
              <a:rPr lang="en-US" sz="2800" dirty="0" smtClean="0"/>
              <a:t>Refactor</a:t>
            </a:r>
          </a:p>
          <a:p>
            <a:pPr lvl="1"/>
            <a:r>
              <a:rPr lang="en-US" sz="2500" dirty="0" smtClean="0"/>
              <a:t>Clean up the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27082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800" dirty="0" smtClean="0"/>
              <a:t>Arrange</a:t>
            </a:r>
          </a:p>
          <a:p>
            <a:pPr lvl="1"/>
            <a:r>
              <a:rPr lang="en-US" sz="2400" dirty="0" smtClean="0"/>
              <a:t>Set up mocks/stubs/fakes</a:t>
            </a:r>
          </a:p>
          <a:p>
            <a:pPr lvl="1"/>
            <a:r>
              <a:rPr lang="en-US" sz="2400" dirty="0" smtClean="0"/>
              <a:t>Instantiate class under test</a:t>
            </a:r>
          </a:p>
          <a:p>
            <a:pPr marL="482600" lvl="1" indent="0">
              <a:buNone/>
            </a:pPr>
            <a:endParaRPr lang="en-US" sz="2400" dirty="0" smtClean="0"/>
          </a:p>
          <a:p>
            <a:r>
              <a:rPr lang="en-US" sz="2800" dirty="0" smtClean="0"/>
              <a:t>Act</a:t>
            </a:r>
          </a:p>
          <a:p>
            <a:pPr lvl="1"/>
            <a:r>
              <a:rPr lang="en-US" sz="2400" dirty="0" smtClean="0"/>
              <a:t>Call the method being tested</a:t>
            </a:r>
          </a:p>
          <a:p>
            <a:pPr marL="482600" lvl="1" indent="0">
              <a:buNone/>
            </a:pPr>
            <a:endParaRPr lang="en-US" sz="2400" dirty="0" smtClean="0"/>
          </a:p>
          <a:p>
            <a:r>
              <a:rPr lang="en-US" sz="2800" dirty="0" smtClean="0"/>
              <a:t>Assert</a:t>
            </a:r>
          </a:p>
          <a:p>
            <a:pPr lvl="1"/>
            <a:r>
              <a:rPr lang="en-US" sz="2400" dirty="0" smtClean="0"/>
              <a:t>Validate expected outcomes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324752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800" dirty="0" smtClean="0"/>
              <a:t>Collection of best-practice object-oriented design principles</a:t>
            </a:r>
          </a:p>
          <a:p>
            <a:pPr lvl="1"/>
            <a:r>
              <a:rPr lang="en-US" sz="2800" dirty="0" smtClean="0"/>
              <a:t>Uncle Bob</a:t>
            </a:r>
          </a:p>
          <a:p>
            <a:pPr marL="0" indent="0">
              <a:buNone/>
            </a:pPr>
            <a:endParaRPr lang="en-US" sz="2400" dirty="0" smtClean="0"/>
          </a:p>
          <a:p>
            <a:pPr marL="0" indent="0">
              <a:buNone/>
            </a:pPr>
            <a:endParaRPr lang="en-US" sz="2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501343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Should never be more than one reason for a class to change</a:t>
            </a:r>
          </a:p>
          <a:p>
            <a:pPr marL="742950" lvl="1" indent="-285750" algn="l">
              <a:buFont typeface="Arial" pitchFamily="34" charset="0"/>
              <a:buChar char="•"/>
            </a:pPr>
            <a:r>
              <a:rPr lang="en-US" dirty="0" smtClean="0"/>
              <a:t>A class should have one and only one responsibility</a:t>
            </a:r>
          </a:p>
          <a:p>
            <a:pPr marL="742950" lvl="1" indent="-285750" algn="l">
              <a:buFont typeface="Arial" pitchFamily="34" charset="0"/>
              <a:buChar char="•"/>
            </a:pPr>
            <a:r>
              <a:rPr lang="en-US" dirty="0" smtClean="0"/>
              <a:t>A method should have one and only responsibility</a:t>
            </a:r>
          </a:p>
          <a:p>
            <a:pPr marL="742950" lvl="1" indent="-285750" algn="l">
              <a:buFont typeface="Arial" pitchFamily="34" charset="0"/>
              <a:buChar char="•"/>
            </a:pPr>
            <a:r>
              <a:rPr lang="en-US" dirty="0" smtClean="0"/>
              <a:t>“And” in method names</a:t>
            </a:r>
          </a:p>
          <a:p>
            <a:pPr marL="742950" lvl="1" indent="-285750" algn="l">
              <a:buFont typeface="Arial" pitchFamily="34" charset="0"/>
              <a:buChar char="•"/>
            </a:pPr>
            <a:r>
              <a:rPr lang="en-US" dirty="0" smtClean="0"/>
              <a:t>Long methods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270969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Classes should be open to extension and closed to modifications</a:t>
            </a:r>
          </a:p>
          <a:p>
            <a:pPr marL="742950" lvl="1" indent="-285750" algn="l">
              <a:buFont typeface="Arial" pitchFamily="34" charset="0"/>
              <a:buChar char="•"/>
            </a:pPr>
            <a:r>
              <a:rPr lang="en-US" dirty="0" smtClean="0"/>
              <a:t>Public signatures are contracts – Don’t break them!</a:t>
            </a:r>
          </a:p>
          <a:p>
            <a:pPr marL="742950" lvl="1" indent="-285750" algn="l">
              <a:buFont typeface="Arial" pitchFamily="34" charset="0"/>
              <a:buChar char="•"/>
            </a:pPr>
            <a:r>
              <a:rPr lang="en-US" dirty="0" smtClean="0"/>
              <a:t>Sealed classes are bad!</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57844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References to base classes must be able to use derived classes without knowing it.</a:t>
            </a:r>
          </a:p>
          <a:p>
            <a:pPr marL="742950" lvl="1" indent="-285750" algn="l">
              <a:buFont typeface="Arial" pitchFamily="34" charset="0"/>
              <a:buChar char="•"/>
            </a:pPr>
            <a:endParaRPr lang="en-US"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153232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Interfaces should be fine grained</a:t>
            </a:r>
          </a:p>
          <a:p>
            <a:pPr marL="742950" lvl="1" indent="-285750" algn="l">
              <a:buFont typeface="Arial" pitchFamily="34" charset="0"/>
              <a:buChar char="•"/>
            </a:pPr>
            <a:r>
              <a:rPr lang="en-US" dirty="0" smtClean="0"/>
              <a:t>Interfaces should be client specific</a:t>
            </a:r>
          </a:p>
          <a:p>
            <a:pPr marL="742950" lvl="1" indent="-285750" algn="l">
              <a:buFont typeface="Arial" pitchFamily="34" charset="0"/>
              <a:buChar char="•"/>
            </a:pPr>
            <a:r>
              <a:rPr lang="en-US" dirty="0" smtClean="0"/>
              <a:t>Don’t agree with fine grain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2905140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Program to Interfaces not Concrete implementations</a:t>
            </a:r>
          </a:p>
          <a:p>
            <a:pPr marL="742950" lvl="1" indent="-285750" algn="l">
              <a:buFont typeface="Arial" pitchFamily="34" charset="0"/>
              <a:buChar char="•"/>
            </a:pPr>
            <a:r>
              <a:rPr lang="en-US" dirty="0" smtClean="0"/>
              <a:t>So when ‘</a:t>
            </a:r>
            <a:r>
              <a:rPr lang="en-US" dirty="0" err="1" smtClean="0"/>
              <a:t>newing</a:t>
            </a:r>
            <a:r>
              <a:rPr lang="en-US" dirty="0" smtClean="0"/>
              <a:t> up’ use </a:t>
            </a:r>
            <a:r>
              <a:rPr lang="en-US" dirty="0" err="1" smtClean="0"/>
              <a:t>IFoo</a:t>
            </a:r>
            <a:r>
              <a:rPr lang="en-US" dirty="0" smtClean="0"/>
              <a:t> and not Foo!</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947719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Be descriptive…very descriptive</a:t>
            </a:r>
          </a:p>
          <a:p>
            <a:r>
              <a:rPr lang="en-US" sz="1200" dirty="0" smtClean="0"/>
              <a:t>Long test names are encouraged</a:t>
            </a:r>
          </a:p>
          <a:p>
            <a:r>
              <a:rPr lang="en-US" sz="1200" dirty="0" smtClean="0"/>
              <a:t>Should be able to read a test name and know exactly what it does and more importantly why it would fail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34</a:t>
            </a:fld>
            <a:endParaRPr lang="en-US" smtClean="0"/>
          </a:p>
        </p:txBody>
      </p:sp>
    </p:spTree>
    <p:extLst>
      <p:ext uri="{BB962C8B-B14F-4D97-AF65-F5344CB8AC3E}">
        <p14:creationId xmlns:p14="http://schemas.microsoft.com/office/powerpoint/2010/main" val="4160410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35</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36</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return a decimal</a:t>
            </a:r>
          </a:p>
          <a:p>
            <a:pPr marL="1200150" lvl="2" indent="-285750" algn="l">
              <a:buFont typeface="Arial" pitchFamily="34" charset="0"/>
              <a:buChar char="•"/>
            </a:pPr>
            <a:r>
              <a:rPr lang="en-US" sz="1400" dirty="0" smtClean="0"/>
              <a:t>Accepting input parameters is something I personally DO NOT test as it is set by method signature and causes a compiler error if there are conflicts</a:t>
            </a:r>
          </a:p>
          <a:p>
            <a:pPr marL="1200150" lvl="2" indent="-285750" algn="l">
              <a:buFont typeface="Arial" pitchFamily="34" charset="0"/>
              <a:buChar char="•"/>
            </a:pPr>
            <a:r>
              <a:rPr lang="en-US" sz="1400" dirty="0" smtClean="0"/>
              <a:t>I do test that the output is what I expect because of the incorrect usage of VAR!  </a:t>
            </a:r>
          </a:p>
          <a:p>
            <a:pPr marL="1657350" lvl="3" indent="-285750" algn="l">
              <a:buFont typeface="Arial" pitchFamily="34" charset="0"/>
              <a:buChar char="•"/>
            </a:pPr>
            <a:r>
              <a:rPr lang="en-US" sz="1400" dirty="0" smtClean="0"/>
              <a:t>VAR IS BAD</a:t>
            </a:r>
          </a:p>
          <a:p>
            <a:pPr marL="742950" lvl="1" indent="-285750" algn="l">
              <a:buFont typeface="Arial" pitchFamily="34" charset="0"/>
              <a:buChar char="•"/>
            </a:pPr>
            <a:r>
              <a:rPr lang="en-US" sz="1400" dirty="0" smtClean="0"/>
              <a:t>Write a test to make sure return value is a decimal</a:t>
            </a:r>
          </a:p>
          <a:p>
            <a:pPr marL="1200150" lvl="2" indent="-285750" algn="l">
              <a:buFont typeface="Arial" pitchFamily="34" charset="0"/>
              <a:buChar char="•"/>
            </a:pPr>
            <a:r>
              <a:rPr lang="en-US" sz="1400" dirty="0" smtClean="0"/>
              <a:t>Write test with standard assert </a:t>
            </a:r>
          </a:p>
          <a:p>
            <a:pPr marL="1657350" lvl="3" indent="-285750" algn="l">
              <a:buFont typeface="Arial" pitchFamily="34" charset="0"/>
              <a:buChar char="•"/>
            </a:pPr>
            <a:r>
              <a:rPr lang="en-US" sz="1400" dirty="0" smtClean="0"/>
              <a:t>Talk about readability</a:t>
            </a:r>
          </a:p>
          <a:p>
            <a:pPr marL="1657350" lvl="3" indent="-285750" algn="l">
              <a:buFont typeface="Arial" pitchFamily="34" charset="0"/>
              <a:buChar char="•"/>
            </a:pPr>
            <a:r>
              <a:rPr lang="en-US" sz="1400" dirty="0" smtClean="0"/>
              <a:t>Talk about NuGet</a:t>
            </a:r>
          </a:p>
          <a:p>
            <a:pPr marL="1657350" lvl="3" indent="-285750" algn="l">
              <a:buFont typeface="Arial" pitchFamily="34" charset="0"/>
              <a:buChar char="•"/>
            </a:pPr>
            <a:r>
              <a:rPr lang="en-US" sz="1400" dirty="0" smtClean="0"/>
              <a:t>Install Should</a:t>
            </a:r>
          </a:p>
          <a:p>
            <a:pPr marL="2114550" lvl="4" indent="-285750" algn="l">
              <a:buFont typeface="Arial" pitchFamily="34" charset="0"/>
              <a:buChar char="•"/>
            </a:pPr>
            <a:r>
              <a:rPr lang="en-US" sz="1400" dirty="0" smtClean="0"/>
              <a:t>Add using</a:t>
            </a:r>
          </a:p>
          <a:p>
            <a:pPr marL="2114550" lvl="4" indent="-285750" algn="l">
              <a:buFont typeface="Arial" pitchFamily="34" charset="0"/>
              <a:buChar char="•"/>
            </a:pPr>
            <a:r>
              <a:rPr lang="en-US" sz="1400" dirty="0" smtClean="0"/>
              <a:t>Re-code test to use .</a:t>
            </a:r>
            <a:r>
              <a:rPr lang="en-US" sz="1400" dirty="0" err="1" smtClean="0"/>
              <a:t>ShouldBeType</a:t>
            </a:r>
            <a:endParaRPr lang="en-US" sz="1400" dirty="0" smtClean="0"/>
          </a:p>
          <a:p>
            <a:pPr marL="1200150" lvl="2" indent="-285750" algn="l">
              <a:buFont typeface="Arial" pitchFamily="34" charset="0"/>
              <a:buChar char="•"/>
            </a:pPr>
            <a:r>
              <a:rPr lang="en-US" sz="1400" dirty="0" smtClean="0"/>
              <a:t>Write test to use Should...explain Should</a:t>
            </a:r>
          </a:p>
          <a:p>
            <a:pPr marL="1200150" lvl="2" indent="-285750" algn="l">
              <a:buFont typeface="Arial" pitchFamily="34" charset="0"/>
              <a:buChar char="•"/>
            </a:pPr>
            <a:r>
              <a:rPr lang="en-US" sz="1400" dirty="0" smtClean="0"/>
              <a:t>Run test [RED]</a:t>
            </a:r>
          </a:p>
          <a:p>
            <a:pPr marL="1200150" lvl="2" indent="-285750" algn="l">
              <a:buFont typeface="Arial" pitchFamily="34" charset="0"/>
              <a:buChar char="•"/>
            </a:pPr>
            <a:r>
              <a:rPr lang="en-US" sz="1400" dirty="0" smtClean="0"/>
              <a:t>Fix It [GREEN]</a:t>
            </a:r>
          </a:p>
          <a:p>
            <a:pPr marL="1657350" lvl="3" indent="-285750" algn="l">
              <a:buFont typeface="Arial" pitchFamily="34" charset="0"/>
              <a:buChar char="•"/>
            </a:pPr>
            <a:r>
              <a:rPr lang="en-US" sz="1400" dirty="0" smtClean="0"/>
              <a:t>return 0;</a:t>
            </a:r>
          </a:p>
          <a:p>
            <a:pPr marL="1200150" lvl="2" indent="-285750" algn="l">
              <a:buFont typeface="Arial" pitchFamily="34" charset="0"/>
              <a:buChar char="•"/>
            </a:pPr>
            <a:r>
              <a:rPr lang="en-US" sz="1400" dirty="0" smtClean="0"/>
              <a:t>Refactor</a:t>
            </a:r>
          </a:p>
          <a:p>
            <a:pPr marL="1657350" lvl="3" indent="-285750" algn="l">
              <a:buFont typeface="Arial" pitchFamily="34" charset="0"/>
              <a:buChar char="•"/>
            </a:pPr>
            <a:r>
              <a:rPr lang="en-US" sz="1400" dirty="0" smtClean="0"/>
              <a:t>Declare decimal </a:t>
            </a:r>
            <a:r>
              <a:rPr lang="en-US" sz="1400" dirty="0" err="1" smtClean="0"/>
              <a:t>calculatedResult</a:t>
            </a:r>
            <a:r>
              <a:rPr lang="en-US" sz="1400" dirty="0" smtClean="0"/>
              <a:t> and return it</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37</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smtClean="0"/>
              <a:t>3 types</a:t>
            </a:r>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1200150" lvl="2" indent="-285750" algn="l">
              <a:buFont typeface="Arial" pitchFamily="34" charset="0"/>
              <a:buChar char="•"/>
            </a:pPr>
            <a:r>
              <a:rPr lang="en-US" dirty="0" smtClean="0"/>
              <a:t>Interface (really used along with constructor and property, passing in interfaces)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38</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method signatures it needs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39</a:t>
            </a:fld>
            <a:endParaRPr lang="en-US" smtClean="0"/>
          </a:p>
        </p:txBody>
      </p:sp>
    </p:spTree>
    <p:extLst>
      <p:ext uri="{BB962C8B-B14F-4D97-AF65-F5344CB8AC3E}">
        <p14:creationId xmlns:p14="http://schemas.microsoft.com/office/powerpoint/2010/main" val="293698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Concerns</a:t>
            </a:r>
          </a:p>
          <a:p>
            <a:pPr marL="742950" lvl="1" indent="-285750" algn="l">
              <a:buFont typeface="Arial" pitchFamily="34" charset="0"/>
              <a:buChar char="•"/>
            </a:pPr>
            <a:r>
              <a:rPr lang="en-US" dirty="0" err="1" smtClean="0"/>
              <a:t>Mockability</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40</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Look at the new requirement for validation</a:t>
            </a:r>
          </a:p>
          <a:p>
            <a:pPr marL="1200150" lvl="2" indent="-285750" algn="l">
              <a:buFont typeface="Arial" pitchFamily="34" charset="0"/>
              <a:buChar char="•"/>
            </a:pPr>
            <a:r>
              <a:rPr lang="en-US" dirty="0" smtClean="0"/>
              <a:t>Show validation service implementation just to prove the point</a:t>
            </a:r>
          </a:p>
          <a:p>
            <a:pPr marL="742950" lvl="1" indent="-285750" algn="l">
              <a:buFont typeface="Arial" pitchFamily="34" charset="0"/>
              <a:buChar char="•"/>
            </a:pPr>
            <a:r>
              <a:rPr lang="en-US" dirty="0" smtClean="0"/>
              <a:t>Add Validation to Calculator Service</a:t>
            </a:r>
          </a:p>
          <a:p>
            <a:pPr marL="1200150" lvl="2" indent="-285750" algn="l">
              <a:buFont typeface="Arial" pitchFamily="34" charset="0"/>
              <a:buChar char="•"/>
            </a:pPr>
            <a:r>
              <a:rPr lang="en-US" dirty="0" smtClean="0"/>
              <a:t>Add private property: </a:t>
            </a:r>
            <a:r>
              <a:rPr lang="en-US" dirty="0" err="1" smtClean="0"/>
              <a:t>IValidationService</a:t>
            </a:r>
            <a:r>
              <a:rPr lang="en-US" dirty="0" smtClean="0"/>
              <a:t> _validator;</a:t>
            </a:r>
          </a:p>
          <a:p>
            <a:pPr marL="1200150" lvl="2" indent="-285750" algn="l">
              <a:buFont typeface="Arial" pitchFamily="34" charset="0"/>
              <a:buChar char="•"/>
            </a:pPr>
            <a:r>
              <a:rPr lang="en-US" dirty="0" smtClean="0"/>
              <a:t>Call Validate in Add method</a:t>
            </a:r>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41</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Now our test is broken </a:t>
            </a:r>
          </a:p>
          <a:p>
            <a:pPr marL="742950" lvl="1" indent="-285750" algn="l">
              <a:buFont typeface="Arial" pitchFamily="34" charset="0"/>
              <a:buChar char="•"/>
            </a:pPr>
            <a:r>
              <a:rPr lang="en-US" dirty="0" smtClean="0"/>
              <a:t>What is the cause? </a:t>
            </a:r>
          </a:p>
          <a:p>
            <a:pPr marL="1200150" lvl="2" indent="-285750" algn="l">
              <a:buFont typeface="Arial" pitchFamily="34" charset="0"/>
              <a:buChar char="•"/>
            </a:pPr>
            <a:r>
              <a:rPr lang="en-US" dirty="0" smtClean="0"/>
              <a:t>A dependency is </a:t>
            </a:r>
            <a:r>
              <a:rPr lang="en-US" dirty="0" err="1" smtClean="0"/>
              <a:t>erroring</a:t>
            </a:r>
            <a:r>
              <a:rPr lang="en-US" dirty="0" smtClean="0"/>
              <a:t> out.</a:t>
            </a:r>
          </a:p>
          <a:p>
            <a:pPr marL="1200150" lvl="2" indent="-285750" algn="l">
              <a:buFont typeface="Arial" pitchFamily="34" charset="0"/>
              <a:buChar char="•"/>
            </a:pPr>
            <a:r>
              <a:rPr lang="en-US" dirty="0" smtClean="0"/>
              <a:t>We shouldn’t need to worry about that</a:t>
            </a:r>
          </a:p>
          <a:p>
            <a:pPr marL="1657350" lvl="3" indent="-285750" algn="l">
              <a:buFont typeface="Arial" pitchFamily="34" charset="0"/>
              <a:buChar char="•"/>
            </a:pPr>
            <a:r>
              <a:rPr lang="en-US" dirty="0" smtClean="0"/>
              <a:t>Not our responsibility</a:t>
            </a:r>
          </a:p>
          <a:p>
            <a:pPr marL="1657350" lvl="3" indent="-285750" algn="l">
              <a:buFont typeface="Arial" pitchFamily="34" charset="0"/>
              <a:buChar char="•"/>
            </a:pPr>
            <a:r>
              <a:rPr lang="en-US" dirty="0" smtClean="0"/>
              <a:t>Not part of what we need to test</a:t>
            </a:r>
          </a:p>
          <a:p>
            <a:pPr marL="742950" lvl="1" indent="-285750" algn="l">
              <a:buFont typeface="Arial" pitchFamily="34" charset="0"/>
              <a:buChar char="•"/>
            </a:pPr>
            <a:r>
              <a:rPr lang="en-US" dirty="0" smtClean="0"/>
              <a:t>Let’s discuss how we can fix this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42</a:t>
            </a:fld>
            <a:endParaRPr lang="en-US" smtClean="0"/>
          </a:p>
        </p:txBody>
      </p:sp>
    </p:spTree>
    <p:extLst>
      <p:ext uri="{BB962C8B-B14F-4D97-AF65-F5344CB8AC3E}">
        <p14:creationId xmlns:p14="http://schemas.microsoft.com/office/powerpoint/2010/main" val="3715211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Add should return true</a:t>
            </a:r>
          </a:p>
          <a:p>
            <a:pPr marL="1200150" lvl="2"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43</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pPr marL="742950" lvl="1" indent="-285750" algn="l">
              <a:buFont typeface="Arial" pitchFamily="34" charset="0"/>
              <a:buChar char="•"/>
            </a:pPr>
            <a:r>
              <a:rPr lang="en-US" sz="1400" dirty="0" smtClean="0"/>
              <a:t>Create private property: private </a:t>
            </a:r>
            <a:r>
              <a:rPr lang="en-US" sz="1400" dirty="0" err="1" smtClean="0"/>
              <a:t>IValidationService</a:t>
            </a:r>
            <a:r>
              <a:rPr lang="en-US" sz="1400" dirty="0" smtClean="0"/>
              <a:t> _</a:t>
            </a:r>
            <a:r>
              <a:rPr lang="en-US" sz="1400" dirty="0" err="1" smtClean="0"/>
              <a:t>validationService</a:t>
            </a:r>
            <a:r>
              <a:rPr lang="en-US" sz="1400" dirty="0" smtClean="0"/>
              <a:t>;</a:t>
            </a:r>
          </a:p>
          <a:p>
            <a:pPr marL="742950" lvl="1" indent="-285750" algn="l">
              <a:buFont typeface="Arial" pitchFamily="34" charset="0"/>
              <a:buChar char="•"/>
            </a:pPr>
            <a:r>
              <a:rPr lang="en-US" sz="1400" dirty="0" err="1" smtClean="0"/>
              <a:t>IValidationService</a:t>
            </a:r>
            <a:r>
              <a:rPr lang="en-US" sz="1400" dirty="0" smtClean="0"/>
              <a:t> </a:t>
            </a:r>
            <a:r>
              <a:rPr lang="en-US" sz="1400" dirty="0" err="1" smtClean="0"/>
              <a:t>mockValidationService</a:t>
            </a:r>
            <a:r>
              <a:rPr lang="en-US" sz="1400" dirty="0" smtClean="0"/>
              <a:t> = _</a:t>
            </a:r>
            <a:r>
              <a:rPr lang="en-US" sz="1400" dirty="0" err="1" smtClean="0"/>
              <a:t>mockRepository.StrictMock</a:t>
            </a:r>
            <a:r>
              <a:rPr lang="en-US" sz="1400" dirty="0" smtClean="0"/>
              <a:t>&lt;</a:t>
            </a:r>
            <a:r>
              <a:rPr lang="en-US" sz="1400" dirty="0" err="1" smtClean="0"/>
              <a:t>IValidationService</a:t>
            </a:r>
            <a:r>
              <a:rPr lang="en-US" sz="1400" dirty="0" smtClean="0"/>
              <a:t>&gt;();</a:t>
            </a:r>
          </a:p>
          <a:p>
            <a:pPr marL="1200150" lvl="2" indent="-285750" algn="l">
              <a:buFont typeface="Arial" pitchFamily="34" charset="0"/>
              <a:buChar char="•"/>
            </a:pPr>
            <a:r>
              <a:rPr lang="en-US" sz="1400" dirty="0" smtClean="0"/>
              <a:t>Talk about strict mocks </a:t>
            </a:r>
            <a:r>
              <a:rPr lang="en-US" sz="1400" dirty="0" err="1" smtClean="0"/>
              <a:t>vs</a:t>
            </a:r>
            <a:r>
              <a:rPr lang="en-US" sz="1400" dirty="0" smtClean="0"/>
              <a:t> dynamic mocks</a:t>
            </a:r>
          </a:p>
          <a:p>
            <a:pPr marL="742950" lvl="1" indent="-285750" algn="l">
              <a:buFont typeface="Arial" pitchFamily="34" charset="0"/>
              <a:buChar char="•"/>
            </a:pPr>
            <a:r>
              <a:rPr lang="en-US" sz="1400" dirty="0" err="1" smtClean="0"/>
              <a:t>mockValidationService.Expect</a:t>
            </a:r>
            <a:r>
              <a:rPr lang="en-US" sz="1400" dirty="0" smtClean="0"/>
              <a:t>(x =&gt; </a:t>
            </a:r>
            <a:r>
              <a:rPr lang="en-US" sz="1400" dirty="0" err="1" smtClean="0"/>
              <a:t>x.ValidateForAdd</a:t>
            </a:r>
            <a:r>
              <a:rPr lang="en-US" sz="1400" dirty="0" smtClean="0"/>
              <a:t>(1, 2)).Return(true).</a:t>
            </a:r>
            <a:r>
              <a:rPr lang="en-US" sz="1400" dirty="0" err="1" smtClean="0"/>
              <a:t>Repeat.Once</a:t>
            </a:r>
            <a:r>
              <a:rPr lang="en-US" sz="1400" dirty="0" smtClean="0"/>
              <a:t>();</a:t>
            </a:r>
          </a:p>
          <a:p>
            <a:pPr marL="1200150" lvl="2" indent="-285750" algn="l">
              <a:buFont typeface="Arial" pitchFamily="34" charset="0"/>
              <a:buChar char="•"/>
            </a:pPr>
            <a:r>
              <a:rPr lang="en-US" sz="1400" dirty="0" smtClean="0"/>
              <a:t>Talk about the lambda and the repeat</a:t>
            </a:r>
          </a:p>
          <a:p>
            <a:pPr marL="742950" lvl="1" indent="-285750" algn="l">
              <a:buFont typeface="Arial" pitchFamily="34" charset="0"/>
              <a:buChar char="•"/>
            </a:pPr>
            <a:r>
              <a:rPr lang="en-US" sz="1400" dirty="0" smtClean="0"/>
              <a:t>Add the “</a:t>
            </a:r>
            <a:r>
              <a:rPr lang="en-US" sz="1400" dirty="0" err="1" smtClean="0"/>
              <a:t>ReplayAll</a:t>
            </a:r>
            <a:r>
              <a:rPr lang="en-US" sz="1400" dirty="0" smtClean="0"/>
              <a:t>” and “</a:t>
            </a:r>
            <a:r>
              <a:rPr lang="en-US" sz="1400" dirty="0" err="1" smtClean="0"/>
              <a:t>ValidateAll</a:t>
            </a:r>
            <a:r>
              <a:rPr lang="en-US" sz="1400" dirty="0" smtClean="0"/>
              <a:t>”</a:t>
            </a:r>
          </a:p>
          <a:p>
            <a:pPr marL="742950" lvl="1" indent="-285750" algn="l">
              <a:buFont typeface="Arial" pitchFamily="34" charset="0"/>
              <a:buChar char="•"/>
            </a:pPr>
            <a:r>
              <a:rPr lang="en-US" sz="1400" dirty="0" smtClean="0"/>
              <a:t>Modify the Add call to pass the mock</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r>
              <a:rPr lang="en-US" sz="1400" dirty="0" smtClean="0"/>
              <a:t>Ask if they want to see more examples </a:t>
            </a:r>
            <a:r>
              <a:rPr lang="en-US" sz="1400" dirty="0" smtClean="0">
                <a:sym typeface="Wingdings"/>
              </a:rPr>
              <a:t></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44</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45</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Add </a:t>
            </a:r>
          </a:p>
          <a:p>
            <a:pPr marL="1200150" lvl="2" indent="-285750" algn="l">
              <a:buFont typeface="Arial" pitchFamily="34" charset="0"/>
              <a:buChar char="•"/>
            </a:pPr>
            <a:r>
              <a:rPr lang="en-US" sz="1400" dirty="0" smtClean="0"/>
              <a:t>_</a:t>
            </a:r>
            <a:r>
              <a:rPr lang="en-US" sz="1400" dirty="0" err="1" smtClean="0"/>
              <a:t>validationService</a:t>
            </a:r>
            <a:r>
              <a:rPr lang="en-US" sz="1400" dirty="0" smtClean="0"/>
              <a:t> = </a:t>
            </a:r>
            <a:r>
              <a:rPr lang="en-US" sz="1400" dirty="0" err="1" smtClean="0"/>
              <a:t>DependencyResolver.GetConcreteInstanceOf</a:t>
            </a:r>
            <a:r>
              <a:rPr lang="en-US" sz="1400" dirty="0" smtClean="0"/>
              <a:t>&lt;</a:t>
            </a:r>
            <a:r>
              <a:rPr lang="en-US" sz="1400" dirty="0" err="1" smtClean="0"/>
              <a:t>IValidationService</a:t>
            </a:r>
            <a:r>
              <a:rPr lang="en-US" sz="1400"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dirty="0" err="1" smtClean="0">
                <a:solidFill>
                  <a:srgbClr val="2B91AF"/>
                </a:solidFill>
                <a:highlight>
                  <a:srgbClr val="FFFFFF"/>
                </a:highlight>
                <a:latin typeface="Consolas"/>
              </a:rPr>
              <a:t>ObjectFactory</a:t>
            </a:r>
            <a:r>
              <a:rPr lang="en-US" sz="1400" dirty="0" err="1" smtClean="0">
                <a:solidFill>
                  <a:srgbClr val="000000"/>
                </a:solidFill>
                <a:highlight>
                  <a:srgbClr val="FFFFFF"/>
                </a:highlight>
                <a:latin typeface="Consolas"/>
              </a:rPr>
              <a:t>.Initialize</a:t>
            </a:r>
            <a:r>
              <a:rPr lang="en-US" sz="1400" dirty="0" smtClean="0">
                <a:solidFill>
                  <a:srgbClr val="000000"/>
                </a:solidFill>
                <a:highlight>
                  <a:srgbClr val="FFFFFF"/>
                </a:highlight>
                <a:latin typeface="Consolas"/>
              </a:rPr>
              <a:t>(x =&gt; </a:t>
            </a:r>
            <a:r>
              <a:rPr lang="en-US" sz="1400" dirty="0" err="1" smtClean="0">
                <a:solidFill>
                  <a:srgbClr val="000000"/>
                </a:solidFill>
                <a:highlight>
                  <a:srgbClr val="FFFFFF"/>
                </a:highlight>
                <a:latin typeface="Consolas"/>
              </a:rPr>
              <a:t>x.For</a:t>
            </a:r>
            <a:r>
              <a:rPr lang="en-US" sz="1400" dirty="0" smtClean="0">
                <a:solidFill>
                  <a:srgbClr val="000000"/>
                </a:solidFill>
                <a:highlight>
                  <a:srgbClr val="FFFFFF"/>
                </a:highlight>
                <a:latin typeface="Consolas"/>
              </a:rPr>
              <a:t>&lt;</a:t>
            </a:r>
            <a:r>
              <a:rPr lang="en-US" sz="1400" dirty="0" err="1" smtClean="0">
                <a:solidFill>
                  <a:srgbClr val="2B91AF"/>
                </a:solidFill>
                <a:highlight>
                  <a:srgbClr val="FFFFFF"/>
                </a:highlight>
                <a:latin typeface="Consolas"/>
              </a:rPr>
              <a:t>IValidationService</a:t>
            </a:r>
            <a:r>
              <a:rPr lang="en-US" sz="1400" dirty="0" smtClean="0">
                <a:solidFill>
                  <a:srgbClr val="000000"/>
                </a:solidFill>
                <a:highlight>
                  <a:srgbClr val="FFFFFF"/>
                </a:highlight>
                <a:latin typeface="Consolas"/>
              </a:rPr>
              <a:t>&gt;().Use(_</a:t>
            </a:r>
            <a:r>
              <a:rPr lang="en-US" sz="1400" dirty="0" err="1" smtClean="0">
                <a:solidFill>
                  <a:srgbClr val="000000"/>
                </a:solidFill>
                <a:highlight>
                  <a:srgbClr val="FFFFFF"/>
                </a:highlight>
                <a:latin typeface="Consolas"/>
              </a:rPr>
              <a:t>validationService</a:t>
            </a:r>
            <a:r>
              <a:rPr lang="en-US" sz="1400" dirty="0" smtClean="0">
                <a:solidFill>
                  <a:srgbClr val="000000"/>
                </a:solidFill>
                <a:highlight>
                  <a:srgbClr val="FFFFFF"/>
                </a:highlight>
                <a:latin typeface="Consolas"/>
              </a:rPr>
              <a:t>));</a:t>
            </a:r>
            <a:endParaRPr lang="en-US" sz="1400" dirty="0" smtClean="0"/>
          </a:p>
          <a:p>
            <a:pPr marL="742950" lvl="1" indent="-285750" algn="l">
              <a:buFont typeface="Arial" pitchFamily="34" charset="0"/>
              <a:buChar char="•"/>
            </a:pPr>
            <a:r>
              <a:rPr lang="en-US" sz="1400" dirty="0" smtClean="0"/>
              <a:t>Run test – and we are golden…but what about our actual application?</a:t>
            </a:r>
          </a:p>
          <a:p>
            <a:pPr marL="742950" lvl="1" indent="-285750" algn="l">
              <a:buFont typeface="Arial" pitchFamily="34" charset="0"/>
              <a:buChar char="•"/>
            </a:pPr>
            <a:r>
              <a:rPr lang="en-US" sz="1400" dirty="0" smtClean="0"/>
              <a:t>Let’s configure that</a:t>
            </a:r>
          </a:p>
          <a:p>
            <a:pPr marL="742950" lvl="1" indent="-285750" algn="l">
              <a:buFont typeface="Arial" pitchFamily="34" charset="0"/>
              <a:buChar char="•"/>
            </a:pPr>
            <a:r>
              <a:rPr lang="en-US" sz="1400" dirty="0" smtClean="0"/>
              <a:t>Create </a:t>
            </a:r>
            <a:r>
              <a:rPr lang="en-US" sz="1400" dirty="0" err="1" smtClean="0"/>
              <a:t>BootStrapper</a:t>
            </a:r>
            <a:r>
              <a:rPr lang="en-US" sz="1400" dirty="0" smtClean="0"/>
              <a:t> – why is it called that?</a:t>
            </a:r>
          </a:p>
          <a:p>
            <a:pPr marL="742950" lvl="1" indent="-285750" algn="l">
              <a:buFont typeface="Arial" pitchFamily="34" charset="0"/>
              <a:buChar char="•"/>
            </a:pPr>
            <a:r>
              <a:rPr lang="en-US" sz="1400" dirty="0" smtClean="0"/>
              <a:t>public static void Bootstrap() {</a:t>
            </a:r>
          </a:p>
          <a:p>
            <a:pPr lvl="1" algn="l"/>
            <a:r>
              <a:rPr lang="en-US" sz="1400" dirty="0" smtClean="0"/>
              <a:t>            </a:t>
            </a:r>
            <a:r>
              <a:rPr lang="en-US" sz="1400" dirty="0" err="1" smtClean="0"/>
              <a:t>ObjectFactory.Initialize</a:t>
            </a:r>
            <a:r>
              <a:rPr lang="en-US" sz="1400" dirty="0" smtClean="0"/>
              <a:t>(x =&gt; { </a:t>
            </a:r>
            <a:r>
              <a:rPr lang="en-US" sz="1400" dirty="0" err="1" smtClean="0"/>
              <a:t>x.For</a:t>
            </a:r>
            <a:r>
              <a:rPr lang="en-US" sz="1400" dirty="0" smtClean="0"/>
              <a:t>&lt;</a:t>
            </a:r>
            <a:r>
              <a:rPr lang="en-US" sz="1400" dirty="0" err="1" smtClean="0"/>
              <a:t>IValidationService</a:t>
            </a:r>
            <a:r>
              <a:rPr lang="en-US" sz="1400" dirty="0" smtClean="0"/>
              <a:t>&gt;().Use&lt;</a:t>
            </a:r>
            <a:r>
              <a:rPr lang="en-US" sz="1400" dirty="0" err="1" smtClean="0"/>
              <a:t>ValidationService</a:t>
            </a:r>
            <a:r>
              <a:rPr lang="en-US" sz="1400" dirty="0" smtClean="0"/>
              <a:t>&gt;(); });</a:t>
            </a:r>
          </a:p>
          <a:p>
            <a:pPr lvl="1" algn="l"/>
            <a:r>
              <a:rPr lang="en-US" sz="1400" dirty="0" smtClean="0"/>
              <a:t>        }</a:t>
            </a:r>
          </a:p>
          <a:p>
            <a:pPr marL="742950" lvl="1" indent="-285750" algn="l">
              <a:buFont typeface="Arial" pitchFamily="34" charset="0"/>
              <a:buChar char="•"/>
            </a:pPr>
            <a:r>
              <a:rPr lang="en-US" sz="1400" dirty="0" smtClean="0"/>
              <a:t>Add </a:t>
            </a:r>
            <a:r>
              <a:rPr lang="en-US" sz="1400" dirty="0" err="1" smtClean="0"/>
              <a:t>BootStrapper.BootStrap</a:t>
            </a:r>
            <a:r>
              <a:rPr lang="en-US" sz="1400" dirty="0" smtClean="0"/>
              <a:t> as first call in Main</a:t>
            </a:r>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Note error – still not implemented – implement and see that it works</a:t>
            </a:r>
          </a:p>
          <a:p>
            <a:pPr marL="742950" lvl="1" indent="-285750" algn="l">
              <a:buFont typeface="Arial" pitchFamily="34" charset="0"/>
              <a:buChar char="•"/>
            </a:pPr>
            <a:r>
              <a:rPr lang="en-US" sz="1400" dirty="0" smtClean="0"/>
              <a:t>If time implement the spec to check for throwing error</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46</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47</a:t>
            </a:fld>
            <a:endParaRPr lang="en-US" smtClean="0"/>
          </a:p>
        </p:txBody>
      </p:sp>
    </p:spTree>
    <p:extLst>
      <p:ext uri="{BB962C8B-B14F-4D97-AF65-F5344CB8AC3E}">
        <p14:creationId xmlns:p14="http://schemas.microsoft.com/office/powerpoint/2010/main" val="372511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48</a:t>
            </a:fld>
            <a:endParaRPr lang="en-US" smtClean="0"/>
          </a:p>
        </p:txBody>
      </p:sp>
    </p:spTree>
    <p:extLst>
      <p:ext uri="{BB962C8B-B14F-4D97-AF65-F5344CB8AC3E}">
        <p14:creationId xmlns:p14="http://schemas.microsoft.com/office/powerpoint/2010/main" val="27014548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49</a:t>
            </a:fld>
            <a:endParaRPr lang="en-US" smtClean="0"/>
          </a:p>
        </p:txBody>
      </p:sp>
    </p:spTree>
    <p:extLst>
      <p:ext uri="{BB962C8B-B14F-4D97-AF65-F5344CB8AC3E}">
        <p14:creationId xmlns:p14="http://schemas.microsoft.com/office/powerpoint/2010/main" val="236427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7048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03163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6220" y="2271713"/>
            <a:ext cx="11052360" cy="15684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0291" y="4144964"/>
            <a:ext cx="9104220" cy="18700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53626" y="595314"/>
            <a:ext cx="2965214" cy="5741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1531" y="595314"/>
            <a:ext cx="8695670" cy="5741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826" y="4700588"/>
            <a:ext cx="11054511" cy="14525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826" y="3100388"/>
            <a:ext cx="11054511" cy="1600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1531" y="1433514"/>
            <a:ext cx="582936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87323" y="1433514"/>
            <a:ext cx="583151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9380" y="293688"/>
            <a:ext cx="11706040" cy="1219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9380" y="1636714"/>
            <a:ext cx="5747658"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9380" y="2319338"/>
            <a:ext cx="5747658"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614" y="1636714"/>
            <a:ext cx="5749807" cy="6826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614" y="2319338"/>
            <a:ext cx="5749807" cy="42148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381" y="290514"/>
            <a:ext cx="4279026" cy="12398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5377" y="290514"/>
            <a:ext cx="7270044" cy="6243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9381" y="1530350"/>
            <a:ext cx="4279026" cy="5003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8065" y="5121275"/>
            <a:ext cx="7803309" cy="6032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8065" y="654050"/>
            <a:ext cx="7803309" cy="43894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2548065" y="5724525"/>
            <a:ext cx="7803309" cy="858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51531" y="595313"/>
            <a:ext cx="1186730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651531" y="1433514"/>
            <a:ext cx="11867309" cy="490378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p:titleStyle>
    <p:body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osherove.com/"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www.structuremap.net/" TargetMode="External"/><Relationship Id="rId3" Type="http://schemas.openxmlformats.org/officeDocument/2006/relationships/hyperlink" Target="http://www.nuget.org/" TargetMode="External"/><Relationship Id="rId7" Type="http://schemas.openxmlformats.org/officeDocument/2006/relationships/hyperlink" Target="http://hibernatingrhinos.com/open-source/rhino-mock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www.ncrunch.net/" TargetMode="External"/><Relationship Id="rId5" Type="http://schemas.openxmlformats.org/officeDocument/2006/relationships/hyperlink" Target="http://should.codeplex.com/" TargetMode="External"/><Relationship Id="rId4" Type="http://schemas.openxmlformats.org/officeDocument/2006/relationships/hyperlink" Target="http://www.jetbrains.com/resharper/"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339976" y="1835994"/>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a:t>Test Driving .NET</a:t>
            </a:r>
          </a:p>
        </p:txBody>
      </p:sp>
      <p:sp>
        <p:nvSpPr>
          <p:cNvPr id="5" name="Subtitle 6"/>
          <p:cNvSpPr>
            <a:spLocks noGrp="1"/>
          </p:cNvSpPr>
          <p:nvPr>
            <p:ph type="subTitle" idx="1"/>
          </p:nvPr>
        </p:nvSpPr>
        <p:spPr>
          <a:xfrm>
            <a:off x="153444" y="5788953"/>
            <a:ext cx="6401405" cy="1458703"/>
          </a:xfrm>
        </p:spPr>
        <p:txBody>
          <a:bodyPr/>
          <a:lstStyle/>
          <a:p>
            <a:pPr algn="l"/>
            <a:r>
              <a:rPr lang="en-US" sz="1800" dirty="0"/>
              <a:t>Keith Burnell</a:t>
            </a:r>
          </a:p>
          <a:p>
            <a:pPr algn="l"/>
            <a:r>
              <a:rPr lang="en-US" sz="1800" dirty="0"/>
              <a:t/>
            </a:r>
            <a:br>
              <a:rPr lang="en-US" sz="1800" dirty="0"/>
            </a:br>
            <a:r>
              <a:rPr lang="en-US" sz="1400" dirty="0"/>
              <a:t>Senior </a:t>
            </a:r>
            <a:r>
              <a:rPr lang="en-US" sz="1400" dirty="0" smtClean="0"/>
              <a:t>Software </a:t>
            </a:r>
            <a:r>
              <a:rPr lang="en-US" sz="1400" dirty="0"/>
              <a:t>Engineer</a:t>
            </a:r>
            <a:br>
              <a:rPr lang="en-US" sz="1400" dirty="0"/>
            </a:br>
            <a:r>
              <a:rPr lang="en-US" sz="1400" dirty="0" smtClean="0"/>
              <a:t>Falafel Software, </a:t>
            </a:r>
            <a:r>
              <a:rPr lang="en-US" sz="1400" dirty="0"/>
              <a:t>Inc</a:t>
            </a:r>
          </a:p>
          <a:p>
            <a:pPr algn="l"/>
            <a:r>
              <a:rPr lang="en-US" sz="1400" dirty="0"/>
              <a:t>@keburnell · DotNetDevDude.com</a:t>
            </a:r>
          </a:p>
        </p:txBody>
      </p:sp>
      <p:pic>
        <p:nvPicPr>
          <p:cNvPr id="6" name="Picture 2" descr="D:\My Dropbox\Dropbox\MVP\MVP Logo Kit With Enhancements\MVP Logo Kit With Enhancements\MVP_Horizontal_Full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769" y="6124619"/>
            <a:ext cx="717627" cy="290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9227" y="1819276"/>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518"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51386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t>1 Bug</a:t>
            </a:r>
          </a:p>
        </p:txBody>
      </p:sp>
      <p:sp>
        <p:nvSpPr>
          <p:cNvPr id="12" name="Rectangular Callout 11"/>
          <p:cNvSpPr/>
          <p:nvPr/>
        </p:nvSpPr>
        <p:spPr bwMode="auto">
          <a:xfrm>
            <a:off x="83075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smtClean="0"/>
              <a:t>&gt; </a:t>
            </a:r>
            <a:r>
              <a:rPr lang="en-US" b="1" dirty="0"/>
              <a:t>1 Bugs</a:t>
            </a: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844" y="2439535"/>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0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395" y="1484314"/>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976"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595564" y="381000"/>
            <a:ext cx="7369175" cy="941388"/>
          </a:xfrm>
        </p:spPr>
        <p:txBody>
          <a:bodyPr/>
          <a:lstStyle/>
          <a:p>
            <a:pPr>
              <a:defRPr/>
            </a:pPr>
            <a:r>
              <a:rPr lang="en-US" dirty="0" smtClean="0"/>
              <a:t>What is Test-driven Development?</a:t>
            </a:r>
          </a:p>
        </p:txBody>
      </p:sp>
      <p:sp>
        <p:nvSpPr>
          <p:cNvPr id="4" name="Rectangle 3"/>
          <p:cNvSpPr txBox="1">
            <a:spLocks noChangeArrowheads="1"/>
          </p:cNvSpPr>
          <p:nvPr/>
        </p:nvSpPr>
        <p:spPr bwMode="auto">
          <a:xfrm>
            <a:off x="2601913" y="1484314"/>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9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2601913" y="1484314"/>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a:solidFill>
                <a:srgbClr val="000000"/>
              </a:solidFill>
            </a:endParaRPr>
          </a:p>
        </p:txBody>
      </p:sp>
      <p:sp>
        <p:nvSpPr>
          <p:cNvPr id="9" name="TextBox 8"/>
          <p:cNvSpPr txBox="1"/>
          <p:nvPr/>
        </p:nvSpPr>
        <p:spPr>
          <a:xfrm>
            <a:off x="4136660" y="6570921"/>
            <a:ext cx="4550735" cy="369332"/>
          </a:xfrm>
          <a:prstGeom prst="rect">
            <a:avLst/>
          </a:prstGeom>
          <a:noFill/>
        </p:spPr>
        <p:txBody>
          <a:bodyPr wrap="square" rtlCol="0">
            <a:spAutoFit/>
          </a:bodyPr>
          <a:lstStyle/>
          <a:p>
            <a:pPr algn="ctr"/>
            <a:r>
              <a:rPr lang="en-US" dirty="0" smtClean="0">
                <a:solidFill>
                  <a:schemeClr val="bg1">
                    <a:lumMod val="50000"/>
                  </a:schemeClr>
                </a:solidFill>
              </a:rPr>
              <a:t>@</a:t>
            </a:r>
            <a:r>
              <a:rPr lang="en-US" dirty="0" err="1" smtClean="0">
                <a:solidFill>
                  <a:schemeClr val="bg1">
                    <a:lumMod val="50000"/>
                  </a:schemeClr>
                </a:solidFill>
              </a:rPr>
              <a:t>keburnell</a:t>
            </a:r>
            <a:r>
              <a:rPr lang="en-US" dirty="0" smtClean="0">
                <a:solidFill>
                  <a:schemeClr val="bg1">
                    <a:lumMod val="50000"/>
                  </a:schemeClr>
                </a:solidFill>
              </a:rPr>
              <a:t>  ∙  DotNetDevDude.com</a:t>
            </a:r>
            <a:endParaRPr lang="en-US" dirty="0">
              <a:solidFill>
                <a:schemeClr val="bg1">
                  <a:lumMod val="50000"/>
                </a:schemeClr>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729"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What makes a good Unit Test?</a:t>
            </a:r>
          </a:p>
        </p:txBody>
      </p:sp>
      <p:pic>
        <p:nvPicPr>
          <p:cNvPr id="1028"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689" y="1661205"/>
            <a:ext cx="3876675"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812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Automated and Repeatable</a:t>
            </a:r>
          </a:p>
        </p:txBody>
      </p:sp>
      <p:pic>
        <p:nvPicPr>
          <p:cNvPr id="1026" name="Picture 2" descr="http://2.bp.blogspot.com/-X2KosDdtb7w/TfY33xpOgAI/AAAAAAAAB8I/feKOR9pzIis/s1600/assembly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539" y="1855789"/>
            <a:ext cx="4752975" cy="356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59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312611"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2312611" y="1343919"/>
            <a:ext cx="8178083" cy="4597300"/>
          </a:xfrm>
        </p:spPr>
        <p:txBody>
          <a:bodyPr/>
          <a:lstStyle/>
          <a:p>
            <a:r>
              <a:rPr lang="en-US" sz="2400" dirty="0"/>
              <a:t>Microsoft MVP: ASP.NET/IIS</a:t>
            </a:r>
          </a:p>
          <a:p>
            <a:r>
              <a:rPr lang="en-US" sz="2400" dirty="0"/>
              <a:t>Senior Software Engineer at </a:t>
            </a:r>
            <a:r>
              <a:rPr lang="en-US" sz="2400" dirty="0" smtClean="0"/>
              <a:t>Falafel Software, Inc.</a:t>
            </a:r>
            <a:endParaRPr lang="en-US" sz="2400" dirty="0"/>
          </a:p>
          <a:p>
            <a:r>
              <a:rPr lang="en-US" sz="2400" dirty="0"/>
              <a:t>Been developing software for </a:t>
            </a:r>
            <a:r>
              <a:rPr lang="en-US" sz="2400" dirty="0" smtClean="0"/>
              <a:t>&gt; 15 </a:t>
            </a:r>
            <a:r>
              <a:rPr lang="en-US" sz="2400" dirty="0"/>
              <a:t>years</a:t>
            </a:r>
          </a:p>
          <a:p>
            <a:r>
              <a:rPr lang="en-US" sz="2400" dirty="0"/>
              <a:t>Primary focus on the </a:t>
            </a:r>
            <a:r>
              <a:rPr lang="en-US" sz="2400" dirty="0" smtClean="0"/>
              <a:t>Web </a:t>
            </a:r>
            <a:r>
              <a:rPr lang="en-US" sz="2400" dirty="0"/>
              <a:t>stack</a:t>
            </a:r>
          </a:p>
          <a:p>
            <a:r>
              <a:rPr lang="en-US" sz="2400" dirty="0"/>
              <a:t>Speaker </a:t>
            </a:r>
            <a:endParaRPr lang="en-US" sz="2400" dirty="0" smtClean="0"/>
          </a:p>
          <a:p>
            <a:r>
              <a:rPr lang="en-US" sz="2400" dirty="0" smtClean="0"/>
              <a:t>Author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4" y="381000"/>
            <a:ext cx="7369175" cy="941388"/>
          </a:xfrm>
        </p:spPr>
        <p:txBody>
          <a:bodyPr/>
          <a:lstStyle/>
          <a:p>
            <a:pPr>
              <a:defRPr/>
            </a:pPr>
            <a:r>
              <a:rPr lang="en-US" dirty="0" smtClean="0"/>
              <a:t>Easy to implement</a:t>
            </a:r>
          </a:p>
        </p:txBody>
      </p:sp>
      <p:pic>
        <p:nvPicPr>
          <p:cNvPr id="2050" name="Picture 2" descr="http://1.bp.blogspot.com/-nrprtRaLlK8/Tz3hPDBW4CI/AAAAAAAAB_o/5luo00LGukU/s1600/staples+easy+button+easybutton+that+was+eas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7526" y="2083935"/>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82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3" y="381000"/>
            <a:ext cx="8192180" cy="941388"/>
          </a:xfrm>
        </p:spPr>
        <p:txBody>
          <a:bodyPr/>
          <a:lstStyle/>
          <a:p>
            <a:pPr>
              <a:defRPr/>
            </a:pPr>
            <a:r>
              <a:rPr lang="en-US" dirty="0" smtClean="0"/>
              <a:t>Run on Demand at the Push of a Button</a:t>
            </a:r>
          </a:p>
        </p:txBody>
      </p:sp>
      <p:pic>
        <p:nvPicPr>
          <p:cNvPr id="3076" name="Picture 4" descr="Nitrous-500-1967-mustang-fastback-gone-in-60-seconds-eleanor-nitrous-go-baby-go-button-630opwtm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776" y="1857376"/>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75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3" y="381000"/>
            <a:ext cx="8192180" cy="941388"/>
          </a:xfrm>
        </p:spPr>
        <p:txBody>
          <a:bodyPr/>
          <a:lstStyle/>
          <a:p>
            <a:pPr>
              <a:defRPr/>
            </a:pPr>
            <a:r>
              <a:rPr lang="en-US" dirty="0" smtClean="0"/>
              <a:t>Fast</a:t>
            </a:r>
          </a:p>
        </p:txBody>
      </p:sp>
      <p:pic>
        <p:nvPicPr>
          <p:cNvPr id="5122" name="Picture 2" descr="http://www.nunnsperformancetraining.com/wp-content/uploads/2012/01/no-speed-limi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426" y="1778232"/>
            <a:ext cx="5029200" cy="377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04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595563" y="381000"/>
            <a:ext cx="8192180" cy="941388"/>
          </a:xfrm>
        </p:spPr>
        <p:txBody>
          <a:bodyPr/>
          <a:lstStyle/>
          <a:p>
            <a:pPr>
              <a:defRPr/>
            </a:pPr>
            <a:r>
              <a:rPr lang="en-US" dirty="0" smtClean="0"/>
              <a:t>Isolated</a:t>
            </a:r>
          </a:p>
        </p:txBody>
      </p:sp>
      <p:pic>
        <p:nvPicPr>
          <p:cNvPr id="7170" name="Picture 2" descr="http://socialmediasolutionsllc.com/wp-content/uploads/2011/04/deserted-isl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6747" y="1909762"/>
            <a:ext cx="45720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68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315936" y="2427514"/>
            <a:ext cx="8192180" cy="941388"/>
          </a:xfrm>
        </p:spPr>
        <p:txBody>
          <a:bodyPr/>
          <a:lstStyle/>
          <a:p>
            <a:pPr algn="ctr">
              <a:defRPr/>
            </a:pPr>
            <a:r>
              <a:rPr lang="en-US" dirty="0" smtClean="0"/>
              <a:t>Important Concepts &amp; Strategies</a:t>
            </a:r>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_9kQQgQD35rY/SaV5p8YBGhI/AAAAAAAAAkg/HOvlhIo7yGI/s1600/06_Red_Green_Refa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992" y="892545"/>
            <a:ext cx="7724608"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90105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Arrange – Act - Assert</a:t>
            </a:r>
            <a:endParaRPr lang="en-US" dirty="0">
              <a:solidFill>
                <a:schemeClr val="accent2"/>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975" y="2276475"/>
            <a:ext cx="45148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514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smtClean="0">
                <a:solidFill>
                  <a:srgbClr val="92D050"/>
                </a:solidFill>
              </a:rPr>
              <a:t>SOLID</a:t>
            </a:r>
            <a:r>
              <a:rPr lang="en-US" dirty="0" smtClean="0">
                <a:solidFill>
                  <a:srgbClr val="92D050"/>
                </a:solidFill>
              </a:rPr>
              <a:t> </a:t>
            </a:r>
            <a:r>
              <a:rPr lang="en-US" dirty="0" smtClean="0"/>
              <a:t>Principles of Software Development</a:t>
            </a:r>
            <a:endParaRPr lang="en-US" dirty="0">
              <a:solidFill>
                <a:schemeClr val="accent2"/>
              </a:solidFill>
            </a:endParaRPr>
          </a:p>
        </p:txBody>
      </p:sp>
      <p:pic>
        <p:nvPicPr>
          <p:cNvPr id="1026" name="Picture 2" descr="http://lostechies.com/derickbailey/files/2011/03/SOLID_6EC97F9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26" y="1538514"/>
            <a:ext cx="5715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404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smtClean="0">
                <a:solidFill>
                  <a:srgbClr val="92D050"/>
                </a:solidFill>
              </a:rPr>
              <a:t>S</a:t>
            </a:r>
            <a:r>
              <a:rPr lang="en-US" dirty="0" smtClean="0"/>
              <a:t>ingle Responsibility Principle</a:t>
            </a:r>
            <a:endParaRPr lang="en-US" dirty="0">
              <a:solidFill>
                <a:schemeClr val="accent2"/>
              </a:solidFill>
            </a:endParaRPr>
          </a:p>
        </p:txBody>
      </p:sp>
      <p:pic>
        <p:nvPicPr>
          <p:cNvPr id="6148" name="Picture 4" descr="Single Responsibility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394"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smtClean="0">
                <a:solidFill>
                  <a:srgbClr val="92D050"/>
                </a:solidFill>
              </a:rPr>
              <a:t>O</a:t>
            </a:r>
            <a:r>
              <a:rPr lang="en-US" dirty="0" smtClean="0"/>
              <a:t>pen Closed Principle</a:t>
            </a:r>
            <a:endParaRPr lang="en-US" dirty="0">
              <a:solidFill>
                <a:schemeClr val="accent2"/>
              </a:solidFill>
            </a:endParaRPr>
          </a:p>
        </p:txBody>
      </p:sp>
      <p:pic>
        <p:nvPicPr>
          <p:cNvPr id="5124" name="Picture 4" descr="Open/Closed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5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182813" y="595313"/>
            <a:ext cx="8761412" cy="838200"/>
          </a:xfrm>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302"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err="1" smtClean="0">
                <a:solidFill>
                  <a:srgbClr val="92D050"/>
                </a:solidFill>
              </a:rPr>
              <a:t>L</a:t>
            </a:r>
            <a:r>
              <a:rPr lang="en-US" dirty="0" err="1" smtClean="0"/>
              <a:t>iskov</a:t>
            </a:r>
            <a:r>
              <a:rPr lang="en-US" dirty="0" smtClean="0"/>
              <a:t> Substitution Principle</a:t>
            </a:r>
            <a:endParaRPr lang="en-US" dirty="0">
              <a:solidFill>
                <a:schemeClr val="accent2"/>
              </a:solidFill>
            </a:endParaRPr>
          </a:p>
        </p:txBody>
      </p:sp>
      <p:pic>
        <p:nvPicPr>
          <p:cNvPr id="9220" name="Picture 4" descr="Liskov Substitu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smtClean="0">
                <a:solidFill>
                  <a:srgbClr val="92D050"/>
                </a:solidFill>
              </a:rPr>
              <a:t>I</a:t>
            </a:r>
            <a:r>
              <a:rPr lang="en-US" dirty="0" smtClean="0"/>
              <a:t>nterface Segregation Principle</a:t>
            </a:r>
            <a:endParaRPr lang="en-US" dirty="0">
              <a:solidFill>
                <a:schemeClr val="accent2"/>
              </a:solidFill>
            </a:endParaRPr>
          </a:p>
        </p:txBody>
      </p:sp>
      <p:pic>
        <p:nvPicPr>
          <p:cNvPr id="8196" name="Picture 4" descr="Interface Segregat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816"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b="1" dirty="0" smtClean="0">
                <a:solidFill>
                  <a:srgbClr val="92D050"/>
                </a:solidFill>
              </a:rPr>
              <a:t>D</a:t>
            </a:r>
            <a:r>
              <a:rPr lang="en-US" dirty="0"/>
              <a:t>e</a:t>
            </a:r>
            <a:r>
              <a:rPr lang="en-US" dirty="0" smtClean="0"/>
              <a:t>pendency Inversion Principle</a:t>
            </a:r>
            <a:endParaRPr lang="en-US" dirty="0">
              <a:solidFill>
                <a:schemeClr val="accent2"/>
              </a:solidFill>
            </a:endParaRPr>
          </a:p>
        </p:txBody>
      </p:sp>
      <p:pic>
        <p:nvPicPr>
          <p:cNvPr id="7170" name="Picture 2" descr="Dependency Inversion Princi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394" y="1536192"/>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20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Example Solution</a:t>
            </a:r>
            <a:br>
              <a:rPr lang="en-US" dirty="0" smtClean="0"/>
            </a:br>
            <a:r>
              <a:rPr lang="en-US" dirty="0" smtClean="0"/>
              <a:t>Layout</a:t>
            </a:r>
            <a:endParaRPr lang="en-US" dirty="0">
              <a:solidFill>
                <a:schemeClr val="accent2"/>
              </a:solidFill>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9830" y="481015"/>
            <a:ext cx="3971925"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143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Naming Your Tests</a:t>
            </a:r>
            <a:endParaRPr lang="en-US" dirty="0">
              <a:solidFill>
                <a:schemeClr val="accent2"/>
              </a:solidFill>
            </a:endParaRP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3697911" y="1895707"/>
            <a:ext cx="5428230" cy="399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How I Name My Tests</a:t>
            </a:r>
            <a:endParaRPr lang="en-US" dirty="0">
              <a:solidFill>
                <a:schemeClr val="accent2"/>
              </a:solidFill>
            </a:endParaRPr>
          </a:p>
        </p:txBody>
      </p:sp>
      <p:sp>
        <p:nvSpPr>
          <p:cNvPr id="12" name="Content Placeholder 4"/>
          <p:cNvSpPr>
            <a:spLocks noGrp="1"/>
          </p:cNvSpPr>
          <p:nvPr>
            <p:ph idx="1"/>
          </p:nvPr>
        </p:nvSpPr>
        <p:spPr>
          <a:xfrm>
            <a:off x="2182814" y="1433515"/>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7" name="Picture 2" descr="http://ideasbig.com/blog/wp-content/uploads/2010/03/nam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229" y="3327755"/>
            <a:ext cx="3461997" cy="259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err="1" smtClean="0"/>
              <a:t>Resharper</a:t>
            </a:r>
            <a:r>
              <a:rPr lang="en-US" dirty="0" smtClean="0"/>
              <a:t> Live Template for Naming Tests</a:t>
            </a:r>
            <a:endParaRPr lang="en-US" dirty="0">
              <a:solidFill>
                <a:schemeClr val="accent2"/>
              </a:solidFill>
            </a:endParaRPr>
          </a:p>
        </p:txBody>
      </p:sp>
      <p:sp>
        <p:nvSpPr>
          <p:cNvPr id="12" name="Content Placeholder 4"/>
          <p:cNvSpPr>
            <a:spLocks noGrp="1"/>
          </p:cNvSpPr>
          <p:nvPr>
            <p:ph idx="1"/>
          </p:nvPr>
        </p:nvSpPr>
        <p:spPr>
          <a:xfrm>
            <a:off x="2182814" y="1433516"/>
            <a:ext cx="8761413" cy="1716085"/>
          </a:xfrm>
        </p:spPr>
        <p:txBody>
          <a:bodyPr/>
          <a:lstStyle/>
          <a:p>
            <a:r>
              <a:rPr lang="en-US" sz="2400" dirty="0"/>
              <a:t>My unit testing live template is available on my blog:</a:t>
            </a:r>
          </a:p>
          <a:p>
            <a:pPr lvl="1"/>
            <a:r>
              <a:rPr lang="en-US" sz="2000" dirty="0"/>
              <a:t>http://www.dotnetdevdude.com/downloads/code</a:t>
            </a:r>
            <a:r>
              <a:rPr lang="en-US" sz="2000" dirty="0"/>
              <a:t>/</a:t>
            </a:r>
            <a:br>
              <a:rPr lang="en-US" sz="2000" dirty="0"/>
            </a:br>
            <a:r>
              <a:rPr lang="en-US" sz="2000" dirty="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2659" y="3091542"/>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Let’s Write Our First Unit Test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300" y="1923824"/>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776" y="2017250"/>
            <a:ext cx="47625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Inversion of Control (</a:t>
            </a:r>
            <a:r>
              <a:rPr lang="en-US" dirty="0" err="1" smtClean="0"/>
              <a:t>IoC</a:t>
            </a:r>
            <a:r>
              <a:rPr lang="en-US" dirty="0" smtClean="0"/>
              <a:t>)</a:t>
            </a:r>
            <a:endParaRPr lang="en-US" dirty="0">
              <a:solidFill>
                <a:schemeClr val="accent2"/>
              </a:solidFill>
            </a:endParaRPr>
          </a:p>
        </p:txBody>
      </p:sp>
      <p:pic>
        <p:nvPicPr>
          <p:cNvPr id="13314" name="Picture 2" descr="http://complextosimple.files.wordpress.com/2010/11/inverted-bookshel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659" y="2043882"/>
            <a:ext cx="47625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42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273301" y="381000"/>
            <a:ext cx="8534399" cy="941388"/>
          </a:xfrm>
        </p:spPr>
        <p:txBody>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17"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What does implementing DI/</a:t>
            </a:r>
            <a:r>
              <a:rPr lang="en-US" dirty="0" err="1" smtClean="0"/>
              <a:t>IoC</a:t>
            </a:r>
            <a:r>
              <a:rPr lang="en-US" dirty="0" smtClean="0"/>
              <a:t> get me?</a:t>
            </a:r>
            <a:endParaRPr lang="en-US" dirty="0">
              <a:solidFill>
                <a:schemeClr val="accent2"/>
              </a:solidFill>
            </a:endParaRPr>
          </a:p>
        </p:txBody>
      </p:sp>
      <p:sp>
        <p:nvSpPr>
          <p:cNvPr id="6" name="Content Placeholder 4"/>
          <p:cNvSpPr>
            <a:spLocks noGrp="1"/>
          </p:cNvSpPr>
          <p:nvPr>
            <p:ph idx="1"/>
          </p:nvPr>
        </p:nvSpPr>
        <p:spPr>
          <a:xfrm>
            <a:off x="2182814" y="1433516"/>
            <a:ext cx="8761413" cy="1052233"/>
          </a:xfrm>
        </p:spPr>
        <p:txBody>
          <a:bodyPr/>
          <a:lstStyle/>
          <a:p>
            <a:r>
              <a:rPr lang="en-US" sz="2400" dirty="0"/>
              <a:t>Separation of Concerns</a:t>
            </a:r>
          </a:p>
          <a:p>
            <a:endParaRPr lang="en-US" sz="2400" dirty="0"/>
          </a:p>
          <a:p>
            <a:endParaRPr lang="en-US" sz="2400" dirty="0"/>
          </a:p>
          <a:p>
            <a:endParaRPr lang="en-US" sz="2400" dirty="0"/>
          </a:p>
          <a:p>
            <a:endParaRPr lang="en-US" sz="2400" dirty="0"/>
          </a:p>
          <a:p>
            <a:endParaRPr lang="en-US" sz="2400" dirty="0"/>
          </a:p>
          <a:p>
            <a:r>
              <a:rPr lang="en-US" sz="2400" dirty="0" err="1"/>
              <a:t>Mockability</a:t>
            </a:r>
            <a:r>
              <a:rPr lang="en-US" sz="2400" dirty="0"/>
              <a:t> (we will get to this)</a:t>
            </a:r>
            <a:endParaRPr lang="en-US" sz="2400" dirty="0"/>
          </a:p>
          <a:p>
            <a:endParaRPr lang="en-US" sz="2400" dirty="0"/>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760" y="1648359"/>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484" y="4234647"/>
            <a:ext cx="2499737" cy="188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080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Let’s Do Some DI/</a:t>
            </a:r>
            <a:r>
              <a:rPr lang="en-US" dirty="0" err="1" smtClean="0"/>
              <a:t>IoC</a:t>
            </a:r>
            <a:r>
              <a:rPr lang="en-US" dirty="0" smtClean="0"/>
              <a:t>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300" y="1923824"/>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pPr algn="ctr"/>
            <a:r>
              <a:rPr lang="en-US" dirty="0" err="1" smtClean="0"/>
              <a:t>Ruh</a:t>
            </a:r>
            <a:r>
              <a:rPr lang="en-US" dirty="0" smtClean="0"/>
              <a:t> </a:t>
            </a:r>
            <a:r>
              <a:rPr lang="en-US" dirty="0" err="1"/>
              <a:t>r</a:t>
            </a:r>
            <a:r>
              <a:rPr lang="en-US" dirty="0" err="1" smtClean="0"/>
              <a:t>oh</a:t>
            </a:r>
            <a:r>
              <a:rPr lang="en-US" dirty="0" smtClean="0"/>
              <a:t>!  </a:t>
            </a:r>
            <a:br>
              <a:rPr lang="en-US" dirty="0" smtClean="0"/>
            </a:br>
            <a:r>
              <a:rPr lang="en-US" dirty="0" smtClean="0"/>
              <a:t>Test is broken! </a:t>
            </a:r>
            <a:endParaRPr lang="en-US" dirty="0">
              <a:solidFill>
                <a:schemeClr val="accent2"/>
              </a:solidFill>
            </a:endParaRPr>
          </a:p>
        </p:txBody>
      </p:sp>
      <p:pic>
        <p:nvPicPr>
          <p:cNvPr id="2050" name="Picture 2" descr="http://3.bp.blogspot.com/_6q-f-zD4xPY/TInrT87A-CI/AAAAAAAAZAI/oqnN3YYpWMk/s1600/ScoobyDooRuhRo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385" y="2203339"/>
            <a:ext cx="182880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171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676"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4968208"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861599" y="595313"/>
            <a:ext cx="9339309" cy="838200"/>
          </a:xfrm>
        </p:spPr>
        <p:txBody>
          <a:bodyPr/>
          <a:lstStyle/>
          <a:p>
            <a:r>
              <a:rPr lang="en-US" dirty="0" smtClean="0"/>
              <a:t>Let’s Implement DI/</a:t>
            </a:r>
            <a:r>
              <a:rPr lang="en-US" dirty="0" err="1" smtClean="0"/>
              <a:t>IoC</a:t>
            </a:r>
            <a:r>
              <a:rPr lang="en-US" dirty="0" smtClean="0"/>
              <a:t> with Tooling - Together!</a:t>
            </a:r>
            <a:endParaRPr lang="en-US" dirty="0">
              <a:solidFill>
                <a:schemeClr val="accent2"/>
              </a:solidFill>
            </a:endParaRPr>
          </a:p>
        </p:txBody>
      </p:sp>
      <p:pic>
        <p:nvPicPr>
          <p:cNvPr id="10242" name="Picture 2" descr="http://www.mysecretintentions.com/wp-content/uploads/2011/10/Happiness-is-walking-hand-in-han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300" y="1923824"/>
            <a:ext cx="5461453" cy="34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604191"/>
            <a:ext cx="8761413" cy="838200"/>
          </a:xfrm>
        </p:spPr>
        <p:txBody>
          <a:bodyPr/>
          <a:lstStyle/>
          <a:p>
            <a:r>
              <a:rPr lang="en-US" dirty="0" smtClean="0"/>
              <a:t>Other Resources</a:t>
            </a:r>
            <a:endParaRPr lang="en-US" dirty="0">
              <a:solidFill>
                <a:schemeClr val="accent2"/>
              </a:solidFill>
            </a:endParaRPr>
          </a:p>
        </p:txBody>
      </p:sp>
      <p:sp>
        <p:nvSpPr>
          <p:cNvPr id="6" name="Content Placeholder 4"/>
          <p:cNvSpPr>
            <a:spLocks noGrp="1"/>
          </p:cNvSpPr>
          <p:nvPr>
            <p:ph idx="1"/>
          </p:nvPr>
        </p:nvSpPr>
        <p:spPr>
          <a:xfrm>
            <a:off x="2182814" y="1433515"/>
            <a:ext cx="8761413" cy="4461258"/>
          </a:xfrm>
        </p:spPr>
        <p:txBody>
          <a:bodyPr/>
          <a:lstStyle/>
          <a:p>
            <a:r>
              <a:rPr lang="en-US" sz="2400" dirty="0"/>
              <a:t>Test Driven Development: By Example (Kent Beck)</a:t>
            </a:r>
          </a:p>
          <a:p>
            <a:r>
              <a:rPr lang="en-US" sz="2400" dirty="0"/>
              <a:t>The Art of Unit Testing (Roy </a:t>
            </a:r>
            <a:r>
              <a:rPr lang="en-US" sz="2400" dirty="0" err="1"/>
              <a:t>Osherove</a:t>
            </a:r>
            <a:r>
              <a:rPr lang="en-US" sz="2400" dirty="0"/>
              <a:t>)</a:t>
            </a:r>
          </a:p>
          <a:p>
            <a:r>
              <a:rPr lang="en-US" sz="2400" dirty="0"/>
              <a:t>Roy </a:t>
            </a:r>
            <a:r>
              <a:rPr lang="en-US" sz="2400" dirty="0" err="1"/>
              <a:t>Osherove’s</a:t>
            </a:r>
            <a:r>
              <a:rPr lang="en-US" sz="2400" dirty="0"/>
              <a:t> Blog (</a:t>
            </a:r>
            <a:r>
              <a:rPr lang="en-US" sz="2400" dirty="0">
                <a:hlinkClick r:id="rId3"/>
              </a:rPr>
              <a:t>http://www.osherove.com</a:t>
            </a:r>
            <a:r>
              <a:rPr lang="en-US" sz="2400" dirty="0" smtClean="0"/>
              <a:t>)</a:t>
            </a:r>
            <a:endParaRPr lang="en-US" sz="24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182814" y="595313"/>
            <a:ext cx="8761413" cy="838200"/>
          </a:xfrm>
        </p:spPr>
        <p:txBody>
          <a:bodyPr/>
          <a:lstStyle/>
          <a:p>
            <a:r>
              <a:rPr lang="en-US" dirty="0" smtClean="0"/>
              <a:t>Tools I Used and/or Talked About</a:t>
            </a:r>
            <a:endParaRPr lang="en-US" dirty="0">
              <a:solidFill>
                <a:schemeClr val="accent2"/>
              </a:solidFill>
            </a:endParaRPr>
          </a:p>
        </p:txBody>
      </p:sp>
      <p:sp>
        <p:nvSpPr>
          <p:cNvPr id="6" name="Content Placeholder 4"/>
          <p:cNvSpPr>
            <a:spLocks noGrp="1"/>
          </p:cNvSpPr>
          <p:nvPr>
            <p:ph idx="1"/>
          </p:nvPr>
        </p:nvSpPr>
        <p:spPr>
          <a:xfrm>
            <a:off x="2182814" y="1433516"/>
            <a:ext cx="8761413" cy="4700955"/>
          </a:xfrm>
        </p:spPr>
        <p:txBody>
          <a:bodyPr/>
          <a:lstStyle/>
          <a:p>
            <a:r>
              <a:rPr lang="en-US" sz="2400" dirty="0"/>
              <a:t>NuGet (</a:t>
            </a:r>
            <a:r>
              <a:rPr lang="en-US" sz="2000" dirty="0">
                <a:hlinkClick r:id="rId3"/>
              </a:rPr>
              <a:t>http://www.nuget.org</a:t>
            </a:r>
            <a:r>
              <a:rPr lang="en-US" sz="2400" dirty="0"/>
              <a:t>)</a:t>
            </a:r>
          </a:p>
          <a:p>
            <a:r>
              <a:rPr lang="en-US" sz="2400" dirty="0" err="1"/>
              <a:t>ReSharper</a:t>
            </a:r>
            <a:r>
              <a:rPr lang="en-US" sz="2800" dirty="0"/>
              <a:t> (</a:t>
            </a:r>
            <a:r>
              <a:rPr lang="en-US" sz="2000" dirty="0">
                <a:hlinkClick r:id="rId4"/>
              </a:rPr>
              <a:t>http://www.jetbrains.com/resharper</a:t>
            </a:r>
            <a:r>
              <a:rPr lang="en-US" sz="2000" dirty="0">
                <a:hlinkClick r:id="rId4"/>
              </a:rPr>
              <a:t>/</a:t>
            </a:r>
            <a:r>
              <a:rPr lang="en-US" sz="2800" dirty="0"/>
              <a:t>)</a:t>
            </a:r>
            <a:endParaRPr lang="en-US" sz="2400" dirty="0"/>
          </a:p>
          <a:p>
            <a:r>
              <a:rPr lang="en-US" sz="2400" dirty="0"/>
              <a:t>Should Assertion Library (</a:t>
            </a:r>
            <a:r>
              <a:rPr lang="en-US" sz="2000" dirty="0">
                <a:hlinkClick r:id="rId5"/>
              </a:rPr>
              <a:t>http://</a:t>
            </a:r>
            <a:r>
              <a:rPr lang="en-US" sz="2000" dirty="0">
                <a:hlinkClick r:id="rId5"/>
              </a:rPr>
              <a:t>should.codeplex.com</a:t>
            </a:r>
            <a:r>
              <a:rPr lang="en-US" sz="2400" dirty="0"/>
              <a:t>)</a:t>
            </a:r>
          </a:p>
          <a:p>
            <a:r>
              <a:rPr lang="en-US" sz="2400" dirty="0" err="1"/>
              <a:t>NCrunch</a:t>
            </a:r>
            <a:r>
              <a:rPr lang="en-US" sz="2400" dirty="0"/>
              <a:t> (</a:t>
            </a:r>
            <a:r>
              <a:rPr lang="en-US" sz="2000" dirty="0">
                <a:hlinkClick r:id="rId6"/>
              </a:rPr>
              <a:t>http://www.ncrunch.net</a:t>
            </a:r>
            <a:r>
              <a:rPr lang="en-US" sz="2400" dirty="0"/>
              <a:t>)</a:t>
            </a:r>
          </a:p>
          <a:p>
            <a:r>
              <a:rPr lang="en-US" sz="2400" dirty="0" err="1"/>
              <a:t>RhinoMocks</a:t>
            </a:r>
            <a:r>
              <a:rPr lang="en-US" sz="2400" dirty="0"/>
              <a:t> (</a:t>
            </a:r>
            <a:r>
              <a:rPr lang="en-US" sz="2000" dirty="0">
                <a:hlinkClick r:id="rId7"/>
              </a:rPr>
              <a:t>http://</a:t>
            </a:r>
            <a:r>
              <a:rPr lang="en-US" sz="2000" dirty="0">
                <a:hlinkClick r:id="rId7"/>
              </a:rPr>
              <a:t>hibernatingrhinos.com/open-source/rhino-mocks</a:t>
            </a:r>
            <a:endParaRPr lang="en-US" sz="2400" dirty="0"/>
          </a:p>
          <a:p>
            <a:r>
              <a:rPr lang="en-US" sz="2400" dirty="0" err="1"/>
              <a:t>StructureMap</a:t>
            </a:r>
            <a:r>
              <a:rPr lang="en-US" sz="2400" dirty="0"/>
              <a:t> (</a:t>
            </a:r>
            <a:r>
              <a:rPr lang="en-US" sz="2000" dirty="0">
                <a:hlinkClick r:id="rId8"/>
              </a:rPr>
              <a:t>http://www.structuremap.net</a:t>
            </a:r>
            <a:r>
              <a:rPr lang="en-US" sz="2000" dirty="0"/>
              <a:t>)</a:t>
            </a:r>
          </a:p>
        </p:txBody>
      </p:sp>
    </p:spTree>
    <p:extLst>
      <p:ext uri="{BB962C8B-B14F-4D97-AF65-F5344CB8AC3E}">
        <p14:creationId xmlns:p14="http://schemas.microsoft.com/office/powerpoint/2010/main" val="19939660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627770" y="661968"/>
            <a:ext cx="8901113" cy="703263"/>
          </a:xfrm>
        </p:spPr>
        <p:txBody>
          <a:bodyPr/>
          <a:lstStyle/>
          <a:p>
            <a:pPr algn="ctr" defTabSz="1195857" eaLnBrk="1" fontAlgn="auto" hangingPunct="1">
              <a:spcAft>
                <a:spcPts val="0"/>
              </a:spcAft>
              <a:defRPr/>
            </a:pPr>
            <a:r>
              <a:rPr lang="en-US" sz="5867" dirty="0">
                <a:solidFill>
                  <a:srgbClr val="0070C0"/>
                </a:solidFill>
              </a:rPr>
              <a:t>Thank You!</a:t>
            </a:r>
          </a:p>
        </p:txBody>
      </p:sp>
      <p:sp>
        <p:nvSpPr>
          <p:cNvPr id="11" name="Text Placeholder 4"/>
          <p:cNvSpPr txBox="1">
            <a:spLocks/>
          </p:cNvSpPr>
          <p:nvPr/>
        </p:nvSpPr>
        <p:spPr bwMode="auto">
          <a:xfrm>
            <a:off x="2396883" y="2129019"/>
            <a:ext cx="9369425" cy="3178175"/>
          </a:xfrm>
          <a:prstGeom prst="rect">
            <a:avLst/>
          </a:prstGeom>
          <a:noFill/>
          <a:ln w="9525">
            <a:noFill/>
            <a:miter lim="800000"/>
            <a:headEnd/>
            <a:tailEnd/>
          </a:ln>
        </p:spPr>
        <p:txBody>
          <a:bodyPr lIns="72485" tIns="36243" rIns="72485" bIns="36243"/>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pPr>
              <a:defRPr/>
            </a:pPr>
            <a:r>
              <a:rPr lang="en-US" sz="2600" kern="0" dirty="0"/>
              <a:t>Slides and Code:</a:t>
            </a:r>
          </a:p>
          <a:p>
            <a:pPr lvl="1">
              <a:defRPr/>
            </a:pPr>
            <a:r>
              <a:rPr lang="en-US" sz="2319" kern="0" dirty="0" smtClean="0">
                <a:cs typeface="+mn-cs"/>
              </a:rPr>
              <a:t>github.com/KBurnell/TestDriving.NET</a:t>
            </a:r>
            <a:endParaRPr lang="en-US" sz="2319" kern="0" dirty="0">
              <a:cs typeface="+mn-cs"/>
            </a:endParaRPr>
          </a:p>
          <a:p>
            <a:pPr>
              <a:defRPr/>
            </a:pPr>
            <a:r>
              <a:rPr lang="en-US" sz="2600" kern="0" dirty="0"/>
              <a:t>Me:</a:t>
            </a:r>
          </a:p>
          <a:p>
            <a:pPr lvl="1">
              <a:defRPr/>
            </a:pPr>
            <a:r>
              <a:rPr lang="en-US" sz="2600" kern="0" dirty="0">
                <a:cs typeface="+mn-cs"/>
              </a:rPr>
              <a:t>Twitter: 	@</a:t>
            </a:r>
            <a:r>
              <a:rPr lang="en-US" sz="2600" kern="0" dirty="0" err="1">
                <a:cs typeface="+mn-cs"/>
              </a:rPr>
              <a:t>KeBurnell</a:t>
            </a:r>
            <a:endParaRPr lang="en-US" sz="2600" kern="0" dirty="0">
              <a:cs typeface="+mn-cs"/>
            </a:endParaRPr>
          </a:p>
          <a:p>
            <a:pPr lvl="1">
              <a:defRPr/>
            </a:pPr>
            <a:r>
              <a:rPr lang="en-US" sz="2600" kern="0" dirty="0">
                <a:cs typeface="+mn-cs"/>
              </a:rPr>
              <a:t>Blog: 		DotNetDevDude.com</a:t>
            </a:r>
          </a:p>
          <a:p>
            <a:pPr lvl="1">
              <a:defRPr/>
            </a:pPr>
            <a:r>
              <a:rPr lang="en-US" sz="2600" kern="0" dirty="0">
                <a:cs typeface="+mn-cs"/>
              </a:rPr>
              <a:t>E-Mail:		</a:t>
            </a:r>
            <a:r>
              <a:rPr lang="en-US" sz="2600" kern="0" dirty="0" smtClean="0">
                <a:cs typeface="+mn-cs"/>
              </a:rPr>
              <a:t>Keith@DotNetDevDude.com</a:t>
            </a:r>
            <a:r>
              <a:rPr lang="en-US" sz="2600" kern="0" dirty="0">
                <a:cs typeface="+mn-cs"/>
              </a:rPr>
              <a:t>	</a:t>
            </a:r>
          </a:p>
        </p:txBody>
      </p:sp>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73301"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46" y="3832464"/>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73301" y="685800"/>
            <a:ext cx="8534399" cy="941388"/>
          </a:xfrm>
        </p:spPr>
        <p:txBody>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881" y="3784475"/>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079171" y="466725"/>
            <a:ext cx="8706669" cy="941388"/>
          </a:xfrm>
        </p:spPr>
        <p:txBody>
          <a:bodyPr/>
          <a:lstStyle/>
          <a:p>
            <a:pPr>
              <a:defRPr/>
            </a:pPr>
            <a:r>
              <a:rPr lang="en-US" dirty="0" smtClean="0"/>
              <a:t>If you answered </a:t>
            </a:r>
            <a:r>
              <a:rPr lang="en-US" b="1" dirty="0" smtClean="0"/>
              <a:t>YES </a:t>
            </a:r>
            <a:r>
              <a:rPr lang="en-US" dirty="0" smtClean="0"/>
              <a:t>to any of those questions</a:t>
            </a:r>
          </a:p>
        </p:txBody>
      </p:sp>
      <p:sp>
        <p:nvSpPr>
          <p:cNvPr id="8" name="Rectangle 2"/>
          <p:cNvSpPr txBox="1">
            <a:spLocks noChangeArrowheads="1"/>
          </p:cNvSpPr>
          <p:nvPr/>
        </p:nvSpPr>
        <p:spPr bwMode="auto">
          <a:xfrm>
            <a:off x="7023309"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963" y="1152524"/>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27439" y="2329438"/>
            <a:ext cx="7369175" cy="941388"/>
          </a:xfrm>
        </p:spPr>
        <p:txBody>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KB_SkylineTemplate">
  <a:themeElements>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kylin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kylin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kylin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kylin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kylin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kylin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kylin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kylin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kylin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kylin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kylin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kylin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kylin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9F5040E5-4564-49C1-9147-56F1700A1C56}">
  <ds:schemaRefs>
    <ds:schemaRef ds:uri="1e37aee8-73ad-441e-bced-8b530ad9291b"/>
    <ds:schemaRef ds:uri="http://www.w3.org/XML/1998/namespace"/>
    <ds:schemaRef ds:uri="http://schemas.microsoft.com/office/2006/documentManagement/types"/>
    <ds:schemaRef ds:uri="52ad97b0-86c1-49b5-b544-c488bf38e7c0"/>
    <ds:schemaRef ds:uri="http://purl.org/dc/elements/1.1/"/>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KB_SkylineTemplate</Template>
  <TotalTime>4984</TotalTime>
  <Words>2126</Words>
  <Application>Microsoft Office PowerPoint</Application>
  <PresentationFormat>Custom</PresentationFormat>
  <Paragraphs>366</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Consolas</vt:lpstr>
      <vt:lpstr>Wingdings</vt:lpstr>
      <vt:lpstr>KB_SkylineTemplate</vt:lpstr>
      <vt:lpstr>PowerPoint Presentation</vt:lpstr>
      <vt:lpstr>Little about me</vt:lpstr>
      <vt:lpstr>Pop quiz</vt:lpstr>
      <vt:lpstr>Ever have to deal with spaghetti code?</vt:lpstr>
      <vt:lpstr>Ever inherit legacy code?</vt:lpstr>
      <vt:lpstr>Ever scared to change code? </vt:lpstr>
      <vt:lpstr>If you answered YES to any of those questions</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What makes a good Unit Test?</vt:lpstr>
      <vt:lpstr>Automated and Repeatable</vt:lpstr>
      <vt:lpstr>Easy to implement</vt:lpstr>
      <vt:lpstr>Run on Demand at the Push of a Button</vt:lpstr>
      <vt:lpstr>Fast</vt:lpstr>
      <vt:lpstr>Isolated</vt:lpstr>
      <vt:lpstr>Important Concepts &amp; Strategies</vt:lpstr>
      <vt:lpstr>PowerPoint Presentation</vt:lpstr>
      <vt:lpstr>Arrange – Act - Assert</vt:lpstr>
      <vt:lpstr>SOLID Principles of Software Development</vt:lpstr>
      <vt:lpstr>Single Responsibility Principle</vt:lpstr>
      <vt:lpstr>Open Closed Principle</vt:lpstr>
      <vt:lpstr>Liskov Substitution Principle</vt:lpstr>
      <vt:lpstr>Interface Segregation Principle</vt:lpstr>
      <vt:lpstr>Dependency Inversion Principle</vt:lpstr>
      <vt:lpstr>Example Solution Layout</vt:lpstr>
      <vt:lpstr>Naming Your Tests</vt:lpstr>
      <vt:lpstr>How I Name My Tests</vt:lpstr>
      <vt:lpstr>Resharper Live Template for Naming Tests</vt:lpstr>
      <vt:lpstr>Let’s Write Our First Unit Test - Together!</vt:lpstr>
      <vt:lpstr>Dependency Injection (DI)</vt:lpstr>
      <vt:lpstr>Inversion of Control (IoC)</vt:lpstr>
      <vt:lpstr>What does implementing DI/IoC get me?</vt:lpstr>
      <vt:lpstr>Let’s Do Some DI/IoC - Together!</vt:lpstr>
      <vt:lpstr>Ruh roh!   Test is broken! </vt:lpstr>
      <vt:lpstr>Fakes/Stubs</vt:lpstr>
      <vt:lpstr>Mocks</vt:lpstr>
      <vt:lpstr>DI/IoC Tooling</vt:lpstr>
      <vt:lpstr>Let’s Implement DI/IoC with Tooling - Together!</vt:lpstr>
      <vt:lpstr>Other Resources</vt:lpstr>
      <vt:lpstr>Tools I Used and/or Talked About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158</cp:revision>
  <dcterms:created xsi:type="dcterms:W3CDTF">2012-04-03T13:40:37Z</dcterms:created>
  <dcterms:modified xsi:type="dcterms:W3CDTF">2015-04-23T14:24:17Z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