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5"/>
  </p:sldMasterIdLst>
  <p:notesMasterIdLst>
    <p:notesMasterId r:id="rId44"/>
  </p:notesMasterIdLst>
  <p:handoutMasterIdLst>
    <p:handoutMasterId r:id="rId45"/>
  </p:handoutMasterIdLst>
  <p:sldIdLst>
    <p:sldId id="259" r:id="rId6"/>
    <p:sldId id="261" r:id="rId7"/>
    <p:sldId id="262" r:id="rId8"/>
    <p:sldId id="312" r:id="rId9"/>
    <p:sldId id="313" r:id="rId10"/>
    <p:sldId id="314" r:id="rId11"/>
    <p:sldId id="315" r:id="rId12"/>
    <p:sldId id="316" r:id="rId13"/>
    <p:sldId id="317" r:id="rId14"/>
    <p:sldId id="304" r:id="rId15"/>
    <p:sldId id="318" r:id="rId16"/>
    <p:sldId id="305" r:id="rId17"/>
    <p:sldId id="306" r:id="rId18"/>
    <p:sldId id="307" r:id="rId19"/>
    <p:sldId id="308" r:id="rId20"/>
    <p:sldId id="309" r:id="rId21"/>
    <p:sldId id="363" r:id="rId22"/>
    <p:sldId id="294" r:id="rId23"/>
    <p:sldId id="311" r:id="rId24"/>
    <p:sldId id="319" r:id="rId25"/>
    <p:sldId id="358" r:id="rId26"/>
    <p:sldId id="359" r:id="rId27"/>
    <p:sldId id="360" r:id="rId28"/>
    <p:sldId id="361" r:id="rId29"/>
    <p:sldId id="362" r:id="rId30"/>
    <p:sldId id="333" r:id="rId31"/>
    <p:sldId id="330" r:id="rId32"/>
    <p:sldId id="331" r:id="rId33"/>
    <p:sldId id="334" r:id="rId34"/>
    <p:sldId id="342" r:id="rId35"/>
    <p:sldId id="345" r:id="rId36"/>
    <p:sldId id="346" r:id="rId37"/>
    <p:sldId id="348" r:id="rId38"/>
    <p:sldId id="349" r:id="rId39"/>
    <p:sldId id="353" r:id="rId40"/>
    <p:sldId id="355" r:id="rId41"/>
    <p:sldId id="357" r:id="rId42"/>
    <p:sldId id="354" r:id="rId43"/>
  </p:sldIdLst>
  <p:sldSz cx="9601200" cy="7315200"/>
  <p:notesSz cx="7010400" cy="92964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291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AFC6"/>
    <a:srgbClr val="C4D270"/>
    <a:srgbClr val="A3A151"/>
    <a:srgbClr val="666633"/>
    <a:srgbClr val="DDDDDD"/>
    <a:srgbClr val="003399"/>
    <a:srgbClr val="CCEC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58" autoAdjust="0"/>
    <p:restoredTop sz="52200" autoAdjust="0"/>
  </p:normalViewPr>
  <p:slideViewPr>
    <p:cSldViewPr snapToGrid="0">
      <p:cViewPr varScale="1">
        <p:scale>
          <a:sx n="44" d="100"/>
          <a:sy n="44" d="100"/>
        </p:scale>
        <p:origin x="2664" y="38"/>
      </p:cViewPr>
      <p:guideLst>
        <p:guide orient="horz" pos="2304"/>
        <p:guide pos="2919"/>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68EDFC-5E19-4339-849A-50F2940A9425}" type="doc">
      <dgm:prSet loTypeId="urn:microsoft.com/office/officeart/2008/layout/AlternatingHexagons" loCatId="list" qsTypeId="urn:microsoft.com/office/officeart/2005/8/quickstyle/3d2" qsCatId="3D" csTypeId="urn:microsoft.com/office/officeart/2005/8/colors/colorful1" csCatId="colorful" phldr="1"/>
      <dgm:spPr/>
      <dgm:t>
        <a:bodyPr/>
        <a:lstStyle/>
        <a:p>
          <a:endParaRPr lang="en-US"/>
        </a:p>
      </dgm:t>
    </dgm:pt>
    <dgm:pt modelId="{64F2A7C4-6BBB-4FC5-8268-D6B23E894B7B}">
      <dgm:prSet phldrT="[Text]" custT="1"/>
      <dgm:spPr/>
      <dgm:t>
        <a:bodyPr/>
        <a:lstStyle/>
        <a:p>
          <a:r>
            <a:rPr lang="en-US" sz="1400" dirty="0" smtClean="0"/>
            <a:t>Integration</a:t>
          </a:r>
          <a:endParaRPr lang="en-US" sz="1300" dirty="0"/>
        </a:p>
      </dgm:t>
    </dgm:pt>
    <dgm:pt modelId="{5C0DAEFA-355C-4A96-AA3B-703F25E03D15}" type="parTrans" cxnId="{A97A1D16-C97B-4952-8B34-FBE460A302E4}">
      <dgm:prSet/>
      <dgm:spPr/>
      <dgm:t>
        <a:bodyPr/>
        <a:lstStyle/>
        <a:p>
          <a:endParaRPr lang="en-US"/>
        </a:p>
      </dgm:t>
    </dgm:pt>
    <dgm:pt modelId="{4434D7DC-EDE0-4541-B8C0-3EDFE3325251}" type="sibTrans" cxnId="{A97A1D16-C97B-4952-8B34-FBE460A302E4}">
      <dgm:prSet/>
      <dgm:spPr/>
      <dgm:t>
        <a:bodyPr/>
        <a:lstStyle/>
        <a:p>
          <a:r>
            <a:rPr lang="en-US" dirty="0" smtClean="0"/>
            <a:t>Load</a:t>
          </a:r>
          <a:endParaRPr lang="en-US" dirty="0"/>
        </a:p>
      </dgm:t>
    </dgm:pt>
    <dgm:pt modelId="{118BAE5D-855E-4916-853C-1BE831317F04}">
      <dgm:prSet phldrT="[Text]" custT="1"/>
      <dgm:spPr/>
      <dgm:t>
        <a:bodyPr/>
        <a:lstStyle/>
        <a:p>
          <a:r>
            <a:rPr lang="en-US" sz="1400" dirty="0" smtClean="0"/>
            <a:t>Regression</a:t>
          </a:r>
          <a:endParaRPr lang="en-US" sz="1300" dirty="0"/>
        </a:p>
      </dgm:t>
    </dgm:pt>
    <dgm:pt modelId="{DD1548A5-B861-4AB1-88EA-69D28617D31B}" type="parTrans" cxnId="{9B024862-CA70-4A37-820A-1F0D0F684897}">
      <dgm:prSet/>
      <dgm:spPr/>
      <dgm:t>
        <a:bodyPr/>
        <a:lstStyle/>
        <a:p>
          <a:endParaRPr lang="en-US"/>
        </a:p>
      </dgm:t>
    </dgm:pt>
    <dgm:pt modelId="{E0542F9E-FE44-4480-A0F9-0F070B3DAEE6}" type="sibTrans" cxnId="{9B024862-CA70-4A37-820A-1F0D0F684897}">
      <dgm:prSet/>
      <dgm:spPr/>
      <dgm:t>
        <a:bodyPr/>
        <a:lstStyle/>
        <a:p>
          <a:r>
            <a:rPr lang="en-US" dirty="0" smtClean="0"/>
            <a:t>Stress</a:t>
          </a:r>
          <a:endParaRPr lang="en-US" dirty="0"/>
        </a:p>
      </dgm:t>
    </dgm:pt>
    <dgm:pt modelId="{741B8888-2B0A-49E1-9775-67C304EE5605}">
      <dgm:prSet phldrT="[Text]" custT="1"/>
      <dgm:spPr/>
      <dgm:t>
        <a:bodyPr/>
        <a:lstStyle/>
        <a:p>
          <a:r>
            <a:rPr lang="en-US" sz="1200" dirty="0" smtClean="0"/>
            <a:t>Performance</a:t>
          </a:r>
          <a:endParaRPr lang="en-US" sz="1200" dirty="0"/>
        </a:p>
      </dgm:t>
    </dgm:pt>
    <dgm:pt modelId="{9BD2E973-169D-47C4-BD70-59A2ED299D89}" type="parTrans" cxnId="{B3959F46-3D86-4A36-9EED-93AC4784E6AC}">
      <dgm:prSet/>
      <dgm:spPr/>
      <dgm:t>
        <a:bodyPr/>
        <a:lstStyle/>
        <a:p>
          <a:endParaRPr lang="en-US"/>
        </a:p>
      </dgm:t>
    </dgm:pt>
    <dgm:pt modelId="{9B65691C-14EE-4AFE-999B-BA5994BC1E75}" type="sibTrans" cxnId="{B3959F46-3D86-4A36-9EED-93AC4784E6AC}">
      <dgm:prSet/>
      <dgm:spPr/>
      <dgm:t>
        <a:bodyPr/>
        <a:lstStyle/>
        <a:p>
          <a:r>
            <a:rPr lang="en-US" dirty="0" smtClean="0"/>
            <a:t>UAT</a:t>
          </a:r>
          <a:endParaRPr lang="en-US" dirty="0"/>
        </a:p>
      </dgm:t>
    </dgm:pt>
    <dgm:pt modelId="{1D00FFAE-37F8-4C85-B23B-C14FA6AD86D4}" type="pres">
      <dgm:prSet presAssocID="{AC68EDFC-5E19-4339-849A-50F2940A9425}" presName="Name0" presStyleCnt="0">
        <dgm:presLayoutVars>
          <dgm:chMax/>
          <dgm:chPref/>
          <dgm:dir/>
          <dgm:animLvl val="lvl"/>
        </dgm:presLayoutVars>
      </dgm:prSet>
      <dgm:spPr/>
      <dgm:t>
        <a:bodyPr/>
        <a:lstStyle/>
        <a:p>
          <a:endParaRPr lang="en-US"/>
        </a:p>
      </dgm:t>
    </dgm:pt>
    <dgm:pt modelId="{5BE69734-8812-482A-8703-2BA0C8A8CE89}" type="pres">
      <dgm:prSet presAssocID="{64F2A7C4-6BBB-4FC5-8268-D6B23E894B7B}" presName="composite" presStyleCnt="0"/>
      <dgm:spPr/>
    </dgm:pt>
    <dgm:pt modelId="{FDA08B0F-EF3B-47FD-B8CB-31072118C411}" type="pres">
      <dgm:prSet presAssocID="{64F2A7C4-6BBB-4FC5-8268-D6B23E894B7B}" presName="Parent1" presStyleLbl="node1" presStyleIdx="0" presStyleCnt="6">
        <dgm:presLayoutVars>
          <dgm:chMax val="1"/>
          <dgm:chPref val="1"/>
          <dgm:bulletEnabled val="1"/>
        </dgm:presLayoutVars>
      </dgm:prSet>
      <dgm:spPr/>
      <dgm:t>
        <a:bodyPr/>
        <a:lstStyle/>
        <a:p>
          <a:endParaRPr lang="en-US"/>
        </a:p>
      </dgm:t>
    </dgm:pt>
    <dgm:pt modelId="{CE995AC5-5AAB-4F10-8DA6-B50BBAE5437E}" type="pres">
      <dgm:prSet presAssocID="{64F2A7C4-6BBB-4FC5-8268-D6B23E894B7B}" presName="Childtext1" presStyleLbl="revTx" presStyleIdx="0" presStyleCnt="3">
        <dgm:presLayoutVars>
          <dgm:chMax val="0"/>
          <dgm:chPref val="0"/>
          <dgm:bulletEnabled val="1"/>
        </dgm:presLayoutVars>
      </dgm:prSet>
      <dgm:spPr/>
      <dgm:t>
        <a:bodyPr/>
        <a:lstStyle/>
        <a:p>
          <a:endParaRPr lang="en-US"/>
        </a:p>
      </dgm:t>
    </dgm:pt>
    <dgm:pt modelId="{CBA19302-2114-4E82-92C2-4A685AA65535}" type="pres">
      <dgm:prSet presAssocID="{64F2A7C4-6BBB-4FC5-8268-D6B23E894B7B}" presName="BalanceSpacing" presStyleCnt="0"/>
      <dgm:spPr/>
    </dgm:pt>
    <dgm:pt modelId="{CD5FED2E-AD96-4EBC-B5C7-50BA36A0E61F}" type="pres">
      <dgm:prSet presAssocID="{64F2A7C4-6BBB-4FC5-8268-D6B23E894B7B}" presName="BalanceSpacing1" presStyleCnt="0"/>
      <dgm:spPr/>
    </dgm:pt>
    <dgm:pt modelId="{524FD0A6-3E5C-443D-9EA3-350FB258B930}" type="pres">
      <dgm:prSet presAssocID="{4434D7DC-EDE0-4541-B8C0-3EDFE3325251}" presName="Accent1Text" presStyleLbl="node1" presStyleIdx="1" presStyleCnt="6"/>
      <dgm:spPr/>
      <dgm:t>
        <a:bodyPr/>
        <a:lstStyle/>
        <a:p>
          <a:endParaRPr lang="en-US"/>
        </a:p>
      </dgm:t>
    </dgm:pt>
    <dgm:pt modelId="{34019F71-FF93-4B65-A5DF-AB9646E93258}" type="pres">
      <dgm:prSet presAssocID="{4434D7DC-EDE0-4541-B8C0-3EDFE3325251}" presName="spaceBetweenRectangles" presStyleCnt="0"/>
      <dgm:spPr/>
    </dgm:pt>
    <dgm:pt modelId="{E27299F6-2DB6-46B9-9475-871A72E4C74F}" type="pres">
      <dgm:prSet presAssocID="{118BAE5D-855E-4916-853C-1BE831317F04}" presName="composite" presStyleCnt="0"/>
      <dgm:spPr/>
    </dgm:pt>
    <dgm:pt modelId="{CE82ABC4-7F23-4292-9B37-D66A12C7E85D}" type="pres">
      <dgm:prSet presAssocID="{118BAE5D-855E-4916-853C-1BE831317F04}" presName="Parent1" presStyleLbl="node1" presStyleIdx="2" presStyleCnt="6">
        <dgm:presLayoutVars>
          <dgm:chMax val="1"/>
          <dgm:chPref val="1"/>
          <dgm:bulletEnabled val="1"/>
        </dgm:presLayoutVars>
      </dgm:prSet>
      <dgm:spPr/>
      <dgm:t>
        <a:bodyPr/>
        <a:lstStyle/>
        <a:p>
          <a:endParaRPr lang="en-US"/>
        </a:p>
      </dgm:t>
    </dgm:pt>
    <dgm:pt modelId="{B02C7C41-5211-4922-93B4-73894D2EA31F}" type="pres">
      <dgm:prSet presAssocID="{118BAE5D-855E-4916-853C-1BE831317F04}" presName="Childtext1" presStyleLbl="revTx" presStyleIdx="1" presStyleCnt="3">
        <dgm:presLayoutVars>
          <dgm:chMax val="0"/>
          <dgm:chPref val="0"/>
          <dgm:bulletEnabled val="1"/>
        </dgm:presLayoutVars>
      </dgm:prSet>
      <dgm:spPr/>
      <dgm:t>
        <a:bodyPr/>
        <a:lstStyle/>
        <a:p>
          <a:endParaRPr lang="en-US"/>
        </a:p>
      </dgm:t>
    </dgm:pt>
    <dgm:pt modelId="{AB4F6E76-9C47-4968-950E-6DE7C34BF82D}" type="pres">
      <dgm:prSet presAssocID="{118BAE5D-855E-4916-853C-1BE831317F04}" presName="BalanceSpacing" presStyleCnt="0"/>
      <dgm:spPr/>
    </dgm:pt>
    <dgm:pt modelId="{AB0FA54C-B4C0-4BB7-B760-7C2E0B61B511}" type="pres">
      <dgm:prSet presAssocID="{118BAE5D-855E-4916-853C-1BE831317F04}" presName="BalanceSpacing1" presStyleCnt="0"/>
      <dgm:spPr/>
    </dgm:pt>
    <dgm:pt modelId="{B0689281-F81C-4ABB-BE10-689797ACC790}" type="pres">
      <dgm:prSet presAssocID="{E0542F9E-FE44-4480-A0F9-0F070B3DAEE6}" presName="Accent1Text" presStyleLbl="node1" presStyleIdx="3" presStyleCnt="6"/>
      <dgm:spPr/>
      <dgm:t>
        <a:bodyPr/>
        <a:lstStyle/>
        <a:p>
          <a:endParaRPr lang="en-US"/>
        </a:p>
      </dgm:t>
    </dgm:pt>
    <dgm:pt modelId="{21F60DD0-2783-4077-8935-1E23E3968973}" type="pres">
      <dgm:prSet presAssocID="{E0542F9E-FE44-4480-A0F9-0F070B3DAEE6}" presName="spaceBetweenRectangles" presStyleCnt="0"/>
      <dgm:spPr/>
    </dgm:pt>
    <dgm:pt modelId="{A03DF83E-F282-42AC-A5E6-242CC4C248D4}" type="pres">
      <dgm:prSet presAssocID="{741B8888-2B0A-49E1-9775-67C304EE5605}" presName="composite" presStyleCnt="0"/>
      <dgm:spPr/>
    </dgm:pt>
    <dgm:pt modelId="{4159A861-D982-4C8C-9372-A24C9BC2B496}" type="pres">
      <dgm:prSet presAssocID="{741B8888-2B0A-49E1-9775-67C304EE5605}" presName="Parent1" presStyleLbl="node1" presStyleIdx="4" presStyleCnt="6">
        <dgm:presLayoutVars>
          <dgm:chMax val="1"/>
          <dgm:chPref val="1"/>
          <dgm:bulletEnabled val="1"/>
        </dgm:presLayoutVars>
      </dgm:prSet>
      <dgm:spPr/>
      <dgm:t>
        <a:bodyPr/>
        <a:lstStyle/>
        <a:p>
          <a:endParaRPr lang="en-US"/>
        </a:p>
      </dgm:t>
    </dgm:pt>
    <dgm:pt modelId="{13B69418-B9E1-458A-A853-7239FE2290FF}" type="pres">
      <dgm:prSet presAssocID="{741B8888-2B0A-49E1-9775-67C304EE5605}" presName="Childtext1" presStyleLbl="revTx" presStyleIdx="2" presStyleCnt="3">
        <dgm:presLayoutVars>
          <dgm:chMax val="0"/>
          <dgm:chPref val="0"/>
          <dgm:bulletEnabled val="1"/>
        </dgm:presLayoutVars>
      </dgm:prSet>
      <dgm:spPr/>
    </dgm:pt>
    <dgm:pt modelId="{D21CA61E-4C47-4FC9-979C-884A0F5FCFAB}" type="pres">
      <dgm:prSet presAssocID="{741B8888-2B0A-49E1-9775-67C304EE5605}" presName="BalanceSpacing" presStyleCnt="0"/>
      <dgm:spPr/>
    </dgm:pt>
    <dgm:pt modelId="{F244DEF6-EC99-46E8-97E3-3423B72A16A2}" type="pres">
      <dgm:prSet presAssocID="{741B8888-2B0A-49E1-9775-67C304EE5605}" presName="BalanceSpacing1" presStyleCnt="0"/>
      <dgm:spPr/>
    </dgm:pt>
    <dgm:pt modelId="{0D52DD77-1D68-4EA8-9367-9E2F5AC1BBA1}" type="pres">
      <dgm:prSet presAssocID="{9B65691C-14EE-4AFE-999B-BA5994BC1E75}" presName="Accent1Text" presStyleLbl="node1" presStyleIdx="5" presStyleCnt="6"/>
      <dgm:spPr/>
      <dgm:t>
        <a:bodyPr/>
        <a:lstStyle/>
        <a:p>
          <a:endParaRPr lang="en-US"/>
        </a:p>
      </dgm:t>
    </dgm:pt>
  </dgm:ptLst>
  <dgm:cxnLst>
    <dgm:cxn modelId="{A97A1D16-C97B-4952-8B34-FBE460A302E4}" srcId="{AC68EDFC-5E19-4339-849A-50F2940A9425}" destId="{64F2A7C4-6BBB-4FC5-8268-D6B23E894B7B}" srcOrd="0" destOrd="0" parTransId="{5C0DAEFA-355C-4A96-AA3B-703F25E03D15}" sibTransId="{4434D7DC-EDE0-4541-B8C0-3EDFE3325251}"/>
    <dgm:cxn modelId="{FD18EAAA-A20D-497B-95CA-C22F583C7377}" type="presOf" srcId="{118BAE5D-855E-4916-853C-1BE831317F04}" destId="{CE82ABC4-7F23-4292-9B37-D66A12C7E85D}" srcOrd="0" destOrd="0" presId="urn:microsoft.com/office/officeart/2008/layout/AlternatingHexagons"/>
    <dgm:cxn modelId="{8181F13E-560D-4842-8C8E-4D92C0F02A99}" type="presOf" srcId="{741B8888-2B0A-49E1-9775-67C304EE5605}" destId="{4159A861-D982-4C8C-9372-A24C9BC2B496}" srcOrd="0" destOrd="0" presId="urn:microsoft.com/office/officeart/2008/layout/AlternatingHexagons"/>
    <dgm:cxn modelId="{9B024862-CA70-4A37-820A-1F0D0F684897}" srcId="{AC68EDFC-5E19-4339-849A-50F2940A9425}" destId="{118BAE5D-855E-4916-853C-1BE831317F04}" srcOrd="1" destOrd="0" parTransId="{DD1548A5-B861-4AB1-88EA-69D28617D31B}" sibTransId="{E0542F9E-FE44-4480-A0F9-0F070B3DAEE6}"/>
    <dgm:cxn modelId="{E77F0A31-9BA8-43EA-B913-89AFDAC975AD}" type="presOf" srcId="{9B65691C-14EE-4AFE-999B-BA5994BC1E75}" destId="{0D52DD77-1D68-4EA8-9367-9E2F5AC1BBA1}" srcOrd="0" destOrd="0" presId="urn:microsoft.com/office/officeart/2008/layout/AlternatingHexagons"/>
    <dgm:cxn modelId="{E307E87E-078B-4D55-81D0-0B0A010DA823}" type="presOf" srcId="{4434D7DC-EDE0-4541-B8C0-3EDFE3325251}" destId="{524FD0A6-3E5C-443D-9EA3-350FB258B930}" srcOrd="0" destOrd="0" presId="urn:microsoft.com/office/officeart/2008/layout/AlternatingHexagons"/>
    <dgm:cxn modelId="{14C74EE9-A489-4F3C-9B0F-F279D046AAC0}" type="presOf" srcId="{E0542F9E-FE44-4480-A0F9-0F070B3DAEE6}" destId="{B0689281-F81C-4ABB-BE10-689797ACC790}" srcOrd="0" destOrd="0" presId="urn:microsoft.com/office/officeart/2008/layout/AlternatingHexagons"/>
    <dgm:cxn modelId="{35790C24-DC94-46A3-9FF0-5121FE047459}" type="presOf" srcId="{64F2A7C4-6BBB-4FC5-8268-D6B23E894B7B}" destId="{FDA08B0F-EF3B-47FD-B8CB-31072118C411}" srcOrd="0" destOrd="0" presId="urn:microsoft.com/office/officeart/2008/layout/AlternatingHexagons"/>
    <dgm:cxn modelId="{B3959F46-3D86-4A36-9EED-93AC4784E6AC}" srcId="{AC68EDFC-5E19-4339-849A-50F2940A9425}" destId="{741B8888-2B0A-49E1-9775-67C304EE5605}" srcOrd="2" destOrd="0" parTransId="{9BD2E973-169D-47C4-BD70-59A2ED299D89}" sibTransId="{9B65691C-14EE-4AFE-999B-BA5994BC1E75}"/>
    <dgm:cxn modelId="{5FFDA673-5EDE-4482-8AB7-D53FBC471681}" type="presOf" srcId="{AC68EDFC-5E19-4339-849A-50F2940A9425}" destId="{1D00FFAE-37F8-4C85-B23B-C14FA6AD86D4}" srcOrd="0" destOrd="0" presId="urn:microsoft.com/office/officeart/2008/layout/AlternatingHexagons"/>
    <dgm:cxn modelId="{7CDC651F-E2AD-4B02-AA4D-81E5487CBFED}" type="presParOf" srcId="{1D00FFAE-37F8-4C85-B23B-C14FA6AD86D4}" destId="{5BE69734-8812-482A-8703-2BA0C8A8CE89}" srcOrd="0" destOrd="0" presId="urn:microsoft.com/office/officeart/2008/layout/AlternatingHexagons"/>
    <dgm:cxn modelId="{92DFE8EE-D4D0-4BF2-B90C-86EE1B2411B5}" type="presParOf" srcId="{5BE69734-8812-482A-8703-2BA0C8A8CE89}" destId="{FDA08B0F-EF3B-47FD-B8CB-31072118C411}" srcOrd="0" destOrd="0" presId="urn:microsoft.com/office/officeart/2008/layout/AlternatingHexagons"/>
    <dgm:cxn modelId="{1C429FFD-7E41-4BDC-B4ED-BC1650A780E8}" type="presParOf" srcId="{5BE69734-8812-482A-8703-2BA0C8A8CE89}" destId="{CE995AC5-5AAB-4F10-8DA6-B50BBAE5437E}" srcOrd="1" destOrd="0" presId="urn:microsoft.com/office/officeart/2008/layout/AlternatingHexagons"/>
    <dgm:cxn modelId="{53DD03D6-5378-4767-929F-11BB2C30FA0F}" type="presParOf" srcId="{5BE69734-8812-482A-8703-2BA0C8A8CE89}" destId="{CBA19302-2114-4E82-92C2-4A685AA65535}" srcOrd="2" destOrd="0" presId="urn:microsoft.com/office/officeart/2008/layout/AlternatingHexagons"/>
    <dgm:cxn modelId="{10EED170-66FA-4038-A908-8B87368502AA}" type="presParOf" srcId="{5BE69734-8812-482A-8703-2BA0C8A8CE89}" destId="{CD5FED2E-AD96-4EBC-B5C7-50BA36A0E61F}" srcOrd="3" destOrd="0" presId="urn:microsoft.com/office/officeart/2008/layout/AlternatingHexagons"/>
    <dgm:cxn modelId="{954B57D6-A034-453C-9D43-983DDE40378F}" type="presParOf" srcId="{5BE69734-8812-482A-8703-2BA0C8A8CE89}" destId="{524FD0A6-3E5C-443D-9EA3-350FB258B930}" srcOrd="4" destOrd="0" presId="urn:microsoft.com/office/officeart/2008/layout/AlternatingHexagons"/>
    <dgm:cxn modelId="{B53DB8B9-F3ED-499B-BAE1-EE37DD709B67}" type="presParOf" srcId="{1D00FFAE-37F8-4C85-B23B-C14FA6AD86D4}" destId="{34019F71-FF93-4B65-A5DF-AB9646E93258}" srcOrd="1" destOrd="0" presId="urn:microsoft.com/office/officeart/2008/layout/AlternatingHexagons"/>
    <dgm:cxn modelId="{6AA2C6BA-C457-4187-A3F6-53B9CFDCC7A5}" type="presParOf" srcId="{1D00FFAE-37F8-4C85-B23B-C14FA6AD86D4}" destId="{E27299F6-2DB6-46B9-9475-871A72E4C74F}" srcOrd="2" destOrd="0" presId="urn:microsoft.com/office/officeart/2008/layout/AlternatingHexagons"/>
    <dgm:cxn modelId="{20DEFEAC-1297-4573-9599-E89EA1278E13}" type="presParOf" srcId="{E27299F6-2DB6-46B9-9475-871A72E4C74F}" destId="{CE82ABC4-7F23-4292-9B37-D66A12C7E85D}" srcOrd="0" destOrd="0" presId="urn:microsoft.com/office/officeart/2008/layout/AlternatingHexagons"/>
    <dgm:cxn modelId="{929558D1-0617-40B8-92A1-5DB7F73E9263}" type="presParOf" srcId="{E27299F6-2DB6-46B9-9475-871A72E4C74F}" destId="{B02C7C41-5211-4922-93B4-73894D2EA31F}" srcOrd="1" destOrd="0" presId="urn:microsoft.com/office/officeart/2008/layout/AlternatingHexagons"/>
    <dgm:cxn modelId="{9674A230-62EE-44AE-A721-241E9F293BC8}" type="presParOf" srcId="{E27299F6-2DB6-46B9-9475-871A72E4C74F}" destId="{AB4F6E76-9C47-4968-950E-6DE7C34BF82D}" srcOrd="2" destOrd="0" presId="urn:microsoft.com/office/officeart/2008/layout/AlternatingHexagons"/>
    <dgm:cxn modelId="{3922721F-9258-4FA5-8632-9D1E2A1818C3}" type="presParOf" srcId="{E27299F6-2DB6-46B9-9475-871A72E4C74F}" destId="{AB0FA54C-B4C0-4BB7-B760-7C2E0B61B511}" srcOrd="3" destOrd="0" presId="urn:microsoft.com/office/officeart/2008/layout/AlternatingHexagons"/>
    <dgm:cxn modelId="{8F49706D-D8AC-4B2A-A97A-03DA78B0230E}" type="presParOf" srcId="{E27299F6-2DB6-46B9-9475-871A72E4C74F}" destId="{B0689281-F81C-4ABB-BE10-689797ACC790}" srcOrd="4" destOrd="0" presId="urn:microsoft.com/office/officeart/2008/layout/AlternatingHexagons"/>
    <dgm:cxn modelId="{9D407D46-549A-43BB-9D5A-D769A3BF7958}" type="presParOf" srcId="{1D00FFAE-37F8-4C85-B23B-C14FA6AD86D4}" destId="{21F60DD0-2783-4077-8935-1E23E3968973}" srcOrd="3" destOrd="0" presId="urn:microsoft.com/office/officeart/2008/layout/AlternatingHexagons"/>
    <dgm:cxn modelId="{563ECDDD-F26C-4C9B-B762-850CF7AE065F}" type="presParOf" srcId="{1D00FFAE-37F8-4C85-B23B-C14FA6AD86D4}" destId="{A03DF83E-F282-42AC-A5E6-242CC4C248D4}" srcOrd="4" destOrd="0" presId="urn:microsoft.com/office/officeart/2008/layout/AlternatingHexagons"/>
    <dgm:cxn modelId="{041831E0-6364-432C-A980-669D79E4DDB0}" type="presParOf" srcId="{A03DF83E-F282-42AC-A5E6-242CC4C248D4}" destId="{4159A861-D982-4C8C-9372-A24C9BC2B496}" srcOrd="0" destOrd="0" presId="urn:microsoft.com/office/officeart/2008/layout/AlternatingHexagons"/>
    <dgm:cxn modelId="{B7475DC5-6041-474B-8F8F-0E705B1E4B09}" type="presParOf" srcId="{A03DF83E-F282-42AC-A5E6-242CC4C248D4}" destId="{13B69418-B9E1-458A-A853-7239FE2290FF}" srcOrd="1" destOrd="0" presId="urn:microsoft.com/office/officeart/2008/layout/AlternatingHexagons"/>
    <dgm:cxn modelId="{63DC492B-51D0-42E4-9ACF-2B3E993E7C4B}" type="presParOf" srcId="{A03DF83E-F282-42AC-A5E6-242CC4C248D4}" destId="{D21CA61E-4C47-4FC9-979C-884A0F5FCFAB}" srcOrd="2" destOrd="0" presId="urn:microsoft.com/office/officeart/2008/layout/AlternatingHexagons"/>
    <dgm:cxn modelId="{92C90713-0F47-4790-AC67-559DF77B5A5F}" type="presParOf" srcId="{A03DF83E-F282-42AC-A5E6-242CC4C248D4}" destId="{F244DEF6-EC99-46E8-97E3-3423B72A16A2}" srcOrd="3" destOrd="0" presId="urn:microsoft.com/office/officeart/2008/layout/AlternatingHexagons"/>
    <dgm:cxn modelId="{9097544C-81F9-4F4D-86E5-50C0F585FD53}" type="presParOf" srcId="{A03DF83E-F282-42AC-A5E6-242CC4C248D4}" destId="{0D52DD77-1D68-4EA8-9367-9E2F5AC1BBA1}"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A08B0F-EF3B-47FD-B8CB-31072118C411}">
      <dsp:nvSpPr>
        <dsp:cNvPr id="0" name=""/>
        <dsp:cNvSpPr/>
      </dsp:nvSpPr>
      <dsp:spPr>
        <a:xfrm rot="5400000">
          <a:off x="2761610" y="102891"/>
          <a:ext cx="1581794" cy="1376161"/>
        </a:xfrm>
        <a:prstGeom prst="hexagon">
          <a:avLst>
            <a:gd name="adj" fmla="val 25000"/>
            <a:gd name="vf" fmla="val 11547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Integration</a:t>
          </a:r>
          <a:endParaRPr lang="en-US" sz="1300" kern="1200" dirty="0"/>
        </a:p>
      </dsp:txBody>
      <dsp:txXfrm rot="-5400000">
        <a:off x="3078878" y="246571"/>
        <a:ext cx="947257" cy="1088802"/>
      </dsp:txXfrm>
    </dsp:sp>
    <dsp:sp modelId="{CE995AC5-5AAB-4F10-8DA6-B50BBAE5437E}">
      <dsp:nvSpPr>
        <dsp:cNvPr id="0" name=""/>
        <dsp:cNvSpPr/>
      </dsp:nvSpPr>
      <dsp:spPr>
        <a:xfrm>
          <a:off x="4282347" y="316433"/>
          <a:ext cx="1765283" cy="949076"/>
        </a:xfrm>
        <a:prstGeom prst="rect">
          <a:avLst/>
        </a:prstGeom>
        <a:noFill/>
        <a:ln>
          <a:noFill/>
        </a:ln>
        <a:effectLst/>
      </dsp:spPr>
      <dsp:style>
        <a:lnRef idx="0">
          <a:scrgbClr r="0" g="0" b="0"/>
        </a:lnRef>
        <a:fillRef idx="0">
          <a:scrgbClr r="0" g="0" b="0"/>
        </a:fillRef>
        <a:effectRef idx="0">
          <a:scrgbClr r="0" g="0" b="0"/>
        </a:effectRef>
        <a:fontRef idx="minor"/>
      </dsp:style>
    </dsp:sp>
    <dsp:sp modelId="{524FD0A6-3E5C-443D-9EA3-350FB258B930}">
      <dsp:nvSpPr>
        <dsp:cNvPr id="0" name=""/>
        <dsp:cNvSpPr/>
      </dsp:nvSpPr>
      <dsp:spPr>
        <a:xfrm rot="5400000">
          <a:off x="1275355" y="102891"/>
          <a:ext cx="1581794" cy="1376161"/>
        </a:xfrm>
        <a:prstGeom prst="hexagon">
          <a:avLst>
            <a:gd name="adj" fmla="val 25000"/>
            <a:gd name="vf" fmla="val 11547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sz="3600" kern="1200" dirty="0" smtClean="0"/>
            <a:t>Load</a:t>
          </a:r>
          <a:endParaRPr lang="en-US" sz="3600" kern="1200" dirty="0"/>
        </a:p>
      </dsp:txBody>
      <dsp:txXfrm rot="-5400000">
        <a:off x="1592623" y="246571"/>
        <a:ext cx="947257" cy="1088802"/>
      </dsp:txXfrm>
    </dsp:sp>
    <dsp:sp modelId="{CE82ABC4-7F23-4292-9B37-D66A12C7E85D}">
      <dsp:nvSpPr>
        <dsp:cNvPr id="0" name=""/>
        <dsp:cNvSpPr/>
      </dsp:nvSpPr>
      <dsp:spPr>
        <a:xfrm rot="5400000">
          <a:off x="2015635" y="1445519"/>
          <a:ext cx="1581794" cy="1376161"/>
        </a:xfrm>
        <a:prstGeom prst="hexagon">
          <a:avLst>
            <a:gd name="adj" fmla="val 25000"/>
            <a:gd name="vf" fmla="val 11547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Regression</a:t>
          </a:r>
          <a:endParaRPr lang="en-US" sz="1300" kern="1200" dirty="0"/>
        </a:p>
      </dsp:txBody>
      <dsp:txXfrm rot="-5400000">
        <a:off x="2332903" y="1589199"/>
        <a:ext cx="947257" cy="1088802"/>
      </dsp:txXfrm>
    </dsp:sp>
    <dsp:sp modelId="{B02C7C41-5211-4922-93B4-73894D2EA31F}">
      <dsp:nvSpPr>
        <dsp:cNvPr id="0" name=""/>
        <dsp:cNvSpPr/>
      </dsp:nvSpPr>
      <dsp:spPr>
        <a:xfrm>
          <a:off x="353169" y="1659061"/>
          <a:ext cx="1708338" cy="949076"/>
        </a:xfrm>
        <a:prstGeom prst="rect">
          <a:avLst/>
        </a:prstGeom>
        <a:noFill/>
        <a:ln>
          <a:noFill/>
        </a:ln>
        <a:effectLst/>
      </dsp:spPr>
      <dsp:style>
        <a:lnRef idx="0">
          <a:scrgbClr r="0" g="0" b="0"/>
        </a:lnRef>
        <a:fillRef idx="0">
          <a:scrgbClr r="0" g="0" b="0"/>
        </a:fillRef>
        <a:effectRef idx="0">
          <a:scrgbClr r="0" g="0" b="0"/>
        </a:effectRef>
        <a:fontRef idx="minor"/>
      </dsp:style>
    </dsp:sp>
    <dsp:sp modelId="{B0689281-F81C-4ABB-BE10-689797ACC790}">
      <dsp:nvSpPr>
        <dsp:cNvPr id="0" name=""/>
        <dsp:cNvSpPr/>
      </dsp:nvSpPr>
      <dsp:spPr>
        <a:xfrm rot="5400000">
          <a:off x="3501890" y="1445519"/>
          <a:ext cx="1581794" cy="1376161"/>
        </a:xfrm>
        <a:prstGeom prst="hexagon">
          <a:avLst>
            <a:gd name="adj" fmla="val 25000"/>
            <a:gd name="vf" fmla="val 11547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333500">
            <a:lnSpc>
              <a:spcPct val="90000"/>
            </a:lnSpc>
            <a:spcBef>
              <a:spcPct val="0"/>
            </a:spcBef>
            <a:spcAft>
              <a:spcPct val="35000"/>
            </a:spcAft>
          </a:pPr>
          <a:r>
            <a:rPr lang="en-US" sz="3000" kern="1200" dirty="0" smtClean="0"/>
            <a:t>Stress</a:t>
          </a:r>
          <a:endParaRPr lang="en-US" sz="3000" kern="1200" dirty="0"/>
        </a:p>
      </dsp:txBody>
      <dsp:txXfrm rot="-5400000">
        <a:off x="3819158" y="1589199"/>
        <a:ext cx="947257" cy="1088802"/>
      </dsp:txXfrm>
    </dsp:sp>
    <dsp:sp modelId="{4159A861-D982-4C8C-9372-A24C9BC2B496}">
      <dsp:nvSpPr>
        <dsp:cNvPr id="0" name=""/>
        <dsp:cNvSpPr/>
      </dsp:nvSpPr>
      <dsp:spPr>
        <a:xfrm rot="5400000">
          <a:off x="2761610" y="2788146"/>
          <a:ext cx="1581794" cy="1376161"/>
        </a:xfrm>
        <a:prstGeom prst="hexagon">
          <a:avLst>
            <a:gd name="adj" fmla="val 25000"/>
            <a:gd name="vf" fmla="val 115470"/>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Performance</a:t>
          </a:r>
          <a:endParaRPr lang="en-US" sz="1200" kern="1200" dirty="0"/>
        </a:p>
      </dsp:txBody>
      <dsp:txXfrm rot="-5400000">
        <a:off x="3078878" y="2931826"/>
        <a:ext cx="947257" cy="1088802"/>
      </dsp:txXfrm>
    </dsp:sp>
    <dsp:sp modelId="{13B69418-B9E1-458A-A853-7239FE2290FF}">
      <dsp:nvSpPr>
        <dsp:cNvPr id="0" name=""/>
        <dsp:cNvSpPr/>
      </dsp:nvSpPr>
      <dsp:spPr>
        <a:xfrm>
          <a:off x="4282347" y="3001689"/>
          <a:ext cx="1765283" cy="949076"/>
        </a:xfrm>
        <a:prstGeom prst="rect">
          <a:avLst/>
        </a:prstGeom>
        <a:noFill/>
        <a:ln>
          <a:noFill/>
        </a:ln>
        <a:effectLst/>
      </dsp:spPr>
      <dsp:style>
        <a:lnRef idx="0">
          <a:scrgbClr r="0" g="0" b="0"/>
        </a:lnRef>
        <a:fillRef idx="0">
          <a:scrgbClr r="0" g="0" b="0"/>
        </a:fillRef>
        <a:effectRef idx="0">
          <a:scrgbClr r="0" g="0" b="0"/>
        </a:effectRef>
        <a:fontRef idx="minor"/>
      </dsp:style>
    </dsp:sp>
    <dsp:sp modelId="{0D52DD77-1D68-4EA8-9367-9E2F5AC1BBA1}">
      <dsp:nvSpPr>
        <dsp:cNvPr id="0" name=""/>
        <dsp:cNvSpPr/>
      </dsp:nvSpPr>
      <dsp:spPr>
        <a:xfrm rot="5400000">
          <a:off x="1275355" y="2788146"/>
          <a:ext cx="1581794" cy="1376161"/>
        </a:xfrm>
        <a:prstGeom prst="hexagon">
          <a:avLst>
            <a:gd name="adj" fmla="val 25000"/>
            <a:gd name="vf" fmla="val 11547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sz="3600" kern="1200" dirty="0" smtClean="0"/>
            <a:t>UAT</a:t>
          </a:r>
          <a:endParaRPr lang="en-US" sz="3600" kern="1200" dirty="0"/>
        </a:p>
      </dsp:txBody>
      <dsp:txXfrm rot="-5400000">
        <a:off x="1592623" y="2931826"/>
        <a:ext cx="947257" cy="1088802"/>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vl1pPr>
          </a:lstStyle>
          <a:p>
            <a:pPr>
              <a:defRPr/>
            </a:pPr>
            <a:endParaRPr lang="en-US"/>
          </a:p>
        </p:txBody>
      </p:sp>
      <p:sp>
        <p:nvSpPr>
          <p:cNvPr id="18432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18432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vl1pPr>
          </a:lstStyle>
          <a:p>
            <a:pPr>
              <a:defRPr/>
            </a:pPr>
            <a:endParaRPr lang="en-US"/>
          </a:p>
        </p:txBody>
      </p:sp>
      <p:sp>
        <p:nvSpPr>
          <p:cNvPr id="18432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fld id="{F9664CAC-B6A8-4CF1-BC8F-EDE66113BFC3}" type="slidenum">
              <a:rPr lang="en-US"/>
              <a:pPr>
                <a:defRPr/>
              </a:pPr>
              <a:t>‹#›</a:t>
            </a:fld>
            <a:endParaRPr lang="en-US"/>
          </a:p>
        </p:txBody>
      </p:sp>
    </p:spTree>
    <p:extLst>
      <p:ext uri="{BB962C8B-B14F-4D97-AF65-F5344CB8AC3E}">
        <p14:creationId xmlns:p14="http://schemas.microsoft.com/office/powerpoint/2010/main" val="3791712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519A8AA2-1969-4296-A068-C5F6397455A5}" type="datetimeFigureOut">
              <a:rPr lang="en-US"/>
              <a:pPr>
                <a:defRPr/>
              </a:pPr>
              <a:t>4/26/2013</a:t>
            </a:fld>
            <a:endParaRPr lang="en-US"/>
          </a:p>
        </p:txBody>
      </p:sp>
      <p:sp>
        <p:nvSpPr>
          <p:cNvPr id="4" name="Slide Image Placeholder 3"/>
          <p:cNvSpPr>
            <a:spLocks noGrp="1" noRot="1" noChangeAspect="1"/>
          </p:cNvSpPr>
          <p:nvPr>
            <p:ph type="sldImg" idx="2"/>
          </p:nvPr>
        </p:nvSpPr>
        <p:spPr>
          <a:xfrm>
            <a:off x="1217613" y="696913"/>
            <a:ext cx="4575175" cy="34861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435EF03A-B859-44C7-8AC3-14880B2FE4AF}" type="slidenum">
              <a:rPr lang="en-US"/>
              <a:pPr>
                <a:defRPr/>
              </a:pPr>
              <a:t>‹#›</a:t>
            </a:fld>
            <a:endParaRPr lang="en-US"/>
          </a:p>
        </p:txBody>
      </p:sp>
    </p:spTree>
    <p:extLst>
      <p:ext uri="{BB962C8B-B14F-4D97-AF65-F5344CB8AC3E}">
        <p14:creationId xmlns:p14="http://schemas.microsoft.com/office/powerpoint/2010/main" val="24681923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1</a:t>
            </a:fld>
            <a:endParaRPr lang="en-US"/>
          </a:p>
        </p:txBody>
      </p:sp>
    </p:spTree>
    <p:extLst>
      <p:ext uri="{BB962C8B-B14F-4D97-AF65-F5344CB8AC3E}">
        <p14:creationId xmlns:p14="http://schemas.microsoft.com/office/powerpoint/2010/main" val="4071921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r>
              <a:rPr lang="en-US" sz="2400" dirty="0" smtClean="0"/>
              <a:t>These types of testing are all VERY important</a:t>
            </a:r>
          </a:p>
          <a:p>
            <a:endParaRPr lang="en-US" sz="2400" dirty="0" smtClean="0"/>
          </a:p>
          <a:p>
            <a:r>
              <a:rPr lang="en-US" sz="2400" dirty="0" smtClean="0"/>
              <a:t>And implementing TDD does not reduce or remove the need for these types of testing</a:t>
            </a:r>
          </a:p>
          <a:p>
            <a:endParaRPr lang="en-US" sz="2400" dirty="0" smtClean="0"/>
          </a:p>
          <a:p>
            <a:r>
              <a:rPr lang="en-US" sz="2400" dirty="0" smtClean="0"/>
              <a:t>What it does is significantly reduce the time spent in these testing cycles by </a:t>
            </a:r>
          </a:p>
          <a:p>
            <a:pPr lvl="1"/>
            <a:r>
              <a:rPr lang="en-US" sz="2100" dirty="0" smtClean="0"/>
              <a:t>Reducing the number of bugs</a:t>
            </a:r>
          </a:p>
          <a:p>
            <a:pPr lvl="1"/>
            <a:r>
              <a:rPr lang="en-US" sz="2100" dirty="0" smtClean="0"/>
              <a:t>Reducing the time needed to resolve bugs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10</a:t>
            </a:fld>
            <a:endParaRPr lang="en-US" smtClean="0"/>
          </a:p>
        </p:txBody>
      </p:sp>
    </p:spTree>
    <p:extLst>
      <p:ext uri="{BB962C8B-B14F-4D97-AF65-F5344CB8AC3E}">
        <p14:creationId xmlns:p14="http://schemas.microsoft.com/office/powerpoint/2010/main" val="2031637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2 or more interconnected pieces of a software system</a:t>
            </a:r>
          </a:p>
          <a:p>
            <a:pPr lvl="1"/>
            <a:r>
              <a:rPr lang="en-US" sz="2000" dirty="0" smtClean="0"/>
              <a:t>Necessary evil…but once everything has been unit tested</a:t>
            </a:r>
          </a:p>
          <a:p>
            <a:pPr lvl="1"/>
            <a:r>
              <a:rPr lang="en-US" sz="2000" dirty="0" smtClean="0"/>
              <a:t>Can have external dependencies (DB, Services, File System, Hardware, etc.)</a:t>
            </a:r>
          </a:p>
          <a:p>
            <a:pPr lvl="1"/>
            <a:r>
              <a:rPr lang="en-US" sz="2000" dirty="0" smtClean="0"/>
              <a:t>Typically run longer than unit tests</a:t>
            </a:r>
          </a:p>
          <a:p>
            <a:pPr lvl="1"/>
            <a:r>
              <a:rPr lang="en-US" sz="2000" dirty="0" smtClean="0"/>
              <a:t>Often require setup of resources</a:t>
            </a:r>
          </a:p>
          <a:p>
            <a:pPr lvl="1"/>
            <a:r>
              <a:rPr lang="en-US" sz="2000" dirty="0" smtClean="0"/>
              <a:t>Harder to automate</a:t>
            </a:r>
          </a:p>
          <a:p>
            <a:pPr lvl="1"/>
            <a:r>
              <a:rPr lang="en-US" sz="2000" dirty="0" smtClean="0"/>
              <a:t>For all those reasons they are run less often</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11</a:t>
            </a:fld>
            <a:endParaRPr lang="en-US" smtClean="0"/>
          </a:p>
        </p:txBody>
      </p:sp>
    </p:spTree>
    <p:extLst>
      <p:ext uri="{BB962C8B-B14F-4D97-AF65-F5344CB8AC3E}">
        <p14:creationId xmlns:p14="http://schemas.microsoft.com/office/powerpoint/2010/main" val="3399139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the entire software system after applying changes to ensure they did not affect other parts of the system</a:t>
            </a:r>
          </a:p>
          <a:p>
            <a:pPr lvl="1"/>
            <a:r>
              <a:rPr lang="en-US" sz="2000" dirty="0" smtClean="0"/>
              <a:t>Complete end – to – end system test</a:t>
            </a:r>
          </a:p>
          <a:p>
            <a:pPr lvl="1"/>
            <a:r>
              <a:rPr lang="en-US" sz="2000" dirty="0" smtClean="0"/>
              <a:t>Usually manual</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12</a:t>
            </a:fld>
            <a:endParaRPr lang="en-US" smtClean="0"/>
          </a:p>
        </p:txBody>
      </p:sp>
    </p:spTree>
    <p:extLst>
      <p:ext uri="{BB962C8B-B14F-4D97-AF65-F5344CB8AC3E}">
        <p14:creationId xmlns:p14="http://schemas.microsoft.com/office/powerpoint/2010/main" val="737038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to make sure system does what the users expect it to do</a:t>
            </a:r>
          </a:p>
          <a:p>
            <a:pPr lvl="1"/>
            <a:r>
              <a:rPr lang="en-US" sz="2000" dirty="0" smtClean="0"/>
              <a:t>Lots of users in a room doing whatever it is they do</a:t>
            </a:r>
          </a:p>
          <a:p>
            <a:pPr lvl="1"/>
            <a:r>
              <a:rPr lang="en-US" sz="2000" dirty="0" smtClean="0"/>
              <a:t>Manual</a:t>
            </a:r>
          </a:p>
          <a:p>
            <a:pPr lvl="1"/>
            <a:r>
              <a:rPr lang="en-US" sz="2000" dirty="0" smtClean="0"/>
              <a:t>Time consuming</a:t>
            </a:r>
          </a:p>
          <a:p>
            <a:pPr lvl="1"/>
            <a:r>
              <a:rPr lang="en-US" sz="2000" dirty="0" smtClean="0"/>
              <a:t>Stressful for you and the users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13</a:t>
            </a:fld>
            <a:endParaRPr lang="en-US" smtClean="0"/>
          </a:p>
        </p:txBody>
      </p:sp>
    </p:spTree>
    <p:extLst>
      <p:ext uri="{BB962C8B-B14F-4D97-AF65-F5344CB8AC3E}">
        <p14:creationId xmlns:p14="http://schemas.microsoft.com/office/powerpoint/2010/main" val="3080262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to ensure the system meets the performance requirements defined in the SLA.</a:t>
            </a:r>
          </a:p>
          <a:p>
            <a:pPr lvl="1"/>
            <a:r>
              <a:rPr lang="en-US" sz="2000" dirty="0" smtClean="0"/>
              <a:t>Test runs are automated but script creation is manual and time consuming</a:t>
            </a:r>
          </a:p>
          <a:p>
            <a:pPr lvl="1"/>
            <a:r>
              <a:rPr lang="en-US" sz="2000" dirty="0" smtClean="0"/>
              <a:t>Requires separate data for performing tests</a:t>
            </a:r>
          </a:p>
          <a:p>
            <a:pPr lvl="1"/>
            <a:r>
              <a:rPr lang="en-US" sz="2000" dirty="0" smtClean="0"/>
              <a:t>Tooling is expensive</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14</a:t>
            </a:fld>
            <a:endParaRPr lang="en-US" smtClean="0"/>
          </a:p>
        </p:txBody>
      </p:sp>
    </p:spTree>
    <p:extLst>
      <p:ext uri="{BB962C8B-B14F-4D97-AF65-F5344CB8AC3E}">
        <p14:creationId xmlns:p14="http://schemas.microsoft.com/office/powerpoint/2010/main" val="3670900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how the system behaves under load</a:t>
            </a:r>
          </a:p>
          <a:p>
            <a:pPr lvl="1"/>
            <a:r>
              <a:rPr lang="en-US" sz="2000" dirty="0" smtClean="0"/>
              <a:t>Automated</a:t>
            </a:r>
          </a:p>
          <a:p>
            <a:pPr lvl="1"/>
            <a:r>
              <a:rPr lang="en-US" sz="2000" dirty="0" smtClean="0"/>
              <a:t>Tooling is expensive</a:t>
            </a:r>
          </a:p>
          <a:p>
            <a:pPr lvl="1"/>
            <a:r>
              <a:rPr lang="en-US" sz="2000" dirty="0" smtClean="0"/>
              <a:t>Setup is time consuming</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15</a:t>
            </a:fld>
            <a:endParaRPr lang="en-US" smtClean="0"/>
          </a:p>
        </p:txBody>
      </p:sp>
    </p:spTree>
    <p:extLst>
      <p:ext uri="{BB962C8B-B14F-4D97-AF65-F5344CB8AC3E}">
        <p14:creationId xmlns:p14="http://schemas.microsoft.com/office/powerpoint/2010/main" val="285344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the system fails and verifying how the system responds is acceptable</a:t>
            </a:r>
          </a:p>
          <a:p>
            <a:pPr lvl="1"/>
            <a:r>
              <a:rPr lang="en-US" sz="2000" dirty="0" smtClean="0"/>
              <a:t>Requires effort to get the system to fail</a:t>
            </a:r>
          </a:p>
          <a:p>
            <a:pPr lvl="1"/>
            <a:r>
              <a:rPr lang="en-US" sz="2000" dirty="0" smtClean="0"/>
              <a:t>Typically for verifying error messages and data state are valid during failures</a:t>
            </a:r>
          </a:p>
          <a:p>
            <a:pPr lvl="1"/>
            <a:r>
              <a:rPr lang="en-US" sz="2000" dirty="0" smtClean="0"/>
              <a:t>Automated to make system fail, but requires manual verification</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16</a:t>
            </a:fld>
            <a:endParaRPr lang="en-US" smtClean="0"/>
          </a:p>
        </p:txBody>
      </p:sp>
    </p:spTree>
    <p:extLst>
      <p:ext uri="{BB962C8B-B14F-4D97-AF65-F5344CB8AC3E}">
        <p14:creationId xmlns:p14="http://schemas.microsoft.com/office/powerpoint/2010/main" val="3692372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216025" y="704850"/>
            <a:ext cx="4621213"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70000" lnSpcReduction="20000"/>
          </a:bodyPr>
          <a:lstStyle/>
          <a:p>
            <a:pPr marL="342900" indent="-342900">
              <a:buFont typeface="Arial" panose="020B0604020202020204" pitchFamily="34" charset="0"/>
              <a:buChar char="•"/>
            </a:pPr>
            <a:r>
              <a:rPr lang="en-US" sz="2000" kern="0" dirty="0" smtClean="0">
                <a:solidFill>
                  <a:srgbClr val="000000"/>
                </a:solidFill>
              </a:rPr>
              <a:t>Integration Testing</a:t>
            </a:r>
          </a:p>
          <a:p>
            <a:pPr marL="342900" indent="-342900">
              <a:buFont typeface="Arial" panose="020B0604020202020204" pitchFamily="34" charset="0"/>
              <a:buChar char="•"/>
            </a:pPr>
            <a:r>
              <a:rPr lang="en-US" sz="2000" kern="0" dirty="0" smtClean="0">
                <a:solidFill>
                  <a:srgbClr val="000000"/>
                </a:solidFill>
              </a:rPr>
              <a:t>Regression Testing</a:t>
            </a:r>
          </a:p>
          <a:p>
            <a:pPr marL="342900" lvl="0" indent="-342900">
              <a:buFont typeface="Arial" panose="020B0604020202020204" pitchFamily="34" charset="0"/>
              <a:buChar char="•"/>
            </a:pPr>
            <a:r>
              <a:rPr lang="en-US" sz="2000" kern="0" dirty="0" smtClean="0">
                <a:solidFill>
                  <a:srgbClr val="000000"/>
                </a:solidFill>
              </a:rPr>
              <a:t>User Acceptance Testing (UAT)</a:t>
            </a:r>
          </a:p>
          <a:p>
            <a:pPr marL="342900" lvl="0" indent="-342900">
              <a:buFont typeface="Arial" panose="020B0604020202020204" pitchFamily="34" charset="0"/>
              <a:buChar char="•"/>
            </a:pPr>
            <a:r>
              <a:rPr lang="en-US" sz="2000" kern="0" dirty="0" smtClean="0">
                <a:solidFill>
                  <a:srgbClr val="000000"/>
                </a:solidFill>
              </a:rPr>
              <a:t>Performance Testing</a:t>
            </a:r>
          </a:p>
          <a:p>
            <a:pPr marL="342900" lvl="0" indent="-342900">
              <a:buFont typeface="Arial" panose="020B0604020202020204" pitchFamily="34" charset="0"/>
              <a:buChar char="•"/>
            </a:pPr>
            <a:r>
              <a:rPr lang="en-US" sz="2000" kern="0" dirty="0" smtClean="0">
                <a:solidFill>
                  <a:srgbClr val="000000"/>
                </a:solidFill>
              </a:rPr>
              <a:t>Load Testing</a:t>
            </a:r>
          </a:p>
          <a:p>
            <a:pPr marL="342900" lvl="0" indent="-342900">
              <a:buFont typeface="Arial" panose="020B0604020202020204" pitchFamily="34" charset="0"/>
              <a:buChar char="•"/>
            </a:pPr>
            <a:r>
              <a:rPr lang="en-US" sz="2000" kern="0" dirty="0" smtClean="0">
                <a:solidFill>
                  <a:srgbClr val="000000"/>
                </a:solidFill>
              </a:rPr>
              <a:t>Stress Testing</a:t>
            </a:r>
          </a:p>
          <a:p>
            <a:endParaRPr lang="en-US" sz="2000" dirty="0" smtClean="0"/>
          </a:p>
          <a:p>
            <a:endParaRPr lang="en-US" sz="2000" dirty="0" smtClean="0"/>
          </a:p>
          <a:p>
            <a:r>
              <a:rPr lang="en-US" sz="2000" dirty="0" smtClean="0"/>
              <a:t>These </a:t>
            </a:r>
            <a:r>
              <a:rPr lang="en-US" sz="2000" dirty="0"/>
              <a:t>types of testing are all VERY important</a:t>
            </a:r>
          </a:p>
          <a:p>
            <a:endParaRPr lang="en-US" sz="2000" dirty="0"/>
          </a:p>
          <a:p>
            <a:r>
              <a:rPr lang="en-US" sz="2000" dirty="0"/>
              <a:t>And implementing TDD does not reduce or remove the need for these types of </a:t>
            </a:r>
          </a:p>
          <a:p>
            <a:r>
              <a:rPr lang="en-US" sz="2000" dirty="0"/>
              <a:t>testing</a:t>
            </a:r>
          </a:p>
          <a:p>
            <a:endParaRPr lang="en-US" sz="2000" dirty="0"/>
          </a:p>
          <a:p>
            <a:r>
              <a:rPr lang="en-US" sz="2000" dirty="0"/>
              <a:t>What it does is significantly reduce the time spent in these testing cycles by </a:t>
            </a:r>
          </a:p>
          <a:p>
            <a:pPr lvl="1"/>
            <a:r>
              <a:rPr lang="en-US" sz="2000" dirty="0"/>
              <a:t>Reducing the number of bugs</a:t>
            </a:r>
          </a:p>
          <a:p>
            <a:pPr lvl="1"/>
            <a:r>
              <a:rPr lang="en-US" sz="2000" dirty="0"/>
              <a:t>Reducing the time needed to resolve bugs</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17</a:t>
            </a:fld>
            <a:endParaRPr lang="en-US" smtClean="0"/>
          </a:p>
        </p:txBody>
      </p:sp>
    </p:spTree>
    <p:extLst>
      <p:ext uri="{BB962C8B-B14F-4D97-AF65-F5344CB8AC3E}">
        <p14:creationId xmlns:p14="http://schemas.microsoft.com/office/powerpoint/2010/main" val="140481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92500" lnSpcReduction="10000"/>
          </a:bodyPr>
          <a:lstStyle/>
          <a:p>
            <a:r>
              <a:rPr lang="en-US" sz="2300" b="1" dirty="0" smtClean="0"/>
              <a:t>Test-driven development</a:t>
            </a:r>
            <a:r>
              <a:rPr lang="en-US" sz="2300" dirty="0" smtClean="0"/>
              <a:t> (</a:t>
            </a:r>
            <a:r>
              <a:rPr lang="en-US" sz="2300" b="1" dirty="0" smtClean="0"/>
              <a:t>TDD</a:t>
            </a:r>
            <a:r>
              <a:rPr lang="en-US" sz="2300" dirty="0" smtClean="0"/>
              <a:t>) is a software development process that relies on the repetition of a very short development cycle: first the developer writes a failing automated test case that defines a desired improvement or new function, then produces code to pass that test and finally refactors the new code to acceptable standards.</a:t>
            </a:r>
          </a:p>
          <a:p>
            <a:pPr lvl="1"/>
            <a:r>
              <a:rPr lang="en-US" sz="2000" dirty="0" smtClean="0"/>
              <a:t>Often referred to Test-First Development</a:t>
            </a:r>
          </a:p>
          <a:p>
            <a:pPr lvl="1"/>
            <a:r>
              <a:rPr lang="en-US" sz="2000" dirty="0" smtClean="0"/>
              <a:t>Process of writing tests before writing code</a:t>
            </a:r>
          </a:p>
          <a:p>
            <a:pPr marL="482600" lvl="1" indent="0">
              <a:buNone/>
            </a:pPr>
            <a:endParaRPr lang="en-US" sz="2000" dirty="0" smtClean="0"/>
          </a:p>
          <a:p>
            <a:r>
              <a:rPr lang="en-US" sz="2000" b="1" dirty="0" smtClean="0"/>
              <a:t>Kent Beck</a:t>
            </a:r>
            <a:r>
              <a:rPr lang="en-US" sz="2000" dirty="0" smtClean="0"/>
              <a:t>, is credited with having developed or 'rediscovered' the technique</a:t>
            </a:r>
            <a:endParaRPr lang="en-US" sz="2000" dirty="0" smtClean="0">
              <a:sym typeface="Wingdings" pitchFamily="2" charset="2"/>
            </a:endParaRP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18</a:t>
            </a:fld>
            <a:endParaRPr lang="en-US" smtClean="0"/>
          </a:p>
        </p:txBody>
      </p:sp>
    </p:spTree>
    <p:extLst>
      <p:ext uri="{BB962C8B-B14F-4D97-AF65-F5344CB8AC3E}">
        <p14:creationId xmlns:p14="http://schemas.microsoft.com/office/powerpoint/2010/main" val="1797608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200" dirty="0" smtClean="0"/>
              <a:t>The key to Test-Driven-Development</a:t>
            </a:r>
            <a:r>
              <a:rPr lang="en-US" sz="1200" baseline="0" dirty="0" smtClean="0"/>
              <a:t> is </a:t>
            </a:r>
            <a:r>
              <a:rPr lang="en-US" sz="1200" b="1" baseline="0" dirty="0" smtClean="0"/>
              <a:t>Unit Testing</a:t>
            </a:r>
            <a:endParaRPr lang="en-US" sz="1200" b="1" dirty="0" smtClean="0"/>
          </a:p>
          <a:p>
            <a:pPr marL="0" marR="0" indent="0" algn="l" defTabSz="914400" rtl="0" eaLnBrk="1" fontAlgn="base" latinLnBrk="0" hangingPunct="1">
              <a:lnSpc>
                <a:spcPct val="100000"/>
              </a:lnSpc>
              <a:spcBef>
                <a:spcPct val="0"/>
              </a:spcBef>
              <a:spcAft>
                <a:spcPct val="0"/>
              </a:spcAft>
              <a:buClrTx/>
              <a:buSzTx/>
              <a:buFontTx/>
              <a:buNone/>
              <a:tabLst/>
              <a:defRPr/>
            </a:pPr>
            <a:r>
              <a:rPr lang="en-US" sz="1200" dirty="0" smtClean="0"/>
              <a:t>The </a:t>
            </a:r>
            <a:r>
              <a:rPr lang="en-US" sz="1200" dirty="0" smtClean="0"/>
              <a:t>act of testing piece of code, usually a method, that tests a very small piece of functionality by invoking it and verifying assumptions.</a:t>
            </a:r>
            <a:endParaRPr lang="en-US" sz="1200" kern="0" dirty="0" smtClean="0">
              <a:solidFill>
                <a:srgbClr val="000000"/>
              </a:solidFill>
            </a:endParaRP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19</a:t>
            </a:fld>
            <a:endParaRPr lang="en-US" smtClean="0"/>
          </a:p>
        </p:txBody>
      </p:sp>
    </p:spTree>
    <p:extLst>
      <p:ext uri="{BB962C8B-B14F-4D97-AF65-F5344CB8AC3E}">
        <p14:creationId xmlns:p14="http://schemas.microsoft.com/office/powerpoint/2010/main" val="2707260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a:buFont typeface="Arial" panose="020B0604020202020204" pitchFamily="34" charset="0"/>
              <a:buChar char="•"/>
            </a:pPr>
            <a:r>
              <a:rPr lang="en-US" sz="1200" dirty="0" smtClean="0"/>
              <a:t>Microsoft MVP: ASP.NET</a:t>
            </a:r>
          </a:p>
          <a:p>
            <a:pPr marL="171450" indent="-171450">
              <a:buFont typeface="Arial" panose="020B0604020202020204" pitchFamily="34" charset="0"/>
              <a:buChar char="•"/>
            </a:pPr>
            <a:r>
              <a:rPr lang="en-US" sz="1200" dirty="0" smtClean="0"/>
              <a:t>Senior Software Engineer II at Skyline Technologies</a:t>
            </a:r>
          </a:p>
          <a:p>
            <a:pPr marL="171450" indent="-171450">
              <a:buFont typeface="Arial" panose="020B0604020202020204" pitchFamily="34" charset="0"/>
              <a:buChar char="•"/>
            </a:pPr>
            <a:r>
              <a:rPr lang="en-US" sz="1200" dirty="0" smtClean="0"/>
              <a:t>Been developing software for over 10 years</a:t>
            </a:r>
          </a:p>
          <a:p>
            <a:pPr marL="171450" indent="-171450">
              <a:buFont typeface="Arial" panose="020B0604020202020204" pitchFamily="34" charset="0"/>
              <a:buChar char="•"/>
            </a:pPr>
            <a:r>
              <a:rPr lang="en-US" sz="1200" dirty="0" smtClean="0"/>
              <a:t>Primary focus on the Microsoft Web stack.</a:t>
            </a:r>
          </a:p>
          <a:p>
            <a:pPr marL="171450" indent="-171450">
              <a:buFont typeface="Arial" panose="020B0604020202020204" pitchFamily="34" charset="0"/>
              <a:buChar char="•"/>
            </a:pPr>
            <a:r>
              <a:rPr lang="en-US" sz="1200" dirty="0" smtClean="0"/>
              <a:t>Local/Regional/National Speaker</a:t>
            </a:r>
          </a:p>
          <a:p>
            <a:pPr marL="171450" indent="-171450">
              <a:buFont typeface="Arial" panose="020B0604020202020204" pitchFamily="34" charset="0"/>
              <a:buChar char="•"/>
            </a:pPr>
            <a:r>
              <a:rPr lang="en-US" sz="1200" dirty="0" smtClean="0"/>
              <a:t>Author (MSDN, </a:t>
            </a:r>
            <a:r>
              <a:rPr lang="en-US" sz="1200" dirty="0" err="1" smtClean="0"/>
              <a:t>Pluralsight</a:t>
            </a:r>
            <a:r>
              <a:rPr lang="en-US" sz="1200" dirty="0" smtClean="0"/>
              <a:t>)</a:t>
            </a:r>
          </a:p>
          <a:p>
            <a:pPr marL="171450" indent="-171450">
              <a:buFont typeface="Arial" panose="020B0604020202020204" pitchFamily="34" charset="0"/>
              <a:buChar char="•"/>
            </a:pPr>
            <a:r>
              <a:rPr lang="en-US" sz="1200" dirty="0" smtClean="0"/>
              <a:t>President of Fox Valley .NET UG.</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a:t>
            </a:fld>
            <a:endParaRPr lang="en-US" smtClean="0"/>
          </a:p>
        </p:txBody>
      </p:sp>
    </p:spTree>
    <p:extLst>
      <p:ext uri="{BB962C8B-B14F-4D97-AF65-F5344CB8AC3E}">
        <p14:creationId xmlns:p14="http://schemas.microsoft.com/office/powerpoint/2010/main" val="36038388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77500" lnSpcReduction="20000"/>
          </a:bodyPr>
          <a:lstStyle/>
          <a:p>
            <a:pPr>
              <a:buFontTx/>
              <a:buChar char="-"/>
            </a:pPr>
            <a:r>
              <a:rPr lang="en-US" sz="2000" dirty="0" smtClean="0"/>
              <a:t>So what are the characteristics of a good unit test</a:t>
            </a:r>
          </a:p>
          <a:p>
            <a:pPr>
              <a:buFontTx/>
              <a:buNone/>
            </a:pPr>
            <a:endParaRPr lang="en-US" sz="2000" b="1" dirty="0" smtClean="0"/>
          </a:p>
          <a:p>
            <a:pPr marL="345815" indent="-345815">
              <a:buFont typeface="Arial" panose="020B0604020202020204" pitchFamily="34" charset="0"/>
              <a:buChar char="•"/>
            </a:pPr>
            <a:r>
              <a:rPr lang="en-US" sz="2000" dirty="0" smtClean="0"/>
              <a:t>Automated and repeatable</a:t>
            </a:r>
          </a:p>
          <a:p>
            <a:pPr marL="345815" indent="-345815">
              <a:buFont typeface="Arial" panose="020B0604020202020204" pitchFamily="34" charset="0"/>
              <a:buChar char="•"/>
            </a:pPr>
            <a:r>
              <a:rPr lang="en-US" sz="2000" dirty="0" smtClean="0"/>
              <a:t>Easy to implement</a:t>
            </a:r>
          </a:p>
          <a:p>
            <a:pPr marL="345815" indent="-345815">
              <a:buFont typeface="Arial" panose="020B0604020202020204" pitchFamily="34" charset="0"/>
              <a:buChar char="•"/>
            </a:pPr>
            <a:r>
              <a:rPr lang="en-US" sz="2000" dirty="0" smtClean="0"/>
              <a:t>On demand/push of a button</a:t>
            </a:r>
          </a:p>
          <a:p>
            <a:pPr marL="345815" indent="-345815">
              <a:buFont typeface="Arial" panose="020B0604020202020204" pitchFamily="34" charset="0"/>
              <a:buChar char="•"/>
            </a:pPr>
            <a:r>
              <a:rPr lang="en-US" sz="2000" dirty="0" smtClean="0"/>
              <a:t>Fast</a:t>
            </a:r>
          </a:p>
          <a:p>
            <a:pPr marL="345815" indent="-345815">
              <a:buFont typeface="Arial" panose="020B0604020202020204" pitchFamily="34" charset="0"/>
              <a:buChar char="•"/>
            </a:pPr>
            <a:r>
              <a:rPr lang="en-US" sz="2000" dirty="0" smtClean="0"/>
              <a:t>Isolated</a:t>
            </a:r>
          </a:p>
          <a:p>
            <a:pPr marL="345815" indent="-345815">
              <a:buFont typeface="Arial" panose="020B0604020202020204" pitchFamily="34" charset="0"/>
              <a:buChar char="•"/>
            </a:pPr>
            <a:endParaRPr lang="en-US" sz="2000" dirty="0" smtClean="0"/>
          </a:p>
          <a:p>
            <a:pPr marL="345815" marR="0" indent="-345815"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2000" dirty="0" smtClean="0"/>
              <a:t>NO Compilation is NOT a good unit test!!!!!  </a:t>
            </a:r>
            <a:r>
              <a:rPr lang="en-US" sz="2000" b="1" dirty="0" smtClean="0"/>
              <a:t>[CLICK]</a:t>
            </a:r>
          </a:p>
          <a:p>
            <a:pPr marL="0" indent="0">
              <a:buFont typeface="Arial" panose="020B0604020202020204" pitchFamily="34" charset="0"/>
              <a:buNone/>
            </a:pPr>
            <a:endParaRPr lang="en-US" sz="2000" dirty="0" smtClean="0"/>
          </a:p>
          <a:p>
            <a:pPr>
              <a:buFontTx/>
              <a:buChar char="-"/>
            </a:pPr>
            <a:endParaRPr lang="en-US" sz="2000" dirty="0" smtClean="0"/>
          </a:p>
          <a:p>
            <a:pPr>
              <a:buFontTx/>
              <a:buChar char="-"/>
            </a:pPr>
            <a:r>
              <a:rPr lang="en-US" sz="2000" dirty="0" smtClean="0"/>
              <a:t>It is very easy to write bad unit tests</a:t>
            </a:r>
          </a:p>
          <a:p>
            <a:pPr>
              <a:buFontTx/>
              <a:buChar char="-"/>
            </a:pPr>
            <a:endParaRPr lang="en-US" sz="2000" dirty="0" smtClean="0"/>
          </a:p>
          <a:p>
            <a:pPr>
              <a:buFontTx/>
              <a:buChar char="-"/>
            </a:pPr>
            <a:r>
              <a:rPr lang="en-US" sz="2000" dirty="0" smtClean="0"/>
              <a:t>Bad unit tests are worse than no unit tests</a:t>
            </a:r>
          </a:p>
          <a:p>
            <a:pPr lvl="1">
              <a:buFontTx/>
              <a:buChar char="-"/>
            </a:pPr>
            <a:r>
              <a:rPr lang="en-US" sz="2000" dirty="0" smtClean="0"/>
              <a:t>They provide a false sense of security</a:t>
            </a:r>
          </a:p>
          <a:p>
            <a:pPr lvl="1">
              <a:buFontTx/>
              <a:buChar char="-"/>
            </a:pPr>
            <a:r>
              <a:rPr lang="en-US" sz="2000" dirty="0" smtClean="0"/>
              <a:t>They provide false system documentation</a:t>
            </a:r>
          </a:p>
          <a:p>
            <a:endParaRPr lang="en-US" sz="2000" dirty="0" smtClean="0">
              <a:sym typeface="Wingdings" pitchFamily="2" charset="2"/>
            </a:endParaRPr>
          </a:p>
          <a:p>
            <a:endParaRPr lang="en-US" sz="2000" dirty="0" smtClean="0">
              <a:sym typeface="Wingdings" pitchFamily="2" charset="2"/>
            </a:endParaRPr>
          </a:p>
          <a:p>
            <a:endParaRPr lang="en-US" sz="2000" dirty="0" smtClean="0">
              <a:sym typeface="Wingdings" pitchFamily="2" charset="2"/>
            </a:endParaRPr>
          </a:p>
          <a:p>
            <a:pPr>
              <a:buFontTx/>
              <a:buChar char="-"/>
            </a:pPr>
            <a:endParaRPr lang="en-US" sz="20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20</a:t>
            </a:fld>
            <a:endParaRPr lang="en-US" smtClean="0"/>
          </a:p>
        </p:txBody>
      </p:sp>
    </p:spTree>
    <p:extLst>
      <p:ext uri="{BB962C8B-B14F-4D97-AF65-F5344CB8AC3E}">
        <p14:creationId xmlns:p14="http://schemas.microsoft.com/office/powerpoint/2010/main" val="3828169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216025" y="704850"/>
            <a:ext cx="4621213"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85000" lnSpcReduction="20000"/>
          </a:bodyPr>
          <a:lstStyle/>
          <a:p>
            <a:r>
              <a:rPr lang="en-US" sz="2000" dirty="0">
                <a:sym typeface="Wingdings" pitchFamily="2" charset="2"/>
              </a:rPr>
              <a:t>In order to do test-driven development effectively and to get all the benefits it has to offer you have to apply certain best practices to your code and how you code</a:t>
            </a:r>
          </a:p>
          <a:p>
            <a:endParaRPr lang="en-US" sz="2000" dirty="0">
              <a:sym typeface="Wingdings" pitchFamily="2" charset="2"/>
            </a:endParaRPr>
          </a:p>
          <a:p>
            <a:r>
              <a:rPr lang="en-US" sz="2000" dirty="0">
                <a:sym typeface="Wingdings" pitchFamily="2" charset="2"/>
              </a:rPr>
              <a:t>The first is the Single Responsibility Principle</a:t>
            </a:r>
          </a:p>
          <a:p>
            <a:r>
              <a:rPr lang="en-US" sz="2000" dirty="0">
                <a:sym typeface="Wingdings" pitchFamily="2" charset="2"/>
              </a:rPr>
              <a:t>	- which states “a class should have one and only one reason to change”</a:t>
            </a:r>
          </a:p>
          <a:p>
            <a:r>
              <a:rPr lang="en-US" sz="2000" dirty="0">
                <a:sym typeface="Wingdings" pitchFamily="2" charset="2"/>
              </a:rPr>
              <a:t>	- There are some red flags to watch out for in your code which may be signs that you are violating the single responsibility </a:t>
            </a:r>
            <a:r>
              <a:rPr lang="en-US" sz="2000" dirty="0" err="1">
                <a:sym typeface="Wingdings" pitchFamily="2" charset="2"/>
              </a:rPr>
              <a:t>princpile</a:t>
            </a:r>
            <a:endParaRPr lang="en-US" sz="2000" dirty="0">
              <a:sym typeface="Wingdings" pitchFamily="2" charset="2"/>
            </a:endParaRPr>
          </a:p>
          <a:p>
            <a:r>
              <a:rPr lang="en-US" sz="2000" dirty="0">
                <a:sym typeface="Wingdings" pitchFamily="2" charset="2"/>
              </a:rPr>
              <a:t>		1.  Method name with the word “and” in it</a:t>
            </a:r>
          </a:p>
          <a:p>
            <a:r>
              <a:rPr lang="en-US" sz="2000" dirty="0">
                <a:sym typeface="Wingdings" pitchFamily="2" charset="2"/>
              </a:rPr>
              <a:t>		2.  Methods that &gt; 75 lines long</a:t>
            </a:r>
          </a:p>
          <a:p>
            <a:r>
              <a:rPr lang="en-US" sz="2000" dirty="0">
                <a:sym typeface="Wingdings" pitchFamily="2" charset="2"/>
              </a:rPr>
              <a:t>		3.  Methods that have regions in them</a:t>
            </a:r>
          </a:p>
          <a:p>
            <a:endParaRPr lang="en-US" sz="2000" dirty="0">
              <a:sym typeface="Wingdings" pitchFamily="2" charset="2"/>
            </a:endParaRPr>
          </a:p>
          <a:p>
            <a:r>
              <a:rPr lang="en-US" sz="2000" dirty="0">
                <a:sym typeface="Wingdings" pitchFamily="2" charset="2"/>
              </a:rPr>
              <a:t>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21</a:t>
            </a:fld>
            <a:endParaRPr lang="en-US" smtClean="0"/>
          </a:p>
        </p:txBody>
      </p:sp>
    </p:spTree>
    <p:extLst>
      <p:ext uri="{BB962C8B-B14F-4D97-AF65-F5344CB8AC3E}">
        <p14:creationId xmlns:p14="http://schemas.microsoft.com/office/powerpoint/2010/main" val="1138735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216025" y="704850"/>
            <a:ext cx="4621213"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US" sz="2000" dirty="0" smtClean="0">
                <a:sym typeface="Wingdings" pitchFamily="2" charset="2"/>
              </a:rPr>
              <a:t>The </a:t>
            </a:r>
            <a:r>
              <a:rPr lang="en-US" sz="2000" dirty="0">
                <a:sym typeface="Wingdings" pitchFamily="2" charset="2"/>
              </a:rPr>
              <a:t>second concept is “Program to Interfaces not Implementations</a:t>
            </a:r>
          </a:p>
          <a:p>
            <a:r>
              <a:rPr lang="en-US" sz="2000" dirty="0">
                <a:sym typeface="Wingdings" pitchFamily="2" charset="2"/>
              </a:rPr>
              <a:t>	- When you create classes that will be dependencies to other classes create an interface</a:t>
            </a:r>
          </a:p>
          <a:p>
            <a:r>
              <a:rPr lang="en-US" sz="2000" dirty="0">
                <a:sym typeface="Wingdings" pitchFamily="2" charset="2"/>
              </a:rPr>
              <a:t>	- When declaring dependencies inside a class declare them using the Interface		</a:t>
            </a:r>
          </a:p>
          <a:p>
            <a:endParaRPr lang="en-US" sz="2000" dirty="0">
              <a:sym typeface="Wingdings" pitchFamily="2" charset="2"/>
            </a:endParaRP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22</a:t>
            </a:fld>
            <a:endParaRPr lang="en-US" smtClean="0"/>
          </a:p>
        </p:txBody>
      </p:sp>
    </p:spTree>
    <p:extLst>
      <p:ext uri="{BB962C8B-B14F-4D97-AF65-F5344CB8AC3E}">
        <p14:creationId xmlns:p14="http://schemas.microsoft.com/office/powerpoint/2010/main" val="3491932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216025" y="704850"/>
            <a:ext cx="4621213"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US" sz="2000" dirty="0" smtClean="0">
                <a:sym typeface="Wingdings" pitchFamily="2" charset="2"/>
              </a:rPr>
              <a:t>Next </a:t>
            </a:r>
            <a:r>
              <a:rPr lang="en-US" sz="2000" dirty="0">
                <a:sym typeface="Wingdings" pitchFamily="2" charset="2"/>
              </a:rPr>
              <a:t>is the Dependency Inversion Principle</a:t>
            </a:r>
          </a:p>
          <a:p>
            <a:r>
              <a:rPr lang="en-US" sz="2000" dirty="0">
                <a:sym typeface="Wingdings" pitchFamily="2" charset="2"/>
              </a:rPr>
              <a:t>	- states that “high-level modules should not depend upon low-level modules.  Both should depend upon abstractions.”</a:t>
            </a:r>
          </a:p>
          <a:p>
            <a:r>
              <a:rPr lang="en-US" sz="2000" dirty="0">
                <a:sym typeface="Wingdings" pitchFamily="2" charset="2"/>
              </a:rPr>
              <a:t>	- classic real-world example of this is soldering the wires from a lamp directly to a wall plug.  You could do that, and it would work but why not put an abstraction on	   in between, which would be the plug, the reduces the complexity and increases the portability?</a:t>
            </a:r>
          </a:p>
          <a:p>
            <a:r>
              <a:rPr lang="en-US" sz="2000" dirty="0">
                <a:sym typeface="Wingdings" pitchFamily="2" charset="2"/>
              </a:rPr>
              <a:t>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23</a:t>
            </a:fld>
            <a:endParaRPr lang="en-US" smtClean="0"/>
          </a:p>
        </p:txBody>
      </p:sp>
    </p:spTree>
    <p:extLst>
      <p:ext uri="{BB962C8B-B14F-4D97-AF65-F5344CB8AC3E}">
        <p14:creationId xmlns:p14="http://schemas.microsoft.com/office/powerpoint/2010/main" val="12703975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216025" y="704850"/>
            <a:ext cx="4621213"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US" sz="2000" dirty="0" smtClean="0">
                <a:sym typeface="Wingdings" pitchFamily="2" charset="2"/>
              </a:rPr>
              <a:t>The </a:t>
            </a:r>
            <a:r>
              <a:rPr lang="en-US" sz="2000" dirty="0">
                <a:sym typeface="Wingdings" pitchFamily="2" charset="2"/>
              </a:rPr>
              <a:t>next two concepts are applicable when writing your tests;</a:t>
            </a:r>
          </a:p>
          <a:p>
            <a:r>
              <a:rPr lang="en-US" sz="2000" dirty="0" smtClean="0">
                <a:sym typeface="Wingdings" pitchFamily="2" charset="2"/>
              </a:rPr>
              <a:t>Red-Green-Refactor </a:t>
            </a:r>
            <a:r>
              <a:rPr lang="en-US" sz="2000" dirty="0">
                <a:sym typeface="Wingdings" pitchFamily="2" charset="2"/>
              </a:rPr>
              <a:t>is the process of</a:t>
            </a:r>
          </a:p>
          <a:p>
            <a:r>
              <a:rPr lang="en-US" sz="2000" dirty="0">
                <a:sym typeface="Wingdings" pitchFamily="2" charset="2"/>
              </a:rPr>
              <a:t>	</a:t>
            </a:r>
            <a:r>
              <a:rPr lang="en-US" sz="2000" dirty="0" smtClean="0">
                <a:sym typeface="Wingdings" pitchFamily="2" charset="2"/>
              </a:rPr>
              <a:t>1</a:t>
            </a:r>
            <a:r>
              <a:rPr lang="en-US" sz="2000" dirty="0">
                <a:sym typeface="Wingdings" pitchFamily="2" charset="2"/>
              </a:rPr>
              <a:t>.  Before doing anything else you write a failing test (most test-runners use red for a failing test)</a:t>
            </a:r>
          </a:p>
          <a:p>
            <a:r>
              <a:rPr lang="en-US" sz="2000" dirty="0">
                <a:sym typeface="Wingdings" pitchFamily="2" charset="2"/>
              </a:rPr>
              <a:t>	</a:t>
            </a:r>
            <a:r>
              <a:rPr lang="en-US" sz="2000" dirty="0" smtClean="0">
                <a:sym typeface="Wingdings" pitchFamily="2" charset="2"/>
              </a:rPr>
              <a:t>2</a:t>
            </a:r>
            <a:r>
              <a:rPr lang="en-US" sz="2000" dirty="0">
                <a:sym typeface="Wingdings" pitchFamily="2" charset="2"/>
              </a:rPr>
              <a:t>.  Next you write just enough code to get the test to pass (green = passing test)</a:t>
            </a:r>
          </a:p>
          <a:p>
            <a:r>
              <a:rPr lang="en-US" sz="2000" dirty="0">
                <a:sym typeface="Wingdings" pitchFamily="2" charset="2"/>
              </a:rPr>
              <a:t>	</a:t>
            </a:r>
            <a:r>
              <a:rPr lang="en-US" sz="2000" dirty="0" smtClean="0">
                <a:sym typeface="Wingdings" pitchFamily="2" charset="2"/>
              </a:rPr>
              <a:t>3</a:t>
            </a:r>
            <a:r>
              <a:rPr lang="en-US" sz="2000" dirty="0">
                <a:sym typeface="Wingdings" pitchFamily="2" charset="2"/>
              </a:rPr>
              <a:t>.  Then you refactor if </a:t>
            </a:r>
            <a:r>
              <a:rPr lang="en-US" sz="2000" dirty="0" smtClean="0">
                <a:sym typeface="Wingdings" pitchFamily="2" charset="2"/>
              </a:rPr>
              <a:t>necessary</a:t>
            </a:r>
          </a:p>
          <a:p>
            <a:r>
              <a:rPr lang="en-US" sz="2000" dirty="0" smtClean="0">
                <a:sym typeface="Wingdings" pitchFamily="2" charset="2"/>
              </a:rPr>
              <a:t>		</a:t>
            </a:r>
            <a:endParaRPr lang="en-US" sz="2000" dirty="0">
              <a:sym typeface="Wingdings" pitchFamily="2" charset="2"/>
            </a:endParaRP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24</a:t>
            </a:fld>
            <a:endParaRPr lang="en-US" smtClean="0"/>
          </a:p>
        </p:txBody>
      </p:sp>
    </p:spTree>
    <p:extLst>
      <p:ext uri="{BB962C8B-B14F-4D97-AF65-F5344CB8AC3E}">
        <p14:creationId xmlns:p14="http://schemas.microsoft.com/office/powerpoint/2010/main" val="39140176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216025" y="704850"/>
            <a:ext cx="4621213"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85000" lnSpcReduction="20000"/>
          </a:bodyPr>
          <a:lstStyle/>
          <a:p>
            <a:r>
              <a:rPr lang="en-US" sz="2000" dirty="0" smtClean="0">
                <a:sym typeface="Wingdings" pitchFamily="2" charset="2"/>
              </a:rPr>
              <a:t>Lastly </a:t>
            </a:r>
            <a:r>
              <a:rPr lang="en-US" sz="2000" dirty="0">
                <a:sym typeface="Wingdings" pitchFamily="2" charset="2"/>
              </a:rPr>
              <a:t>is “Arrange – Act – Assert”</a:t>
            </a:r>
          </a:p>
          <a:p>
            <a:r>
              <a:rPr lang="en-US" sz="2000" dirty="0" smtClean="0">
                <a:sym typeface="Wingdings" pitchFamily="2" charset="2"/>
              </a:rPr>
              <a:t>	This </a:t>
            </a:r>
            <a:r>
              <a:rPr lang="en-US" sz="2000" dirty="0">
                <a:sym typeface="Wingdings" pitchFamily="2" charset="2"/>
              </a:rPr>
              <a:t>applies to how your tests should be structured</a:t>
            </a:r>
          </a:p>
          <a:p>
            <a:r>
              <a:rPr lang="en-US" sz="2000" dirty="0">
                <a:sym typeface="Wingdings" pitchFamily="2" charset="2"/>
              </a:rPr>
              <a:t>	</a:t>
            </a:r>
            <a:r>
              <a:rPr lang="en-US" sz="2000" b="1" dirty="0" smtClean="0">
                <a:sym typeface="Wingdings" pitchFamily="2" charset="2"/>
              </a:rPr>
              <a:t>Arrange</a:t>
            </a:r>
            <a:r>
              <a:rPr lang="en-US" sz="2000" dirty="0">
                <a:sym typeface="Wingdings" pitchFamily="2" charset="2"/>
              </a:rPr>
              <a:t>: The first lines of code in your test should be for arranging, which means setting up any test dummies whether that is instantiating fakes or 			setting expectations on mocks, and also setting parameter values and instantiating the class under </a:t>
            </a:r>
            <a:r>
              <a:rPr lang="en-US" sz="2000" dirty="0" smtClean="0">
                <a:sym typeface="Wingdings" pitchFamily="2" charset="2"/>
              </a:rPr>
              <a:t>test</a:t>
            </a:r>
          </a:p>
          <a:p>
            <a:endParaRPr lang="en-US" sz="2000" dirty="0">
              <a:sym typeface="Wingdings" pitchFamily="2" charset="2"/>
            </a:endParaRPr>
          </a:p>
          <a:p>
            <a:r>
              <a:rPr lang="en-US" sz="2000" dirty="0">
                <a:sym typeface="Wingdings" pitchFamily="2" charset="2"/>
              </a:rPr>
              <a:t>	</a:t>
            </a:r>
            <a:r>
              <a:rPr lang="en-US" sz="2000" b="1" dirty="0" smtClean="0">
                <a:sym typeface="Wingdings" pitchFamily="2" charset="2"/>
              </a:rPr>
              <a:t>Act</a:t>
            </a:r>
            <a:r>
              <a:rPr lang="en-US" sz="2000" dirty="0">
                <a:sym typeface="Wingdings" pitchFamily="2" charset="2"/>
              </a:rPr>
              <a:t>: should be  single line calling the method under </a:t>
            </a:r>
            <a:r>
              <a:rPr lang="en-US" sz="2000" dirty="0" smtClean="0">
                <a:sym typeface="Wingdings" pitchFamily="2" charset="2"/>
              </a:rPr>
              <a:t>test</a:t>
            </a:r>
          </a:p>
          <a:p>
            <a:endParaRPr lang="en-US" sz="2000" dirty="0">
              <a:sym typeface="Wingdings" pitchFamily="2" charset="2"/>
            </a:endParaRPr>
          </a:p>
          <a:p>
            <a:r>
              <a:rPr lang="en-US" sz="2000" dirty="0">
                <a:sym typeface="Wingdings" pitchFamily="2" charset="2"/>
              </a:rPr>
              <a:t>	</a:t>
            </a:r>
            <a:r>
              <a:rPr lang="en-US" sz="2000" b="1" dirty="0" smtClean="0">
                <a:sym typeface="Wingdings" pitchFamily="2" charset="2"/>
              </a:rPr>
              <a:t>Assert</a:t>
            </a:r>
            <a:r>
              <a:rPr lang="en-US" sz="2000" dirty="0">
                <a:sym typeface="Wingdings" pitchFamily="2" charset="2"/>
              </a:rPr>
              <a:t>: this is where you verify your assumptions and this includes verifying mocks behaved has recorded as well as asserting against the object 			returned from calling the method under test</a:t>
            </a:r>
          </a:p>
          <a:p>
            <a:r>
              <a:rPr lang="en-US" sz="2000" dirty="0">
                <a:sym typeface="Wingdings" pitchFamily="2" charset="2"/>
              </a:rPr>
              <a:t>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25</a:t>
            </a:fld>
            <a:endParaRPr lang="en-US" smtClean="0"/>
          </a:p>
        </p:txBody>
      </p:sp>
    </p:spTree>
    <p:extLst>
      <p:ext uri="{BB962C8B-B14F-4D97-AF65-F5344CB8AC3E}">
        <p14:creationId xmlns:p14="http://schemas.microsoft.com/office/powerpoint/2010/main" val="22873099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Different types of tests should be isolated from other types to allow easily running a group of tests.</a:t>
            </a:r>
          </a:p>
          <a:p>
            <a:r>
              <a:rPr lang="en-US" sz="1200" dirty="0" smtClean="0"/>
              <a:t>Tests should be placed in projects named the same as the project they are testing with a prefix of the type of tests it contains.</a:t>
            </a:r>
          </a:p>
          <a:p>
            <a:r>
              <a:rPr lang="en-US" sz="1200" dirty="0" smtClean="0"/>
              <a:t>Tests should be isolated from actual application code</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26</a:t>
            </a:fld>
            <a:endParaRPr lang="en-US" smtClean="0"/>
          </a:p>
        </p:txBody>
      </p:sp>
    </p:spTree>
    <p:extLst>
      <p:ext uri="{BB962C8B-B14F-4D97-AF65-F5344CB8AC3E}">
        <p14:creationId xmlns:p14="http://schemas.microsoft.com/office/powerpoint/2010/main" val="27126745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The last concept I want to cover before getting</a:t>
            </a:r>
            <a:r>
              <a:rPr lang="en-US" sz="1200" baseline="0" dirty="0" smtClean="0"/>
              <a:t> in to MVC is naming your tests.  How you name your tests is very important.</a:t>
            </a:r>
          </a:p>
          <a:p>
            <a:endParaRPr lang="en-US" sz="1200" dirty="0" smtClean="0"/>
          </a:p>
          <a:p>
            <a:r>
              <a:rPr lang="en-US" sz="1200" dirty="0" smtClean="0"/>
              <a:t>Be descriptive…very descriptive</a:t>
            </a:r>
          </a:p>
          <a:p>
            <a:endParaRPr lang="en-US" sz="1200" dirty="0" smtClean="0"/>
          </a:p>
          <a:p>
            <a:r>
              <a:rPr lang="en-US" sz="1200" dirty="0" smtClean="0"/>
              <a:t>Long test names are encouraged</a:t>
            </a:r>
          </a:p>
          <a:p>
            <a:endParaRPr lang="en-US" sz="1200" dirty="0" smtClean="0"/>
          </a:p>
          <a:p>
            <a:r>
              <a:rPr lang="en-US" sz="1200" dirty="0" smtClean="0"/>
              <a:t>Should be able to read a test name and know exactly what it does and more importantly why it would fail</a:t>
            </a:r>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27</a:t>
            </a:fld>
            <a:endParaRPr lang="en-US" smtClean="0"/>
          </a:p>
        </p:txBody>
      </p:sp>
    </p:spTree>
    <p:extLst>
      <p:ext uri="{BB962C8B-B14F-4D97-AF65-F5344CB8AC3E}">
        <p14:creationId xmlns:p14="http://schemas.microsoft.com/office/powerpoint/2010/main" val="10072769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28</a:t>
            </a:fld>
            <a:endParaRPr lang="en-US" smtClean="0"/>
          </a:p>
        </p:txBody>
      </p:sp>
    </p:spTree>
    <p:extLst>
      <p:ext uri="{BB962C8B-B14F-4D97-AF65-F5344CB8AC3E}">
        <p14:creationId xmlns:p14="http://schemas.microsoft.com/office/powerpoint/2010/main" val="23111348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pPr marL="742950" lvl="1" indent="-285750" algn="l">
              <a:buFont typeface="Arial" pitchFamily="34" charset="0"/>
              <a:buChar char="•"/>
            </a:pPr>
            <a:r>
              <a:rPr lang="en-US" sz="1400" dirty="0" smtClean="0"/>
              <a:t>Our contrived example is a simple calculator with an Add method </a:t>
            </a:r>
          </a:p>
          <a:p>
            <a:pPr marL="742950" lvl="1" indent="-285750" algn="l">
              <a:buFont typeface="Arial" pitchFamily="34" charset="0"/>
              <a:buChar char="•"/>
            </a:pPr>
            <a:r>
              <a:rPr lang="en-US" sz="1400" dirty="0" smtClean="0"/>
              <a:t>Must accept to 2 decimals, and return</a:t>
            </a:r>
            <a:r>
              <a:rPr lang="en-US" sz="1400" baseline="0" dirty="0" smtClean="0"/>
              <a:t> the sum of the two inputs</a:t>
            </a:r>
            <a:endParaRPr lang="en-US" sz="1400" dirty="0" smtClean="0"/>
          </a:p>
          <a:p>
            <a:pPr marL="742950" lvl="1" indent="-285750" algn="l">
              <a:buFont typeface="Arial" pitchFamily="34" charset="0"/>
              <a:buChar char="•"/>
            </a:pPr>
            <a:r>
              <a:rPr lang="en-US" sz="1400" dirty="0" smtClean="0"/>
              <a:t>Write a test to make sure return value is a decimal</a:t>
            </a:r>
          </a:p>
          <a:p>
            <a:pPr marL="1200150" lvl="2" indent="-285750" algn="l">
              <a:buFont typeface="Arial" pitchFamily="34" charset="0"/>
              <a:buChar char="•"/>
            </a:pPr>
            <a:r>
              <a:rPr lang="en-US" sz="1400" dirty="0" smtClean="0"/>
              <a:t>Write test with standard assert </a:t>
            </a:r>
            <a:r>
              <a:rPr lang="en-US" sz="1400" b="1" dirty="0" smtClean="0"/>
              <a:t>tdd1</a:t>
            </a:r>
            <a:endParaRPr lang="en-US" sz="2400" dirty="0" smtClean="0"/>
          </a:p>
          <a:p>
            <a:pPr marL="1200150" lvl="2" indent="-285750" algn="l">
              <a:buFont typeface="Arial" pitchFamily="34" charset="0"/>
              <a:buChar char="•"/>
            </a:pPr>
            <a:r>
              <a:rPr lang="en-US" sz="1400" dirty="0" smtClean="0"/>
              <a:t>Run it – it fails because we don’t have the</a:t>
            </a:r>
            <a:r>
              <a:rPr lang="en-US" sz="1400" baseline="0" dirty="0" smtClean="0"/>
              <a:t> method implemented…</a:t>
            </a:r>
            <a:r>
              <a:rPr lang="en-US" sz="1400" b="1" baseline="0" dirty="0" smtClean="0"/>
              <a:t>this is our RED</a:t>
            </a:r>
          </a:p>
          <a:p>
            <a:pPr marL="1200150" lvl="2" indent="-285750" algn="l">
              <a:buFont typeface="Arial" pitchFamily="34" charset="0"/>
              <a:buChar char="•"/>
            </a:pPr>
            <a:r>
              <a:rPr lang="en-US" sz="1400" b="0" baseline="0" dirty="0" smtClean="0"/>
              <a:t>Implement method…</a:t>
            </a:r>
            <a:r>
              <a:rPr lang="en-US" sz="1400" b="1" baseline="0" dirty="0" smtClean="0"/>
              <a:t>have it just return 0</a:t>
            </a:r>
            <a:r>
              <a:rPr lang="en-US" sz="1400" b="0" baseline="0" dirty="0" smtClean="0"/>
              <a:t>…that is all we need to get the test to pass.</a:t>
            </a:r>
          </a:p>
          <a:p>
            <a:pPr marL="1200150" lvl="2" indent="-285750" algn="l">
              <a:buFont typeface="Arial" pitchFamily="34" charset="0"/>
              <a:buChar char="•"/>
            </a:pPr>
            <a:r>
              <a:rPr lang="en-US" sz="1400" b="0" baseline="0" dirty="0" smtClean="0"/>
              <a:t>Run test…it’s </a:t>
            </a:r>
            <a:r>
              <a:rPr lang="en-US" sz="1400" b="1" baseline="0" dirty="0" smtClean="0"/>
              <a:t>Green…great…but…</a:t>
            </a:r>
            <a:endParaRPr lang="en-US" sz="1400" b="0" dirty="0" smtClean="0"/>
          </a:p>
          <a:p>
            <a:pPr marL="1200150" lvl="2" indent="-285750" algn="l">
              <a:buFont typeface="Arial" pitchFamily="34" charset="0"/>
              <a:buChar char="•"/>
            </a:pPr>
            <a:r>
              <a:rPr lang="en-US" sz="1400" dirty="0" smtClean="0"/>
              <a:t>Talk about readability</a:t>
            </a:r>
          </a:p>
          <a:p>
            <a:pPr marL="1200150" lvl="2" indent="-285750" algn="l">
              <a:buFont typeface="Arial" pitchFamily="34" charset="0"/>
              <a:buChar char="•"/>
            </a:pPr>
            <a:r>
              <a:rPr lang="en-US" sz="1400" dirty="0" smtClean="0"/>
              <a:t>Talk about NuGet</a:t>
            </a:r>
          </a:p>
          <a:p>
            <a:pPr marL="1200150" lvl="2" indent="-285750" algn="l">
              <a:buFont typeface="Arial" pitchFamily="34" charset="0"/>
              <a:buChar char="•"/>
            </a:pPr>
            <a:r>
              <a:rPr lang="en-US" sz="1400" dirty="0" err="1" smtClean="0"/>
              <a:t>FluentAssertions</a:t>
            </a:r>
            <a:endParaRPr lang="en-US" sz="1400" dirty="0" smtClean="0"/>
          </a:p>
          <a:p>
            <a:pPr marL="2114550" lvl="4" indent="-285750" algn="l">
              <a:buFont typeface="Arial" pitchFamily="34" charset="0"/>
              <a:buChar char="•"/>
            </a:pPr>
            <a:r>
              <a:rPr lang="en-US" sz="1400" dirty="0" smtClean="0"/>
              <a:t> </a:t>
            </a:r>
            <a:r>
              <a:rPr lang="en-US" sz="1200" kern="1200" dirty="0" err="1" smtClean="0">
                <a:solidFill>
                  <a:schemeClr val="tx1"/>
                </a:solidFill>
                <a:effectLst/>
                <a:latin typeface="+mn-lt"/>
                <a:ea typeface="+mn-ea"/>
                <a:cs typeface="+mn-cs"/>
              </a:rPr>
              <a:t>result.Should</a:t>
            </a:r>
            <a:r>
              <a:rPr lang="en-US" dirty="0" smtClean="0"/>
              <a:t>()</a:t>
            </a:r>
            <a:r>
              <a:rPr lang="en-US" sz="1200" kern="1200" dirty="0" smtClean="0">
                <a:solidFill>
                  <a:schemeClr val="tx1"/>
                </a:solidFill>
                <a:effectLst/>
                <a:latin typeface="+mn-lt"/>
                <a:ea typeface="+mn-ea"/>
                <a:cs typeface="+mn-cs"/>
              </a:rPr>
              <a:t>.Be</a:t>
            </a:r>
            <a:r>
              <a:rPr lang="en-US" dirty="0" smtClean="0"/>
              <a:t>(</a:t>
            </a:r>
            <a:r>
              <a:rPr lang="en-US" sz="1200" kern="1200" dirty="0" smtClean="0">
                <a:solidFill>
                  <a:schemeClr val="tx1"/>
                </a:solidFill>
                <a:effectLst/>
                <a:latin typeface="+mn-lt"/>
                <a:ea typeface="+mn-ea"/>
                <a:cs typeface="+mn-cs"/>
              </a:rPr>
              <a:t>12</a:t>
            </a:r>
            <a:r>
              <a:rPr lang="en-US" dirty="0" smtClean="0"/>
              <a:t>); </a:t>
            </a:r>
            <a:r>
              <a:rPr lang="en-US" sz="1400" dirty="0" smtClean="0"/>
              <a:t> </a:t>
            </a:r>
          </a:p>
          <a:p>
            <a:pPr marL="1200150" lvl="2" indent="-285750" algn="l">
              <a:buFont typeface="Arial" pitchFamily="34" charset="0"/>
              <a:buChar char="•"/>
            </a:pPr>
            <a:r>
              <a:rPr lang="en-US" sz="1400" b="1" dirty="0" smtClean="0"/>
              <a:t>Refactor</a:t>
            </a:r>
          </a:p>
          <a:p>
            <a:pPr marL="1657350" lvl="3" indent="-285750" algn="l">
              <a:buFont typeface="Arial" pitchFamily="34" charset="0"/>
              <a:buChar char="•"/>
            </a:pPr>
            <a:r>
              <a:rPr lang="en-US" sz="1400" dirty="0" smtClean="0"/>
              <a:t>Nothing really to refactor</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29</a:t>
            </a:fld>
            <a:endParaRPr lang="en-US" smtClean="0"/>
          </a:p>
        </p:txBody>
      </p:sp>
    </p:spTree>
    <p:extLst>
      <p:ext uri="{BB962C8B-B14F-4D97-AF65-F5344CB8AC3E}">
        <p14:creationId xmlns:p14="http://schemas.microsoft.com/office/powerpoint/2010/main" val="3121075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171450" lvl="0" indent="-171450">
              <a:buFont typeface="Arial" panose="020B0604020202020204" pitchFamily="34" charset="0"/>
              <a:buChar char="•"/>
            </a:pPr>
            <a:r>
              <a:rPr lang="en-US" sz="1200" kern="0" dirty="0" smtClean="0">
                <a:solidFill>
                  <a:srgbClr val="000000"/>
                </a:solidFill>
              </a:rPr>
              <a:t>Types of testing</a:t>
            </a:r>
          </a:p>
          <a:p>
            <a:pPr marL="171450" lvl="0" indent="-171450">
              <a:buFont typeface="Arial" panose="020B0604020202020204" pitchFamily="34" charset="0"/>
              <a:buChar char="•"/>
            </a:pPr>
            <a:r>
              <a:rPr lang="en-US" sz="1200" kern="0" dirty="0" smtClean="0">
                <a:solidFill>
                  <a:srgbClr val="000000"/>
                </a:solidFill>
              </a:rPr>
              <a:t>What is Test-driven development?</a:t>
            </a:r>
          </a:p>
          <a:p>
            <a:pPr marL="171450" indent="-171450">
              <a:buFont typeface="Arial" panose="020B0604020202020204" pitchFamily="34" charset="0"/>
              <a:buChar char="•"/>
            </a:pPr>
            <a:r>
              <a:rPr lang="en-US" sz="1200" kern="0" dirty="0" smtClean="0">
                <a:solidFill>
                  <a:srgbClr val="000000"/>
                </a:solidFill>
              </a:rPr>
              <a:t>Unit Testing</a:t>
            </a:r>
          </a:p>
          <a:p>
            <a:pPr marL="171450" lvl="0" indent="-171450">
              <a:buFont typeface="Arial" panose="020B0604020202020204" pitchFamily="34" charset="0"/>
              <a:buChar char="•"/>
            </a:pPr>
            <a:r>
              <a:rPr lang="en-US" sz="1200" kern="0" dirty="0" smtClean="0">
                <a:solidFill>
                  <a:srgbClr val="000000"/>
                </a:solidFill>
              </a:rPr>
              <a:t>Concepts and stuff</a:t>
            </a:r>
          </a:p>
          <a:p>
            <a:pPr marL="171450" lvl="0" indent="-171450">
              <a:buFont typeface="Arial" panose="020B0604020202020204" pitchFamily="34" charset="0"/>
              <a:buChar char="•"/>
            </a:pPr>
            <a:r>
              <a:rPr lang="en-US" sz="1200" kern="0" dirty="0" smtClean="0">
                <a:solidFill>
                  <a:srgbClr val="000000"/>
                </a:solidFill>
              </a:rPr>
              <a:t>Organization</a:t>
            </a:r>
          </a:p>
          <a:p>
            <a:pPr marL="171450" lvl="0" indent="-171450">
              <a:buFont typeface="Arial" panose="020B0604020202020204" pitchFamily="34" charset="0"/>
              <a:buChar char="•"/>
            </a:pPr>
            <a:r>
              <a:rPr lang="en-US" sz="1200" kern="0" dirty="0" smtClean="0">
                <a:solidFill>
                  <a:srgbClr val="000000"/>
                </a:solidFill>
              </a:rPr>
              <a:t>DI/</a:t>
            </a:r>
            <a:r>
              <a:rPr lang="en-US" sz="1200" kern="0" dirty="0" err="1" smtClean="0">
                <a:solidFill>
                  <a:srgbClr val="000000"/>
                </a:solidFill>
              </a:rPr>
              <a:t>IoC</a:t>
            </a:r>
            <a:endParaRPr lang="en-US" sz="1200" kern="0" dirty="0" smtClean="0">
              <a:solidFill>
                <a:srgbClr val="000000"/>
              </a:solidFill>
            </a:endParaRPr>
          </a:p>
          <a:p>
            <a:pPr marL="171450" lvl="0" indent="-171450">
              <a:buFont typeface="Arial" panose="020B0604020202020204" pitchFamily="34" charset="0"/>
              <a:buChar char="•"/>
            </a:pPr>
            <a:r>
              <a:rPr lang="en-US" sz="1200" kern="0" dirty="0" smtClean="0">
                <a:solidFill>
                  <a:srgbClr val="000000"/>
                </a:solidFill>
              </a:rPr>
              <a:t>Mocks, Fakes, Stubs</a:t>
            </a:r>
            <a:endParaRPr lang="en-US" sz="1200" kern="0" dirty="0">
              <a:solidFill>
                <a:srgbClr val="000000"/>
              </a:solidFill>
            </a:endParaRP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a:t>
            </a:fld>
            <a:endParaRPr lang="en-US" smtClean="0"/>
          </a:p>
        </p:txBody>
      </p:sp>
    </p:spTree>
    <p:extLst>
      <p:ext uri="{BB962C8B-B14F-4D97-AF65-F5344CB8AC3E}">
        <p14:creationId xmlns:p14="http://schemas.microsoft.com/office/powerpoint/2010/main" val="35280178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pPr marL="457200" lvl="1" indent="0" algn="l">
              <a:buFont typeface="Arial" pitchFamily="34" charset="0"/>
              <a:buNone/>
            </a:pPr>
            <a:r>
              <a:rPr lang="en-US" b="1" dirty="0" smtClean="0"/>
              <a:t>Inversion of Control</a:t>
            </a:r>
          </a:p>
          <a:p>
            <a:pPr marL="457200" lvl="1" indent="0" algn="l">
              <a:buFont typeface="Arial" pitchFamily="34" charset="0"/>
              <a:buNone/>
            </a:pPr>
            <a:r>
              <a:rPr lang="en-US" b="0" dirty="0" smtClean="0"/>
              <a:t>Is</a:t>
            </a:r>
            <a:r>
              <a:rPr lang="en-US" b="0" baseline="0" dirty="0" smtClean="0"/>
              <a:t> the concept of instead of a class directly instantiating all it’s dependencies they are provided at runtime by the caller or consuming class.</a:t>
            </a:r>
          </a:p>
          <a:p>
            <a:pPr marL="457200" lvl="1" indent="0" algn="l">
              <a:buFont typeface="Arial" pitchFamily="34" charset="0"/>
              <a:buNone/>
            </a:pPr>
            <a:r>
              <a:rPr lang="en-US" b="0" baseline="0" dirty="0" smtClean="0"/>
              <a:t>So, at design/compile time the class is not aware of a concrete implementation only the contract or interface.</a:t>
            </a:r>
          </a:p>
          <a:p>
            <a:pPr marL="457200" lvl="1" indent="0" algn="l">
              <a:buFont typeface="Arial" pitchFamily="34" charset="0"/>
              <a:buNone/>
            </a:pPr>
            <a:r>
              <a:rPr lang="en-US" b="0" baseline="0" dirty="0" smtClean="0"/>
              <a:t>This goes back to one the core concepts we covered…program to interfaces not implementations.</a:t>
            </a:r>
          </a:p>
          <a:p>
            <a:pPr marL="457200" lvl="1" indent="0" algn="l">
              <a:buFont typeface="Arial" pitchFamily="34" charset="0"/>
              <a:buNone/>
            </a:pPr>
            <a:endParaRPr lang="en-US" b="0" baseline="0" dirty="0" smtClean="0"/>
          </a:p>
          <a:p>
            <a:pPr marL="457200" lvl="1" indent="0" algn="l">
              <a:buFont typeface="Arial" pitchFamily="34" charset="0"/>
              <a:buNone/>
            </a:pPr>
            <a:r>
              <a:rPr lang="en-US" b="0" baseline="0" dirty="0" smtClean="0"/>
              <a:t>Inversion of Control can be accomplished using </a:t>
            </a:r>
            <a:r>
              <a:rPr lang="en-US" b="1" baseline="0" dirty="0" smtClean="0"/>
              <a:t>Dependency Injection</a:t>
            </a:r>
            <a:r>
              <a:rPr lang="en-US" b="0" baseline="0" dirty="0" smtClean="0"/>
              <a:t>, which</a:t>
            </a:r>
            <a:endParaRPr lang="en-US" b="0" dirty="0" smtClean="0"/>
          </a:p>
          <a:p>
            <a:pPr marL="457200" lvl="1" indent="0" algn="l">
              <a:buFont typeface="Arial" pitchFamily="34" charset="0"/>
              <a:buNone/>
            </a:pPr>
            <a:endParaRPr lang="en-US" b="1" dirty="0" smtClean="0"/>
          </a:p>
          <a:p>
            <a:pPr marL="742950" lvl="1" indent="-285750" algn="l">
              <a:buFont typeface="Arial" pitchFamily="34" charset="0"/>
              <a:buChar char="•"/>
            </a:pPr>
            <a:r>
              <a:rPr lang="en-US" dirty="0" smtClean="0"/>
              <a:t>Is the act </a:t>
            </a:r>
            <a:r>
              <a:rPr lang="en-US" dirty="0" smtClean="0"/>
              <a:t>of “injecting” the dependency’s </a:t>
            </a:r>
            <a:r>
              <a:rPr lang="en-US" dirty="0" smtClean="0"/>
              <a:t>that</a:t>
            </a:r>
            <a:r>
              <a:rPr lang="en-US" baseline="0" dirty="0" smtClean="0"/>
              <a:t> a</a:t>
            </a:r>
            <a:r>
              <a:rPr lang="en-US" dirty="0" smtClean="0"/>
              <a:t> </a:t>
            </a:r>
            <a:r>
              <a:rPr lang="en-US" dirty="0" smtClean="0"/>
              <a:t>class needs.</a:t>
            </a:r>
          </a:p>
          <a:p>
            <a:pPr marL="742950" lvl="1" indent="-285750" algn="l">
              <a:buFont typeface="Arial" pitchFamily="34" charset="0"/>
              <a:buChar char="•"/>
            </a:pPr>
            <a:r>
              <a:rPr lang="en-US" dirty="0" smtClean="0"/>
              <a:t>You can do this using</a:t>
            </a:r>
            <a:r>
              <a:rPr lang="en-US" baseline="0" dirty="0" smtClean="0"/>
              <a:t> </a:t>
            </a:r>
            <a:endParaRPr lang="en-US" dirty="0" smtClean="0"/>
          </a:p>
          <a:p>
            <a:pPr marL="1200150" lvl="2" indent="-285750" algn="l">
              <a:buFont typeface="Arial" pitchFamily="34" charset="0"/>
              <a:buChar char="•"/>
            </a:pPr>
            <a:r>
              <a:rPr lang="en-US" dirty="0" smtClean="0"/>
              <a:t>Constructors</a:t>
            </a:r>
            <a:endParaRPr lang="en-US" dirty="0" smtClean="0"/>
          </a:p>
          <a:p>
            <a:pPr marL="1200150" lvl="2" indent="-285750" algn="l">
              <a:buFont typeface="Arial" pitchFamily="34" charset="0"/>
              <a:buChar char="•"/>
            </a:pPr>
            <a:r>
              <a:rPr lang="en-US" dirty="0" smtClean="0"/>
              <a:t>Properties</a:t>
            </a:r>
            <a:endParaRPr lang="en-US" b="1" dirty="0" smtClean="0"/>
          </a:p>
          <a:p>
            <a:pPr marL="742950" lvl="1" indent="-285750" algn="l">
              <a:buFont typeface="Arial" pitchFamily="34" charset="0"/>
              <a:buChar char="•"/>
            </a:pPr>
            <a:r>
              <a:rPr lang="en-US" b="1" dirty="0" smtClean="0"/>
              <a:t>We</a:t>
            </a:r>
            <a:r>
              <a:rPr lang="en-US" b="1" baseline="0" dirty="0" smtClean="0"/>
              <a:t> will look at this in more detail in our next demo.</a:t>
            </a: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30</a:t>
            </a:fld>
            <a:endParaRPr lang="en-US" smtClean="0"/>
          </a:p>
        </p:txBody>
      </p:sp>
    </p:spTree>
    <p:extLst>
      <p:ext uri="{BB962C8B-B14F-4D97-AF65-F5344CB8AC3E}">
        <p14:creationId xmlns:p14="http://schemas.microsoft.com/office/powerpoint/2010/main" val="23846975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457200" lvl="1" indent="0" algn="l">
              <a:buFont typeface="Arial" pitchFamily="34" charset="0"/>
              <a:buNone/>
            </a:pPr>
            <a:r>
              <a:rPr lang="en-US" dirty="0" smtClean="0"/>
              <a:t>The result of properly</a:t>
            </a:r>
            <a:r>
              <a:rPr lang="en-US" baseline="0" dirty="0" smtClean="0"/>
              <a:t> implemented DI/</a:t>
            </a:r>
            <a:r>
              <a:rPr lang="en-US" baseline="0" dirty="0" err="1" smtClean="0"/>
              <a:t>IoC</a:t>
            </a:r>
            <a:r>
              <a:rPr lang="en-US" baseline="0" dirty="0" smtClean="0"/>
              <a:t> is…</a:t>
            </a:r>
            <a:endParaRPr lang="en-US" dirty="0" smtClean="0"/>
          </a:p>
          <a:p>
            <a:pPr marL="742950" lvl="1" indent="-285750" algn="l">
              <a:buFont typeface="Arial" pitchFamily="34" charset="0"/>
              <a:buChar char="•"/>
            </a:pPr>
            <a:r>
              <a:rPr lang="en-US" dirty="0" smtClean="0"/>
              <a:t>Separation </a:t>
            </a:r>
            <a:r>
              <a:rPr lang="en-US" dirty="0" smtClean="0"/>
              <a:t>of Concerns</a:t>
            </a:r>
          </a:p>
          <a:p>
            <a:pPr marL="1200150" lvl="2" indent="-285750" algn="l">
              <a:buFont typeface="Arial" pitchFamily="34" charset="0"/>
              <a:buChar char="•"/>
            </a:pPr>
            <a:r>
              <a:rPr lang="en-US" dirty="0" smtClean="0"/>
              <a:t>A piece of code</a:t>
            </a:r>
            <a:r>
              <a:rPr lang="en-US" baseline="0" dirty="0" smtClean="0"/>
              <a:t> should only be concerned about it’s core responsibilities.</a:t>
            </a:r>
          </a:p>
          <a:p>
            <a:pPr marL="1200150" lvl="2" indent="-285750" algn="l">
              <a:buFont typeface="Arial" pitchFamily="34" charset="0"/>
              <a:buChar char="•"/>
            </a:pPr>
            <a:r>
              <a:rPr lang="en-US" baseline="0" dirty="0" smtClean="0"/>
              <a:t>A business logic class shouldn’t care or know about how the logger is implemented</a:t>
            </a:r>
          </a:p>
          <a:p>
            <a:pPr marL="914400" lvl="2" indent="0" algn="l">
              <a:buFont typeface="Arial" pitchFamily="34" charset="0"/>
              <a:buNone/>
            </a:pPr>
            <a:endParaRPr lang="en-US" dirty="0" smtClean="0"/>
          </a:p>
          <a:p>
            <a:pPr marL="742950" lvl="1" indent="-285750" algn="l">
              <a:buFont typeface="Arial" pitchFamily="34" charset="0"/>
              <a:buChar char="•"/>
            </a:pPr>
            <a:r>
              <a:rPr lang="en-US" dirty="0" err="1" smtClean="0"/>
              <a:t>Mockability</a:t>
            </a:r>
            <a:endParaRPr lang="en-US" dirty="0" smtClean="0"/>
          </a:p>
          <a:p>
            <a:pPr marL="1200150" lvl="2" indent="-285750" algn="l">
              <a:buFont typeface="Arial" pitchFamily="34" charset="0"/>
              <a:buChar char="•"/>
            </a:pPr>
            <a:r>
              <a:rPr lang="en-US" dirty="0" smtClean="0"/>
              <a:t>The ability to use stand-ins in place of actual</a:t>
            </a:r>
            <a:r>
              <a:rPr lang="en-US" baseline="0" dirty="0" smtClean="0"/>
              <a:t> concrete dependencies.</a:t>
            </a:r>
            <a:endParaRPr lang="en-US" dirty="0" smtClean="0"/>
          </a:p>
          <a:p>
            <a:pPr marL="1200150" lvl="2" indent="-285750" algn="l">
              <a:buFont typeface="Arial" pitchFamily="34" charset="0"/>
              <a:buChar char="•"/>
            </a:pPr>
            <a:r>
              <a:rPr lang="en-US" dirty="0" smtClean="0"/>
              <a:t>We’ll</a:t>
            </a:r>
            <a:r>
              <a:rPr lang="en-US" baseline="0" dirty="0" smtClean="0"/>
              <a:t> talk </a:t>
            </a:r>
            <a:r>
              <a:rPr lang="en-US" baseline="0" dirty="0" smtClean="0"/>
              <a:t>about this </a:t>
            </a:r>
            <a:r>
              <a:rPr lang="en-US" baseline="0" dirty="0" smtClean="0"/>
              <a:t>much more in a bit</a:t>
            </a:r>
            <a:endParaRPr lang="en-US"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31</a:t>
            </a:fld>
            <a:endParaRPr lang="en-US" smtClean="0"/>
          </a:p>
        </p:txBody>
      </p:sp>
    </p:spTree>
    <p:extLst>
      <p:ext uri="{BB962C8B-B14F-4D97-AF65-F5344CB8AC3E}">
        <p14:creationId xmlns:p14="http://schemas.microsoft.com/office/powerpoint/2010/main" val="17458624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55000" lnSpcReduction="20000"/>
          </a:bodyPr>
          <a:lstStyle/>
          <a:p>
            <a:pPr marL="742950" lvl="1" indent="-285750" algn="l">
              <a:buFont typeface="Arial" pitchFamily="34" charset="0"/>
              <a:buChar char="•"/>
            </a:pPr>
            <a:r>
              <a:rPr lang="en-US" dirty="0" smtClean="0"/>
              <a:t>Look at the new requirement for validation</a:t>
            </a:r>
          </a:p>
          <a:p>
            <a:pPr marL="742950" lvl="1" indent="-285750" algn="l">
              <a:buFont typeface="Arial" pitchFamily="34" charset="0"/>
              <a:buChar char="•"/>
            </a:pPr>
            <a:r>
              <a:rPr lang="en-US" baseline="0" dirty="0" smtClean="0"/>
              <a:t>Show</a:t>
            </a:r>
            <a:endParaRPr lang="en-US" dirty="0" smtClean="0"/>
          </a:p>
          <a:p>
            <a:pPr marL="1200150" lvl="2" indent="-285750" algn="l">
              <a:buFont typeface="Arial" pitchFamily="34" charset="0"/>
              <a:buChar char="•"/>
            </a:pPr>
            <a:r>
              <a:rPr lang="en-US" dirty="0" err="1" smtClean="0"/>
              <a:t>IValidationService</a:t>
            </a:r>
            <a:r>
              <a:rPr lang="en-US" dirty="0" smtClean="0"/>
              <a:t>…this satisfies</a:t>
            </a:r>
            <a:r>
              <a:rPr lang="en-US" baseline="0" dirty="0" smtClean="0"/>
              <a:t> the contract defined in the spec</a:t>
            </a:r>
            <a:endParaRPr lang="en-US" dirty="0" smtClean="0"/>
          </a:p>
          <a:p>
            <a:pPr marL="1200150" lvl="2" indent="-285750" algn="l">
              <a:buFont typeface="Arial" pitchFamily="34" charset="0"/>
              <a:buChar char="•"/>
            </a:pPr>
            <a:r>
              <a:rPr lang="en-US" dirty="0" err="1" smtClean="0"/>
              <a:t>ValidationService</a:t>
            </a:r>
            <a:endParaRPr lang="en-US" dirty="0" smtClean="0"/>
          </a:p>
          <a:p>
            <a:pPr marL="742950" lvl="1" indent="-285750" algn="l">
              <a:buFont typeface="Arial" pitchFamily="34" charset="0"/>
              <a:buChar char="•"/>
            </a:pPr>
            <a:r>
              <a:rPr lang="en-US" dirty="0" smtClean="0"/>
              <a:t>Start with Property Injection</a:t>
            </a:r>
          </a:p>
          <a:p>
            <a:pPr marL="1200150" lvl="2" indent="-285750" algn="l">
              <a:buFont typeface="Arial" pitchFamily="34" charset="0"/>
              <a:buChar char="•"/>
            </a:pPr>
            <a:r>
              <a:rPr lang="en-US" sz="1200" kern="1200" dirty="0" smtClean="0">
                <a:solidFill>
                  <a:schemeClr val="tx1"/>
                </a:solidFill>
                <a:effectLst/>
                <a:latin typeface="Consolas" panose="020B0609020204030204" pitchFamily="49" charset="0"/>
                <a:ea typeface="+mn-ea"/>
                <a:cs typeface="Consolas" panose="020B0609020204030204" pitchFamily="49" charset="0"/>
              </a:rPr>
              <a:t>public</a:t>
            </a:r>
            <a:r>
              <a:rPr lang="en-US" dirty="0" smtClean="0">
                <a:latin typeface="Consolas" panose="020B0609020204030204" pitchFamily="49" charset="0"/>
                <a:cs typeface="Consolas" panose="020B0609020204030204" pitchFamily="49" charset="0"/>
              </a:rPr>
              <a:t> </a:t>
            </a:r>
            <a:r>
              <a:rPr lang="en-US" sz="1200" kern="1200" dirty="0" err="1" smtClean="0">
                <a:solidFill>
                  <a:schemeClr val="tx1"/>
                </a:solidFill>
                <a:effectLst/>
                <a:latin typeface="Consolas" panose="020B0609020204030204" pitchFamily="49" charset="0"/>
                <a:ea typeface="+mn-ea"/>
                <a:cs typeface="Consolas" panose="020B0609020204030204" pitchFamily="49" charset="0"/>
              </a:rPr>
              <a:t>IValidationService</a:t>
            </a:r>
            <a:r>
              <a:rPr lang="en-US" dirty="0" smtClean="0">
                <a:latin typeface="Consolas" panose="020B0609020204030204" pitchFamily="49" charset="0"/>
                <a:cs typeface="Consolas" panose="020B0609020204030204" pitchFamily="49" charset="0"/>
              </a:rPr>
              <a:t> </a:t>
            </a:r>
            <a:r>
              <a:rPr lang="en-US" sz="1200" kern="1200" dirty="0" err="1" smtClean="0">
                <a:solidFill>
                  <a:schemeClr val="tx1"/>
                </a:solidFill>
                <a:effectLst/>
                <a:latin typeface="Consolas" panose="020B0609020204030204" pitchFamily="49" charset="0"/>
                <a:ea typeface="+mn-ea"/>
                <a:cs typeface="Consolas" panose="020B0609020204030204" pitchFamily="49" charset="0"/>
              </a:rPr>
              <a:t>ValidationService</a:t>
            </a:r>
            <a:r>
              <a:rPr lang="en-US" dirty="0" smtClean="0">
                <a:latin typeface="Consolas" panose="020B0609020204030204" pitchFamily="49" charset="0"/>
                <a:cs typeface="Consolas" panose="020B0609020204030204" pitchFamily="49" charset="0"/>
              </a:rPr>
              <a:t> { </a:t>
            </a:r>
            <a:r>
              <a:rPr lang="en-US" sz="1200" kern="1200" dirty="0" smtClean="0">
                <a:solidFill>
                  <a:schemeClr val="tx1"/>
                </a:solidFill>
                <a:effectLst/>
                <a:latin typeface="Consolas" panose="020B0609020204030204" pitchFamily="49" charset="0"/>
                <a:ea typeface="+mn-ea"/>
                <a:cs typeface="Consolas" panose="020B0609020204030204" pitchFamily="49" charset="0"/>
              </a:rPr>
              <a:t>get</a:t>
            </a:r>
            <a:r>
              <a:rPr lang="en-US" dirty="0" smtClean="0">
                <a:latin typeface="Consolas" panose="020B0609020204030204" pitchFamily="49" charset="0"/>
                <a:cs typeface="Consolas" panose="020B0609020204030204" pitchFamily="49" charset="0"/>
              </a:rPr>
              <a:t>; </a:t>
            </a:r>
            <a:r>
              <a:rPr lang="en-US" sz="1200" kern="1200" dirty="0" smtClean="0">
                <a:solidFill>
                  <a:schemeClr val="tx1"/>
                </a:solidFill>
                <a:effectLst/>
                <a:latin typeface="Consolas" panose="020B0609020204030204" pitchFamily="49" charset="0"/>
                <a:ea typeface="+mn-ea"/>
                <a:cs typeface="Consolas" panose="020B0609020204030204" pitchFamily="49" charset="0"/>
              </a:rPr>
              <a:t>set</a:t>
            </a:r>
            <a:r>
              <a:rPr lang="en-US" dirty="0" smtClean="0">
                <a:latin typeface="Consolas" panose="020B0609020204030204" pitchFamily="49" charset="0"/>
                <a:cs typeface="Consolas" panose="020B0609020204030204" pitchFamily="49" charset="0"/>
              </a:rPr>
              <a:t>; } </a:t>
            </a:r>
          </a:p>
          <a:p>
            <a:pPr marL="1200150" lvl="2" indent="-285750" algn="l">
              <a:buFont typeface="Arial" pitchFamily="34" charset="0"/>
              <a:buChar char="•"/>
            </a:pPr>
            <a:r>
              <a:rPr lang="en-US" sz="1200" kern="1200" dirty="0" smtClean="0">
                <a:solidFill>
                  <a:schemeClr val="tx1"/>
                </a:solidFill>
                <a:effectLst/>
                <a:latin typeface="Consolas" panose="020B0609020204030204" pitchFamily="49" charset="0"/>
                <a:ea typeface="+mn-ea"/>
                <a:cs typeface="Consolas" panose="020B0609020204030204" pitchFamily="49" charset="0"/>
              </a:rPr>
              <a:t>if</a:t>
            </a:r>
            <a:r>
              <a:rPr lang="en-US" dirty="0" smtClean="0">
                <a:latin typeface="Consolas" panose="020B0609020204030204" pitchFamily="49" charset="0"/>
                <a:cs typeface="Consolas" panose="020B0609020204030204" pitchFamily="49" charset="0"/>
              </a:rPr>
              <a:t> (</a:t>
            </a:r>
            <a:r>
              <a:rPr lang="en-US" sz="1200" kern="1200" dirty="0" err="1" smtClean="0">
                <a:solidFill>
                  <a:schemeClr val="tx1"/>
                </a:solidFill>
                <a:effectLst/>
                <a:latin typeface="Consolas" panose="020B0609020204030204" pitchFamily="49" charset="0"/>
                <a:ea typeface="+mn-ea"/>
                <a:cs typeface="Consolas" panose="020B0609020204030204" pitchFamily="49" charset="0"/>
              </a:rPr>
              <a:t>ValidationService.ValidateForAdd</a:t>
            </a:r>
            <a:r>
              <a:rPr lang="en-US" dirty="0" smtClean="0">
                <a:latin typeface="Consolas" panose="020B0609020204030204" pitchFamily="49" charset="0"/>
                <a:cs typeface="Consolas" panose="020B0609020204030204" pitchFamily="49" charset="0"/>
              </a:rPr>
              <a:t>(</a:t>
            </a:r>
            <a:r>
              <a:rPr lang="en-US" sz="1200" kern="1200" dirty="0" smtClean="0">
                <a:solidFill>
                  <a:schemeClr val="tx1"/>
                </a:solidFill>
                <a:effectLst/>
                <a:latin typeface="Consolas" panose="020B0609020204030204" pitchFamily="49" charset="0"/>
                <a:ea typeface="+mn-ea"/>
                <a:cs typeface="Consolas" panose="020B0609020204030204" pitchFamily="49" charset="0"/>
              </a:rPr>
              <a:t>value1</a:t>
            </a:r>
            <a:r>
              <a:rPr lang="en-US" dirty="0" smtClean="0">
                <a:latin typeface="Consolas" panose="020B0609020204030204" pitchFamily="49" charset="0"/>
                <a:cs typeface="Consolas" panose="020B0609020204030204" pitchFamily="49" charset="0"/>
              </a:rPr>
              <a:t>, </a:t>
            </a:r>
            <a:r>
              <a:rPr lang="en-US" sz="1200" kern="1200" dirty="0" smtClean="0">
                <a:solidFill>
                  <a:schemeClr val="tx1"/>
                </a:solidFill>
                <a:effectLst/>
                <a:latin typeface="Consolas" panose="020B0609020204030204" pitchFamily="49" charset="0"/>
                <a:ea typeface="+mn-ea"/>
                <a:cs typeface="Consolas" panose="020B0609020204030204" pitchFamily="49" charset="0"/>
              </a:rPr>
              <a:t>value2</a:t>
            </a:r>
            <a:r>
              <a:rPr lang="en-US" dirty="0" smtClean="0">
                <a:latin typeface="Consolas" panose="020B0609020204030204" pitchFamily="49" charset="0"/>
                <a:cs typeface="Consolas" panose="020B0609020204030204" pitchFamily="49" charset="0"/>
              </a:rPr>
              <a:t>)) </a:t>
            </a:r>
            <a:r>
              <a:rPr lang="en-US" sz="1200" kern="1200" dirty="0" smtClean="0">
                <a:solidFill>
                  <a:schemeClr val="tx1"/>
                </a:solidFill>
                <a:effectLst/>
                <a:latin typeface="Consolas" panose="020B0609020204030204" pitchFamily="49" charset="0"/>
                <a:ea typeface="+mn-ea"/>
                <a:cs typeface="Consolas" panose="020B0609020204030204" pitchFamily="49" charset="0"/>
              </a:rPr>
              <a:t>throw</a:t>
            </a:r>
            <a:r>
              <a:rPr lang="en-US" dirty="0" smtClean="0">
                <a:latin typeface="Consolas" panose="020B0609020204030204" pitchFamily="49" charset="0"/>
                <a:cs typeface="Consolas" panose="020B0609020204030204" pitchFamily="49" charset="0"/>
              </a:rPr>
              <a:t> </a:t>
            </a:r>
            <a:r>
              <a:rPr lang="en-US" sz="1200" kern="1200" dirty="0" smtClean="0">
                <a:solidFill>
                  <a:schemeClr val="tx1"/>
                </a:solidFill>
                <a:effectLst/>
                <a:latin typeface="Consolas" panose="020B0609020204030204" pitchFamily="49" charset="0"/>
                <a:ea typeface="+mn-ea"/>
                <a:cs typeface="Consolas" panose="020B0609020204030204" pitchFamily="49" charset="0"/>
              </a:rPr>
              <a:t>new</a:t>
            </a:r>
            <a:r>
              <a:rPr lang="en-US" dirty="0" smtClean="0">
                <a:latin typeface="Consolas" panose="020B0609020204030204" pitchFamily="49" charset="0"/>
                <a:cs typeface="Consolas" panose="020B0609020204030204" pitchFamily="49" charset="0"/>
              </a:rPr>
              <a:t> </a:t>
            </a:r>
            <a:r>
              <a:rPr lang="en-US" sz="1200" kern="1200" dirty="0" smtClean="0">
                <a:solidFill>
                  <a:schemeClr val="tx1"/>
                </a:solidFill>
                <a:effectLst/>
                <a:latin typeface="Consolas" panose="020B0609020204030204" pitchFamily="49" charset="0"/>
                <a:ea typeface="+mn-ea"/>
                <a:cs typeface="Consolas" panose="020B0609020204030204" pitchFamily="49" charset="0"/>
              </a:rPr>
              <a:t>Exception</a:t>
            </a:r>
            <a:r>
              <a:rPr lang="en-US" dirty="0" smtClean="0">
                <a:latin typeface="Consolas" panose="020B0609020204030204" pitchFamily="49" charset="0"/>
                <a:cs typeface="Consolas" panose="020B0609020204030204" pitchFamily="49" charset="0"/>
              </a:rPr>
              <a:t>(</a:t>
            </a:r>
            <a:r>
              <a:rPr lang="en-US" sz="1200" kern="1200" dirty="0" smtClean="0">
                <a:solidFill>
                  <a:schemeClr val="tx1"/>
                </a:solidFill>
                <a:effectLst/>
                <a:latin typeface="Consolas" panose="020B0609020204030204" pitchFamily="49" charset="0"/>
                <a:ea typeface="+mn-ea"/>
                <a:cs typeface="Consolas" panose="020B0609020204030204" pitchFamily="49" charset="0"/>
              </a:rPr>
              <a:t>"DOH!"</a:t>
            </a:r>
            <a:r>
              <a:rPr lang="en-US" dirty="0" smtClean="0">
                <a:latin typeface="Consolas" panose="020B0609020204030204" pitchFamily="49" charset="0"/>
                <a:cs typeface="Consolas" panose="020B0609020204030204" pitchFamily="49" charset="0"/>
              </a:rPr>
              <a:t>);</a:t>
            </a:r>
            <a:r>
              <a:rPr lang="en-US" dirty="0" smtClean="0"/>
              <a:t> </a:t>
            </a:r>
          </a:p>
          <a:p>
            <a:pPr marL="1200150" lvl="2" indent="-285750" algn="l">
              <a:buFont typeface="Arial" pitchFamily="34" charset="0"/>
              <a:buChar char="•"/>
            </a:pPr>
            <a:r>
              <a:rPr lang="en-US" dirty="0" smtClean="0"/>
              <a:t>What is the issue?</a:t>
            </a:r>
          </a:p>
          <a:p>
            <a:pPr marL="1200150" lvl="2" indent="-285750" algn="l">
              <a:buFont typeface="Arial" pitchFamily="34" charset="0"/>
              <a:buChar char="•"/>
            </a:pPr>
            <a:r>
              <a:rPr lang="en-US" dirty="0" smtClean="0"/>
              <a:t>Have to add code to make sure the dependency’s are set to avoid NULL reference exceptions</a:t>
            </a:r>
          </a:p>
          <a:p>
            <a:pPr marL="1200150" lvl="2" indent="-285750" algn="l">
              <a:buFont typeface="Arial" pitchFamily="34" charset="0"/>
              <a:buChar char="•"/>
            </a:pPr>
            <a:r>
              <a:rPr lang="en-US" dirty="0" smtClean="0"/>
              <a:t>We can fix this with Constructor Injection</a:t>
            </a:r>
          </a:p>
          <a:p>
            <a:pPr marL="742950" lvl="1" indent="-285750" algn="l">
              <a:buFont typeface="Arial" pitchFamily="34" charset="0"/>
              <a:buChar char="•"/>
            </a:pPr>
            <a:r>
              <a:rPr lang="en-US" dirty="0" smtClean="0"/>
              <a:t>Next Do Constructor Injection</a:t>
            </a:r>
          </a:p>
          <a:p>
            <a:pPr marL="1200150" lvl="2" indent="-285750" algn="l">
              <a:buFont typeface="Arial" pitchFamily="34" charset="0"/>
              <a:buChar char="•"/>
            </a:pPr>
            <a:r>
              <a:rPr lang="en-US" dirty="0" smtClean="0"/>
              <a:t>Hold down </a:t>
            </a:r>
            <a:r>
              <a:rPr lang="en-US" dirty="0" err="1" smtClean="0"/>
              <a:t>fn</a:t>
            </a:r>
            <a:r>
              <a:rPr lang="en-US" dirty="0" smtClean="0"/>
              <a:t> and alt and hit enter for </a:t>
            </a:r>
            <a:r>
              <a:rPr lang="en-US" dirty="0" err="1" smtClean="0"/>
              <a:t>resharper</a:t>
            </a:r>
            <a:r>
              <a:rPr lang="en-US" dirty="0" smtClean="0"/>
              <a:t> constructor</a:t>
            </a:r>
          </a:p>
          <a:p>
            <a:pPr marL="1200150" lvl="2" indent="-285750" algn="l">
              <a:buFont typeface="Arial" pitchFamily="34" charset="0"/>
              <a:buChar char="•"/>
            </a:pPr>
            <a:r>
              <a:rPr lang="en-US" dirty="0" smtClean="0"/>
              <a:t>What could be the issue (constructor that takes a bunch of parameters)</a:t>
            </a:r>
          </a:p>
          <a:p>
            <a:pPr marL="1200150" lvl="2" indent="-285750" algn="l">
              <a:buFont typeface="Arial" pitchFamily="34" charset="0"/>
              <a:buChar char="•"/>
            </a:pPr>
            <a:r>
              <a:rPr lang="en-US" dirty="0" smtClean="0"/>
              <a:t>What’s the issue here? </a:t>
            </a:r>
          </a:p>
          <a:p>
            <a:pPr marL="1200150" lvl="2" indent="-285750" algn="l">
              <a:buFont typeface="Arial" pitchFamily="34" charset="0"/>
              <a:buChar char="•"/>
            </a:pPr>
            <a:r>
              <a:rPr lang="en-US" dirty="0" smtClean="0"/>
              <a:t>What happens when you have a bunch of dependency's?</a:t>
            </a:r>
          </a:p>
          <a:p>
            <a:pPr marL="742950" lvl="1" indent="-285750" algn="l">
              <a:buFont typeface="Arial" pitchFamily="34" charset="0"/>
              <a:buChar char="•"/>
            </a:pPr>
            <a:r>
              <a:rPr lang="en-US" dirty="0" smtClean="0"/>
              <a:t>We’ll get to using </a:t>
            </a:r>
            <a:r>
              <a:rPr lang="en-US" dirty="0" err="1" smtClean="0"/>
              <a:t>IoC</a:t>
            </a:r>
            <a:r>
              <a:rPr lang="en-US" dirty="0" smtClean="0"/>
              <a:t> framework to fix all this</a:t>
            </a:r>
          </a:p>
          <a:p>
            <a:pPr marL="742950" lvl="1" indent="-285750" algn="l">
              <a:buFont typeface="Arial" pitchFamily="34" charset="0"/>
              <a:buChar char="•"/>
            </a:pPr>
            <a:endParaRPr lang="en-US" dirty="0" smtClean="0"/>
          </a:p>
          <a:p>
            <a:pPr marL="742950" lvl="1" indent="-285750" algn="l">
              <a:buFont typeface="Arial" pitchFamily="34" charset="0"/>
              <a:buChar char="•"/>
            </a:pPr>
            <a:r>
              <a:rPr lang="en-US" dirty="0" smtClean="0"/>
              <a:t>Let’s build this…and we should</a:t>
            </a:r>
            <a:r>
              <a:rPr lang="en-US" baseline="0" dirty="0" smtClean="0"/>
              <a:t> have a build error…can anyone tell me where?</a:t>
            </a:r>
          </a:p>
          <a:p>
            <a:pPr marL="1200150" lvl="2" indent="-285750" algn="l">
              <a:buFont typeface="Arial" pitchFamily="34" charset="0"/>
              <a:buChar char="•"/>
            </a:pPr>
            <a:r>
              <a:rPr lang="en-US" baseline="0" dirty="0" smtClean="0"/>
              <a:t>Fix build error</a:t>
            </a:r>
            <a:endParaRPr lang="en-US" dirty="0" smtClean="0"/>
          </a:p>
          <a:p>
            <a:pPr marL="742950" lvl="1" indent="-285750" algn="l">
              <a:buFont typeface="Arial" pitchFamily="34" charset="0"/>
              <a:buChar char="•"/>
            </a:pPr>
            <a:endParaRPr lang="en-US" dirty="0" smtClean="0"/>
          </a:p>
          <a:p>
            <a:pPr marL="742950" lvl="1" indent="-285750" algn="l">
              <a:buFont typeface="Arial" pitchFamily="34" charset="0"/>
              <a:buChar char="•"/>
            </a:pPr>
            <a:r>
              <a:rPr lang="en-US" dirty="0" smtClean="0"/>
              <a:t>So for</a:t>
            </a:r>
            <a:r>
              <a:rPr lang="en-US" baseline="0" dirty="0" smtClean="0"/>
              <a:t> now let’s be good little </a:t>
            </a:r>
            <a:r>
              <a:rPr lang="en-US" baseline="0" dirty="0" err="1" smtClean="0"/>
              <a:t>TDD’rs</a:t>
            </a:r>
            <a:r>
              <a:rPr lang="en-US" baseline="0" dirty="0" smtClean="0"/>
              <a:t> and run our tests to make sure we didn’t break anything</a:t>
            </a:r>
          </a:p>
          <a:p>
            <a:pPr marL="742950" lvl="1" indent="-285750" algn="l">
              <a:buFont typeface="Arial" pitchFamily="34" charset="0"/>
              <a:buChar char="•"/>
            </a:pPr>
            <a:endParaRPr lang="en-US" baseline="0" dirty="0" smtClean="0"/>
          </a:p>
          <a:p>
            <a:pPr marL="1200150" lvl="2" indent="-285750" algn="l">
              <a:buFont typeface="Arial" pitchFamily="34" charset="0"/>
              <a:buChar char="•"/>
            </a:pPr>
            <a:r>
              <a:rPr lang="en-US" baseline="0" dirty="0" smtClean="0"/>
              <a:t>WTF!?!  The validation service is </a:t>
            </a:r>
            <a:r>
              <a:rPr lang="en-US" baseline="0" dirty="0" err="1" smtClean="0"/>
              <a:t>erroring</a:t>
            </a:r>
            <a:r>
              <a:rPr lang="en-US" baseline="0" dirty="0" smtClean="0"/>
              <a:t> out.</a:t>
            </a:r>
          </a:p>
          <a:p>
            <a:pPr marL="1200150" lvl="2" indent="-285750" algn="l">
              <a:buFont typeface="Arial" pitchFamily="34" charset="0"/>
              <a:buChar char="•"/>
            </a:pPr>
            <a:r>
              <a:rPr lang="en-US" baseline="0" dirty="0" smtClean="0"/>
              <a:t>In our little self-contained scenario here it is because it I didn’t implement it…but ignore that for now</a:t>
            </a:r>
          </a:p>
          <a:p>
            <a:pPr marL="1200150" lvl="2" indent="-285750" algn="l">
              <a:buFont typeface="Arial" pitchFamily="34" charset="0"/>
              <a:buChar char="•"/>
            </a:pPr>
            <a:r>
              <a:rPr lang="en-US" baseline="0" dirty="0" smtClean="0"/>
              <a:t>Consider this one of those situations that I am sure you have all dealt with on many occasions…</a:t>
            </a:r>
          </a:p>
          <a:p>
            <a:pPr marL="1657350" lvl="3" indent="-285750" algn="l">
              <a:buFont typeface="Arial" pitchFamily="34" charset="0"/>
              <a:buChar char="•"/>
            </a:pPr>
            <a:r>
              <a:rPr lang="en-US" baseline="0" dirty="0" smtClean="0"/>
              <a:t>Some developer or team is responsible for coding something you are dependent on and they either</a:t>
            </a:r>
          </a:p>
          <a:p>
            <a:pPr marL="2114550" lvl="4" indent="-285750" algn="l">
              <a:buFont typeface="Arial" pitchFamily="34" charset="0"/>
              <a:buChar char="•"/>
            </a:pPr>
            <a:r>
              <a:rPr lang="en-US" baseline="0" dirty="0" smtClean="0"/>
              <a:t>Haven’t gotten around to it yet</a:t>
            </a:r>
          </a:p>
          <a:p>
            <a:pPr marL="2114550" lvl="4" indent="-285750" algn="l">
              <a:buFont typeface="Arial" pitchFamily="34" charset="0"/>
              <a:buChar char="•"/>
            </a:pPr>
            <a:r>
              <a:rPr lang="en-US" baseline="0" dirty="0" smtClean="0"/>
              <a:t>Or have errors in their code</a:t>
            </a:r>
          </a:p>
          <a:p>
            <a:pPr marL="2114550" lvl="4" indent="-285750" algn="l">
              <a:buFont typeface="Arial" pitchFamily="34" charset="0"/>
              <a:buChar char="•"/>
            </a:pPr>
            <a:r>
              <a:rPr lang="en-US" baseline="0" dirty="0" smtClean="0"/>
              <a:t>Guess we can call it a day ;)</a:t>
            </a:r>
          </a:p>
          <a:p>
            <a:pPr marL="2114550" lvl="4" indent="-285750" algn="l">
              <a:buFont typeface="Arial" pitchFamily="34" charset="0"/>
              <a:buChar char="•"/>
            </a:pPr>
            <a:r>
              <a:rPr lang="en-US" baseline="0" dirty="0" smtClean="0"/>
              <a:t>That is unless you are fluent on TDD and it’s core concepts.</a:t>
            </a:r>
          </a:p>
          <a:p>
            <a:pPr marL="2114550" lvl="4" indent="-285750" algn="l">
              <a:buFont typeface="Arial" pitchFamily="34" charset="0"/>
              <a:buChar char="•"/>
            </a:pPr>
            <a:r>
              <a:rPr lang="en-US" baseline="0" dirty="0" smtClean="0"/>
              <a:t>If you have need to sell TDD to your pointy haired bosses this is the perfect angle</a:t>
            </a:r>
          </a:p>
          <a:p>
            <a:pPr marL="2114550" lvl="4" indent="-285750" algn="l">
              <a:buFont typeface="Arial" pitchFamily="34" charset="0"/>
              <a:buChar char="•"/>
            </a:pPr>
            <a:r>
              <a:rPr lang="en-US" baseline="0" dirty="0" smtClean="0"/>
              <a:t>You will now be able to continue coding when external dependencies are not complete or broken or what ever</a:t>
            </a:r>
          </a:p>
          <a:p>
            <a:pPr marL="1200150" lvl="2" indent="-285750" algn="l">
              <a:buFont typeface="Arial" pitchFamily="34" charset="0"/>
              <a:buChar char="•"/>
            </a:pPr>
            <a:r>
              <a:rPr lang="en-US" baseline="0" dirty="0" smtClean="0"/>
              <a:t>Let’s talk about how we can do this…</a:t>
            </a:r>
            <a:endParaRPr lang="en-US" dirty="0" smtClean="0"/>
          </a:p>
          <a:p>
            <a:pPr marL="742950" lvl="1" indent="-285750" algn="l">
              <a:buFont typeface="Arial" pitchFamily="34" charset="0"/>
              <a:buChar char="•"/>
            </a:pPr>
            <a:endParaRPr lang="en-US"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32</a:t>
            </a:fld>
            <a:endParaRPr lang="en-US" smtClean="0"/>
          </a:p>
        </p:txBody>
      </p:sp>
    </p:spTree>
    <p:extLst>
      <p:ext uri="{BB962C8B-B14F-4D97-AF65-F5344CB8AC3E}">
        <p14:creationId xmlns:p14="http://schemas.microsoft.com/office/powerpoint/2010/main" val="12542703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pPr marL="742950" lvl="1" indent="-285750" algn="l">
              <a:buFont typeface="Arial" pitchFamily="34" charset="0"/>
              <a:buChar char="•"/>
            </a:pPr>
            <a:r>
              <a:rPr lang="en-US" dirty="0" smtClean="0"/>
              <a:t>Shell of a class that satisfies the implementation of the class</a:t>
            </a:r>
          </a:p>
          <a:p>
            <a:pPr marL="742950" lvl="1" indent="-285750" algn="l">
              <a:buFont typeface="Arial" pitchFamily="34" charset="0"/>
              <a:buChar char="•"/>
            </a:pPr>
            <a:r>
              <a:rPr lang="en-US" dirty="0" smtClean="0"/>
              <a:t>Return hard coded value</a:t>
            </a:r>
          </a:p>
          <a:p>
            <a:pPr marL="742950" lvl="1" indent="-285750" algn="l">
              <a:buFont typeface="Arial" pitchFamily="34" charset="0"/>
              <a:buChar char="•"/>
            </a:pPr>
            <a:r>
              <a:rPr lang="en-US" dirty="0" smtClean="0"/>
              <a:t>Not asserted against, state is never validated!</a:t>
            </a:r>
          </a:p>
          <a:p>
            <a:pPr marL="742950" lvl="1" indent="-285750" algn="l">
              <a:buFont typeface="Arial" pitchFamily="34" charset="0"/>
              <a:buChar char="•"/>
            </a:pPr>
            <a:r>
              <a:rPr lang="en-US" dirty="0" smtClean="0"/>
              <a:t>Requires no tooling</a:t>
            </a:r>
          </a:p>
          <a:p>
            <a:pPr marL="742950" lvl="1" indent="-285750" algn="l">
              <a:buFont typeface="Arial" pitchFamily="34" charset="0"/>
              <a:buChar char="•"/>
            </a:pPr>
            <a:r>
              <a:rPr lang="en-US" b="1" u="sng" dirty="0" smtClean="0"/>
              <a:t>Let’s fix our broken test with a Fake/Stub</a:t>
            </a:r>
          </a:p>
          <a:p>
            <a:pPr marL="1200150" lvl="2" indent="-285750" algn="l">
              <a:buFont typeface="Arial" pitchFamily="34" charset="0"/>
              <a:buChar char="•"/>
            </a:pPr>
            <a:r>
              <a:rPr lang="en-US" dirty="0" smtClean="0"/>
              <a:t>Create Fakes folder in unit test project</a:t>
            </a:r>
          </a:p>
          <a:p>
            <a:pPr marL="1200150" lvl="2" indent="-285750" algn="l">
              <a:buFont typeface="Arial" pitchFamily="34" charset="0"/>
              <a:buChar char="•"/>
            </a:pPr>
            <a:r>
              <a:rPr lang="en-US" dirty="0" smtClean="0"/>
              <a:t>Create ‘</a:t>
            </a:r>
            <a:r>
              <a:rPr lang="en-US" dirty="0" err="1" smtClean="0"/>
              <a:t>FakeValidationService</a:t>
            </a:r>
            <a:r>
              <a:rPr lang="en-US" dirty="0" smtClean="0"/>
              <a:t>’</a:t>
            </a:r>
          </a:p>
          <a:p>
            <a:pPr marL="1657350" lvl="3" indent="-285750" algn="l">
              <a:buFont typeface="Arial" pitchFamily="34" charset="0"/>
              <a:buChar char="•"/>
            </a:pPr>
            <a:r>
              <a:rPr lang="en-US" dirty="0" smtClean="0"/>
              <a:t>Implement </a:t>
            </a:r>
            <a:r>
              <a:rPr lang="en-US" dirty="0" err="1" smtClean="0"/>
              <a:t>IValidationService</a:t>
            </a:r>
            <a:endParaRPr lang="en-US" dirty="0" smtClean="0"/>
          </a:p>
          <a:p>
            <a:pPr marL="1657350" lvl="3" indent="-285750" algn="l">
              <a:buFont typeface="Arial" pitchFamily="34" charset="0"/>
              <a:buChar char="•"/>
            </a:pPr>
            <a:r>
              <a:rPr lang="en-US" dirty="0" smtClean="0"/>
              <a:t>Add should return true</a:t>
            </a:r>
          </a:p>
          <a:p>
            <a:pPr marL="742950" lvl="1" indent="-285750" algn="l">
              <a:buFont typeface="Arial" pitchFamily="34" charset="0"/>
              <a:buChar char="•"/>
            </a:pPr>
            <a:r>
              <a:rPr lang="en-US" dirty="0" smtClean="0"/>
              <a:t>Pass ‘</a:t>
            </a:r>
            <a:r>
              <a:rPr lang="en-US" dirty="0" err="1" smtClean="0"/>
              <a:t>FakeValidationService</a:t>
            </a:r>
            <a:r>
              <a:rPr lang="en-US" dirty="0" smtClean="0"/>
              <a:t>” to </a:t>
            </a:r>
            <a:r>
              <a:rPr lang="en-US" dirty="0" err="1" smtClean="0"/>
              <a:t>CalculatorService</a:t>
            </a:r>
            <a:r>
              <a:rPr lang="en-US" dirty="0" smtClean="0"/>
              <a:t> in test </a:t>
            </a:r>
          </a:p>
          <a:p>
            <a:pPr marL="742950" lvl="1" indent="-285750" algn="l">
              <a:buFont typeface="Arial" pitchFamily="34" charset="0"/>
              <a:buChar char="•"/>
            </a:pPr>
            <a:r>
              <a:rPr lang="en-US" dirty="0" smtClean="0"/>
              <a:t>Run it ----</a:t>
            </a:r>
            <a:r>
              <a:rPr lang="en-US" baseline="0" dirty="0" smtClean="0"/>
              <a:t> </a:t>
            </a:r>
            <a:r>
              <a:rPr lang="en-US" b="1" baseline="0" dirty="0" smtClean="0"/>
              <a:t>GREEN!</a:t>
            </a:r>
            <a:endParaRPr lang="en-US" dirty="0" smtClean="0"/>
          </a:p>
          <a:p>
            <a:pPr marL="742950" lvl="1" indent="-285750" algn="l">
              <a:buFont typeface="Arial" pitchFamily="34" charset="0"/>
              <a:buChar char="•"/>
            </a:pPr>
            <a:r>
              <a:rPr lang="en-US" dirty="0" smtClean="0"/>
              <a:t>This is great, we just moved the road block…but</a:t>
            </a:r>
          </a:p>
          <a:p>
            <a:pPr marL="742950" lvl="1" indent="-285750" algn="l">
              <a:buFont typeface="Arial" pitchFamily="34" charset="0"/>
              <a:buChar char="•"/>
            </a:pPr>
            <a:r>
              <a:rPr lang="en-US" dirty="0" smtClean="0"/>
              <a:t>What’s the issue with fakes?</a:t>
            </a:r>
          </a:p>
          <a:p>
            <a:pPr marL="1200150" lvl="2" indent="-285750" algn="l">
              <a:buFont typeface="Arial" pitchFamily="34" charset="0"/>
              <a:buChar char="•"/>
            </a:pPr>
            <a:r>
              <a:rPr lang="en-US" dirty="0" smtClean="0"/>
              <a:t>Need to manually code a fake for dependency!</a:t>
            </a:r>
          </a:p>
          <a:p>
            <a:pPr marL="1200150" lvl="2" indent="-285750" algn="l">
              <a:buFont typeface="Arial" pitchFamily="34" charset="0"/>
              <a:buChar char="•"/>
            </a:pPr>
            <a:r>
              <a:rPr lang="en-US" dirty="0" smtClean="0"/>
              <a:t>And need to code for every scenario</a:t>
            </a:r>
          </a:p>
          <a:p>
            <a:pPr marL="1657350" lvl="3" indent="-285750" algn="l">
              <a:buFont typeface="Arial" pitchFamily="34" charset="0"/>
              <a:buChar char="•"/>
            </a:pPr>
            <a:r>
              <a:rPr lang="en-US" dirty="0" smtClean="0"/>
              <a:t>Checking for true</a:t>
            </a:r>
          </a:p>
          <a:p>
            <a:pPr marL="1657350" lvl="3" indent="-285750" algn="l">
              <a:buFont typeface="Arial" pitchFamily="34" charset="0"/>
              <a:buChar char="•"/>
            </a:pPr>
            <a:r>
              <a:rPr lang="en-US" dirty="0" smtClean="0"/>
              <a:t>Checking for false</a:t>
            </a:r>
          </a:p>
          <a:p>
            <a:pPr marL="1657350" lvl="3" indent="-285750" algn="l">
              <a:buFont typeface="Arial" pitchFamily="34" charset="0"/>
              <a:buChar char="•"/>
            </a:pPr>
            <a:endParaRPr lang="en-US" dirty="0" smtClean="0"/>
          </a:p>
          <a:p>
            <a:pPr eaLnBrk="1" hangingPunct="1">
              <a:spcBef>
                <a:spcPct val="0"/>
              </a:spcBef>
            </a:pPr>
            <a:r>
              <a:rPr lang="en-US" b="1" dirty="0" smtClean="0"/>
              <a:t>Let’s talk about MOCKS</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33</a:t>
            </a:fld>
            <a:endParaRPr lang="en-US" smtClean="0"/>
          </a:p>
        </p:txBody>
      </p:sp>
    </p:spTree>
    <p:extLst>
      <p:ext uri="{BB962C8B-B14F-4D97-AF65-F5344CB8AC3E}">
        <p14:creationId xmlns:p14="http://schemas.microsoft.com/office/powerpoint/2010/main" val="34194189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55000" lnSpcReduction="20000"/>
          </a:bodyPr>
          <a:lstStyle/>
          <a:p>
            <a:pPr marL="742950" lvl="1" indent="-285750" algn="l">
              <a:buFont typeface="Arial" pitchFamily="34" charset="0"/>
              <a:buChar char="•"/>
            </a:pPr>
            <a:r>
              <a:rPr lang="en-US" sz="1400" dirty="0" smtClean="0"/>
              <a:t>Simulated object that satisfies the implementation of the class</a:t>
            </a:r>
          </a:p>
          <a:p>
            <a:pPr marL="742950" lvl="1" indent="-285750" algn="l">
              <a:buFont typeface="Arial" pitchFamily="34" charset="0"/>
              <a:buChar char="•"/>
            </a:pPr>
            <a:r>
              <a:rPr lang="en-US" sz="1400" dirty="0" smtClean="0"/>
              <a:t>Mimics the objects behavior in a controlled manner</a:t>
            </a:r>
          </a:p>
          <a:p>
            <a:pPr marL="742950" lvl="1" indent="-285750" algn="l">
              <a:buFont typeface="Arial" pitchFamily="34" charset="0"/>
              <a:buChar char="•"/>
            </a:pPr>
            <a:r>
              <a:rPr lang="en-US" sz="1400" dirty="0" smtClean="0"/>
              <a:t>Asserted against (state is validated)</a:t>
            </a:r>
          </a:p>
          <a:p>
            <a:pPr marL="742950" lvl="1" indent="-285750" algn="l">
              <a:buFont typeface="Arial" pitchFamily="34" charset="0"/>
              <a:buChar char="•"/>
            </a:pPr>
            <a:r>
              <a:rPr lang="en-US" sz="1400" dirty="0" smtClean="0"/>
              <a:t>Requires tooling</a:t>
            </a:r>
          </a:p>
          <a:p>
            <a:pPr marL="742950" lvl="1" indent="-285750" algn="l">
              <a:buFont typeface="Arial" pitchFamily="34" charset="0"/>
              <a:buChar char="•"/>
            </a:pPr>
            <a:r>
              <a:rPr lang="en-US" sz="1400" b="1" u="sng" dirty="0" smtClean="0"/>
              <a:t>Let’s change out our broken test with a Mock</a:t>
            </a:r>
          </a:p>
          <a:p>
            <a:pPr marL="742950" lvl="1" indent="-285750" algn="l">
              <a:buFont typeface="Arial" pitchFamily="34" charset="0"/>
              <a:buChar char="•"/>
            </a:pPr>
            <a:r>
              <a:rPr lang="en-US" sz="1400" dirty="0" smtClean="0"/>
              <a:t>Install RhinoMocks via NuGet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TestMethod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public void </a:t>
            </a:r>
            <a:r>
              <a:rPr lang="en-US" sz="1200" kern="1200" dirty="0" err="1" smtClean="0">
                <a:solidFill>
                  <a:schemeClr val="tx1"/>
                </a:solidFill>
                <a:latin typeface="+mn-lt"/>
                <a:ea typeface="+mn-ea"/>
                <a:cs typeface="+mn-cs"/>
              </a:rPr>
              <a:t>Add_ShouldReturn_Decimal</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//Arrange</a:t>
            </a:r>
          </a:p>
          <a:p>
            <a:r>
              <a:rPr lang="en-US" sz="1200" kern="1200" dirty="0" smtClean="0">
                <a:solidFill>
                  <a:schemeClr val="tx1"/>
                </a:solidFill>
                <a:latin typeface="+mn-lt"/>
                <a:ea typeface="+mn-ea"/>
                <a:cs typeface="+mn-cs"/>
              </a:rPr>
              <a:t>	            decimal val1 = 1.23m;</a:t>
            </a:r>
          </a:p>
          <a:p>
            <a:r>
              <a:rPr lang="en-US" sz="1200" kern="1200" dirty="0" smtClean="0">
                <a:solidFill>
                  <a:schemeClr val="tx1"/>
                </a:solidFill>
                <a:latin typeface="+mn-lt"/>
                <a:ea typeface="+mn-ea"/>
                <a:cs typeface="+mn-cs"/>
              </a:rPr>
              <a:t>	            decimal val2 = 3.21m;</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MockRepository</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mockRepository</a:t>
            </a:r>
            <a:r>
              <a:rPr lang="en-US" sz="1200" b="1" kern="1200" dirty="0" smtClean="0">
                <a:solidFill>
                  <a:schemeClr val="tx1"/>
                </a:solidFill>
                <a:latin typeface="+mn-lt"/>
                <a:ea typeface="+mn-ea"/>
                <a:cs typeface="+mn-cs"/>
              </a:rPr>
              <a:t> = new </a:t>
            </a:r>
            <a:r>
              <a:rPr lang="en-US" sz="1200" b="1" kern="1200" dirty="0" err="1" smtClean="0">
                <a:solidFill>
                  <a:schemeClr val="tx1"/>
                </a:solidFill>
                <a:latin typeface="+mn-lt"/>
                <a:ea typeface="+mn-ea"/>
                <a:cs typeface="+mn-cs"/>
              </a:rPr>
              <a:t>MockRepository</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IValidationService</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validationServiceMock</a:t>
            </a:r>
            <a:r>
              <a:rPr lang="en-US" sz="1200" b="1" kern="1200" dirty="0" smtClean="0">
                <a:solidFill>
                  <a:schemeClr val="tx1"/>
                </a:solidFill>
                <a:latin typeface="+mn-lt"/>
                <a:ea typeface="+mn-ea"/>
                <a:cs typeface="+mn-cs"/>
              </a:rPr>
              <a:t> = </a:t>
            </a:r>
            <a:r>
              <a:rPr lang="en-US" sz="1200" b="1" kern="1200" dirty="0" err="1" smtClean="0">
                <a:solidFill>
                  <a:schemeClr val="tx1"/>
                </a:solidFill>
                <a:latin typeface="+mn-lt"/>
                <a:ea typeface="+mn-ea"/>
                <a:cs typeface="+mn-cs"/>
              </a:rPr>
              <a:t>mockRepository.StrictMock</a:t>
            </a:r>
            <a:r>
              <a:rPr lang="en-US" sz="1200" b="1" kern="1200" dirty="0" smtClean="0">
                <a:solidFill>
                  <a:schemeClr val="tx1"/>
                </a:solidFill>
                <a:latin typeface="+mn-lt"/>
                <a:ea typeface="+mn-ea"/>
                <a:cs typeface="+mn-cs"/>
              </a:rPr>
              <a:t>&lt;</a:t>
            </a:r>
            <a:r>
              <a:rPr lang="en-US" sz="1200" b="1" kern="1200" dirty="0" err="1" smtClean="0">
                <a:solidFill>
                  <a:schemeClr val="tx1"/>
                </a:solidFill>
                <a:latin typeface="+mn-lt"/>
                <a:ea typeface="+mn-ea"/>
                <a:cs typeface="+mn-cs"/>
              </a:rPr>
              <a:t>IValidationService</a:t>
            </a:r>
            <a:r>
              <a:rPr lang="en-US" sz="1200" b="1" kern="1200" dirty="0" smtClean="0">
                <a:solidFill>
                  <a:schemeClr val="tx1"/>
                </a:solidFill>
                <a:latin typeface="+mn-lt"/>
                <a:ea typeface="+mn-ea"/>
                <a:cs typeface="+mn-cs"/>
              </a:rPr>
              <a:t>&gt;();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validationServiceMock.Expect</a:t>
            </a:r>
            <a:r>
              <a:rPr lang="en-US" sz="1200" b="1" kern="1200" dirty="0" smtClean="0">
                <a:solidFill>
                  <a:schemeClr val="tx1"/>
                </a:solidFill>
                <a:latin typeface="+mn-lt"/>
                <a:ea typeface="+mn-ea"/>
                <a:cs typeface="+mn-cs"/>
              </a:rPr>
              <a:t>(x =&gt; </a:t>
            </a:r>
            <a:r>
              <a:rPr lang="en-US" sz="1200" b="1" kern="1200" dirty="0" err="1" smtClean="0">
                <a:solidFill>
                  <a:schemeClr val="tx1"/>
                </a:solidFill>
                <a:latin typeface="+mn-lt"/>
                <a:ea typeface="+mn-ea"/>
                <a:cs typeface="+mn-cs"/>
              </a:rPr>
              <a:t>x.ValidateForAdd</a:t>
            </a:r>
            <a:r>
              <a:rPr lang="en-US" sz="1200" b="1" kern="1200" dirty="0" smtClean="0">
                <a:solidFill>
                  <a:schemeClr val="tx1"/>
                </a:solidFill>
                <a:latin typeface="+mn-lt"/>
                <a:ea typeface="+mn-ea"/>
                <a:cs typeface="+mn-cs"/>
              </a:rPr>
              <a:t>(val1, val2)).Return(true).</a:t>
            </a:r>
            <a:r>
              <a:rPr lang="en-US" sz="1200" b="1" kern="1200" dirty="0" err="1" smtClean="0">
                <a:solidFill>
                  <a:schemeClr val="tx1"/>
                </a:solidFill>
                <a:latin typeface="+mn-lt"/>
                <a:ea typeface="+mn-ea"/>
                <a:cs typeface="+mn-cs"/>
              </a:rPr>
              <a:t>Repeat.Once</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mockRepository.ReplayAll</a:t>
            </a:r>
            <a:r>
              <a:rPr lang="en-US" sz="1200" b="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ICalculatorService</a:t>
            </a:r>
            <a:r>
              <a:rPr lang="en-US" sz="1200" kern="1200" dirty="0" smtClean="0">
                <a:solidFill>
                  <a:schemeClr val="tx1"/>
                </a:solidFill>
                <a:latin typeface="+mn-lt"/>
                <a:ea typeface="+mn-ea"/>
                <a:cs typeface="+mn-cs"/>
              </a:rPr>
              <a:t> service = new </a:t>
            </a:r>
            <a:r>
              <a:rPr lang="en-US" sz="1200" kern="1200" dirty="0" err="1" smtClean="0">
                <a:solidFill>
                  <a:schemeClr val="tx1"/>
                </a:solidFill>
                <a:latin typeface="+mn-lt"/>
                <a:ea typeface="+mn-ea"/>
                <a:cs typeface="+mn-cs"/>
              </a:rPr>
              <a:t>CalculatorService</a:t>
            </a:r>
            <a:r>
              <a:rPr lang="en-US" sz="1200"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validationServiceMock</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//Act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result = </a:t>
            </a:r>
            <a:r>
              <a:rPr lang="en-US" sz="1200" kern="1200" dirty="0" err="1" smtClean="0">
                <a:solidFill>
                  <a:schemeClr val="tx1"/>
                </a:solidFill>
                <a:latin typeface="+mn-lt"/>
                <a:ea typeface="+mn-ea"/>
                <a:cs typeface="+mn-cs"/>
              </a:rPr>
              <a:t>service.Add</a:t>
            </a:r>
            <a:r>
              <a:rPr lang="en-US" sz="1200" kern="1200" dirty="0" smtClean="0">
                <a:solidFill>
                  <a:schemeClr val="tx1"/>
                </a:solidFill>
                <a:latin typeface="+mn-lt"/>
                <a:ea typeface="+mn-ea"/>
                <a:cs typeface="+mn-cs"/>
              </a:rPr>
              <a:t>(val1, val2);</a:t>
            </a:r>
          </a:p>
          <a:p>
            <a:r>
              <a:rPr lang="en-US" sz="1200" kern="1200" dirty="0" smtClean="0">
                <a:solidFill>
                  <a:schemeClr val="tx1"/>
                </a:solidFill>
                <a:latin typeface="+mn-lt"/>
                <a:ea typeface="+mn-ea"/>
                <a:cs typeface="+mn-cs"/>
              </a:rPr>
              <a:t>	            //Assert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mockRepository.VerifyAll</a:t>
            </a:r>
            <a:r>
              <a:rPr lang="en-US" sz="1200" b="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result.ShouldBeType</a:t>
            </a:r>
            <a:r>
              <a:rPr lang="en-US" sz="1200" kern="1200" dirty="0" smtClean="0">
                <a:solidFill>
                  <a:schemeClr val="tx1"/>
                </a:solidFill>
                <a:latin typeface="+mn-lt"/>
                <a:ea typeface="+mn-ea"/>
                <a:cs typeface="+mn-cs"/>
              </a:rPr>
              <a:t>&lt;decimal&gt;();</a:t>
            </a:r>
          </a:p>
          <a:p>
            <a:r>
              <a:rPr lang="en-US" sz="1200" kern="1200" dirty="0" smtClean="0">
                <a:solidFill>
                  <a:schemeClr val="tx1"/>
                </a:solidFill>
                <a:latin typeface="+mn-lt"/>
                <a:ea typeface="+mn-ea"/>
                <a:cs typeface="+mn-cs"/>
              </a:rPr>
              <a:t>	  }</a:t>
            </a:r>
            <a:endParaRPr lang="en-US" sz="2400" dirty="0" smtClean="0"/>
          </a:p>
          <a:p>
            <a:pPr marL="742950" lvl="1" indent="-285750" algn="l">
              <a:buFont typeface="Arial" pitchFamily="34" charset="0"/>
              <a:buChar char="•"/>
            </a:pPr>
            <a:r>
              <a:rPr lang="en-US" sz="1400" dirty="0" smtClean="0"/>
              <a:t>Run it</a:t>
            </a:r>
          </a:p>
          <a:p>
            <a:pPr marL="742950" lvl="1" indent="-285750" algn="l">
              <a:buFont typeface="Arial" pitchFamily="34" charset="0"/>
              <a:buChar char="•"/>
            </a:pPr>
            <a:r>
              <a:rPr lang="en-US" sz="1400" dirty="0" smtClean="0"/>
              <a:t>Go in the code and comment out _</a:t>
            </a:r>
            <a:r>
              <a:rPr lang="en-US" sz="1400" dirty="0" err="1" smtClean="0"/>
              <a:t>validator.ValidateAdd</a:t>
            </a:r>
            <a:endParaRPr lang="en-US" sz="1400" dirty="0" smtClean="0"/>
          </a:p>
          <a:p>
            <a:pPr marL="742950" lvl="1" indent="-285750" algn="l">
              <a:buFont typeface="Arial" pitchFamily="34" charset="0"/>
              <a:buChar char="•"/>
            </a:pPr>
            <a:r>
              <a:rPr lang="en-US" sz="1400" dirty="0" smtClean="0"/>
              <a:t>Run: note test failure because we are using a strict mock</a:t>
            </a:r>
          </a:p>
          <a:p>
            <a:pPr marL="742950" lvl="1" indent="-285750" algn="l">
              <a:buFont typeface="Arial" pitchFamily="34" charset="0"/>
              <a:buChar char="•"/>
            </a:pPr>
            <a:r>
              <a:rPr lang="en-US" sz="1400" dirty="0" smtClean="0"/>
              <a:t>Take a minute for all that to sink in.</a:t>
            </a:r>
          </a:p>
          <a:p>
            <a:pPr marL="457200" lvl="1" indent="0" algn="l">
              <a:buFont typeface="Arial" pitchFamily="34" charset="0"/>
              <a:buNone/>
            </a:pPr>
            <a:endParaRPr lang="en-US" sz="1400" dirty="0" smtClean="0"/>
          </a:p>
          <a:p>
            <a:pPr marL="742950" lvl="1" indent="-285750" algn="l">
              <a:buFont typeface="Arial" pitchFamily="34" charset="0"/>
              <a:buChar char="•"/>
            </a:pPr>
            <a:r>
              <a:rPr lang="en-US" sz="1400" dirty="0" smtClean="0"/>
              <a:t>OK,</a:t>
            </a:r>
            <a:r>
              <a:rPr lang="en-US" sz="1400" baseline="0" dirty="0" smtClean="0"/>
              <a:t> so far we are in great shape…but we still have that technical debt out there of using Constructor Injection…and that code smells!</a:t>
            </a:r>
          </a:p>
          <a:p>
            <a:pPr marL="742950" lvl="1" indent="-285750" algn="l">
              <a:buFont typeface="Arial" pitchFamily="34" charset="0"/>
              <a:buChar char="•"/>
            </a:pPr>
            <a:r>
              <a:rPr lang="en-US" sz="1400" baseline="0" dirty="0" smtClean="0"/>
              <a:t>Let’s fix that by implementing some DI/</a:t>
            </a:r>
            <a:r>
              <a:rPr lang="en-US" sz="1400" baseline="0" dirty="0" err="1" smtClean="0"/>
              <a:t>IoC</a:t>
            </a:r>
            <a:r>
              <a:rPr lang="en-US" sz="1400" baseline="0" dirty="0" smtClean="0"/>
              <a:t> tooling.</a:t>
            </a:r>
            <a:endParaRPr lang="en-US" sz="1400" dirty="0" smtClean="0"/>
          </a:p>
          <a:p>
            <a:pPr marL="742950" lvl="1" indent="-285750" algn="l">
              <a:buFont typeface="Arial" pitchFamily="34" charset="0"/>
              <a:buChar char="•"/>
            </a:pPr>
            <a:endParaRPr lang="en-US" sz="14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34</a:t>
            </a:fld>
            <a:endParaRPr lang="en-US" smtClean="0"/>
          </a:p>
        </p:txBody>
      </p:sp>
    </p:spTree>
    <p:extLst>
      <p:ext uri="{BB962C8B-B14F-4D97-AF65-F5344CB8AC3E}">
        <p14:creationId xmlns:p14="http://schemas.microsoft.com/office/powerpoint/2010/main" val="1883765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sz="1400" dirty="0" smtClean="0"/>
              <a:t>Allows you to configure your dependency’s</a:t>
            </a:r>
          </a:p>
          <a:p>
            <a:pPr marL="1200150" lvl="2" indent="-285750" algn="l">
              <a:buFont typeface="Arial" pitchFamily="34" charset="0"/>
              <a:buChar char="•"/>
            </a:pPr>
            <a:r>
              <a:rPr lang="en-US" sz="1400" dirty="0" smtClean="0"/>
              <a:t>Tell the system that when you are using an </a:t>
            </a:r>
            <a:r>
              <a:rPr lang="en-US" sz="1400" dirty="0" err="1" smtClean="0"/>
              <a:t>IFoo</a:t>
            </a:r>
            <a:r>
              <a:rPr lang="en-US" sz="1400" dirty="0" smtClean="0"/>
              <a:t> then use this specific concrete implementation of Foo</a:t>
            </a:r>
          </a:p>
          <a:p>
            <a:pPr marL="1200150" lvl="2" indent="-285750" algn="l">
              <a:buFont typeface="Arial" pitchFamily="34" charset="0"/>
              <a:buChar char="•"/>
            </a:pPr>
            <a:r>
              <a:rPr lang="en-US" sz="1400" dirty="0" smtClean="0"/>
              <a:t>Configuration is done once in the application life cycle – usually at </a:t>
            </a:r>
            <a:r>
              <a:rPr lang="en-US" sz="1400" dirty="0" err="1" smtClean="0"/>
              <a:t>App_Start</a:t>
            </a:r>
            <a:endParaRPr lang="en-US" sz="1400" dirty="0" smtClean="0"/>
          </a:p>
          <a:p>
            <a:pPr marL="742950" lvl="1" indent="-285750" algn="l">
              <a:buFont typeface="Arial" pitchFamily="34" charset="0"/>
              <a:buChar char="•"/>
            </a:pPr>
            <a:r>
              <a:rPr lang="en-US" sz="1400" dirty="0" smtClean="0"/>
              <a:t>Allows for extremely decoupled code</a:t>
            </a:r>
          </a:p>
          <a:p>
            <a:pPr marL="742950" lvl="1" indent="-285750" algn="l">
              <a:buFont typeface="Arial" pitchFamily="34" charset="0"/>
              <a:buChar char="•"/>
            </a:pPr>
            <a:r>
              <a:rPr lang="en-US" sz="1400" dirty="0" smtClean="0"/>
              <a:t>Allows for very easy “swapping” of implementations (bas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35</a:t>
            </a:fld>
            <a:endParaRPr lang="en-US" smtClean="0"/>
          </a:p>
        </p:txBody>
      </p:sp>
    </p:spTree>
    <p:extLst>
      <p:ext uri="{BB962C8B-B14F-4D97-AF65-F5344CB8AC3E}">
        <p14:creationId xmlns:p14="http://schemas.microsoft.com/office/powerpoint/2010/main" val="37406658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47500" lnSpcReduction="20000"/>
          </a:bodyPr>
          <a:lstStyle/>
          <a:p>
            <a:pPr marL="742950" lvl="1" indent="-285750" algn="l">
              <a:buFont typeface="Arial" pitchFamily="34" charset="0"/>
              <a:buChar char="•"/>
            </a:pPr>
            <a:r>
              <a:rPr lang="en-US" sz="1400" dirty="0" smtClean="0"/>
              <a:t>Show </a:t>
            </a:r>
            <a:r>
              <a:rPr lang="en-US" sz="1400" dirty="0" err="1" smtClean="0"/>
              <a:t>IoCBootstrapper</a:t>
            </a:r>
            <a:endParaRPr lang="en-US" sz="1400" dirty="0" smtClean="0"/>
          </a:p>
          <a:p>
            <a:pPr marL="1200150" lvl="2" indent="-285750" algn="l">
              <a:buFont typeface="Arial" pitchFamily="34" charset="0"/>
              <a:buChar char="•"/>
            </a:pPr>
            <a:r>
              <a:rPr lang="en-US" sz="1400" dirty="0" smtClean="0"/>
              <a:t>Talk about what it does…</a:t>
            </a:r>
          </a:p>
          <a:p>
            <a:pPr marL="1200150" lvl="2" indent="-285750" algn="l">
              <a:buFont typeface="Arial" pitchFamily="34" charset="0"/>
              <a:buChar char="•"/>
            </a:pPr>
            <a:r>
              <a:rPr lang="en-US" sz="1400" dirty="0" smtClean="0"/>
              <a:t>Scans all assemblies from</a:t>
            </a:r>
            <a:r>
              <a:rPr lang="en-US" sz="1400" baseline="0" dirty="0" smtClean="0"/>
              <a:t> the application’s base directory</a:t>
            </a:r>
          </a:p>
          <a:p>
            <a:pPr marL="1200150" lvl="2" indent="-285750" algn="l">
              <a:buFont typeface="Arial" pitchFamily="34" charset="0"/>
              <a:buChar char="•"/>
            </a:pPr>
            <a:r>
              <a:rPr lang="en-US" sz="1400" baseline="0" dirty="0" smtClean="0"/>
              <a:t>And uses convention to resolve </a:t>
            </a:r>
            <a:r>
              <a:rPr lang="en-US" sz="1400" baseline="0" dirty="0" err="1" smtClean="0"/>
              <a:t>IFoo</a:t>
            </a:r>
            <a:r>
              <a:rPr lang="en-US" sz="1400" baseline="0" dirty="0" smtClean="0"/>
              <a:t> to Foo.</a:t>
            </a:r>
          </a:p>
          <a:p>
            <a:pPr marL="1200150" lvl="2" indent="-285750" algn="l">
              <a:buFont typeface="Arial" pitchFamily="34" charset="0"/>
              <a:buChar char="•"/>
            </a:pPr>
            <a:r>
              <a:rPr lang="en-US" sz="1400" baseline="0" dirty="0" smtClean="0"/>
              <a:t>In this case we call the </a:t>
            </a:r>
            <a:r>
              <a:rPr lang="en-US" sz="1400" baseline="0" dirty="0" err="1" smtClean="0"/>
              <a:t>Boostrap</a:t>
            </a:r>
            <a:r>
              <a:rPr lang="en-US" sz="1400" baseline="0" dirty="0" smtClean="0"/>
              <a:t> method from our programs Main method because we are using a console app</a:t>
            </a:r>
          </a:p>
          <a:p>
            <a:pPr marL="1657350" lvl="3" indent="-285750" algn="l">
              <a:buFont typeface="Arial" pitchFamily="34" charset="0"/>
              <a:buChar char="•"/>
            </a:pPr>
            <a:r>
              <a:rPr lang="en-US" sz="1400" baseline="0" dirty="0" smtClean="0"/>
              <a:t>In a web app you would do the bootstrapping on Application Start</a:t>
            </a:r>
            <a:endParaRPr lang="en-US" sz="1400" dirty="0" smtClean="0"/>
          </a:p>
          <a:p>
            <a:pPr marL="742950" lvl="1" indent="-285750" algn="l">
              <a:buFont typeface="Arial" pitchFamily="34" charset="0"/>
              <a:buChar char="•"/>
            </a:pPr>
            <a:r>
              <a:rPr lang="en-US" sz="1400" b="0" dirty="0" smtClean="0"/>
              <a:t>Back</a:t>
            </a:r>
            <a:r>
              <a:rPr lang="en-US" sz="1400" b="0" baseline="0" dirty="0" smtClean="0"/>
              <a:t> in unit test</a:t>
            </a:r>
          </a:p>
          <a:p>
            <a:pPr marL="1200150" lvl="2" indent="-285750" algn="l">
              <a:buFont typeface="Arial" pitchFamily="34" charset="0"/>
              <a:buChar char="•"/>
            </a:pPr>
            <a:r>
              <a:rPr lang="en-US" sz="1400" b="0" baseline="0" dirty="0" smtClean="0"/>
              <a:t>Change instantiate of </a:t>
            </a:r>
            <a:r>
              <a:rPr lang="en-US" sz="1400" b="0" baseline="0" dirty="0" err="1" smtClean="0"/>
              <a:t>classUnderTest</a:t>
            </a:r>
            <a:r>
              <a:rPr lang="en-US" sz="1400" b="0" baseline="0" dirty="0" smtClean="0"/>
              <a:t> to </a:t>
            </a:r>
            <a:r>
              <a:rPr lang="en-US" sz="1400" b="1" baseline="0" dirty="0" err="1" smtClean="0"/>
              <a:t>ObjectFactory.GetInstance</a:t>
            </a:r>
            <a:r>
              <a:rPr lang="en-US" sz="1400" b="1" baseline="0" dirty="0" smtClean="0"/>
              <a:t>&lt;</a:t>
            </a:r>
            <a:r>
              <a:rPr lang="en-US" sz="1400" b="1" baseline="0" dirty="0" err="1" smtClean="0"/>
              <a:t>ICalculatorService</a:t>
            </a:r>
            <a:r>
              <a:rPr lang="en-US" sz="1400" b="1" baseline="0" dirty="0" smtClean="0"/>
              <a:t>&gt;();</a:t>
            </a:r>
          </a:p>
          <a:p>
            <a:pPr marL="1200150" lvl="2" indent="-285750" algn="l">
              <a:buFont typeface="Arial" pitchFamily="34" charset="0"/>
              <a:buChar char="•"/>
            </a:pPr>
            <a:r>
              <a:rPr lang="en-US" sz="1200" b="0" kern="1200" dirty="0" smtClean="0">
                <a:solidFill>
                  <a:schemeClr val="tx1"/>
                </a:solidFill>
                <a:effectLst/>
                <a:latin typeface="+mn-lt"/>
                <a:ea typeface="+mn-ea"/>
                <a:cs typeface="+mn-cs"/>
              </a:rPr>
              <a:t>Run</a:t>
            </a:r>
            <a:r>
              <a:rPr lang="en-US" sz="1200" b="0" kern="1200" baseline="0" dirty="0" smtClean="0">
                <a:solidFill>
                  <a:schemeClr val="tx1"/>
                </a:solidFill>
                <a:effectLst/>
                <a:latin typeface="+mn-lt"/>
                <a:ea typeface="+mn-ea"/>
                <a:cs typeface="+mn-cs"/>
              </a:rPr>
              <a:t> test and note that this fails with a plug in error telling us </a:t>
            </a:r>
            <a:r>
              <a:rPr lang="en-US" sz="1200" b="0" kern="1200" baseline="0" dirty="0" err="1" smtClean="0">
                <a:solidFill>
                  <a:schemeClr val="tx1"/>
                </a:solidFill>
                <a:effectLst/>
                <a:latin typeface="+mn-lt"/>
                <a:ea typeface="+mn-ea"/>
                <a:cs typeface="+mn-cs"/>
              </a:rPr>
              <a:t>structuremap</a:t>
            </a:r>
            <a:r>
              <a:rPr lang="en-US" sz="1200" b="0" kern="1200" baseline="0" dirty="0" smtClean="0">
                <a:solidFill>
                  <a:schemeClr val="tx1"/>
                </a:solidFill>
                <a:effectLst/>
                <a:latin typeface="+mn-lt"/>
                <a:ea typeface="+mn-ea"/>
                <a:cs typeface="+mn-cs"/>
              </a:rPr>
              <a:t> is not configured.</a:t>
            </a:r>
          </a:p>
          <a:p>
            <a:pPr marL="1200150" lvl="2" indent="-285750" algn="l">
              <a:buFont typeface="Arial" pitchFamily="34" charset="0"/>
              <a:buChar char="•"/>
            </a:pPr>
            <a:r>
              <a:rPr lang="en-US" sz="1200" b="0" kern="1200" baseline="0" dirty="0" smtClean="0">
                <a:solidFill>
                  <a:schemeClr val="tx1"/>
                </a:solidFill>
                <a:effectLst/>
                <a:latin typeface="+mn-lt"/>
                <a:ea typeface="+mn-ea"/>
                <a:cs typeface="+mn-cs"/>
              </a:rPr>
              <a:t>This makes sense because our Bootstrap method is not getting called</a:t>
            </a:r>
          </a:p>
          <a:p>
            <a:pPr marL="1200150" lvl="2" indent="-285750" algn="l">
              <a:buFont typeface="Arial" pitchFamily="34" charset="0"/>
              <a:buChar char="•"/>
            </a:pPr>
            <a:r>
              <a:rPr lang="en-US" sz="1200" b="0" kern="1200" baseline="0" dirty="0" smtClean="0">
                <a:solidFill>
                  <a:schemeClr val="tx1"/>
                </a:solidFill>
                <a:effectLst/>
                <a:latin typeface="+mn-lt"/>
                <a:ea typeface="+mn-ea"/>
                <a:cs typeface="+mn-cs"/>
              </a:rPr>
              <a:t>I don’t want to call the Bootstrap method from my test because I want the flexibility to use other implementations of the interfaces like mocks</a:t>
            </a:r>
          </a:p>
          <a:p>
            <a:pPr marL="1200150" lvl="2" indent="-285750" algn="l">
              <a:buFont typeface="Arial" pitchFamily="34" charset="0"/>
              <a:buChar char="•"/>
            </a:pPr>
            <a:r>
              <a:rPr lang="en-US" sz="1400" b="0" dirty="0" smtClean="0"/>
              <a:t>Directly</a:t>
            </a:r>
            <a:r>
              <a:rPr lang="en-US" sz="1400" b="0" baseline="0" dirty="0" smtClean="0"/>
              <a:t> before </a:t>
            </a:r>
            <a:r>
              <a:rPr lang="en-US" sz="1400" b="0" baseline="0" dirty="0" err="1" smtClean="0"/>
              <a:t>mockRepository.VerifyAll</a:t>
            </a:r>
            <a:r>
              <a:rPr lang="en-US" sz="1400" b="0" baseline="0" dirty="0" smtClean="0"/>
              <a:t> … </a:t>
            </a:r>
            <a:r>
              <a:rPr lang="en-US" sz="1400" b="1" baseline="0" dirty="0" smtClean="0"/>
              <a:t>tdd2</a:t>
            </a:r>
          </a:p>
          <a:p>
            <a:pPr marL="1657350" lvl="3" indent="-285750" algn="l">
              <a:buFont typeface="Arial" pitchFamily="34" charset="0"/>
              <a:buChar char="•"/>
            </a:pPr>
            <a:r>
              <a:rPr lang="en-US" sz="1400" b="0" dirty="0" smtClean="0"/>
              <a:t>So what we</a:t>
            </a:r>
            <a:r>
              <a:rPr lang="en-US" sz="1400" b="0" baseline="0" dirty="0" smtClean="0"/>
              <a:t> are doing here is configuring </a:t>
            </a:r>
            <a:r>
              <a:rPr lang="en-US" sz="1400" b="0" baseline="0" dirty="0" err="1" smtClean="0"/>
              <a:t>Structuremap</a:t>
            </a:r>
            <a:r>
              <a:rPr lang="en-US" sz="1400" b="0" baseline="0" dirty="0" smtClean="0"/>
              <a:t> for the dependencies our test will use.</a:t>
            </a:r>
          </a:p>
          <a:p>
            <a:pPr marL="1657350" lvl="3" indent="-285750" algn="l">
              <a:buFont typeface="Arial" pitchFamily="34" charset="0"/>
              <a:buChar char="•"/>
            </a:pPr>
            <a:r>
              <a:rPr lang="en-US" sz="1400" b="0" baseline="0" dirty="0" smtClean="0"/>
              <a:t>For </a:t>
            </a:r>
            <a:r>
              <a:rPr lang="en-US" sz="1400" b="0" baseline="0" dirty="0" err="1" smtClean="0"/>
              <a:t>ICalculatorService</a:t>
            </a:r>
            <a:r>
              <a:rPr lang="en-US" sz="1400" b="0" baseline="0" dirty="0" smtClean="0"/>
              <a:t> I am telling </a:t>
            </a:r>
            <a:r>
              <a:rPr lang="en-US" sz="1400" b="0" baseline="0" dirty="0" err="1" smtClean="0"/>
              <a:t>StructureMap</a:t>
            </a:r>
            <a:r>
              <a:rPr lang="en-US" sz="1400" b="0" baseline="0" dirty="0" smtClean="0"/>
              <a:t> to use the actual production </a:t>
            </a:r>
            <a:r>
              <a:rPr lang="en-US" sz="1400" b="0" baseline="0" dirty="0" err="1" smtClean="0"/>
              <a:t>CalculatorService</a:t>
            </a:r>
            <a:r>
              <a:rPr lang="en-US" sz="1400" b="0" baseline="0" dirty="0" smtClean="0"/>
              <a:t> as that is the class under test</a:t>
            </a:r>
          </a:p>
          <a:p>
            <a:pPr marL="1657350" lvl="3" indent="-285750" algn="l">
              <a:buFont typeface="Arial" pitchFamily="34" charset="0"/>
              <a:buChar char="•"/>
            </a:pPr>
            <a:r>
              <a:rPr lang="en-US" sz="1400" b="0" baseline="0" dirty="0" smtClean="0"/>
              <a:t>And for </a:t>
            </a:r>
            <a:r>
              <a:rPr lang="en-US" sz="1400" b="0" baseline="0" dirty="0" err="1" smtClean="0"/>
              <a:t>IValidationService</a:t>
            </a:r>
            <a:r>
              <a:rPr lang="en-US" sz="1400" b="0" baseline="0" dirty="0" smtClean="0"/>
              <a:t> I want to use the mock instance I defined in my test.</a:t>
            </a:r>
            <a:endParaRPr lang="en-US" sz="1400" b="0" dirty="0" smtClean="0"/>
          </a:p>
          <a:p>
            <a:pPr marL="742950" lvl="1" indent="-285750" algn="l">
              <a:buFont typeface="Arial" pitchFamily="34" charset="0"/>
              <a:buChar char="•"/>
            </a:pPr>
            <a:r>
              <a:rPr lang="en-US" sz="1400" dirty="0" smtClean="0"/>
              <a:t>Build and run…and you can see</a:t>
            </a:r>
            <a:r>
              <a:rPr lang="en-US" sz="1400" baseline="0" dirty="0" smtClean="0"/>
              <a:t> we are Green.</a:t>
            </a:r>
          </a:p>
          <a:p>
            <a:pPr marL="742950" lvl="1" indent="-285750" algn="l">
              <a:buFont typeface="Arial" pitchFamily="34" charset="0"/>
              <a:buChar char="•"/>
            </a:pPr>
            <a:r>
              <a:rPr lang="en-US" sz="1400" baseline="0" dirty="0" smtClean="0"/>
              <a:t>So let’s set some breakpoints and debug our unit test so we can see what is going on</a:t>
            </a:r>
          </a:p>
          <a:p>
            <a:pPr marL="1200150" lvl="2" indent="-285750" algn="l">
              <a:buFont typeface="Arial" pitchFamily="34" charset="0"/>
              <a:buChar char="•"/>
            </a:pPr>
            <a:r>
              <a:rPr lang="en-US" sz="1400" baseline="0" dirty="0" smtClean="0"/>
              <a:t>Put breakpoint in </a:t>
            </a:r>
            <a:r>
              <a:rPr lang="en-US" sz="1400" baseline="0" dirty="0" err="1" smtClean="0"/>
              <a:t>CalculatorService</a:t>
            </a:r>
            <a:r>
              <a:rPr lang="en-US" sz="1400" baseline="0" dirty="0" smtClean="0"/>
              <a:t> constructor</a:t>
            </a:r>
          </a:p>
          <a:p>
            <a:pPr marL="1200150" lvl="2" indent="-285750" algn="l">
              <a:buFont typeface="Arial" pitchFamily="34" charset="0"/>
              <a:buChar char="•"/>
            </a:pPr>
            <a:r>
              <a:rPr lang="en-US" sz="1400" baseline="0" dirty="0" smtClean="0"/>
              <a:t>And first line of Add method</a:t>
            </a:r>
            <a:endParaRPr lang="en-US" sz="1400" dirty="0" smtClean="0"/>
          </a:p>
          <a:p>
            <a:pPr marL="742950" lvl="1" indent="-285750" algn="l">
              <a:buFont typeface="Arial" pitchFamily="34" charset="0"/>
              <a:buChar char="•"/>
            </a:pPr>
            <a:r>
              <a:rPr lang="en-US" sz="1400" dirty="0" smtClean="0"/>
              <a:t>Run and note </a:t>
            </a:r>
            <a:r>
              <a:rPr lang="en-US" sz="1400" dirty="0" err="1" smtClean="0"/>
              <a:t>PlugIn</a:t>
            </a:r>
            <a:r>
              <a:rPr lang="en-US" sz="1400" dirty="0" smtClean="0"/>
              <a:t> not defined error – StructureMap is not configured</a:t>
            </a:r>
          </a:p>
          <a:p>
            <a:pPr marL="742950" lvl="1" indent="-285750" algn="l">
              <a:buFont typeface="Arial" pitchFamily="34" charset="0"/>
              <a:buChar char="•"/>
            </a:pPr>
            <a:r>
              <a:rPr lang="en-US" sz="1400" dirty="0" smtClean="0"/>
              <a:t>Debug unit test</a:t>
            </a:r>
          </a:p>
          <a:p>
            <a:pPr marL="1200150" lvl="2" indent="-285750" algn="l">
              <a:buFont typeface="Arial" pitchFamily="34" charset="0"/>
              <a:buChar char="•"/>
            </a:pPr>
            <a:r>
              <a:rPr lang="en-US" sz="1400" dirty="0" smtClean="0"/>
              <a:t>First breakpoint is in the constructor</a:t>
            </a:r>
          </a:p>
          <a:p>
            <a:pPr marL="1657350" lvl="3" indent="-285750" algn="l">
              <a:buFont typeface="Arial" pitchFamily="34" charset="0"/>
              <a:buChar char="•"/>
            </a:pPr>
            <a:r>
              <a:rPr lang="en-US" sz="1400" dirty="0" smtClean="0"/>
              <a:t>You can see that even though we didn’t directly call the constructor</a:t>
            </a:r>
            <a:r>
              <a:rPr lang="en-US" sz="1400" baseline="0" dirty="0" smtClean="0"/>
              <a:t> in our code it is hit via </a:t>
            </a:r>
            <a:r>
              <a:rPr lang="en-US" sz="1400" baseline="0" dirty="0" err="1" smtClean="0"/>
              <a:t>StructureMap</a:t>
            </a:r>
            <a:endParaRPr lang="en-US" sz="1400" baseline="0" dirty="0" smtClean="0"/>
          </a:p>
          <a:p>
            <a:pPr marL="1657350" lvl="3" indent="-285750" algn="l">
              <a:buFont typeface="Arial" pitchFamily="34" charset="0"/>
              <a:buChar char="•"/>
            </a:pPr>
            <a:r>
              <a:rPr lang="en-US" sz="1400" baseline="0" dirty="0" smtClean="0"/>
              <a:t>And the dependencies are automatically provided…I am getting my mock </a:t>
            </a:r>
            <a:r>
              <a:rPr lang="en-US" sz="1400" baseline="0" dirty="0" err="1" smtClean="0"/>
              <a:t>ValidationService</a:t>
            </a:r>
            <a:endParaRPr lang="en-US" sz="1400" baseline="0" dirty="0" smtClean="0"/>
          </a:p>
          <a:p>
            <a:pPr marL="1200150" lvl="2" indent="-285750" algn="l">
              <a:buFont typeface="Arial" pitchFamily="34" charset="0"/>
              <a:buChar char="•"/>
            </a:pPr>
            <a:r>
              <a:rPr lang="en-US" sz="1400" baseline="0" dirty="0" smtClean="0"/>
              <a:t>And as you’d expect if I continue to my second breakpoint I still have my mock </a:t>
            </a:r>
            <a:r>
              <a:rPr lang="en-US" sz="1400" baseline="0" dirty="0" err="1" smtClean="0"/>
              <a:t>ValidationService</a:t>
            </a:r>
            <a:r>
              <a:rPr lang="en-US" sz="1400" baseline="0" dirty="0" smtClean="0"/>
              <a:t> and it is used in the Add method to bypass the actual </a:t>
            </a:r>
            <a:r>
              <a:rPr lang="en-US" sz="1400" baseline="0" dirty="0" err="1" smtClean="0"/>
              <a:t>ValidationService</a:t>
            </a:r>
            <a:r>
              <a:rPr lang="en-US" sz="1400" baseline="0" dirty="0" smtClean="0"/>
              <a:t>.</a:t>
            </a:r>
          </a:p>
          <a:p>
            <a:pPr marL="742950" lvl="1" indent="-285750" algn="l">
              <a:buFont typeface="Arial" pitchFamily="34" charset="0"/>
              <a:buChar char="•"/>
            </a:pPr>
            <a:r>
              <a:rPr lang="en-US" sz="1400" dirty="0" smtClean="0"/>
              <a:t>The result of this is</a:t>
            </a:r>
          </a:p>
          <a:p>
            <a:pPr marL="1200150" lvl="2" indent="-285750" algn="l">
              <a:buFont typeface="Arial" pitchFamily="34" charset="0"/>
              <a:buChar char="•"/>
            </a:pPr>
            <a:r>
              <a:rPr lang="en-US" sz="1400" dirty="0" smtClean="0"/>
              <a:t>Extremely decoupled</a:t>
            </a:r>
            <a:r>
              <a:rPr lang="en-US" sz="1400" baseline="0" dirty="0" smtClean="0"/>
              <a:t> code…everything is only aware of interfaces…not contract implementations</a:t>
            </a:r>
          </a:p>
          <a:p>
            <a:pPr marL="1200150" lvl="2" indent="-285750" algn="l">
              <a:buFont typeface="Arial" pitchFamily="34" charset="0"/>
              <a:buChar char="•"/>
            </a:pPr>
            <a:r>
              <a:rPr lang="en-US" sz="1400" baseline="0" dirty="0" smtClean="0"/>
              <a:t>Very testable code that I can easily isolate and mock dependencies whenever need be.</a:t>
            </a:r>
            <a:endParaRPr lang="en-US" sz="14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36</a:t>
            </a:fld>
            <a:endParaRPr lang="en-US" smtClean="0"/>
          </a:p>
        </p:txBody>
      </p:sp>
    </p:spTree>
    <p:extLst>
      <p:ext uri="{BB962C8B-B14F-4D97-AF65-F5344CB8AC3E}">
        <p14:creationId xmlns:p14="http://schemas.microsoft.com/office/powerpoint/2010/main" val="10207065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37</a:t>
            </a:fld>
            <a:endParaRPr lang="en-US" smtClean="0"/>
          </a:p>
        </p:txBody>
      </p:sp>
    </p:spTree>
    <p:extLst>
      <p:ext uri="{BB962C8B-B14F-4D97-AF65-F5344CB8AC3E}">
        <p14:creationId xmlns:p14="http://schemas.microsoft.com/office/powerpoint/2010/main" val="25904628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38</a:t>
            </a:fld>
            <a:endParaRPr lang="en-US" smtClean="0"/>
          </a:p>
        </p:txBody>
      </p:sp>
    </p:spTree>
    <p:extLst>
      <p:ext uri="{BB962C8B-B14F-4D97-AF65-F5344CB8AC3E}">
        <p14:creationId xmlns:p14="http://schemas.microsoft.com/office/powerpoint/2010/main" val="3439239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So let’s start out with a quick</a:t>
            </a:r>
            <a:r>
              <a:rPr lang="en-US" sz="1200" baseline="0" dirty="0" smtClean="0"/>
              <a:t> 3 question, pop quiz.  No cheating, we are on the honor system here. </a:t>
            </a:r>
            <a:r>
              <a:rPr lang="en-US" sz="1200" baseline="0" dirty="0" smtClean="0">
                <a:sym typeface="Wingdings" pitchFamily="2" charset="2"/>
              </a:rPr>
              <a:t></a:t>
            </a:r>
            <a:endParaRPr lang="en-US" sz="1200" dirty="0" smtClean="0"/>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a:t>
            </a:fld>
            <a:endParaRPr lang="en-US" smtClean="0"/>
          </a:p>
        </p:txBody>
      </p:sp>
    </p:spTree>
    <p:extLst>
      <p:ext uri="{BB962C8B-B14F-4D97-AF65-F5344CB8AC3E}">
        <p14:creationId xmlns:p14="http://schemas.microsoft.com/office/powerpoint/2010/main" val="3256718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5</a:t>
            </a:fld>
            <a:endParaRPr lang="en-US" smtClean="0"/>
          </a:p>
        </p:txBody>
      </p:sp>
    </p:spTree>
    <p:extLst>
      <p:ext uri="{BB962C8B-B14F-4D97-AF65-F5344CB8AC3E}">
        <p14:creationId xmlns:p14="http://schemas.microsoft.com/office/powerpoint/2010/main" val="470854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Have you ever inherited Legacy</a:t>
            </a:r>
            <a:r>
              <a:rPr lang="en-US" baseline="0" dirty="0" smtClean="0"/>
              <a:t> Code?  </a:t>
            </a:r>
          </a:p>
          <a:p>
            <a:r>
              <a:rPr lang="en-US" baseline="0" dirty="0" smtClean="0"/>
              <a:t>Every company has that one legacy application that gets passed around from new guy to new guy because nobody wants to maintain it.</a:t>
            </a:r>
            <a:endParaRPr lang="en-US" dirty="0" smtClean="0"/>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6</a:t>
            </a:fld>
            <a:endParaRPr lang="en-US" smtClean="0"/>
          </a:p>
        </p:txBody>
      </p:sp>
    </p:spTree>
    <p:extLst>
      <p:ext uri="{BB962C8B-B14F-4D97-AF65-F5344CB8AC3E}">
        <p14:creationId xmlns:p14="http://schemas.microsoft.com/office/powerpoint/2010/main" val="393364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Ever get a change request that the minute you read you realize the even though the change would require 10 minutes that the effected piece of code is touched by 10,000 other pieces of code and testing will take 6 months</a:t>
            </a:r>
          </a:p>
          <a:p>
            <a:endParaRPr lang="en-US" sz="1200" dirty="0" smtClean="0"/>
          </a:p>
          <a:p>
            <a:r>
              <a:rPr lang="en-US" sz="1200" dirty="0" smtClean="0"/>
              <a:t>Have fun explaining that to the business </a:t>
            </a:r>
            <a:r>
              <a:rPr lang="en-US" sz="1200" dirty="0" smtClean="0">
                <a:sym typeface="Wingdings" pitchFamily="2" charset="2"/>
              </a:rPr>
              <a:t></a:t>
            </a:r>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7</a:t>
            </a:fld>
            <a:endParaRPr lang="en-US" smtClean="0"/>
          </a:p>
        </p:txBody>
      </p:sp>
    </p:spTree>
    <p:extLst>
      <p:ext uri="{BB962C8B-B14F-4D97-AF65-F5344CB8AC3E}">
        <p14:creationId xmlns:p14="http://schemas.microsoft.com/office/powerpoint/2010/main" val="2733784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If you answered</a:t>
            </a:r>
            <a:r>
              <a:rPr lang="en-US" sz="1200" baseline="0" dirty="0" smtClean="0"/>
              <a:t> “no” to all 3 questions, your are the luckiest developer in the world!</a:t>
            </a:r>
          </a:p>
          <a:p>
            <a:endParaRPr lang="en-US" sz="1200" dirty="0" smtClean="0"/>
          </a:p>
          <a:p>
            <a:r>
              <a:rPr lang="en-US" sz="1200" dirty="0" smtClean="0"/>
              <a:t>But</a:t>
            </a:r>
            <a:r>
              <a:rPr lang="en-US" sz="1200" baseline="0" dirty="0" smtClean="0"/>
              <a:t> if you did answer “yes” to one or more of these questions then…</a:t>
            </a:r>
            <a:endParaRPr lang="en-US" dirty="0" smtClean="0"/>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8</a:t>
            </a:fld>
            <a:endParaRPr lang="en-US" smtClean="0"/>
          </a:p>
        </p:txBody>
      </p:sp>
    </p:spTree>
    <p:extLst>
      <p:ext uri="{BB962C8B-B14F-4D97-AF65-F5344CB8AC3E}">
        <p14:creationId xmlns:p14="http://schemas.microsoft.com/office/powerpoint/2010/main" val="871332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You need a way to alleviate the pain and hassle that comes with unmanageable overly complex poorly architected code</a:t>
            </a:r>
          </a:p>
          <a:p>
            <a:endParaRPr lang="en-US" sz="1200" dirty="0" smtClean="0"/>
          </a:p>
          <a:p>
            <a:r>
              <a:rPr lang="en-US" sz="1200" dirty="0" smtClean="0"/>
              <a:t>More importantly you need a methodology or set of practices that encourages writing better, cleaner, and more concise code…and that is Test Driven Development</a:t>
            </a:r>
            <a:r>
              <a:rPr lang="en-US" sz="1200" baseline="0" dirty="0" smtClean="0"/>
              <a:t> as well as the techniques required to implement it successfully</a:t>
            </a:r>
          </a:p>
          <a:p>
            <a:endParaRPr lang="en-US" sz="1200" baseline="0" dirty="0" smtClean="0"/>
          </a:p>
          <a:p>
            <a:r>
              <a:rPr lang="en-US" sz="1200" baseline="0" dirty="0" smtClean="0"/>
              <a:t>But before we talk about what TDD is lets quickly cover what it isn’t</a:t>
            </a:r>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9</a:t>
            </a:fld>
            <a:endParaRPr lang="en-US" smtClean="0"/>
          </a:p>
        </p:txBody>
      </p:sp>
    </p:spTree>
    <p:extLst>
      <p:ext uri="{BB962C8B-B14F-4D97-AF65-F5344CB8AC3E}">
        <p14:creationId xmlns:p14="http://schemas.microsoft.com/office/powerpoint/2010/main" val="270485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00150" y="3842174"/>
            <a:ext cx="7200900" cy="1766146"/>
          </a:xfrm>
        </p:spPr>
        <p:txBody>
          <a:bodyPr>
            <a:normAutofit/>
          </a:bodyPr>
          <a:lstStyle>
            <a:lvl1pPr marL="0" indent="0" algn="ctr">
              <a:buNone/>
              <a:defRPr sz="2520">
                <a:solidFill>
                  <a:schemeClr val="bg1">
                    <a:lumMod val="50000"/>
                  </a:schemeClr>
                </a:solidFill>
              </a:defRPr>
            </a:lvl1pPr>
            <a:lvl2pPr marL="480060" indent="0" algn="ctr">
              <a:buNone/>
              <a:defRPr sz="2940"/>
            </a:lvl2pPr>
            <a:lvl3pPr marL="960120" indent="0" algn="ctr">
              <a:buNone/>
              <a:defRPr sz="2520"/>
            </a:lvl3pPr>
            <a:lvl4pPr marL="1440180" indent="0" algn="ctr">
              <a:buNone/>
              <a:defRPr sz="2100"/>
            </a:lvl4pPr>
            <a:lvl5pPr marL="1920240" indent="0" algn="ctr">
              <a:buNone/>
              <a:defRPr sz="2100"/>
            </a:lvl5pPr>
            <a:lvl6pPr marL="2400300" indent="0" algn="ctr">
              <a:buNone/>
              <a:defRPr sz="2100"/>
            </a:lvl6pPr>
            <a:lvl7pPr marL="2880360" indent="0" algn="ctr">
              <a:buNone/>
              <a:defRPr sz="2100"/>
            </a:lvl7pPr>
            <a:lvl8pPr marL="3360420" indent="0" algn="ctr">
              <a:buNone/>
              <a:defRPr sz="2100"/>
            </a:lvl8pPr>
            <a:lvl9pPr marL="3840480" indent="0" algn="ctr">
              <a:buNone/>
              <a:defRPr sz="2100"/>
            </a:lvl9pPr>
          </a:lstStyle>
          <a:p>
            <a:r>
              <a:rPr lang="en-US" smtClean="0"/>
              <a:t>Click to edit Master subtitle style</a:t>
            </a:r>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
        <p:nvSpPr>
          <p:cNvPr id="8" name="Subtitle 6"/>
          <p:cNvSpPr txBox="1">
            <a:spLocks/>
          </p:cNvSpPr>
          <p:nvPr/>
        </p:nvSpPr>
        <p:spPr>
          <a:xfrm>
            <a:off x="53538" y="6270699"/>
            <a:ext cx="6721475" cy="1396953"/>
          </a:xfrm>
          <a:prstGeom prst="rect">
            <a:avLst/>
          </a:prstGeom>
        </p:spPr>
        <p:txBody>
          <a:bodyPr vert="horz" lIns="96012" tIns="48006" rIns="96012" bIns="48006" rtlCol="0">
            <a:normAutofit/>
          </a:bodyPr>
          <a:lstStyle>
            <a:lvl1pPr marL="0" indent="0" algn="ctr" defTabSz="914400" rtl="0" eaLnBrk="1" latinLnBrk="0" hangingPunct="1">
              <a:lnSpc>
                <a:spcPct val="90000"/>
              </a:lnSpc>
              <a:spcBef>
                <a:spcPct val="30000"/>
              </a:spcBef>
              <a:buFont typeface="Arial" panose="020B0604020202020204" pitchFamily="34" charset="0"/>
              <a:buNone/>
              <a:defRPr sz="2400" kern="1200">
                <a:solidFill>
                  <a:schemeClr val="bg1">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bg1">
                    <a:lumMod val="50000"/>
                  </a:schemeClr>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l"/>
            <a:r>
              <a:rPr lang="en-US" sz="1890" dirty="0" smtClean="0">
                <a:solidFill>
                  <a:schemeClr val="tx1"/>
                </a:solidFill>
              </a:rPr>
              <a:t>Keith Burnell</a:t>
            </a:r>
            <a:r>
              <a:rPr lang="en-US" sz="1890" dirty="0" smtClean="0"/>
              <a:t/>
            </a:r>
            <a:br>
              <a:rPr lang="en-US" sz="1890" dirty="0" smtClean="0"/>
            </a:br>
            <a:r>
              <a:rPr lang="en-US" sz="1470" dirty="0" smtClean="0"/>
              <a:t>Senior Software Engineer</a:t>
            </a:r>
            <a:br>
              <a:rPr lang="en-US" sz="1470" dirty="0" smtClean="0"/>
            </a:br>
            <a:r>
              <a:rPr lang="en-US" sz="1470" dirty="0" smtClean="0"/>
              <a:t>Skyline Technologies</a:t>
            </a:r>
            <a:r>
              <a:rPr lang="en-US" sz="1470" smtClean="0"/>
              <a:t>, Inc.</a:t>
            </a:r>
            <a:endParaRPr lang="en-US" sz="1470" dirty="0" smtClean="0"/>
          </a:p>
          <a:p>
            <a:pPr algn="l"/>
            <a:r>
              <a:rPr lang="en-US" sz="1260" dirty="0" smtClean="0"/>
              <a:t>@keburnell         ·        DotNetDevDude.com</a:t>
            </a:r>
            <a:endParaRPr lang="en-US" sz="1260" dirty="0"/>
          </a:p>
        </p:txBody>
      </p:sp>
      <p:pic>
        <p:nvPicPr>
          <p:cNvPr id="9" name="Picture 2" descr="D:\My Dropbox\Dropbox\MVP\MVP Logo Kit With Enhancements\MVP Logo Kit With Enhancements\MVP_Horizontal_Full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6201" y="6639124"/>
            <a:ext cx="753508" cy="309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68343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720090" y="1950722"/>
            <a:ext cx="8161021" cy="4641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313111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384386"/>
            <a:ext cx="2010251" cy="61992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20089" y="384388"/>
            <a:ext cx="6030755" cy="619929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665588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4922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90" y="1826584"/>
            <a:ext cx="8161020" cy="3041289"/>
          </a:xfrm>
        </p:spPr>
        <p:txBody>
          <a:bodyPr anchor="b">
            <a:normAutofit/>
          </a:bodyPr>
          <a:lstStyle>
            <a:lvl1pPr>
              <a:defRPr sz="6300" b="0"/>
            </a:lvl1pPr>
          </a:lstStyle>
          <a:p>
            <a:r>
              <a:rPr lang="en-US" smtClean="0"/>
              <a:t>Click to edit Master title style</a:t>
            </a:r>
            <a:endParaRPr lang="en-US" dirty="0"/>
          </a:p>
        </p:txBody>
      </p:sp>
      <p:sp>
        <p:nvSpPr>
          <p:cNvPr id="3" name="Text Placeholder 2"/>
          <p:cNvSpPr>
            <a:spLocks noGrp="1"/>
          </p:cNvSpPr>
          <p:nvPr>
            <p:ph type="body" idx="1"/>
          </p:nvPr>
        </p:nvSpPr>
        <p:spPr>
          <a:xfrm>
            <a:off x="720090" y="4856144"/>
            <a:ext cx="8161020" cy="1600199"/>
          </a:xfrm>
        </p:spPr>
        <p:txBody>
          <a:bodyPr anchor="t">
            <a:normAutofit/>
          </a:bodyPr>
          <a:lstStyle>
            <a:lvl1pPr marL="0" indent="0">
              <a:buNone/>
              <a:defRPr sz="2520">
                <a:solidFill>
                  <a:schemeClr val="tx1">
                    <a:lumMod val="75000"/>
                    <a:lumOff val="25000"/>
                  </a:schemeClr>
                </a:solidFill>
              </a:defRPr>
            </a:lvl1pPr>
            <a:lvl2pPr marL="480060" indent="0">
              <a:buNone/>
              <a:defRPr sz="1890">
                <a:solidFill>
                  <a:schemeClr val="tx1">
                    <a:tint val="75000"/>
                  </a:schemeClr>
                </a:solidFill>
              </a:defRPr>
            </a:lvl2pPr>
            <a:lvl3pPr marL="960120" indent="0">
              <a:buNone/>
              <a:defRPr sz="1680">
                <a:solidFill>
                  <a:schemeClr val="tx1">
                    <a:tint val="75000"/>
                  </a:schemeClr>
                </a:solidFill>
              </a:defRPr>
            </a:lvl3pPr>
            <a:lvl4pPr marL="1440180" indent="0">
              <a:buNone/>
              <a:defRPr sz="1470">
                <a:solidFill>
                  <a:schemeClr val="tx1">
                    <a:tint val="75000"/>
                  </a:schemeClr>
                </a:solidFill>
              </a:defRPr>
            </a:lvl4pPr>
            <a:lvl5pPr marL="1920240" indent="0">
              <a:buNone/>
              <a:defRPr sz="1470">
                <a:solidFill>
                  <a:schemeClr val="tx1">
                    <a:tint val="75000"/>
                  </a:schemeClr>
                </a:solidFill>
              </a:defRPr>
            </a:lvl5pPr>
            <a:lvl6pPr marL="2400300" indent="0">
              <a:buNone/>
              <a:defRPr sz="1470">
                <a:solidFill>
                  <a:schemeClr val="tx1">
                    <a:tint val="75000"/>
                  </a:schemeClr>
                </a:solidFill>
              </a:defRPr>
            </a:lvl6pPr>
            <a:lvl7pPr marL="2880360" indent="0">
              <a:buNone/>
              <a:defRPr sz="1470">
                <a:solidFill>
                  <a:schemeClr val="tx1">
                    <a:tint val="75000"/>
                  </a:schemeClr>
                </a:solidFill>
              </a:defRPr>
            </a:lvl7pPr>
            <a:lvl8pPr marL="3360420" indent="0">
              <a:buNone/>
              <a:defRPr sz="1470">
                <a:solidFill>
                  <a:schemeClr val="tx1">
                    <a:tint val="75000"/>
                  </a:schemeClr>
                </a:solidFill>
              </a:defRPr>
            </a:lvl8pPr>
            <a:lvl9pPr marL="3840480" indent="0">
              <a:buNone/>
              <a:defRPr sz="147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7856431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20089" y="1950722"/>
            <a:ext cx="4025958" cy="464142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60607" y="1950722"/>
            <a:ext cx="4020503" cy="464142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45068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0089" y="1793975"/>
            <a:ext cx="4005956" cy="880746"/>
          </a:xfrm>
        </p:spPr>
        <p:txBody>
          <a:bodyPr anchor="b">
            <a:normAutofit/>
          </a:bodyPr>
          <a:lstStyle>
            <a:lvl1pPr marL="0" indent="0">
              <a:spcBef>
                <a:spcPts val="0"/>
              </a:spcBef>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smtClean="0"/>
              <a:t>Click to edit Master text styles</a:t>
            </a:r>
          </a:p>
        </p:txBody>
      </p:sp>
      <p:sp>
        <p:nvSpPr>
          <p:cNvPr id="4" name="Content Placeholder 3"/>
          <p:cNvSpPr>
            <a:spLocks noGrp="1"/>
          </p:cNvSpPr>
          <p:nvPr>
            <p:ph sz="half" idx="2"/>
          </p:nvPr>
        </p:nvSpPr>
        <p:spPr>
          <a:xfrm>
            <a:off x="720089" y="2674722"/>
            <a:ext cx="4005956" cy="39258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0608" y="1793974"/>
            <a:ext cx="4020503" cy="880745"/>
          </a:xfrm>
        </p:spPr>
        <p:txBody>
          <a:bodyPr anchor="b"/>
          <a:lstStyle>
            <a:lvl1pPr marL="0" indent="0">
              <a:spcBef>
                <a:spcPts val="0"/>
              </a:spcBef>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smtClean="0"/>
              <a:t>Click to edit Master text styles</a:t>
            </a:r>
          </a:p>
        </p:txBody>
      </p:sp>
      <p:sp>
        <p:nvSpPr>
          <p:cNvPr id="6" name="Content Placeholder 5"/>
          <p:cNvSpPr>
            <a:spLocks noGrp="1"/>
          </p:cNvSpPr>
          <p:nvPr>
            <p:ph sz="quarter" idx="4"/>
          </p:nvPr>
        </p:nvSpPr>
        <p:spPr>
          <a:xfrm>
            <a:off x="4860608" y="2674722"/>
            <a:ext cx="4020503" cy="39258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75716442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7148105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764884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483" y="487682"/>
            <a:ext cx="3096387" cy="1706877"/>
          </a:xfrm>
        </p:spPr>
        <p:txBody>
          <a:bodyPr anchor="b">
            <a:normAutofit/>
          </a:bodyPr>
          <a:lstStyle>
            <a:lvl1pPr>
              <a:defRPr sz="3360" b="0"/>
            </a:lvl1pPr>
          </a:lstStyle>
          <a:p>
            <a:r>
              <a:rPr lang="en-US" smtClean="0"/>
              <a:t>Click to edit Master title style</a:t>
            </a:r>
            <a:endParaRPr lang="en-US" dirty="0"/>
          </a:p>
        </p:txBody>
      </p:sp>
      <p:sp>
        <p:nvSpPr>
          <p:cNvPr id="3" name="Content Placeholder 2"/>
          <p:cNvSpPr>
            <a:spLocks noGrp="1"/>
          </p:cNvSpPr>
          <p:nvPr>
            <p:ph idx="1"/>
          </p:nvPr>
        </p:nvSpPr>
        <p:spPr>
          <a:xfrm>
            <a:off x="4080510" y="1056640"/>
            <a:ext cx="4860608" cy="5201920"/>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62483" y="2194560"/>
            <a:ext cx="3096387" cy="4064001"/>
          </a:xfrm>
        </p:spPr>
        <p:txBody>
          <a:bodyPr>
            <a:normAutofit/>
          </a:bodyPr>
          <a:lstStyle>
            <a:lvl1pPr marL="0" indent="0">
              <a:lnSpc>
                <a:spcPct val="90000"/>
              </a:lnSpc>
              <a:buNone/>
              <a:defRPr sz="1680">
                <a:solidFill>
                  <a:schemeClr val="bg1">
                    <a:lumMod val="50000"/>
                  </a:schemeClr>
                </a:solidFill>
              </a:defRPr>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smtClean="0"/>
              <a:t>Click to edit Master text styles</a:t>
            </a:r>
          </a:p>
        </p:txBody>
      </p:sp>
    </p:spTree>
    <p:extLst>
      <p:ext uri="{BB962C8B-B14F-4D97-AF65-F5344CB8AC3E}">
        <p14:creationId xmlns:p14="http://schemas.microsoft.com/office/powerpoint/2010/main" val="61708689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483" y="487680"/>
            <a:ext cx="3096387" cy="1706880"/>
          </a:xfrm>
        </p:spPr>
        <p:txBody>
          <a:bodyPr anchor="b">
            <a:normAutofit/>
          </a:bodyPr>
          <a:lstStyle>
            <a:lvl1pPr>
              <a:defRPr sz="3360" b="0"/>
            </a:lvl1pPr>
          </a:lstStyle>
          <a:p>
            <a:r>
              <a:rPr lang="en-US" smtClean="0"/>
              <a:t>Click to edit Master title style</a:t>
            </a:r>
            <a:endParaRPr lang="en-US" dirty="0"/>
          </a:p>
        </p:txBody>
      </p:sp>
      <p:sp>
        <p:nvSpPr>
          <p:cNvPr id="3" name="Picture Placeholder 2"/>
          <p:cNvSpPr>
            <a:spLocks noGrp="1"/>
          </p:cNvSpPr>
          <p:nvPr>
            <p:ph type="pic" idx="1"/>
          </p:nvPr>
        </p:nvSpPr>
        <p:spPr>
          <a:xfrm>
            <a:off x="4080510" y="1056640"/>
            <a:ext cx="4860608" cy="5201920"/>
          </a:xfrm>
        </p:spPr>
        <p:txBody>
          <a:bodyPr/>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smtClean="0"/>
              <a:t>Click icon to add picture</a:t>
            </a:r>
            <a:endParaRPr lang="en-US" dirty="0"/>
          </a:p>
        </p:txBody>
      </p:sp>
      <p:sp>
        <p:nvSpPr>
          <p:cNvPr id="4" name="Text Placeholder 3"/>
          <p:cNvSpPr>
            <a:spLocks noGrp="1"/>
          </p:cNvSpPr>
          <p:nvPr>
            <p:ph type="body" sz="half" idx="2"/>
          </p:nvPr>
        </p:nvSpPr>
        <p:spPr>
          <a:xfrm>
            <a:off x="662483" y="2194560"/>
            <a:ext cx="3096387" cy="4064000"/>
          </a:xfrm>
        </p:spPr>
        <p:txBody>
          <a:bodyPr>
            <a:normAutofit/>
          </a:bodyPr>
          <a:lstStyle>
            <a:lvl1pPr marL="0" indent="0">
              <a:lnSpc>
                <a:spcPct val="90000"/>
              </a:lnSpc>
              <a:buNone/>
              <a:defRPr sz="1680">
                <a:solidFill>
                  <a:schemeClr val="bg1">
                    <a:lumMod val="50000"/>
                  </a:schemeClr>
                </a:solidFill>
              </a:defRPr>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smtClean="0"/>
              <a:t>Click to edit Master text styles</a:t>
            </a:r>
          </a:p>
        </p:txBody>
      </p:sp>
    </p:spTree>
    <p:extLst>
      <p:ext uri="{BB962C8B-B14F-4D97-AF65-F5344CB8AC3E}">
        <p14:creationId xmlns:p14="http://schemas.microsoft.com/office/powerpoint/2010/main" val="142042896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0090" y="390144"/>
            <a:ext cx="8161021" cy="141393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20090" y="1950722"/>
            <a:ext cx="8161021" cy="464142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601200" cy="556186"/>
          </a:xfrm>
          <a:prstGeom prst="rect">
            <a:avLst/>
          </a:prstGeom>
        </p:spPr>
      </p:pic>
      <p:pic>
        <p:nvPicPr>
          <p:cNvPr id="11" name="Picture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65755" y="6747062"/>
            <a:ext cx="1120762" cy="487680"/>
          </a:xfrm>
          <a:prstGeom prst="rect">
            <a:avLst/>
          </a:prstGeom>
        </p:spPr>
      </p:pic>
    </p:spTree>
    <p:extLst>
      <p:ext uri="{BB962C8B-B14F-4D97-AF65-F5344CB8AC3E}">
        <p14:creationId xmlns:p14="http://schemas.microsoft.com/office/powerpoint/2010/main" val="189792032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iming>
    <p:tnLst>
      <p:par>
        <p:cTn id="1" dur="indefinite" restart="never" nodeType="tmRoot"/>
      </p:par>
    </p:tnLst>
  </p:timing>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Wingdings 2" pitchFamily="18" charset="2"/>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Wingdings 2" pitchFamily="18" charset="2"/>
        <a:buChar char=""/>
        <a:defRPr sz="2520" kern="1200">
          <a:solidFill>
            <a:schemeClr val="bg1">
              <a:lumMod val="50000"/>
            </a:schemeClr>
          </a:solidFill>
          <a:latin typeface="+mn-lt"/>
          <a:ea typeface="+mn-ea"/>
          <a:cs typeface="+mn-cs"/>
        </a:defRPr>
      </a:lvl2pPr>
      <a:lvl3pPr marL="1200150" indent="-240030" algn="l" defTabSz="960120" rtl="0" eaLnBrk="1" latinLnBrk="0" hangingPunct="1">
        <a:lnSpc>
          <a:spcPct val="90000"/>
        </a:lnSpc>
        <a:spcBef>
          <a:spcPts val="525"/>
        </a:spcBef>
        <a:buFont typeface="Wingdings 2" pitchFamily="18" charset="2"/>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Wingdings 2" pitchFamily="18" charset="2"/>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Wingdings 2" pitchFamily="18" charset="2"/>
        <a:buChar char=""/>
        <a:defRPr sz="1890" kern="1200">
          <a:solidFill>
            <a:schemeClr val="tx1"/>
          </a:solidFill>
          <a:latin typeface="+mn-lt"/>
          <a:ea typeface="+mn-ea"/>
          <a:cs typeface="+mn-cs"/>
        </a:defRPr>
      </a:lvl5pPr>
      <a:lvl6pPr marL="2640330" indent="-240030" algn="l" defTabSz="960120" rtl="0" eaLnBrk="1" latinLnBrk="0" hangingPunct="1">
        <a:spcBef>
          <a:spcPct val="20000"/>
        </a:spcBef>
        <a:buFont typeface="Wingdings 2" pitchFamily="18" charset="2"/>
        <a:buChar char=""/>
        <a:defRPr sz="1890" kern="1200">
          <a:solidFill>
            <a:schemeClr val="tx1"/>
          </a:solidFill>
          <a:latin typeface="+mn-lt"/>
          <a:ea typeface="+mn-ea"/>
          <a:cs typeface="+mn-cs"/>
        </a:defRPr>
      </a:lvl6pPr>
      <a:lvl7pPr marL="3120390" indent="-240030" algn="l" defTabSz="960120" rtl="0" eaLnBrk="1" latinLnBrk="0" hangingPunct="1">
        <a:spcBef>
          <a:spcPct val="20000"/>
        </a:spcBef>
        <a:buFont typeface="Wingdings 2" pitchFamily="18" charset="2"/>
        <a:buChar char=""/>
        <a:defRPr sz="1890" kern="1200">
          <a:solidFill>
            <a:schemeClr val="tx1"/>
          </a:solidFill>
          <a:latin typeface="+mn-lt"/>
          <a:ea typeface="+mn-ea"/>
          <a:cs typeface="+mn-cs"/>
        </a:defRPr>
      </a:lvl7pPr>
      <a:lvl8pPr marL="3600450" indent="-240030" algn="l" defTabSz="960120" rtl="0" eaLnBrk="1" latinLnBrk="0" hangingPunct="1">
        <a:spcBef>
          <a:spcPct val="20000"/>
        </a:spcBef>
        <a:buFont typeface="Wingdings 2" pitchFamily="18" charset="2"/>
        <a:buChar char=""/>
        <a:defRPr sz="1890" kern="1200">
          <a:solidFill>
            <a:schemeClr val="tx1"/>
          </a:solidFill>
          <a:latin typeface="+mn-lt"/>
          <a:ea typeface="+mn-ea"/>
          <a:cs typeface="+mn-cs"/>
        </a:defRPr>
      </a:lvl8pPr>
      <a:lvl9pPr marL="4080510" indent="-240030" algn="l" defTabSz="960120" rtl="0" eaLnBrk="1" latinLnBrk="0" hangingPunct="1">
        <a:spcBef>
          <a:spcPct val="20000"/>
        </a:spcBef>
        <a:buFont typeface="Wingdings 2" pitchFamily="18" charset="2"/>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638175" y="1835993"/>
            <a:ext cx="8162925" cy="979487"/>
          </a:xfrm>
          <a:prstGeom prst="rect">
            <a:avLst/>
          </a:prstGeom>
          <a:noFill/>
          <a:ln w="9525">
            <a:noFill/>
            <a:miter lim="800000"/>
            <a:headEnd/>
            <a:tailEnd/>
          </a:ln>
          <a:extLs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ctr">
              <a:defRPr/>
            </a:pPr>
            <a:r>
              <a:rPr lang="en-US" sz="6000" dirty="0" smtClean="0"/>
              <a:t>Test Driving .NET</a:t>
            </a:r>
          </a:p>
        </p:txBody>
      </p:sp>
      <p:sp>
        <p:nvSpPr>
          <p:cNvPr id="2" name="Subtitle 1"/>
          <p:cNvSpPr>
            <a:spLocks noGrp="1"/>
          </p:cNvSpPr>
          <p:nvPr>
            <p:ph type="subTitle" idx="1"/>
          </p:nvPr>
        </p:nvSpPr>
        <p:spPr>
          <a:xfrm>
            <a:off x="1322070" y="4098206"/>
            <a:ext cx="7200900" cy="1766146"/>
          </a:xfrm>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025638" y="2329438"/>
            <a:ext cx="7369175" cy="941388"/>
          </a:xfrm>
        </p:spPr>
        <p:txBody>
          <a:bodyPr>
            <a:normAutofit fontScale="90000"/>
          </a:bodyPr>
          <a:lstStyle/>
          <a:p>
            <a:pPr algn="ctr">
              <a:defRPr/>
            </a:pPr>
            <a:r>
              <a:rPr lang="en-US" dirty="0" smtClean="0"/>
              <a:t>Types of testing that </a:t>
            </a:r>
            <a:r>
              <a:rPr lang="en-US" b="1" dirty="0" smtClean="0"/>
              <a:t>are</a:t>
            </a:r>
            <a:r>
              <a:rPr lang="en-US" dirty="0" smtClean="0"/>
              <a:t> not keys to test-driven development</a:t>
            </a:r>
          </a:p>
        </p:txBody>
      </p:sp>
    </p:spTree>
    <p:extLst>
      <p:ext uri="{BB962C8B-B14F-4D97-AF65-F5344CB8AC3E}">
        <p14:creationId xmlns:p14="http://schemas.microsoft.com/office/powerpoint/2010/main" val="903291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Integration Testing</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8194" name="Picture 2" descr="http://www.unmanned.vt.edu/news/images/robocupDARwInVsTUD800x6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426" y="1819275"/>
            <a:ext cx="4165599" cy="312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8680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Regression Testing</a:t>
            </a:r>
          </a:p>
        </p:txBody>
      </p:sp>
      <p:sp>
        <p:nvSpPr>
          <p:cNvPr id="7"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8717" y="2419350"/>
            <a:ext cx="478301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ular Callout 10"/>
          <p:cNvSpPr/>
          <p:nvPr/>
        </p:nvSpPr>
        <p:spPr bwMode="auto">
          <a:xfrm>
            <a:off x="3436883" y="1907628"/>
            <a:ext cx="851338" cy="394138"/>
          </a:xfrm>
          <a:prstGeom prst="wedgeRectCallout">
            <a:avLst>
              <a:gd name="adj1" fmla="val 112257"/>
              <a:gd name="adj2" fmla="val 370796"/>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1 </a:t>
            </a:r>
            <a:r>
              <a:rPr kumimoji="0" lang="en-US" sz="1800" b="1" i="0" u="none" strike="noStrike" cap="none" normalizeH="0" dirty="0" smtClean="0">
                <a:ln>
                  <a:noFill/>
                </a:ln>
                <a:solidFill>
                  <a:schemeClr val="tx1"/>
                </a:solidFill>
                <a:effectLst/>
                <a:latin typeface="Arial" charset="0"/>
              </a:rPr>
              <a:t>Bug</a:t>
            </a:r>
            <a:endParaRPr kumimoji="0" lang="en-US" sz="1800" b="1" i="0" u="none" strike="noStrike" cap="none" normalizeH="0" baseline="0" dirty="0" smtClean="0">
              <a:ln>
                <a:noFill/>
              </a:ln>
              <a:solidFill>
                <a:schemeClr val="tx1"/>
              </a:solidFill>
              <a:effectLst/>
              <a:latin typeface="Arial" charset="0"/>
            </a:endParaRPr>
          </a:p>
        </p:txBody>
      </p:sp>
      <p:sp>
        <p:nvSpPr>
          <p:cNvPr id="12" name="Rectangular Callout 11"/>
          <p:cNvSpPr/>
          <p:nvPr/>
        </p:nvSpPr>
        <p:spPr bwMode="auto">
          <a:xfrm>
            <a:off x="6605752" y="1907628"/>
            <a:ext cx="1166648" cy="394138"/>
          </a:xfrm>
          <a:prstGeom prst="wedgeRectCallout">
            <a:avLst>
              <a:gd name="adj1" fmla="val -94447"/>
              <a:gd name="adj2" fmla="val 207713"/>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lang="en-US" b="1" dirty="0" smtClean="0"/>
              <a:t>&gt; </a:t>
            </a:r>
            <a:r>
              <a:rPr kumimoji="0" lang="en-US" sz="1800" b="1" i="0" u="none" strike="noStrike" cap="none" normalizeH="0" baseline="0" dirty="0" smtClean="0">
                <a:ln>
                  <a:noFill/>
                </a:ln>
                <a:solidFill>
                  <a:schemeClr val="tx1"/>
                </a:solidFill>
                <a:effectLst/>
              </a:rPr>
              <a:t>1 </a:t>
            </a:r>
            <a:r>
              <a:rPr kumimoji="0" lang="en-US" sz="1800" b="1" i="0" u="none" strike="noStrike" cap="none" normalizeH="0" dirty="0" smtClean="0">
                <a:ln>
                  <a:noFill/>
                </a:ln>
                <a:solidFill>
                  <a:schemeClr val="tx1"/>
                </a:solidFill>
                <a:effectLst/>
              </a:rPr>
              <a:t>Bugs</a:t>
            </a:r>
            <a:endParaRPr kumimoji="0" lang="en-US" sz="1800" b="1"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5521633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8262429" cy="941388"/>
          </a:xfrm>
        </p:spPr>
        <p:txBody>
          <a:bodyPr/>
          <a:lstStyle/>
          <a:p>
            <a:pPr>
              <a:defRPr/>
            </a:pPr>
            <a:r>
              <a:rPr lang="en-US" dirty="0" smtClean="0"/>
              <a:t>User Acceptance Testing (UAT)</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4098" name="Picture 2" descr="http://2.bp.blogspot.com/-eAyY_k2VXG0/T2EHlJ1-IZI/AAAAAAAAAEg/bF3pyPQK87Y/s1600/DilbertUA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4044" y="2439534"/>
            <a:ext cx="6096000" cy="18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5790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Performance Testing</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5122" name="Picture 2" descr="http://www.thefixstudio.com/images/FASTRA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1294" y="2221365"/>
            <a:ext cx="4381500" cy="284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3994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Load Testing</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6146" name="Picture 2" descr="http://designyoutrust.com/wp-content/uploads/2011/06/o2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595" y="1484313"/>
            <a:ext cx="6090898" cy="4060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6171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Stress Testing</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4100" name="Picture 4" descr="http://2.bp.blogspot.com/_UqUwVPikChs/S_5fJb90DtI/AAAAAAAANmE/mHURfegAOX8/s1600/funny-windows-error2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2175" y="1532249"/>
            <a:ext cx="5996101" cy="4497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4398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types of testing</a:t>
            </a:r>
            <a:endParaRPr lang="en-US" dirty="0"/>
          </a:p>
        </p:txBody>
      </p:sp>
      <p:sp>
        <p:nvSpPr>
          <p:cNvPr id="7" name="Rectangle 3"/>
          <p:cNvSpPr txBox="1">
            <a:spLocks noChangeArrowheads="1"/>
          </p:cNvSpPr>
          <p:nvPr/>
        </p:nvSpPr>
        <p:spPr bwMode="auto">
          <a:xfrm>
            <a:off x="4800600" y="2986951"/>
            <a:ext cx="7918177" cy="2662305"/>
          </a:xfrm>
          <a:prstGeom prst="rect">
            <a:avLst/>
          </a:prstGeom>
          <a:noFill/>
          <a:ln w="9525">
            <a:noFill/>
            <a:miter lim="800000"/>
            <a:headEnd/>
            <a:tailEnd/>
          </a:ln>
        </p:spPr>
        <p:txBody>
          <a:bodyPr vert="horz" wrap="square" lIns="95136" tIns="47568" rIns="95136" bIns="47568"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lvl="0"/>
            <a:endParaRPr lang="en-US" sz="2363" kern="0" dirty="0">
              <a:solidFill>
                <a:srgbClr val="000000"/>
              </a:solidFill>
            </a:endParaRPr>
          </a:p>
          <a:p>
            <a:pPr lvl="0"/>
            <a:endParaRPr lang="en-US" sz="2363" kern="0" dirty="0">
              <a:solidFill>
                <a:srgbClr val="000000"/>
              </a:solidFill>
            </a:endParaRPr>
          </a:p>
        </p:txBody>
      </p:sp>
      <p:graphicFrame>
        <p:nvGraphicFramePr>
          <p:cNvPr id="4" name="Diagram 3"/>
          <p:cNvGraphicFramePr/>
          <p:nvPr>
            <p:extLst/>
          </p:nvPr>
        </p:nvGraphicFramePr>
        <p:xfrm>
          <a:off x="3366458" y="2184504"/>
          <a:ext cx="64008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0680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893763" y="381000"/>
            <a:ext cx="8335581" cy="941388"/>
          </a:xfrm>
        </p:spPr>
        <p:txBody>
          <a:bodyPr>
            <a:normAutofit/>
          </a:bodyPr>
          <a:lstStyle/>
          <a:p>
            <a:pPr>
              <a:defRPr/>
            </a:pPr>
            <a:r>
              <a:rPr lang="en-US" dirty="0" smtClean="0"/>
              <a:t>What is Test-driven Development?</a:t>
            </a:r>
          </a:p>
        </p:txBody>
      </p:sp>
      <p:sp>
        <p:nvSpPr>
          <p:cNvPr id="4" name="Rectangle 3"/>
          <p:cNvSpPr txBox="1">
            <a:spLocks noChangeArrowheads="1"/>
          </p:cNvSpPr>
          <p:nvPr/>
        </p:nvSpPr>
        <p:spPr bwMode="auto">
          <a:xfrm>
            <a:off x="900113" y="1484313"/>
            <a:ext cx="799941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endParaRPr lang="en-US" dirty="0" smtClean="0">
              <a:sym typeface="Wingdings" pitchFamily="2" charset="2"/>
            </a:endParaRPr>
          </a:p>
        </p:txBody>
      </p:sp>
      <p:pic>
        <p:nvPicPr>
          <p:cNvPr id="1026" name="Picture 2" descr="http://lostechies.com/derekgreer/files/2011/03/TestDrivenDevelopment_155FE59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3792" y="2657475"/>
            <a:ext cx="5627408" cy="375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9505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Key </a:t>
            </a:r>
            <a:r>
              <a:rPr lang="en-US" dirty="0" smtClean="0"/>
              <a:t>to TDD</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6150" name="Picture 6" descr="http://upload.wikimedia.org/wikipedia/commons/f/fd/Light_Green_Lego_Bric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3914" y="3869531"/>
            <a:ext cx="3820061" cy="2639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7641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10810" y="558107"/>
            <a:ext cx="8178083" cy="785812"/>
          </a:xfrm>
        </p:spPr>
        <p:txBody>
          <a:bodyPr/>
          <a:lstStyle/>
          <a:p>
            <a:r>
              <a:rPr lang="en-US" dirty="0" smtClean="0"/>
              <a:t>Little about me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8822" y="4310091"/>
            <a:ext cx="2334871" cy="1956123"/>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893763" y="381000"/>
            <a:ext cx="7945437" cy="941388"/>
          </a:xfrm>
        </p:spPr>
        <p:txBody>
          <a:bodyPr>
            <a:normAutofit fontScale="90000"/>
          </a:bodyPr>
          <a:lstStyle/>
          <a:p>
            <a:pPr>
              <a:defRPr/>
            </a:pPr>
            <a:r>
              <a:rPr lang="en-US" dirty="0" smtClean="0"/>
              <a:t>Characteristics of a good unit </a:t>
            </a:r>
            <a:r>
              <a:rPr lang="en-US" dirty="0"/>
              <a:t>t</a:t>
            </a:r>
            <a:r>
              <a:rPr lang="en-US" dirty="0" smtClean="0"/>
              <a:t>est</a:t>
            </a:r>
          </a:p>
        </p:txBody>
      </p:sp>
      <p:pic>
        <p:nvPicPr>
          <p:cNvPr id="6" name="Picture 5" descr="http://i.qkme.me/4p7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7478" y="2814733"/>
            <a:ext cx="3655788" cy="3619859"/>
          </a:xfrm>
          <a:prstGeom prst="rect">
            <a:avLst/>
          </a:prstGeom>
          <a:noFill/>
          <a:extLst>
            <a:ext uri="{909E8E84-426E-40DD-AFC4-6F175D3DCCD1}">
              <a14:hiddenFill xmlns:a14="http://schemas.microsoft.com/office/drawing/2010/main">
                <a:solidFill>
                  <a:srgbClr val="FFFFFF"/>
                </a:solidFill>
              </a14:hiddenFill>
            </a:ext>
          </a:extLst>
        </p:spPr>
      </p:pic>
      <p:sp>
        <p:nvSpPr>
          <p:cNvPr id="10" name="&quot;No&quot; Symbol 9"/>
          <p:cNvSpPr/>
          <p:nvPr/>
        </p:nvSpPr>
        <p:spPr>
          <a:xfrm>
            <a:off x="4744527" y="2863970"/>
            <a:ext cx="4252488" cy="3509558"/>
          </a:xfrm>
          <a:prstGeom prst="noSmoking">
            <a:avLst>
              <a:gd name="adj" fmla="val 932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4781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1000"/>
                            </p:stCondLst>
                            <p:childTnLst>
                              <p:par>
                                <p:cTn id="9" presetID="10" presetClass="entr" presetSubtype="0" fill="hold" grpId="0" nodeType="afterEffect">
                                  <p:stCondLst>
                                    <p:cond delay="200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522289" y="443886"/>
            <a:ext cx="7254032" cy="926679"/>
          </a:xfrm>
        </p:spPr>
        <p:txBody>
          <a:bodyPr/>
          <a:lstStyle/>
          <a:p>
            <a:pPr>
              <a:defRPr/>
            </a:pPr>
            <a:r>
              <a:rPr lang="en-US" dirty="0" smtClean="0"/>
              <a:t>Single Responsibility</a:t>
            </a:r>
            <a:endParaRPr lang="en-US" dirty="0" smtClean="0"/>
          </a:p>
        </p:txBody>
      </p:sp>
      <p:pic>
        <p:nvPicPr>
          <p:cNvPr id="2" name="Picture 1"/>
          <p:cNvPicPr>
            <a:picLocks noChangeAspect="1"/>
          </p:cNvPicPr>
          <p:nvPr/>
        </p:nvPicPr>
        <p:blipFill>
          <a:blip r:embed="rId3"/>
          <a:stretch>
            <a:fillRect/>
          </a:stretch>
        </p:blipFill>
        <p:spPr>
          <a:xfrm>
            <a:off x="5053212" y="4014075"/>
            <a:ext cx="3570755" cy="2378003"/>
          </a:xfrm>
          <a:prstGeom prst="rect">
            <a:avLst/>
          </a:prstGeom>
        </p:spPr>
      </p:pic>
    </p:spTree>
    <p:extLst>
      <p:ext uri="{BB962C8B-B14F-4D97-AF65-F5344CB8AC3E}">
        <p14:creationId xmlns:p14="http://schemas.microsoft.com/office/powerpoint/2010/main" val="32845192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522289" y="443886"/>
            <a:ext cx="7254032" cy="926679"/>
          </a:xfrm>
        </p:spPr>
        <p:txBody>
          <a:bodyPr>
            <a:normAutofit fontScale="90000"/>
          </a:bodyPr>
          <a:lstStyle/>
          <a:p>
            <a:pPr>
              <a:defRPr/>
            </a:pPr>
            <a:r>
              <a:rPr lang="en-US" dirty="0" smtClean="0"/>
              <a:t>Interfaces Not Implementations</a:t>
            </a:r>
            <a:endParaRPr lang="en-US" dirty="0" smtClean="0"/>
          </a:p>
        </p:txBody>
      </p:sp>
      <p:pic>
        <p:nvPicPr>
          <p:cNvPr id="3" name="Picture 2"/>
          <p:cNvPicPr>
            <a:picLocks noChangeAspect="1"/>
          </p:cNvPicPr>
          <p:nvPr/>
        </p:nvPicPr>
        <p:blipFill>
          <a:blip r:embed="rId3"/>
          <a:stretch>
            <a:fillRect/>
          </a:stretch>
        </p:blipFill>
        <p:spPr>
          <a:xfrm>
            <a:off x="4568495" y="3891226"/>
            <a:ext cx="4101898" cy="1857790"/>
          </a:xfrm>
          <a:prstGeom prst="rect">
            <a:avLst/>
          </a:prstGeom>
        </p:spPr>
      </p:pic>
    </p:spTree>
    <p:extLst>
      <p:ext uri="{BB962C8B-B14F-4D97-AF65-F5344CB8AC3E}">
        <p14:creationId xmlns:p14="http://schemas.microsoft.com/office/powerpoint/2010/main" val="42400295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522289" y="443886"/>
            <a:ext cx="7254032" cy="926679"/>
          </a:xfrm>
        </p:spPr>
        <p:txBody>
          <a:bodyPr>
            <a:normAutofit/>
          </a:bodyPr>
          <a:lstStyle/>
          <a:p>
            <a:pPr>
              <a:defRPr/>
            </a:pPr>
            <a:r>
              <a:rPr lang="en-US" dirty="0" smtClean="0"/>
              <a:t>Depend on Abstractions</a:t>
            </a:r>
            <a:endParaRPr lang="en-US" dirty="0" smtClean="0"/>
          </a:p>
        </p:txBody>
      </p:sp>
      <p:pic>
        <p:nvPicPr>
          <p:cNvPr id="2" name="Picture 1"/>
          <p:cNvPicPr>
            <a:picLocks noChangeAspect="1"/>
          </p:cNvPicPr>
          <p:nvPr/>
        </p:nvPicPr>
        <p:blipFill>
          <a:blip r:embed="rId3"/>
          <a:stretch>
            <a:fillRect/>
          </a:stretch>
        </p:blipFill>
        <p:spPr>
          <a:xfrm>
            <a:off x="6392683" y="4146705"/>
            <a:ext cx="2250476" cy="1942911"/>
          </a:xfrm>
          <a:prstGeom prst="rect">
            <a:avLst/>
          </a:prstGeom>
        </p:spPr>
      </p:pic>
    </p:spTree>
    <p:extLst>
      <p:ext uri="{BB962C8B-B14F-4D97-AF65-F5344CB8AC3E}">
        <p14:creationId xmlns:p14="http://schemas.microsoft.com/office/powerpoint/2010/main" val="15927016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522289" y="443886"/>
            <a:ext cx="7254032" cy="926679"/>
          </a:xfrm>
        </p:spPr>
        <p:txBody>
          <a:bodyPr>
            <a:normAutofit/>
          </a:bodyPr>
          <a:lstStyle/>
          <a:p>
            <a:pPr>
              <a:defRPr/>
            </a:pPr>
            <a:r>
              <a:rPr lang="en-US" dirty="0" smtClean="0">
                <a:solidFill>
                  <a:srgbClr val="FF0000"/>
                </a:solidFill>
              </a:rPr>
              <a:t>Red</a:t>
            </a:r>
            <a:r>
              <a:rPr lang="en-US" dirty="0" smtClean="0"/>
              <a:t>-</a:t>
            </a:r>
            <a:r>
              <a:rPr lang="en-US" dirty="0" smtClean="0">
                <a:solidFill>
                  <a:schemeClr val="accent6"/>
                </a:solidFill>
              </a:rPr>
              <a:t>Green</a:t>
            </a:r>
            <a:r>
              <a:rPr lang="en-US" dirty="0" smtClean="0"/>
              <a:t>-Refactor</a:t>
            </a:r>
            <a:endParaRPr lang="en-US" dirty="0" smtClean="0"/>
          </a:p>
        </p:txBody>
      </p:sp>
      <p:pic>
        <p:nvPicPr>
          <p:cNvPr id="4" name="Picture 2" descr="http://4.bp.blogspot.com/_9kQQgQD35rY/SaV5p8YBGhI/AAAAAAAAAkg/HOvlhIo7yGI/s1600/06_Red_Green_Refacto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08272" y="4605253"/>
            <a:ext cx="2982281" cy="17651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6160915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522289" y="443886"/>
            <a:ext cx="7254032" cy="926679"/>
          </a:xfrm>
        </p:spPr>
        <p:txBody>
          <a:bodyPr>
            <a:normAutofit/>
          </a:bodyPr>
          <a:lstStyle/>
          <a:p>
            <a:pPr>
              <a:defRPr/>
            </a:pPr>
            <a:r>
              <a:rPr lang="en-US" dirty="0" smtClean="0"/>
              <a:t>Arrange-Act-Assert</a:t>
            </a:r>
            <a:endParaRPr lang="en-US" dirty="0" smtClean="0"/>
          </a:p>
        </p:txBody>
      </p:sp>
      <p:pic>
        <p:nvPicPr>
          <p:cNvPr id="2" name="Picture 1"/>
          <p:cNvPicPr>
            <a:picLocks noChangeAspect="1"/>
          </p:cNvPicPr>
          <p:nvPr/>
        </p:nvPicPr>
        <p:blipFill>
          <a:blip r:embed="rId3"/>
          <a:stretch>
            <a:fillRect/>
          </a:stretch>
        </p:blipFill>
        <p:spPr>
          <a:xfrm>
            <a:off x="1289821" y="2243323"/>
            <a:ext cx="7240472" cy="2433273"/>
          </a:xfrm>
          <a:prstGeom prst="rect">
            <a:avLst/>
          </a:prstGeom>
        </p:spPr>
      </p:pic>
    </p:spTree>
    <p:extLst>
      <p:ext uri="{BB962C8B-B14F-4D97-AF65-F5344CB8AC3E}">
        <p14:creationId xmlns:p14="http://schemas.microsoft.com/office/powerpoint/2010/main" val="6638389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691954" y="101096"/>
            <a:ext cx="8161021" cy="1413933"/>
          </a:xfrm>
        </p:spPr>
        <p:txBody>
          <a:bodyPr/>
          <a:lstStyle/>
          <a:p>
            <a:r>
              <a:rPr lang="en-US" dirty="0" smtClean="0"/>
              <a:t>Setting the Foundation</a:t>
            </a:r>
            <a:endParaRPr lang="en-US" dirty="0">
              <a:solidFill>
                <a:schemeClr val="accent2"/>
              </a:solidFill>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5738" y="2008683"/>
            <a:ext cx="3636487" cy="366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bwMode="auto">
          <a:xfrm>
            <a:off x="2800133" y="3052293"/>
            <a:ext cx="3214301" cy="118485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3000777" y="3237574"/>
            <a:ext cx="3013657" cy="40002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3166057" y="4039841"/>
            <a:ext cx="2848378" cy="191391"/>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26814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5"/>
                                        </p:tgtEl>
                                        <p:attrNameLst>
                                          <p:attrName>style.visibility</p:attrName>
                                        </p:attrNameLst>
                                      </p:cBhvr>
                                      <p:to>
                                        <p:strVal val="hidden"/>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6"/>
                                        </p:tgtEl>
                                        <p:attrNameLst>
                                          <p:attrName>style.visibility</p:attrName>
                                        </p:attrNameLst>
                                      </p:cBhvr>
                                      <p:to>
                                        <p:strVal val="hidden"/>
                                      </p:to>
                                    </p:set>
                                  </p:childTnLst>
                                </p:cTn>
                              </p:par>
                            </p:childTnLst>
                          </p:cTn>
                        </p:par>
                        <p:par>
                          <p:cTn id="20" fill="hold">
                            <p:stCondLst>
                              <p:cond delay="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I Shall Call Him…</a:t>
            </a:r>
            <a:endParaRPr lang="en-US" dirty="0">
              <a:solidFill>
                <a:schemeClr val="accent2"/>
              </a:solidFill>
            </a:endParaRPr>
          </a:p>
        </p:txBody>
      </p:sp>
      <p:sp>
        <p:nvSpPr>
          <p:cNvPr id="8" name="Content Placeholder 4"/>
          <p:cNvSpPr>
            <a:spLocks noGrp="1"/>
          </p:cNvSpPr>
          <p:nvPr>
            <p:ph idx="1"/>
          </p:nvPr>
        </p:nvSpPr>
        <p:spPr>
          <a:xfrm>
            <a:off x="481013" y="1804077"/>
            <a:ext cx="8761413" cy="1861228"/>
          </a:xfrm>
        </p:spPr>
        <p:txBody>
          <a:bodyPr/>
          <a:lstStyle/>
          <a:p>
            <a:r>
              <a:rPr lang="en-US" sz="2000" dirty="0" smtClean="0"/>
              <a:t>[</a:t>
            </a:r>
            <a:r>
              <a:rPr lang="en-US" sz="2000" i="1" dirty="0" err="1" smtClean="0">
                <a:latin typeface="Consolas" pitchFamily="49" charset="0"/>
                <a:cs typeface="Consolas" pitchFamily="49" charset="0"/>
              </a:rPr>
              <a:t>MethodUnderTest</a:t>
            </a:r>
            <a:r>
              <a:rPr lang="en-US" sz="2000" dirty="0" smtClean="0"/>
              <a:t>]_[</a:t>
            </a:r>
            <a:r>
              <a:rPr lang="en-US" sz="2000" i="1" dirty="0" err="1" smtClean="0">
                <a:latin typeface="Consolas" pitchFamily="49" charset="0"/>
                <a:cs typeface="Consolas" pitchFamily="49" charset="0"/>
              </a:rPr>
              <a:t>ExpectedResult</a:t>
            </a:r>
            <a:r>
              <a:rPr lang="en-US" sz="2000" dirty="0" smtClean="0"/>
              <a:t>]_[</a:t>
            </a:r>
            <a:r>
              <a:rPr lang="en-US" sz="2000" i="1" dirty="0" smtClean="0">
                <a:latin typeface="Consolas" pitchFamily="49" charset="0"/>
                <a:cs typeface="Consolas" pitchFamily="49" charset="0"/>
              </a:rPr>
              <a:t>Conditions</a:t>
            </a:r>
            <a:r>
              <a:rPr lang="en-US" sz="2000" dirty="0" smtClean="0"/>
              <a:t>]</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endParaRPr lang="en-US" sz="2000" dirty="0" smtClean="0">
              <a:latin typeface="Consolas" pitchFamily="49" charset="0"/>
              <a:cs typeface="Consolas" pitchFamily="49" charset="0"/>
            </a:endParaRPr>
          </a:p>
          <a:p>
            <a:r>
              <a:rPr lang="en-US" sz="1800" dirty="0" err="1" smtClean="0">
                <a:latin typeface="Consolas" pitchFamily="49" charset="0"/>
                <a:cs typeface="Consolas" pitchFamily="49" charset="0"/>
              </a:rPr>
              <a:t>GetCustomers_ShouldReturn_ListOf_Customers</a:t>
            </a:r>
            <a:r>
              <a:rPr lang="en-US" sz="1800" dirty="0" smtClean="0">
                <a:latin typeface="Consolas" pitchFamily="49" charset="0"/>
                <a:cs typeface="Consolas" pitchFamily="49" charset="0"/>
              </a:rPr>
              <a:t>()</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endParaRPr lang="en-US" sz="2000" dirty="0" smtClean="0">
              <a:latin typeface="Consolas" pitchFamily="49" charset="0"/>
              <a:cs typeface="Consolas" pitchFamily="49" charset="0"/>
            </a:endParaRPr>
          </a:p>
          <a:p>
            <a:r>
              <a:rPr lang="en-US" sz="1800" dirty="0" smtClean="0">
                <a:latin typeface="Consolas" pitchFamily="49" charset="0"/>
                <a:cs typeface="Consolas" pitchFamily="49" charset="0"/>
              </a:rPr>
              <a:t>CalculateRate_ShouldReturn_25_When_Interest_Is_50_And_X_Is_5()</a:t>
            </a:r>
          </a:p>
        </p:txBody>
      </p:sp>
      <p:pic>
        <p:nvPicPr>
          <p:cNvPr id="6" name="Picture 4" descr="http://www.digitalmomblog.com/wp-content/uploads/2011/05/baby-names.gif"/>
          <p:cNvPicPr>
            <a:picLocks noChangeAspect="1" noChangeArrowheads="1"/>
          </p:cNvPicPr>
          <p:nvPr/>
        </p:nvPicPr>
        <p:blipFill rotWithShape="1">
          <a:blip r:embed="rId3">
            <a:extLst>
              <a:ext uri="{28A0092B-C50C-407E-A947-70E740481C1C}">
                <a14:useLocalDpi xmlns:a14="http://schemas.microsoft.com/office/drawing/2010/main" val="0"/>
              </a:ext>
            </a:extLst>
          </a:blip>
          <a:srcRect l="21051"/>
          <a:stretch/>
        </p:blipFill>
        <p:spPr bwMode="auto">
          <a:xfrm>
            <a:off x="6509826" y="4198513"/>
            <a:ext cx="2459980" cy="1812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27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720090" y="390144"/>
            <a:ext cx="8733399" cy="664933"/>
          </a:xfrm>
        </p:spPr>
        <p:txBody>
          <a:bodyPr>
            <a:normAutofit fontScale="90000"/>
          </a:bodyPr>
          <a:lstStyle/>
          <a:p>
            <a:r>
              <a:rPr lang="en-US" dirty="0" smtClean="0"/>
              <a:t>Because I’m Lazy…</a:t>
            </a:r>
            <a:endParaRPr lang="en-US" dirty="0">
              <a:solidFill>
                <a:schemeClr val="accent2"/>
              </a:solidFill>
            </a:endParaRPr>
          </a:p>
        </p:txBody>
      </p:sp>
      <p:sp>
        <p:nvSpPr>
          <p:cNvPr id="12" name="Content Placeholder 4"/>
          <p:cNvSpPr>
            <a:spLocks noGrp="1"/>
          </p:cNvSpPr>
          <p:nvPr>
            <p:ph idx="1"/>
          </p:nvPr>
        </p:nvSpPr>
        <p:spPr>
          <a:xfrm>
            <a:off x="481013" y="1433515"/>
            <a:ext cx="8761413" cy="1716085"/>
          </a:xfrm>
        </p:spPr>
        <p:txBody>
          <a:bodyPr/>
          <a:lstStyle/>
          <a:p>
            <a:r>
              <a:rPr lang="en-US" sz="2400" dirty="0" smtClean="0"/>
              <a:t>My unit testing live template is available on my blog:</a:t>
            </a:r>
          </a:p>
          <a:p>
            <a:pPr lvl="1"/>
            <a:r>
              <a:rPr lang="en-US" sz="2000" dirty="0"/>
              <a:t>http://www.dotnetdevdude.com/downloads/code</a:t>
            </a:r>
            <a:r>
              <a:rPr lang="en-US" sz="2000" dirty="0" smtClean="0"/>
              <a:t>/</a:t>
            </a:r>
            <a:br>
              <a:rPr lang="en-US" sz="2000" dirty="0" smtClean="0"/>
            </a:br>
            <a:r>
              <a:rPr lang="en-US" sz="2000" dirty="0" smtClean="0"/>
              <a:t>ResharperUnitTestTemplates.zip</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0859" y="3091541"/>
            <a:ext cx="5251084" cy="2920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99879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Demo: Writing a Unit Test</a:t>
            </a:r>
            <a:endParaRPr lang="en-US" dirty="0">
              <a:solidFill>
                <a:schemeClr val="accent2"/>
              </a:solidFill>
            </a:endParaRPr>
          </a:p>
        </p:txBody>
      </p:sp>
      <p:pic>
        <p:nvPicPr>
          <p:cNvPr id="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3992" y="2642880"/>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60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What’s on Tap</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lvl="0"/>
            <a:endParaRPr lang="en-US" sz="2400" kern="0" dirty="0">
              <a:solidFill>
                <a:srgbClr val="000000"/>
              </a:solidFill>
            </a:endParaRPr>
          </a:p>
        </p:txBody>
      </p:sp>
      <p:pic>
        <p:nvPicPr>
          <p:cNvPr id="4" name="Picture 8" descr="http://boarsnestbrewery.com/images/RowOfTaps457x37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5378" y="3266565"/>
            <a:ext cx="3810000" cy="3086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6006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err="1" smtClean="0"/>
              <a:t>IoC</a:t>
            </a:r>
            <a:r>
              <a:rPr lang="en-US" dirty="0" smtClean="0"/>
              <a:t> &amp; DI</a:t>
            </a:r>
            <a:endParaRPr lang="en-US" dirty="0">
              <a:solidFill>
                <a:schemeClr val="accent2"/>
              </a:solidFill>
            </a:endParaRPr>
          </a:p>
        </p:txBody>
      </p:sp>
      <p:pic>
        <p:nvPicPr>
          <p:cNvPr id="5" name="Picture 2" descr="http://complextosimple.files.wordpress.com/2010/11/inverted-bookshel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0247" y="4387479"/>
            <a:ext cx="2910864" cy="1938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719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The result is…</a:t>
            </a:r>
            <a:endParaRPr lang="en-US" dirty="0">
              <a:solidFill>
                <a:schemeClr val="accent2"/>
              </a:solidFill>
            </a:endParaRPr>
          </a:p>
        </p:txBody>
      </p:sp>
      <p:pic>
        <p:nvPicPr>
          <p:cNvPr id="1026" name="Picture 2" descr="http://www.build-doctor.com/wp-content/uploads/2010/04/137904090_603856c27f-300x2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2031" y="1804077"/>
            <a:ext cx="2436705" cy="18275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blogcdn.com/www.slashfood.com/media/2006/11/nw_tofurkey-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6303" y="4635879"/>
            <a:ext cx="2499737" cy="188075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5"/>
          <p:cNvSpPr txBox="1">
            <a:spLocks/>
          </p:cNvSpPr>
          <p:nvPr/>
        </p:nvSpPr>
        <p:spPr>
          <a:xfrm>
            <a:off x="4248736" y="2110154"/>
            <a:ext cx="3840187" cy="1314653"/>
          </a:xfrm>
          <a:prstGeom prst="rect">
            <a:avLst/>
          </a:prstGeom>
        </p:spPr>
        <p:txBody>
          <a:bodyPr vert="horz" lIns="91440" tIns="45720" rIns="91440" bIns="45720" rtlCol="0" anchor="ctr">
            <a:norm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pPr fontAlgn="auto">
              <a:spcAft>
                <a:spcPts val="0"/>
              </a:spcAft>
            </a:pPr>
            <a:r>
              <a:rPr lang="en-US" sz="2800" dirty="0" smtClean="0"/>
              <a:t>Separation of Concerns</a:t>
            </a:r>
            <a:endParaRPr lang="en-US" sz="2800" dirty="0">
              <a:solidFill>
                <a:schemeClr val="accent2"/>
              </a:solidFill>
            </a:endParaRPr>
          </a:p>
        </p:txBody>
      </p:sp>
      <p:sp>
        <p:nvSpPr>
          <p:cNvPr id="8" name="Title 5"/>
          <p:cNvSpPr txBox="1">
            <a:spLocks/>
          </p:cNvSpPr>
          <p:nvPr/>
        </p:nvSpPr>
        <p:spPr>
          <a:xfrm>
            <a:off x="2534802" y="5045539"/>
            <a:ext cx="2088110" cy="1314653"/>
          </a:xfrm>
          <a:prstGeom prst="rect">
            <a:avLst/>
          </a:prstGeom>
        </p:spPr>
        <p:txBody>
          <a:bodyPr vert="horz" lIns="91440" tIns="45720" rIns="91440" bIns="45720" rtlCol="0" anchor="ctr">
            <a:norm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pPr fontAlgn="auto">
              <a:spcAft>
                <a:spcPts val="0"/>
              </a:spcAft>
            </a:pPr>
            <a:r>
              <a:rPr lang="en-US" sz="2800" dirty="0" err="1" smtClean="0"/>
              <a:t>Mockability</a:t>
            </a:r>
            <a:endParaRPr lang="en-US" sz="2800" dirty="0">
              <a:solidFill>
                <a:schemeClr val="accent2"/>
              </a:solidFill>
            </a:endParaRPr>
          </a:p>
        </p:txBody>
      </p:sp>
    </p:spTree>
    <p:extLst>
      <p:ext uri="{BB962C8B-B14F-4D97-AF65-F5344CB8AC3E}">
        <p14:creationId xmlns:p14="http://schemas.microsoft.com/office/powerpoint/2010/main" val="369008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028"/>
                                        </p:tgtEl>
                                        <p:attrNameLst>
                                          <p:attrName>style.visibility</p:attrName>
                                        </p:attrNameLst>
                                      </p:cBhvr>
                                      <p:to>
                                        <p:strVal val="visible"/>
                                      </p:to>
                                    </p:set>
                                    <p:animEffect transition="in" filter="fade">
                                      <p:cBhvr>
                                        <p:cTn id="18"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Demo: DI/</a:t>
            </a:r>
            <a:r>
              <a:rPr lang="en-US" dirty="0" err="1" smtClean="0"/>
              <a:t>IoC</a:t>
            </a:r>
            <a:endParaRPr lang="en-US" dirty="0">
              <a:solidFill>
                <a:schemeClr val="accent2"/>
              </a:solidFill>
            </a:endParaRPr>
          </a:p>
        </p:txBody>
      </p:sp>
      <p:pic>
        <p:nvPicPr>
          <p:cNvPr id="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3992" y="2656947"/>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369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solidFill>
                  <a:schemeClr val="accent2"/>
                </a:solidFill>
              </a:rPr>
              <a:t>Fakes/Stubs</a:t>
            </a:r>
            <a:endParaRPr lang="en-US" dirty="0">
              <a:solidFill>
                <a:schemeClr val="accent2"/>
              </a:solidFill>
            </a:endParaRPr>
          </a:p>
        </p:txBody>
      </p:sp>
      <p:pic>
        <p:nvPicPr>
          <p:cNvPr id="1026" name="Picture 2" descr="http://officesupplygeek.com/wp-content/uploads/2011/01/Real-vs-Counterfeit-Sampl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8891" y="3450567"/>
            <a:ext cx="2860542" cy="2739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6672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solidFill>
                  <a:schemeClr val="accent2"/>
                </a:solidFill>
              </a:rPr>
              <a:t>Mocks</a:t>
            </a:r>
            <a:endParaRPr lang="en-US" dirty="0">
              <a:solidFill>
                <a:schemeClr val="accent2"/>
              </a:solidFill>
            </a:endParaRPr>
          </a:p>
        </p:txBody>
      </p:sp>
      <p:pic>
        <p:nvPicPr>
          <p:cNvPr id="2050" name="Picture 2" descr="http://ninapaley.com/mimiandeunice/wp-content/uploads/2010/08/ME_170_Mocking.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66107"/>
          <a:stretch/>
        </p:blipFill>
        <p:spPr bwMode="auto">
          <a:xfrm>
            <a:off x="5819826" y="3724675"/>
            <a:ext cx="2887637" cy="2651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045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DI/</a:t>
            </a:r>
            <a:r>
              <a:rPr lang="en-US" dirty="0" err="1" smtClean="0"/>
              <a:t>IoC</a:t>
            </a:r>
            <a:r>
              <a:rPr lang="en-US" dirty="0" smtClean="0"/>
              <a:t> Tooling</a:t>
            </a:r>
            <a:endParaRPr lang="en-US" dirty="0">
              <a:solidFill>
                <a:schemeClr val="accent2"/>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1571" y="3436137"/>
            <a:ext cx="3289540" cy="3108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17095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159798" y="595313"/>
            <a:ext cx="9339309" cy="838200"/>
          </a:xfrm>
        </p:spPr>
        <p:txBody>
          <a:bodyPr/>
          <a:lstStyle/>
          <a:p>
            <a:r>
              <a:rPr lang="en-US" dirty="0" smtClean="0"/>
              <a:t>Demo: DI/</a:t>
            </a:r>
            <a:r>
              <a:rPr lang="en-US" dirty="0" err="1" smtClean="0"/>
              <a:t>IoC</a:t>
            </a:r>
            <a:r>
              <a:rPr lang="en-US" dirty="0" smtClean="0"/>
              <a:t> with Tooling</a:t>
            </a:r>
            <a:endParaRPr lang="en-US" dirty="0">
              <a:solidFill>
                <a:schemeClr val="accent2"/>
              </a:solidFill>
            </a:endParaRPr>
          </a:p>
        </p:txBody>
      </p:sp>
      <p:pic>
        <p:nvPicPr>
          <p:cNvPr id="5"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2844" y="265694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31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10810" y="558107"/>
            <a:ext cx="11125603" cy="785812"/>
          </a:xfrm>
        </p:spPr>
        <p:txBody>
          <a:bodyPr/>
          <a:lstStyle/>
          <a:p>
            <a:r>
              <a:rPr lang="en-US" dirty="0" smtClean="0"/>
              <a:t>What Did We Learn?</a:t>
            </a:r>
            <a:endParaRPr lang="en-US" dirty="0"/>
          </a:p>
        </p:txBody>
      </p:sp>
      <p:sp>
        <p:nvSpPr>
          <p:cNvPr id="10" name="Text Placeholder 4"/>
          <p:cNvSpPr txBox="1">
            <a:spLocks/>
          </p:cNvSpPr>
          <p:nvPr/>
        </p:nvSpPr>
        <p:spPr bwMode="auto">
          <a:xfrm>
            <a:off x="969264" y="1350015"/>
            <a:ext cx="8229600" cy="423763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smtClean="0"/>
              <a:t>You should be doing TDD</a:t>
            </a:r>
          </a:p>
          <a:p>
            <a:r>
              <a:rPr lang="en-US" sz="2400" kern="0" dirty="0" smtClean="0"/>
              <a:t>TDD is not as simple as just writing tests</a:t>
            </a:r>
          </a:p>
          <a:p>
            <a:r>
              <a:rPr lang="en-US" sz="2400" kern="0" dirty="0" smtClean="0"/>
              <a:t>DI/</a:t>
            </a:r>
            <a:r>
              <a:rPr lang="en-US" sz="2400" kern="0" dirty="0" err="1" smtClean="0"/>
              <a:t>IoC</a:t>
            </a:r>
            <a:endParaRPr lang="en-US" sz="2400" kern="0" dirty="0" smtClean="0"/>
          </a:p>
          <a:p>
            <a:r>
              <a:rPr lang="en-US" sz="2400" kern="0" dirty="0" smtClean="0"/>
              <a:t>Mocks/Fakes/Stubs</a:t>
            </a:r>
          </a:p>
          <a:p>
            <a:r>
              <a:rPr lang="en-US" sz="2400" kern="0" dirty="0" err="1" smtClean="0"/>
              <a:t>IoC</a:t>
            </a:r>
            <a:r>
              <a:rPr lang="en-US" sz="2400" kern="0" dirty="0" smtClean="0"/>
              <a:t> tooling rocks!</a:t>
            </a:r>
            <a:r>
              <a:rPr lang="en-US" sz="2119" kern="0" dirty="0"/>
              <a:t>	</a:t>
            </a:r>
          </a:p>
        </p:txBody>
      </p:sp>
    </p:spTree>
    <p:extLst>
      <p:ext uri="{BB962C8B-B14F-4D97-AF65-F5344CB8AC3E}">
        <p14:creationId xmlns:p14="http://schemas.microsoft.com/office/powerpoint/2010/main" val="2753323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10810" y="558107"/>
            <a:ext cx="11125603" cy="785812"/>
          </a:xfrm>
        </p:spPr>
        <p:txBody>
          <a:bodyPr/>
          <a:lstStyle/>
          <a:p>
            <a:r>
              <a:rPr lang="en-US" dirty="0" smtClean="0"/>
              <a:t>Thank You!</a:t>
            </a:r>
            <a:endParaRPr lang="en-US" dirty="0"/>
          </a:p>
        </p:txBody>
      </p:sp>
      <p:sp>
        <p:nvSpPr>
          <p:cNvPr id="10" name="Text Placeholder 4"/>
          <p:cNvSpPr txBox="1">
            <a:spLocks/>
          </p:cNvSpPr>
          <p:nvPr/>
        </p:nvSpPr>
        <p:spPr bwMode="auto">
          <a:xfrm>
            <a:off x="969264" y="1350015"/>
            <a:ext cx="8229600" cy="423763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smtClean="0"/>
              <a:t>github.com/KBurnell/TestDriving.NET</a:t>
            </a:r>
          </a:p>
          <a:p>
            <a:r>
              <a:rPr lang="en-US" sz="2400" kern="0" dirty="0" smtClean="0"/>
              <a:t>Find </a:t>
            </a:r>
            <a:r>
              <a:rPr lang="en-US" sz="2400" kern="0" dirty="0"/>
              <a:t>me:</a:t>
            </a:r>
          </a:p>
          <a:p>
            <a:pPr lvl="1"/>
            <a:r>
              <a:rPr lang="en-US" sz="2119" kern="0" dirty="0"/>
              <a:t>Twitter: 	@</a:t>
            </a:r>
            <a:r>
              <a:rPr lang="en-US" sz="2119" kern="0" dirty="0" err="1"/>
              <a:t>KeBurnell</a:t>
            </a:r>
            <a:endParaRPr lang="en-US" sz="2119" kern="0" dirty="0"/>
          </a:p>
          <a:p>
            <a:pPr lvl="1"/>
            <a:r>
              <a:rPr lang="en-US" sz="2119" kern="0" dirty="0"/>
              <a:t>Blog: 	DotNetDevDude.com</a:t>
            </a:r>
          </a:p>
          <a:p>
            <a:pPr lvl="1"/>
            <a:r>
              <a:rPr lang="en-US" sz="2119" kern="0" dirty="0"/>
              <a:t>E-Mail:	KBurnell@SkylineTechnologies.com	</a:t>
            </a:r>
          </a:p>
        </p:txBody>
      </p:sp>
    </p:spTree>
    <p:extLst>
      <p:ext uri="{BB962C8B-B14F-4D97-AF65-F5344CB8AC3E}">
        <p14:creationId xmlns:p14="http://schemas.microsoft.com/office/powerpoint/2010/main" val="3382077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smtClean="0"/>
              <a:t>Pop quiz</a:t>
            </a:r>
            <a:endParaRPr lang="en-US" dirty="0"/>
          </a:p>
        </p:txBody>
      </p:sp>
      <p:pic>
        <p:nvPicPr>
          <p:cNvPr id="8" name="Picture 2" descr="http://www.unix-ag.uni-kl.de/~guenther/images/failure-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1501" y="2946424"/>
            <a:ext cx="3463331" cy="2939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582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571500" y="381000"/>
            <a:ext cx="9029700" cy="941388"/>
          </a:xfrm>
        </p:spPr>
        <p:txBody>
          <a:bodyPr>
            <a:normAutofit fontScale="90000"/>
          </a:bodyPr>
          <a:lstStyle/>
          <a:p>
            <a:pPr marL="0" indent="0"/>
            <a:r>
              <a:rPr lang="en-US" dirty="0">
                <a:sym typeface="Wingdings" pitchFamily="2" charset="2"/>
              </a:rPr>
              <a:t>Ever have to deal with </a:t>
            </a:r>
            <a:r>
              <a:rPr lang="en-US" b="1" dirty="0">
                <a:sym typeface="Wingdings" pitchFamily="2" charset="2"/>
              </a:rPr>
              <a:t>s</a:t>
            </a:r>
            <a:r>
              <a:rPr lang="en-US" b="1" dirty="0" smtClean="0">
                <a:sym typeface="Wingdings" pitchFamily="2" charset="2"/>
              </a:rPr>
              <a:t>paghetti </a:t>
            </a:r>
            <a:r>
              <a:rPr lang="en-US" b="1" dirty="0">
                <a:sym typeface="Wingdings" pitchFamily="2" charset="2"/>
              </a:rPr>
              <a:t>c</a:t>
            </a:r>
            <a:r>
              <a:rPr lang="en-US" b="1" dirty="0" smtClean="0">
                <a:sym typeface="Wingdings" pitchFamily="2" charset="2"/>
              </a:rPr>
              <a:t>ode</a:t>
            </a:r>
            <a:r>
              <a:rPr lang="en-US" b="1" dirty="0">
                <a:sym typeface="Wingdings" pitchFamily="2" charset="2"/>
              </a:rPr>
              <a:t>?</a:t>
            </a:r>
          </a:p>
        </p:txBody>
      </p:sp>
      <p:pic>
        <p:nvPicPr>
          <p:cNvPr id="8" name="Picture 2" descr="http://www.kennybodanis.com/.a/6a015432cb00d8970c01630156a4cb970d-320w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5716" y="2412522"/>
            <a:ext cx="282892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72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571500" y="381000"/>
            <a:ext cx="8534399" cy="941388"/>
          </a:xfrm>
        </p:spPr>
        <p:txBody>
          <a:bodyPr/>
          <a:lstStyle/>
          <a:p>
            <a:pPr marL="0" indent="0"/>
            <a:r>
              <a:rPr lang="en-US" dirty="0">
                <a:sym typeface="Wingdings" pitchFamily="2" charset="2"/>
              </a:rPr>
              <a:t>Ever </a:t>
            </a:r>
            <a:r>
              <a:rPr lang="en-US" dirty="0" smtClean="0">
                <a:sym typeface="Wingdings" pitchFamily="2" charset="2"/>
              </a:rPr>
              <a:t>inherit </a:t>
            </a:r>
            <a:r>
              <a:rPr lang="en-US" b="1" dirty="0">
                <a:sym typeface="Wingdings" pitchFamily="2" charset="2"/>
              </a:rPr>
              <a:t>l</a:t>
            </a:r>
            <a:r>
              <a:rPr lang="en-US" b="1" dirty="0" smtClean="0">
                <a:sym typeface="Wingdings" pitchFamily="2" charset="2"/>
              </a:rPr>
              <a:t>egacy </a:t>
            </a:r>
            <a:r>
              <a:rPr lang="en-US" b="1" dirty="0">
                <a:sym typeface="Wingdings" pitchFamily="2" charset="2"/>
              </a:rPr>
              <a:t>c</a:t>
            </a:r>
            <a:r>
              <a:rPr lang="en-US" b="1" dirty="0" smtClean="0">
                <a:sym typeface="Wingdings" pitchFamily="2" charset="2"/>
              </a:rPr>
              <a:t>ode?</a:t>
            </a:r>
            <a:endParaRPr lang="en-US" b="1" dirty="0">
              <a:sym typeface="Wingdings" pitchFamily="2" charset="2"/>
            </a:endParaRPr>
          </a:p>
        </p:txBody>
      </p:sp>
      <p:pic>
        <p:nvPicPr>
          <p:cNvPr id="9" name="Picture 2" descr="http://dilbert.com/dyn/str_strip/000000000/00000000/0000000/000000/00000/1000/400/1438/1438.stri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045" y="3832463"/>
            <a:ext cx="7224319" cy="224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16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571500" y="685800"/>
            <a:ext cx="8534399" cy="941388"/>
          </a:xfrm>
        </p:spPr>
        <p:txBody>
          <a:bodyPr>
            <a:normAutofit fontScale="90000"/>
          </a:bodyPr>
          <a:lstStyle/>
          <a:p>
            <a:r>
              <a:rPr lang="en-US" dirty="0" smtClean="0">
                <a:sym typeface="Wingdings" pitchFamily="2" charset="2"/>
              </a:rPr>
              <a:t>Ever </a:t>
            </a:r>
            <a:r>
              <a:rPr lang="en-US" b="1" dirty="0" smtClean="0">
                <a:sym typeface="Wingdings" pitchFamily="2" charset="2"/>
              </a:rPr>
              <a:t>scared</a:t>
            </a:r>
            <a:r>
              <a:rPr lang="en-US" dirty="0" smtClean="0">
                <a:sym typeface="Wingdings" pitchFamily="2" charset="2"/>
              </a:rPr>
              <a:t> to change code?</a:t>
            </a:r>
            <a:r>
              <a:rPr lang="en-US" dirty="0">
                <a:sym typeface="Wingdings" pitchFamily="2" charset="2"/>
              </a:rPr>
              <a:t/>
            </a:r>
            <a:br>
              <a:rPr lang="en-US" dirty="0">
                <a:sym typeface="Wingdings" pitchFamily="2" charset="2"/>
              </a:rPr>
            </a:br>
            <a:endParaRPr lang="en-US" b="1" dirty="0">
              <a:sym typeface="Wingdings" pitchFamily="2" charset="2"/>
            </a:endParaRPr>
          </a:p>
        </p:txBody>
      </p:sp>
      <p:pic>
        <p:nvPicPr>
          <p:cNvPr id="9" name="Picture 2" descr="http://1.bp.blogspot.com/-OdbE80H9XmI/Th8APPuXNBI/AAAAAAAAACs/Fw_EMoQYyo8/s1600/Fear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4080" y="3784474"/>
            <a:ext cx="2742795" cy="2443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3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377370" y="466725"/>
            <a:ext cx="8706669" cy="941388"/>
          </a:xfrm>
        </p:spPr>
        <p:txBody>
          <a:bodyPr>
            <a:normAutofit fontScale="90000"/>
          </a:bodyPr>
          <a:lstStyle/>
          <a:p>
            <a:pPr>
              <a:defRPr/>
            </a:pPr>
            <a:r>
              <a:rPr lang="en-US" dirty="0" smtClean="0"/>
              <a:t>If you answered </a:t>
            </a:r>
            <a:r>
              <a:rPr lang="en-US" b="1" dirty="0" smtClean="0"/>
              <a:t>YES </a:t>
            </a:r>
            <a:r>
              <a:rPr lang="en-US" dirty="0" smtClean="0"/>
              <a:t>to any of those…</a:t>
            </a:r>
          </a:p>
        </p:txBody>
      </p:sp>
      <p:sp>
        <p:nvSpPr>
          <p:cNvPr id="8" name="Rectangle 2"/>
          <p:cNvSpPr txBox="1">
            <a:spLocks noChangeArrowheads="1"/>
          </p:cNvSpPr>
          <p:nvPr/>
        </p:nvSpPr>
        <p:spPr bwMode="auto">
          <a:xfrm>
            <a:off x="5321508" y="5135563"/>
            <a:ext cx="3880549" cy="941388"/>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ctr">
              <a:defRPr/>
            </a:pPr>
            <a:r>
              <a:rPr lang="en-US" dirty="0" smtClean="0"/>
              <a:t>Then…</a:t>
            </a:r>
          </a:p>
        </p:txBody>
      </p:sp>
    </p:spTree>
    <p:extLst>
      <p:ext uri="{BB962C8B-B14F-4D97-AF65-F5344CB8AC3E}">
        <p14:creationId xmlns:p14="http://schemas.microsoft.com/office/powerpoint/2010/main" val="280055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www.tugberkugurlu.com/Content/images/Uploadedbyauthors/wlw/1934ffeb460c_FB47/you-need-some-tests-y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4163" y="1152524"/>
            <a:ext cx="5572125" cy="4179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054465"/>
      </p:ext>
    </p:extLst>
  </p:cSld>
  <p:clrMapOvr>
    <a:masterClrMapping/>
  </p:clrMapOvr>
  <p:timing>
    <p:tnLst>
      <p:par>
        <p:cTn id="1" dur="indefinite" restart="never" nodeType="tmRoot"/>
      </p:par>
    </p:tnLst>
  </p:timing>
</p:sld>
</file>

<file path=ppt/theme/theme1.xml><?xml version="1.0" encoding="utf-8"?>
<a:theme xmlns:a="http://schemas.openxmlformats.org/drawingml/2006/main" name="MyCustom4x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Description0 xmlns="1e37aee8-73ad-441e-bced-8b530ad9291b">PowerPoint template with Microsoft Partner Network logo on it.</Description0>
    <_dlc_DocId xmlns="52ad97b0-86c1-49b5-b544-c488bf38e7c0">SAZVWXQSR7YH-3011-7</_dlc_DocId>
    <_dlc_DocIdUrl xmlns="52ad97b0-86c1-49b5-b544-c488bf38e7c0">
      <Url>https://my.skylinetechnologies.com/Support/SalesMarketingCenter/branding/_layouts/DocIdRedir.aspx?ID=SAZVWXQSR7YH-3011-7</Url>
      <Description>SAZVWXQSR7YH-3011-7</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D2E750987EE2543B234B3A674D6BE3D" ma:contentTypeVersion="105" ma:contentTypeDescription="Create a new document." ma:contentTypeScope="" ma:versionID="62fa037737ae31885dcb260bd5c7d1f2">
  <xsd:schema xmlns:xsd="http://www.w3.org/2001/XMLSchema" xmlns:xs="http://www.w3.org/2001/XMLSchema" xmlns:p="http://schemas.microsoft.com/office/2006/metadata/properties" xmlns:ns2="1e37aee8-73ad-441e-bced-8b530ad9291b" xmlns:ns3="52ad97b0-86c1-49b5-b544-c488bf38e7c0" targetNamespace="http://schemas.microsoft.com/office/2006/metadata/properties" ma:root="true" ma:fieldsID="ce0d2501b4c25830d7e1734de94951c7" ns2:_="" ns3:_="">
    <xsd:import namespace="1e37aee8-73ad-441e-bced-8b530ad9291b"/>
    <xsd:import namespace="52ad97b0-86c1-49b5-b544-c488bf38e7c0"/>
    <xsd:element name="properties">
      <xsd:complexType>
        <xsd:sequence>
          <xsd:element name="documentManagement">
            <xsd:complexType>
              <xsd:all>
                <xsd:element ref="ns2:Description0"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37aee8-73ad-441e-bced-8b530ad9291b"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2ad97b0-86c1-49b5-b544-c488bf38e7c0"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9F5040E5-4564-49C1-9147-56F1700A1C56}">
  <ds:schemaRefs>
    <ds:schemaRef ds:uri="http://purl.org/dc/terms/"/>
    <ds:schemaRef ds:uri="52ad97b0-86c1-49b5-b544-c488bf38e7c0"/>
    <ds:schemaRef ds:uri="http://schemas.openxmlformats.org/package/2006/metadata/core-properties"/>
    <ds:schemaRef ds:uri="http://purl.org/dc/elements/1.1/"/>
    <ds:schemaRef ds:uri="http://www.w3.org/XML/1998/namespace"/>
    <ds:schemaRef ds:uri="http://schemas.microsoft.com/office/2006/documentManagement/types"/>
    <ds:schemaRef ds:uri="1e37aee8-73ad-441e-bced-8b530ad9291b"/>
    <ds:schemaRef ds:uri="http://schemas.microsoft.com/office/2006/metadata/propertie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B03FC495-EB61-4A2C-B8E7-345CEB92D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37aee8-73ad-441e-bced-8b530ad9291b"/>
    <ds:schemaRef ds:uri="52ad97b0-86c1-49b5-b544-c488bf38e7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6DBE1C9-0895-41F8-89A3-98DC40E912B0}">
  <ds:schemaRefs>
    <ds:schemaRef ds:uri="http://schemas.microsoft.com/sharepoint/v3/contenttype/forms"/>
  </ds:schemaRefs>
</ds:datastoreItem>
</file>

<file path=customXml/itemProps4.xml><?xml version="1.0" encoding="utf-8"?>
<ds:datastoreItem xmlns:ds="http://schemas.openxmlformats.org/officeDocument/2006/customXml" ds:itemID="{0068A067-F354-4585-8169-FC99DA836E1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MyCustom4x3</Template>
  <TotalTime>5929</TotalTime>
  <Words>1969</Words>
  <Application>Microsoft Office PowerPoint</Application>
  <PresentationFormat>Custom</PresentationFormat>
  <Paragraphs>397</Paragraphs>
  <Slides>38</Slides>
  <Notes>38</Notes>
  <HiddenSlides>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Calibri Light</vt:lpstr>
      <vt:lpstr>Consolas</vt:lpstr>
      <vt:lpstr>Wingdings</vt:lpstr>
      <vt:lpstr>Wingdings 2</vt:lpstr>
      <vt:lpstr>MyCustom4x3</vt:lpstr>
      <vt:lpstr>PowerPoint Presentation</vt:lpstr>
      <vt:lpstr>Little about me</vt:lpstr>
      <vt:lpstr>What’s on Tap</vt:lpstr>
      <vt:lpstr>Pop quiz</vt:lpstr>
      <vt:lpstr>Ever have to deal with spaghetti code?</vt:lpstr>
      <vt:lpstr>Ever inherit legacy code?</vt:lpstr>
      <vt:lpstr>Ever scared to change code? </vt:lpstr>
      <vt:lpstr>If you answered YES to any of those…</vt:lpstr>
      <vt:lpstr>PowerPoint Presentation</vt:lpstr>
      <vt:lpstr>Types of testing that are not keys to test-driven development</vt:lpstr>
      <vt:lpstr>Integration Testing</vt:lpstr>
      <vt:lpstr>Regression Testing</vt:lpstr>
      <vt:lpstr>User Acceptance Testing (UAT)</vt:lpstr>
      <vt:lpstr>Performance Testing</vt:lpstr>
      <vt:lpstr>Load Testing</vt:lpstr>
      <vt:lpstr>Stress Testing</vt:lpstr>
      <vt:lpstr>Other types of testing</vt:lpstr>
      <vt:lpstr>What is Test-driven Development?</vt:lpstr>
      <vt:lpstr>Key to TDD</vt:lpstr>
      <vt:lpstr>Characteristics of a good unit test</vt:lpstr>
      <vt:lpstr>Single Responsibility</vt:lpstr>
      <vt:lpstr>Interfaces Not Implementations</vt:lpstr>
      <vt:lpstr>Depend on Abstractions</vt:lpstr>
      <vt:lpstr>Red-Green-Refactor</vt:lpstr>
      <vt:lpstr>Arrange-Act-Assert</vt:lpstr>
      <vt:lpstr>Setting the Foundation</vt:lpstr>
      <vt:lpstr>I Shall Call Him…</vt:lpstr>
      <vt:lpstr>Because I’m Lazy…</vt:lpstr>
      <vt:lpstr>Demo: Writing a Unit Test</vt:lpstr>
      <vt:lpstr>IoC &amp; DI</vt:lpstr>
      <vt:lpstr>The result is…</vt:lpstr>
      <vt:lpstr>Demo: DI/IoC</vt:lpstr>
      <vt:lpstr>Fakes/Stubs</vt:lpstr>
      <vt:lpstr>Mocks</vt:lpstr>
      <vt:lpstr>DI/IoC Tooling</vt:lpstr>
      <vt:lpstr>Demo: DI/IoC with Tooling</vt:lpstr>
      <vt:lpstr>What Did We Learn?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kburnell</dc:creator>
  <cp:lastModifiedBy>Burnell, Keith</cp:lastModifiedBy>
  <cp:revision>205</cp:revision>
  <dcterms:created xsi:type="dcterms:W3CDTF">2012-04-03T13:40:37Z</dcterms:created>
  <dcterms:modified xsi:type="dcterms:W3CDTF">2013-04-26T12:40:05Z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Project Phase">
    <vt:lpwstr>5</vt:lpwstr>
  </property>
  <property fmtid="{D5CDD505-2E9C-101B-9397-08002B2CF9AE}" pid="4" name="ContentTypeId">
    <vt:lpwstr>0x0101004D2E750987EE2543B234B3A674D6BE3D</vt:lpwstr>
  </property>
  <property fmtid="{D5CDD505-2E9C-101B-9397-08002B2CF9AE}" pid="5" name="_dlc_DocIdItemGuid">
    <vt:lpwstr>db3611c7-57b8-4268-92ec-f7788c73fd0e</vt:lpwstr>
  </property>
</Properties>
</file>