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54" r:id="rId31"/>
    <p:sldId id="295" r:id="rId32"/>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73216" autoAdjust="0"/>
  </p:normalViewPr>
  <p:slideViewPr>
    <p:cSldViewPr snapToGrid="0">
      <p:cViewPr varScale="1">
        <p:scale>
          <a:sx n="77" d="100"/>
          <a:sy n="77" d="100"/>
        </p:scale>
        <p:origin x="1950" y="78"/>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8/20/2012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1200150" lvl="2" indent="-285750" algn="l">
              <a:buFontTx/>
              <a:buChar char="-"/>
            </a:pPr>
            <a:r>
              <a:rPr lang="en-US" sz="1400" baseline="0" dirty="0" smtClean="0"/>
              <a:t>[Comment out “Out of the box” implementation and replace with “</a:t>
            </a:r>
            <a:r>
              <a:rPr lang="en-US" sz="1400" baseline="0" dirty="0" err="1" smtClean="0"/>
              <a:t>RouteProvider</a:t>
            </a:r>
            <a:r>
              <a:rPr lang="en-US" sz="1400" baseline="0" dirty="0" smtClean="0"/>
              <a:t>”</a:t>
            </a:r>
          </a:p>
          <a:p>
            <a:pPr marL="800100" lvl="1"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00150" lvl="2" indent="-285750" algn="l">
              <a:buFont typeface="Arial" charset="0"/>
              <a:buChar char="•"/>
            </a:pPr>
            <a:r>
              <a:rPr lang="en-US" sz="1400" baseline="0" dirty="0" smtClean="0"/>
              <a:t>Otherwise if I was registering my routes the way it is done out of the box I would not be able to use the same implementation in my tests</a:t>
            </a:r>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914400" lvl="2" indent="0" algn="l">
              <a:buFont typeface="Arial" charset="0"/>
              <a:buNone/>
            </a:pPr>
            <a:r>
              <a:rPr lang="en-US" sz="1400" baseline="0" dirty="0" smtClean="0"/>
              <a:t>- Look at the usage of the </a:t>
            </a:r>
            <a:r>
              <a:rPr lang="en-US" sz="1400" baseline="0" dirty="0" err="1" smtClean="0"/>
              <a:t>RouteProvider</a:t>
            </a:r>
            <a:endParaRPr lang="en-US" sz="1400" baseline="0" dirty="0" smtClean="0"/>
          </a:p>
          <a:p>
            <a:pPr marL="800100" lvl="1" indent="-342900" algn="l">
              <a:buFont typeface="Arial" charset="0"/>
              <a:buAutoNum type="arabicPeriod" startAt="4"/>
            </a:pPr>
            <a:r>
              <a:rPr lang="en-US" sz="1400" baseline="0" dirty="0" smtClean="0"/>
              <a:t>Create a test for the default route:</a:t>
            </a:r>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Test for ignore</a:t>
            </a: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aseline="0" dirty="0" err="1" smtClean="0"/>
              <a:t>Global.asax.cs</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dirty="0" smtClean="0">
                <a:solidFill>
                  <a:schemeClr val="tx1"/>
                </a:solidFill>
                <a:latin typeface="+mn-lt"/>
                <a:ea typeface="+mn-ea"/>
                <a:cs typeface="+mn-cs"/>
              </a:rPr>
              <a:t>private void </a:t>
            </a:r>
            <a:r>
              <a:rPr lang="en-US" sz="1200" b="1" kern="1200" dirty="0" err="1" smtClean="0">
                <a:solidFill>
                  <a:schemeClr val="tx1"/>
                </a:solidFill>
                <a:latin typeface="+mn-lt"/>
                <a:ea typeface="+mn-ea"/>
                <a:cs typeface="+mn-cs"/>
              </a:rPr>
              <a:t>SetControllerFactory</a:t>
            </a:r>
            <a:r>
              <a:rPr lang="en-US" sz="1200" b="1" kern="1200" dirty="0" smtClean="0">
                <a:solidFill>
                  <a:schemeClr val="tx1"/>
                </a:solidFill>
                <a:latin typeface="+mn-lt"/>
                <a:ea typeface="+mn-ea"/>
                <a:cs typeface="+mn-cs"/>
              </a:rPr>
              <a:t>() {</a:t>
            </a:r>
          </a:p>
          <a:p>
            <a:pPr lvl="6"/>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p>
          <a:p>
            <a:pPr lvl="6"/>
            <a:r>
              <a:rPr lang="en-US" sz="1200" b="1" kern="1200" dirty="0" smtClean="0">
                <a:solidFill>
                  <a:schemeClr val="tx1"/>
                </a:solidFill>
                <a:latin typeface="+mn-lt"/>
                <a:ea typeface="+mn-ea"/>
                <a:cs typeface="+mn-cs"/>
              </a:rPr>
              <a:t>        }</a:t>
            </a:r>
          </a:p>
          <a:p>
            <a:pPr lvl="6"/>
            <a:r>
              <a:rPr lang="en-US" sz="1200" kern="1200" baseline="0" dirty="0" smtClean="0">
                <a:solidFill>
                  <a:schemeClr val="tx1"/>
                </a:solidFill>
                <a:latin typeface="+mn-lt"/>
                <a:ea typeface="+mn-ea"/>
                <a:cs typeface="+mn-cs"/>
              </a:rPr>
              <a:t>	</a:t>
            </a:r>
          </a:p>
          <a:p>
            <a:pPr lvl="6"/>
            <a:r>
              <a:rPr lang="en-US" sz="1200" b="1" kern="1200" baseline="0" dirty="0" err="1" smtClean="0">
                <a:solidFill>
                  <a:schemeClr val="tx1"/>
                </a:solidFill>
                <a:latin typeface="+mn-lt"/>
                <a:ea typeface="+mn-ea"/>
                <a:cs typeface="+mn-cs"/>
              </a:rPr>
              <a:t>SetControllerFactory</a:t>
            </a:r>
            <a:r>
              <a:rPr lang="en-US" sz="1200" b="1" kern="1200" baseline="0" dirty="0" smtClean="0">
                <a:solidFill>
                  <a:schemeClr val="tx1"/>
                </a:solidFill>
                <a:latin typeface="+mn-lt"/>
                <a:ea typeface="+mn-ea"/>
                <a:cs typeface="+mn-cs"/>
              </a:rPr>
              <a:t>();     ****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controller test class, talk about the usage of fakes</a:t>
            </a:r>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NuGet MvcContrib.MVC3.TestHelper (don’t install – already installed)</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Index_ShouldReturn_ViewNamed_Index</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result.AssertViewRendered</a:t>
            </a:r>
            <a:r>
              <a:rPr lang="en-US" sz="1400" b="1" i="0" baseline="0" dirty="0" smtClean="0"/>
              <a:t>().</a:t>
            </a:r>
            <a:r>
              <a:rPr lang="en-US" sz="1400" b="1" i="0" baseline="0" dirty="0" err="1" smtClean="0"/>
              <a:t>ForView</a:t>
            </a:r>
            <a:r>
              <a:rPr lang="en-US" sz="1400" b="1" i="0" baseline="0" dirty="0" smtClean="0"/>
              <a:t>("Index");</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Index_ShouldReturn_ViewWithModelofType_Customer</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Assert.IsInstanceOfType</a:t>
            </a:r>
            <a:r>
              <a:rPr lang="en-US" sz="1400" b="1" i="0" baseline="0" dirty="0" smtClean="0"/>
              <a:t>(((</a:t>
            </a:r>
            <a:r>
              <a:rPr lang="en-US" sz="1400" b="1" i="0" baseline="0" dirty="0" err="1" smtClean="0"/>
              <a:t>ViewResult</a:t>
            </a:r>
            <a:r>
              <a:rPr lang="en-US" sz="1400" b="1" i="0" baseline="0" dirty="0" smtClean="0"/>
              <a:t>) result).Model, </a:t>
            </a:r>
            <a:r>
              <a:rPr lang="en-US" sz="1400" b="1" i="0" baseline="0" dirty="0" err="1" smtClean="0"/>
              <a:t>typeof</a:t>
            </a:r>
            <a:r>
              <a:rPr lang="en-US" sz="1400" b="1" i="0" baseline="0" dirty="0" smtClean="0"/>
              <a:t> (</a:t>
            </a:r>
            <a:r>
              <a:rPr lang="en-US" sz="1400" b="1" i="0" baseline="0" dirty="0" err="1" smtClean="0"/>
              <a:t>Common.Domain.Customer</a:t>
            </a:r>
            <a:r>
              <a:rPr lang="en-US" sz="1400" b="1" i="0" baseline="0" dirty="0" smtClean="0"/>
              <a:t>));</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ViewResult</a:t>
            </a:r>
            <a:r>
              <a:rPr lang="en-US" sz="1200" b="1" kern="1200" dirty="0" smtClean="0">
                <a:solidFill>
                  <a:schemeClr val="tx1"/>
                </a:solidFill>
                <a:latin typeface="+mn-lt"/>
                <a:ea typeface="+mn-ea"/>
                <a:cs typeface="+mn-cs"/>
              </a:rPr>
              <a:t>) result).</a:t>
            </a:r>
            <a:r>
              <a:rPr lang="en-US" sz="1200" b="1" kern="1200" dirty="0" err="1" smtClean="0">
                <a:solidFill>
                  <a:schemeClr val="tx1"/>
                </a:solidFill>
                <a:latin typeface="+mn-lt"/>
                <a:ea typeface="+mn-ea"/>
                <a:cs typeface="+mn-cs"/>
              </a:rPr>
              <a: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IndexPost_ShouldRedirectTo_Step2()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 controller = new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(_</a:t>
            </a:r>
            <a:r>
              <a:rPr lang="en-US" sz="1200" b="1" kern="1200" dirty="0" err="1" smtClean="0">
                <a:solidFill>
                  <a:schemeClr val="tx1"/>
                </a:solidFill>
                <a:latin typeface="+mn-lt"/>
                <a:ea typeface="+mn-ea"/>
                <a:cs typeface="+mn-cs"/>
              </a:rPr>
              <a:t>loggingServiceFake</a:t>
            </a:r>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customerServiceFake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ActionResult</a:t>
            </a:r>
            <a:r>
              <a:rPr lang="en-US" sz="1200" b="1" kern="1200" dirty="0" smtClean="0">
                <a:solidFill>
                  <a:schemeClr val="tx1"/>
                </a:solidFill>
                <a:latin typeface="+mn-lt"/>
                <a:ea typeface="+mn-ea"/>
                <a:cs typeface="+mn-cs"/>
              </a:rPr>
              <a:t> result = </a:t>
            </a:r>
            <a:r>
              <a:rPr lang="en-US" sz="1200" b="1" kern="1200" dirty="0" err="1" smtClean="0">
                <a:solidFill>
                  <a:schemeClr val="tx1"/>
                </a:solidFill>
                <a:latin typeface="+mn-lt"/>
                <a:ea typeface="+mn-ea"/>
                <a:cs typeface="+mn-cs"/>
              </a:rPr>
              <a:t>controller.Index</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 {Id = 1});</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result.AssertActionRedirect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ToAction</a:t>
            </a:r>
            <a:r>
              <a:rPr lang="en-US" sz="1200" b="1" kern="1200" dirty="0" smtClean="0">
                <a:solidFill>
                  <a:schemeClr val="tx1"/>
                </a:solidFill>
                <a:latin typeface="+mn-lt"/>
                <a:ea typeface="+mn-ea"/>
                <a:cs typeface="+mn-cs"/>
              </a:rPr>
              <a:t>("Step2");</a:t>
            </a:r>
          </a:p>
          <a:p>
            <a:r>
              <a:rPr lang="en-US" sz="1200" b="1" kern="1200" dirty="0" smtClean="0">
                <a:solidFill>
                  <a:schemeClr val="tx1"/>
                </a:solidFill>
                <a:latin typeface="+mn-lt"/>
                <a:ea typeface="+mn-ea"/>
                <a:cs typeface="+mn-cs"/>
              </a:rPr>
              <a:t>	}</a:t>
            </a:r>
            <a:endParaRPr lang="en-US" sz="2000" b="1"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Create a test for “</a:t>
            </a:r>
            <a:r>
              <a:rPr lang="en-US" sz="1400" b="1" baseline="0" dirty="0" err="1" smtClean="0"/>
              <a:t>CustomerIndex_ShouldBeDisplayed_AsThe_DefaultPage</a:t>
            </a:r>
            <a:r>
              <a:rPr lang="en-US" sz="1400" b="0" baseline="0" dirty="0" smtClean="0"/>
              <a:t>”</a:t>
            </a:r>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lvl="1" indent="-342900" algn="l">
              <a:buFontTx/>
              <a:buAutoNum type="arabicPeriod" startAt="5"/>
            </a:pPr>
            <a:r>
              <a:rPr lang="en-US" sz="1400" b="0" i="0" baseline="0" dirty="0" smtClean="0"/>
              <a:t>Now we can finish our test by interrogating the browser object</a:t>
            </a:r>
          </a:p>
          <a:p>
            <a:pPr marL="1200150" lvl="2" indent="-285750" algn="l">
              <a:buFontTx/>
              <a:buChar char="-"/>
            </a:pPr>
            <a:r>
              <a:rPr lang="en-US" sz="1400" b="0" i="0" baseline="0" dirty="0" smtClean="0"/>
              <a:t>In this case we want to verify that we are on the “Customer Index” page and we do that by looking at the title</a:t>
            </a:r>
          </a:p>
          <a:p>
            <a:pPr marL="1200150" lvl="2" indent="-285750" algn="l">
              <a:buFontTx/>
              <a:buChar char="-"/>
            </a:pPr>
            <a:r>
              <a:rPr lang="en-US" sz="1400" b="1" i="0" baseline="0" dirty="0" err="1" smtClean="0"/>
              <a:t>Browser.Title.ShouldEqual</a:t>
            </a:r>
            <a:r>
              <a:rPr lang="en-US" sz="1400" b="1" i="0" baseline="0" dirty="0" smtClean="0"/>
              <a:t>(“Customer Index”)</a:t>
            </a:r>
            <a:r>
              <a:rPr lang="en-US" sz="1400" b="0" i="0" baseline="0" dirty="0" smtClean="0"/>
              <a:t>;</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p>
          <a:p>
            <a:pPr marL="800100" lvl="1" indent="-342900" algn="l">
              <a:buFontTx/>
              <a:buAutoNum type="arabicPeriod" startAt="7"/>
            </a:pPr>
            <a:r>
              <a:rPr lang="en-US" sz="1400" b="0" i="0" baseline="0" dirty="0" smtClean="0"/>
              <a:t>You’ll notice our browser stays open and also that browser has a dispose method so let’s handle this – IN </a:t>
            </a:r>
            <a:r>
              <a:rPr lang="en-US" sz="1400" b="0" i="0" baseline="0" dirty="0" err="1" smtClean="0"/>
              <a:t>CleanUp</a:t>
            </a:r>
            <a:r>
              <a:rPr lang="en-US" sz="1400" b="0" i="0" baseline="0" dirty="0" smtClean="0"/>
              <a:t>!</a:t>
            </a:r>
          </a:p>
          <a:p>
            <a:pPr marL="1200150" lvl="2" indent="-285750" algn="l">
              <a:buFontTx/>
              <a:buChar char="-"/>
            </a:pPr>
            <a:r>
              <a:rPr lang="en-US" sz="1400" b="1" i="0" baseline="0" dirty="0" err="1" smtClean="0"/>
              <a:t>browser.Close</a:t>
            </a:r>
            <a:r>
              <a:rPr lang="en-US" sz="1400" b="1" i="0" baseline="0" dirty="0" smtClean="0"/>
              <a:t>();</a:t>
            </a:r>
          </a:p>
          <a:p>
            <a:pPr marL="1200150" lvl="2" indent="-285750" algn="l">
              <a:buFontTx/>
              <a:buChar char="-"/>
            </a:pPr>
            <a:r>
              <a:rPr lang="en-US" sz="1400" b="1" i="0" baseline="0" dirty="0" err="1" smtClean="0"/>
              <a:t>browser.Dispose</a:t>
            </a:r>
            <a:r>
              <a:rPr lang="en-US" sz="1400" b="1" i="0" baseline="0" dirty="0" smtClean="0"/>
              <a:t>();</a:t>
            </a:r>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914400" lvl="2" indent="0" algn="l">
              <a:buFontTx/>
              <a:buNone/>
            </a:pPr>
            <a:r>
              <a:rPr lang="en-US" sz="1400" b="0" i="0" baseline="0" dirty="0" smtClean="0"/>
              <a:t>- Let’s make sure the </a:t>
            </a:r>
            <a:r>
              <a:rPr lang="en-US" sz="1400" b="0" i="0" baseline="0" dirty="0" err="1" smtClean="0"/>
              <a:t>firstName</a:t>
            </a:r>
            <a:r>
              <a:rPr lang="en-US" sz="1400" b="0" i="0" baseline="0" dirty="0" smtClean="0"/>
              <a:t> field is displayed – we will use the browser dev tools to figure out what we are looking for</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a:t>
            </a:r>
            <a:r>
              <a:rPr lang="en-US" sz="1200" b="1" kern="1200" dirty="0" err="1" smtClean="0">
                <a:solidFill>
                  <a:schemeClr val="tx1"/>
                </a:solidFill>
                <a:latin typeface="+mn-lt"/>
                <a:ea typeface="+mn-ea"/>
                <a:cs typeface="+mn-cs"/>
              </a:rPr>
              <a:t>CustomerIndex_ShouldContain_DisplayFor_FirstName</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//Act</a:t>
            </a:r>
          </a:p>
          <a:p>
            <a:r>
              <a:rPr lang="en-US" sz="1200" b="1" kern="1200" baseline="0" dirty="0" smtClean="0">
                <a:solidFill>
                  <a:schemeClr val="tx1"/>
                </a:solidFill>
                <a:latin typeface="+mn-lt"/>
                <a:ea typeface="+mn-ea"/>
                <a:cs typeface="+mn-cs"/>
              </a:rPr>
              <a:t>	            Label result = _</a:t>
            </a:r>
            <a:r>
              <a:rPr lang="en-US" sz="1200" b="1" kern="1200" baseline="0" dirty="0" err="1" smtClean="0">
                <a:solidFill>
                  <a:schemeClr val="tx1"/>
                </a:solidFill>
                <a:latin typeface="+mn-lt"/>
                <a:ea typeface="+mn-ea"/>
                <a:cs typeface="+mn-cs"/>
              </a:rPr>
              <a:t>browser.Label</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firstName</a:t>
            </a:r>
            <a:r>
              <a:rPr lang="en-US" sz="1200" b="1"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result.ShouldNotBeNull</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Clicking_Next_ShouldDisplayThe_Step2Page()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Arange</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string url = "http://localhost:11074/";</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("next").Click();</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browser.Title.ShouldEqual</a:t>
            </a:r>
            <a:r>
              <a:rPr lang="en-US" sz="1200" b="1" kern="1200" dirty="0" smtClean="0">
                <a:solidFill>
                  <a:schemeClr val="tx1"/>
                </a:solidFill>
                <a:latin typeface="+mn-lt"/>
                <a:ea typeface="+mn-ea"/>
                <a:cs typeface="+mn-cs"/>
              </a:rPr>
              <a:t>("Step 2");</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browser.Close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browser.Dispose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lvl="1"/>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1" kern="1200" dirty="0" smtClean="0">
                <a:solidFill>
                  <a:schemeClr val="tx1"/>
                </a:solidFill>
                <a:latin typeface="+mn-lt"/>
                <a:ea typeface="+mn-ea"/>
                <a:cs typeface="+mn-cs"/>
              </a:rPr>
              <a:t>            //Arrange</a:t>
            </a:r>
          </a:p>
          <a:p>
            <a:pPr lvl="2"/>
            <a:r>
              <a:rPr lang="en-US" sz="1200" b="1" kern="1200" dirty="0" smtClean="0">
                <a:solidFill>
                  <a:schemeClr val="tx1"/>
                </a:solidFill>
                <a:latin typeface="+mn-lt"/>
                <a:ea typeface="+mn-ea"/>
                <a:cs typeface="+mn-cs"/>
              </a:rPr>
              <a:t>            _browser = new IE(Url);</a:t>
            </a:r>
          </a:p>
          <a:p>
            <a:pPr lvl="2"/>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2"/>
            <a:r>
              <a:rPr lang="en-US" sz="1200" b="1" kern="1200" dirty="0" smtClean="0">
                <a:solidFill>
                  <a:schemeClr val="tx1"/>
                </a:solidFill>
                <a:latin typeface="+mn-lt"/>
                <a:ea typeface="+mn-ea"/>
                <a:cs typeface="+mn-cs"/>
              </a:rPr>
              <a:t>            //Act</a:t>
            </a:r>
          </a:p>
          <a:p>
            <a:pPr lvl="2"/>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//Assert</a:t>
            </a:r>
          </a:p>
          <a:p>
            <a:pPr lvl="2"/>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result.InnerHtml.ShouldEqual</a:t>
            </a:r>
            <a:r>
              <a:rPr lang="en-US" sz="1200" b="1" kern="1200" dirty="0" smtClean="0">
                <a:solidFill>
                  <a:schemeClr val="tx1"/>
                </a:solidFill>
                <a:latin typeface="+mn-lt"/>
                <a:ea typeface="+mn-ea"/>
                <a:cs typeface="+mn-cs"/>
              </a:rPr>
              <a:t>("First Name is required");</a:t>
            </a:r>
          </a:p>
          <a:p>
            <a:pPr lvl="2"/>
            <a:r>
              <a:rPr lang="en-US" sz="1200" b="1"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457200" lvl="1" indent="0">
              <a:buNone/>
            </a:pPr>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1" kern="1200" dirty="0" smtClean="0">
                <a:solidFill>
                  <a:schemeClr val="tx1"/>
                </a:solidFill>
                <a:latin typeface="+mn-lt"/>
                <a:ea typeface="+mn-ea"/>
                <a:cs typeface="+mn-cs"/>
              </a:rPr>
              <a:t>            //Arrange</a:t>
            </a:r>
          </a:p>
          <a:p>
            <a:pPr lvl="1"/>
            <a:r>
              <a:rPr lang="en-US" sz="1200" b="1" kern="1200" dirty="0" smtClean="0">
                <a:solidFill>
                  <a:schemeClr val="tx1"/>
                </a:solidFill>
                <a:latin typeface="+mn-lt"/>
                <a:ea typeface="+mn-ea"/>
                <a:cs typeface="+mn-cs"/>
              </a:rPr>
              <a:t>            _browser = new IE(Url);</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browser.TextField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TypeText</a:t>
            </a:r>
            <a:r>
              <a:rPr lang="en-US" sz="1200" b="1" kern="1200" dirty="0" smtClean="0">
                <a:solidFill>
                  <a:schemeClr val="tx1"/>
                </a:solidFill>
                <a:latin typeface="+mn-lt"/>
                <a:ea typeface="+mn-ea"/>
                <a:cs typeface="+mn-cs"/>
              </a:rPr>
              <a:t>("Joe");</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1"/>
            <a:r>
              <a:rPr lang="en-US" sz="1200" b="1" kern="1200" dirty="0" smtClean="0">
                <a:solidFill>
                  <a:schemeClr val="tx1"/>
                </a:solidFill>
                <a:latin typeface="+mn-lt"/>
                <a:ea typeface="+mn-ea"/>
                <a:cs typeface="+mn-cs"/>
              </a:rPr>
              <a:t>            //Act</a:t>
            </a:r>
          </a:p>
          <a:p>
            <a:pPr lvl="1"/>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//Assert</a:t>
            </a:r>
          </a:p>
          <a:p>
            <a:pPr lvl="1"/>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result.Exists.ShouldBeFalse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t>
            </a:r>
            <a:endParaRPr lang="en-US" sz="1100" b="1"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3535760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2002776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ithub.com/kburnell/TestDrivingASP.NETMV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96322" y="1835993"/>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smtClean="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534986" y="4867803"/>
            <a:ext cx="1253597" cy="1253598"/>
          </a:xfrm>
          <a:prstGeom prst="rect">
            <a:avLst/>
          </a:prstGeom>
          <a:noFill/>
        </p:spPr>
      </p:pic>
      <p:sp>
        <p:nvSpPr>
          <p:cNvPr id="5" name="Rectangle 4"/>
          <p:cNvSpPr/>
          <p:nvPr/>
        </p:nvSpPr>
        <p:spPr>
          <a:xfrm>
            <a:off x="4317626" y="4453255"/>
            <a:ext cx="4800600" cy="104644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0000"/>
                </a:solidFill>
                <a:effectLst>
                  <a:outerShdw blurRad="38100" dist="38100" dir="2700000" algn="tl">
                    <a:srgbClr val="000000"/>
                  </a:outerShdw>
                </a:effectLst>
                <a:uLnTx/>
                <a:uFillTx/>
              </a:rPr>
              <a:t>Keith </a:t>
            </a:r>
            <a:r>
              <a:rPr kumimoji="0" lang="en-US" sz="2400" b="1" i="0" u="none" strike="noStrike" kern="0" cap="none" spc="0" normalizeH="0" baseline="0" noProof="0" dirty="0" smtClean="0">
                <a:ln>
                  <a:noFill/>
                </a:ln>
                <a:solidFill>
                  <a:srgbClr val="000000"/>
                </a:solidFill>
                <a:effectLst>
                  <a:outerShdw blurRad="38100" dist="38100" dir="2700000" algn="tl">
                    <a:srgbClr val="000000"/>
                  </a:outerShdw>
                </a:effectLst>
                <a:uLnTx/>
                <a:uFillTx/>
              </a:rPr>
              <a:t>Burnell</a:t>
            </a:r>
          </a:p>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smtClean="0">
                <a:solidFill>
                  <a:srgbClr val="000000"/>
                </a:solidFill>
                <a:effectLst>
                  <a:outerShdw blurRad="38100" dist="38100" dir="2700000" algn="tl">
                    <a:srgbClr val="000000"/>
                  </a:outerShdw>
                </a:effectLst>
              </a:rPr>
              <a:t>Skyline Technologies</a:t>
            </a:r>
            <a:endParaRPr kumimoji="0" lang="en-US" sz="2200" b="1" i="0" u="none" strike="noStrike" kern="0" cap="none" spc="0" normalizeH="0" baseline="0" noProof="0" dirty="0">
              <a:ln>
                <a:noFill/>
              </a:ln>
              <a:solidFill>
                <a:srgbClr val="000000"/>
              </a:solidFill>
              <a:effectLst>
                <a:outerShdw blurRad="38100" dist="38100" dir="2700000" algn="tl">
                  <a:srgbClr val="000000"/>
                </a:outerShdw>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B0EB"/>
                </a:solidFill>
                <a:effectLst/>
                <a:uLnTx/>
                <a:uFillTx/>
              </a:rPr>
              <a:t>Senior Software Engineer II</a:t>
            </a:r>
          </a:p>
        </p:txBody>
      </p:sp>
      <p:pic>
        <p:nvPicPr>
          <p:cNvPr id="6" name="Picture 2" descr="D:\My Dropbox\Dropbox\MVP\MVP Logo Kit With Enhancements\MVP Logo Kit With Enhancements\MVP_Horizontal_Full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6413" y="5497181"/>
            <a:ext cx="1714501" cy="693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900113"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rgbClr val="000000"/>
                </a:solidFill>
              </a:rPr>
              <a:t>Integration Testing</a:t>
            </a:r>
          </a:p>
          <a:p>
            <a:r>
              <a:rPr lang="en-US" sz="2400" kern="0" dirty="0" smtClean="0">
                <a:solidFill>
                  <a:srgbClr val="000000"/>
                </a:solidFill>
              </a:rPr>
              <a:t>Regression Testing</a:t>
            </a:r>
          </a:p>
          <a:p>
            <a:pPr lvl="0"/>
            <a:r>
              <a:rPr lang="en-US" sz="2400" kern="0" dirty="0" smtClean="0">
                <a:solidFill>
                  <a:srgbClr val="000000"/>
                </a:solidFill>
              </a:rPr>
              <a:t>User Acceptance Testing (UAT)</a:t>
            </a:r>
          </a:p>
          <a:p>
            <a:pPr lvl="0"/>
            <a:r>
              <a:rPr lang="en-US" sz="2400" kern="0" dirty="0" smtClean="0">
                <a:solidFill>
                  <a:srgbClr val="000000"/>
                </a:solidFill>
              </a:rPr>
              <a:t>Performance Testing</a:t>
            </a:r>
          </a:p>
          <a:p>
            <a:pPr lvl="0"/>
            <a:r>
              <a:rPr lang="en-US" sz="2400" kern="0" dirty="0" smtClean="0">
                <a:solidFill>
                  <a:srgbClr val="000000"/>
                </a:solidFill>
              </a:rPr>
              <a:t>Load Testing</a:t>
            </a:r>
          </a:p>
          <a:p>
            <a:pPr lvl="0"/>
            <a:r>
              <a:rPr lang="en-US" sz="2400" kern="0" dirty="0" smtClean="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984" y="3914684"/>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I shall call it…</a:t>
            </a:r>
            <a:endParaRPr lang="en-US" dirty="0">
              <a:solidFill>
                <a:schemeClr val="accent2"/>
              </a:solidFill>
            </a:endParaRP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
          </p:nvPr>
        </p:nvSpPr>
        <p:spPr>
          <a:xfrm>
            <a:off x="481013" y="1433515"/>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MVC</a:t>
            </a:r>
            <a:endParaRPr lang="en-US" dirty="0">
              <a:solidFill>
                <a:schemeClr val="accent2"/>
              </a:solidFill>
            </a:endParaRPr>
          </a:p>
        </p:txBody>
      </p:sp>
      <p:sp>
        <p:nvSpPr>
          <p:cNvPr id="14" name="Rectangle 13"/>
          <p:cNvSpPr/>
          <p:nvPr/>
        </p:nvSpPr>
        <p:spPr bwMode="auto">
          <a:xfrm>
            <a:off x="35956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8807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366848" y="3961464"/>
            <a:ext cx="2301240" cy="1295400"/>
          </a:xfrm>
          <a:prstGeom prst="rect">
            <a:avLst/>
          </a:prstGeom>
          <a:solidFill>
            <a:schemeClr val="bg2">
              <a:lumMod val="60000"/>
              <a:lumOff val="4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041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3339" y="3209944"/>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795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17696" y="124679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Down Arrow 21"/>
          <p:cNvSpPr/>
          <p:nvPr/>
        </p:nvSpPr>
        <p:spPr bwMode="auto">
          <a:xfrm rot="7222280">
            <a:off x="8310475" y="501237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Down Arrow 22"/>
          <p:cNvSpPr/>
          <p:nvPr/>
        </p:nvSpPr>
        <p:spPr bwMode="auto">
          <a:xfrm rot="18485699">
            <a:off x="643673" y="3218421"/>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Different approach for Microsoft</a:t>
            </a:r>
            <a:endParaRPr lang="en-US" dirty="0">
              <a:solidFill>
                <a:schemeClr val="accent2"/>
              </a:solidFill>
            </a:endParaRPr>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8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err="1" smtClean="0">
                <a:solidFill>
                  <a:schemeClr val="accent2"/>
                </a:solidFill>
              </a:rPr>
              <a:t>MvcContrib</a:t>
            </a:r>
            <a:endParaRPr lang="en-US" dirty="0">
              <a:solidFill>
                <a:schemeClr val="accent2"/>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5236616"/>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smtClean="0"/>
              <a:t>CodePlex</a:t>
            </a:r>
            <a:r>
              <a:rPr lang="en-US" sz="2400" dirty="0" smtClean="0"/>
              <a:t> project</a:t>
            </a:r>
          </a:p>
          <a:p>
            <a:r>
              <a:rPr lang="en-US" sz="2400" dirty="0" smtClean="0"/>
              <a:t>Designed to add additional functionality</a:t>
            </a:r>
          </a:p>
          <a:p>
            <a:r>
              <a:rPr lang="en-US" sz="2400" dirty="0" err="1" smtClean="0"/>
              <a:t>MvcContrib.TestHelper</a:t>
            </a:r>
            <a:endParaRPr lang="en-US" sz="2400" dirty="0"/>
          </a:p>
          <a:p>
            <a:r>
              <a:rPr lang="en-US" sz="2400" dirty="0" smtClean="0">
                <a:hlinkClick r:id="rId4"/>
              </a:rPr>
              <a:t>http://www.MvcContrib.CodePlex.com</a:t>
            </a:r>
            <a:endParaRPr lang="en-US" sz="2100" dirty="0" smtClean="0"/>
          </a:p>
          <a:p>
            <a:pPr lvl="1"/>
            <a:endParaRPr lang="en-US" sz="2100" dirty="0" smtClean="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Microsoft MVP: ASP.NET</a:t>
            </a:r>
          </a:p>
          <a:p>
            <a:r>
              <a:rPr lang="en-US" sz="2400" dirty="0" smtClean="0"/>
              <a:t>Senior Software Engineer II at Skyline Technologies</a:t>
            </a:r>
          </a:p>
          <a:p>
            <a:r>
              <a:rPr lang="en-US" sz="2400" dirty="0" smtClean="0"/>
              <a:t>Been developing software for over 10 years</a:t>
            </a:r>
          </a:p>
          <a:p>
            <a:r>
              <a:rPr lang="en-US" sz="2400" dirty="0" smtClean="0"/>
              <a:t>Primary focus on the Microsoft Web stack.</a:t>
            </a:r>
          </a:p>
          <a:p>
            <a:r>
              <a:rPr lang="en-US" sz="2400" dirty="0" smtClean="0"/>
              <a:t>Local/Regional/National Speaker</a:t>
            </a:r>
          </a:p>
          <a:p>
            <a:r>
              <a:rPr lang="en-US" sz="2400" dirty="0" smtClean="0"/>
              <a:t>Author (MSDN, Pluralsight)</a:t>
            </a:r>
          </a:p>
          <a:p>
            <a:r>
              <a:rPr lang="en-US" sz="2400" dirty="0" smtClean="0"/>
              <a:t>President </a:t>
            </a:r>
            <a:r>
              <a:rPr lang="en-US" sz="2400" dirty="0"/>
              <a:t>of Fox Valley .NET UG.</a:t>
            </a:r>
          </a:p>
          <a:p>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Routing</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Handles the incoming request</a:t>
            </a:r>
          </a:p>
          <a:p>
            <a:r>
              <a:rPr lang="en-US" sz="2400" dirty="0" smtClean="0"/>
              <a:t>Maps to controller and action</a:t>
            </a:r>
            <a:endParaRPr lang="en-US" sz="2400" dirty="0"/>
          </a:p>
          <a:p>
            <a:r>
              <a:rPr lang="en-US" sz="2400" dirty="0" smtClean="0"/>
              <a:t>Can get crazy complex</a:t>
            </a:r>
            <a:endParaRPr lang="en-US" sz="2100" dirty="0" smtClean="0"/>
          </a:p>
          <a:p>
            <a:pPr lvl="1"/>
            <a:endParaRPr lang="en-US" sz="2100" dirty="0" smtClean="0"/>
          </a:p>
          <a:p>
            <a:pPr lvl="1"/>
            <a:endParaRPr lang="en-US" sz="2100" dirty="0" smtClean="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712" y="3102963"/>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b="1" dirty="0" smtClean="0">
                <a:solidFill>
                  <a:schemeClr val="accent2"/>
                </a:solidFill>
              </a:rPr>
              <a:t>Demo:</a:t>
            </a:r>
            <a:r>
              <a:rPr lang="en-US" b="1" dirty="0">
                <a:solidFill>
                  <a:schemeClr val="accent2"/>
                </a:solidFill>
              </a:rPr>
              <a:t> </a:t>
            </a:r>
            <a:r>
              <a:rPr lang="en-US" dirty="0" smtClean="0">
                <a:solidFill>
                  <a:schemeClr val="accent2"/>
                </a:solidFill>
              </a:rPr>
              <a:t>Abstracting and testing your routes</a:t>
            </a:r>
            <a:endParaRPr lang="en-US" b="1" dirty="0" smtClean="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69"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Controller</a:t>
            </a:r>
            <a:endParaRPr lang="en-US" dirty="0">
              <a:solidFill>
                <a:schemeClr val="accent2"/>
              </a:solidFill>
            </a:endParaRPr>
          </a:p>
        </p:txBody>
      </p:sp>
      <p:sp>
        <p:nvSpPr>
          <p:cNvPr id="27"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Thin and light weight</a:t>
            </a:r>
          </a:p>
          <a:p>
            <a:r>
              <a:rPr lang="en-US" sz="2400" dirty="0" smtClean="0"/>
              <a:t>Loosely coupled</a:t>
            </a:r>
            <a:endParaRPr lang="en-US" sz="2400" dirty="0"/>
          </a:p>
          <a:p>
            <a:r>
              <a:rPr lang="en-US" sz="2400" dirty="0" smtClean="0"/>
              <a:t>Things to test:</a:t>
            </a:r>
          </a:p>
          <a:p>
            <a:pPr lvl="1"/>
            <a:r>
              <a:rPr lang="en-US" sz="2100" dirty="0" smtClean="0"/>
              <a:t>Takes correct action</a:t>
            </a:r>
          </a:p>
          <a:p>
            <a:pPr lvl="1"/>
            <a:r>
              <a:rPr lang="en-US" sz="2100" dirty="0" smtClean="0"/>
              <a:t>Includes the right stuff</a:t>
            </a:r>
          </a:p>
          <a:p>
            <a:pPr lvl="1"/>
            <a:endParaRPr lang="en-US" sz="2100" dirty="0" smtClean="0"/>
          </a:p>
          <a:p>
            <a:pPr lvl="1"/>
            <a:endParaRPr lang="en-US" sz="21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96"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Isolating and Testing a Controller</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endParaRPr lang="en-US" sz="2400" dirty="0" smtClean="0"/>
          </a:p>
          <a:p>
            <a:endParaRPr lang="en-US" sz="2400" dirty="0" smtClean="0"/>
          </a:p>
          <a:p>
            <a:endParaRPr lang="en-US" sz="2400" dirty="0" smtClean="0"/>
          </a:p>
          <a:p>
            <a:endParaRPr lang="en-US" sz="2400" dirty="0" smtClean="0"/>
          </a:p>
        </p:txBody>
      </p:sp>
      <p:sp>
        <p:nvSpPr>
          <p:cNvPr id="4"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t>Automate the browser from your tests</a:t>
            </a:r>
          </a:p>
          <a:p>
            <a:r>
              <a:rPr lang="en-US" sz="2400" dirty="0" smtClean="0"/>
              <a:t>Supports IE and </a:t>
            </a:r>
            <a:r>
              <a:rPr lang="en-US" sz="2400" dirty="0" err="1" smtClean="0"/>
              <a:t>FireFox</a:t>
            </a:r>
            <a:endParaRPr lang="en-US" sz="2400" dirty="0" smtClean="0"/>
          </a:p>
          <a:p>
            <a:r>
              <a:rPr lang="en-US" sz="2400" dirty="0" smtClean="0"/>
              <a:t>Allows you test</a:t>
            </a:r>
          </a:p>
          <a:p>
            <a:pPr lvl="1"/>
            <a:r>
              <a:rPr lang="en-US" sz="2100" dirty="0" smtClean="0"/>
              <a:t>Navigation</a:t>
            </a:r>
          </a:p>
          <a:p>
            <a:pPr lvl="1"/>
            <a:r>
              <a:rPr lang="en-US" sz="2100" dirty="0" smtClean="0"/>
              <a:t>Display logic (visible, </a:t>
            </a:r>
            <a:r>
              <a:rPr lang="en-US" sz="2100" dirty="0" err="1" smtClean="0"/>
              <a:t>etc</a:t>
            </a:r>
            <a:r>
              <a:rPr lang="en-US" sz="2100" dirty="0" smtClean="0"/>
              <a:t>)</a:t>
            </a:r>
          </a:p>
          <a:p>
            <a:pPr lvl="1"/>
            <a:r>
              <a:rPr lang="en-US" sz="2100" dirty="0" smtClean="0"/>
              <a:t>Dialogs</a:t>
            </a:r>
            <a:endParaRPr lang="en-US" sz="2100" dirty="0"/>
          </a:p>
          <a:p>
            <a:r>
              <a:rPr lang="en-US" sz="2400" dirty="0" smtClean="0"/>
              <a:t>Free</a:t>
            </a:r>
            <a:endParaRPr lang="en-US" sz="2100" dirty="0" smtClean="0"/>
          </a:p>
          <a:p>
            <a:pPr lvl="1"/>
            <a:endParaRPr lang="en-US" sz="2100" dirty="0" smtClean="0"/>
          </a:p>
          <a:p>
            <a:pPr lvl="1"/>
            <a:endParaRPr lang="en-US" sz="2100" dirty="0" smtClean="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81013"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dirty="0" smtClean="0">
                <a:solidFill>
                  <a:schemeClr val="accent2"/>
                </a:solidFill>
              </a:rPr>
              <a:t>Demo: WatiN</a:t>
            </a:r>
            <a:endParaRPr lang="en-US" dirty="0">
              <a:solidFill>
                <a:schemeClr val="accent2"/>
              </a:solidFill>
            </a:endParaRP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69" y="1685923"/>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604191"/>
            <a:ext cx="8761413" cy="838200"/>
          </a:xfrm>
        </p:spPr>
        <p:txBody>
          <a:bodyPr/>
          <a:lstStyle/>
          <a:p>
            <a:r>
              <a:rPr lang="en-US" dirty="0" smtClean="0"/>
              <a:t>Slides and demos on GitHub</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r>
              <a:rPr lang="en-US" sz="2400" dirty="0" smtClean="0">
                <a:hlinkClick r:id="rId3"/>
              </a:rPr>
              <a:t>http://www.github.com/kburnell/TestDrivingASP.NETMVC</a:t>
            </a:r>
            <a:endParaRPr lang="en-US" sz="2400" dirty="0" smtClean="0"/>
          </a:p>
          <a:p>
            <a:endParaRPr lang="en-US" sz="2400" dirty="0" smtClean="0"/>
          </a:p>
        </p:txBody>
      </p:sp>
      <p:pic>
        <p:nvPicPr>
          <p:cNvPr id="2" name="Picture 2" descr="https://github.com/github/media/blob/master/logos/github_logo_social_coding_outlined.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840" y="5168909"/>
            <a:ext cx="2016155" cy="89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557213" y="595313"/>
            <a:ext cx="8245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ctr">
              <a:defRPr/>
            </a:pPr>
            <a:r>
              <a:rPr lang="en-US" sz="4800" u="sng" dirty="0" smtClean="0">
                <a:latin typeface="+mn-lt"/>
              </a:rPr>
              <a:t>Thank You!</a:t>
            </a:r>
          </a:p>
          <a:p>
            <a:pPr algn="ctr">
              <a:defRPr/>
            </a:pPr>
            <a:r>
              <a:rPr lang="en-US" sz="4000" dirty="0" smtClean="0">
                <a:solidFill>
                  <a:schemeClr val="accent4">
                    <a:lumMod val="90000"/>
                  </a:schemeClr>
                </a:solidFill>
                <a:latin typeface="+mn-lt"/>
              </a:rPr>
              <a:t>Questions?</a:t>
            </a:r>
          </a:p>
        </p:txBody>
      </p:sp>
      <p:sp>
        <p:nvSpPr>
          <p:cNvPr id="7" name="TextBox 1"/>
          <p:cNvSpPr txBox="1">
            <a:spLocks noChangeArrowheads="1"/>
          </p:cNvSpPr>
          <p:nvPr/>
        </p:nvSpPr>
        <p:spPr bwMode="auto">
          <a:xfrm>
            <a:off x="3342807" y="4819611"/>
            <a:ext cx="56728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a:t>
            </a:r>
            <a:r>
              <a:rPr lang="en-US" sz="3200" dirty="0">
                <a:latin typeface="+mn-lt"/>
              </a:rPr>
              <a:t>keburnell</a:t>
            </a:r>
          </a:p>
        </p:txBody>
      </p:sp>
      <p:sp>
        <p:nvSpPr>
          <p:cNvPr id="8" name="TextBox 5"/>
          <p:cNvSpPr txBox="1">
            <a:spLocks noChangeArrowheads="1"/>
          </p:cNvSpPr>
          <p:nvPr/>
        </p:nvSpPr>
        <p:spPr bwMode="auto">
          <a:xfrm>
            <a:off x="3342807" y="5215126"/>
            <a:ext cx="567289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DotNetDevDude.com</a:t>
            </a:r>
            <a:endParaRPr lang="en-US" sz="3200" dirty="0">
              <a:latin typeface="+mn-lt"/>
            </a:endParaRPr>
          </a:p>
        </p:txBody>
      </p:sp>
      <p:sp>
        <p:nvSpPr>
          <p:cNvPr id="9" name="TextBox 5"/>
          <p:cNvSpPr txBox="1">
            <a:spLocks noChangeArrowheads="1"/>
          </p:cNvSpPr>
          <p:nvPr/>
        </p:nvSpPr>
        <p:spPr bwMode="auto">
          <a:xfrm>
            <a:off x="3342807" y="5669151"/>
            <a:ext cx="56728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latin typeface="+mn-lt"/>
              </a:rPr>
              <a:t>keith@DotNetDevDude.com</a:t>
            </a:r>
            <a:endParaRPr lang="en-US" sz="3200" dirty="0">
              <a:latin typeface="+mn-lt"/>
            </a:endParaRP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7370" y="466725"/>
            <a:ext cx="8706669" cy="941388"/>
          </a:xfrm>
        </p:spPr>
        <p:txBody>
          <a:bodyPr/>
          <a:lstStyle/>
          <a:p>
            <a:pPr>
              <a:defRPr/>
            </a:pPr>
            <a:r>
              <a:rPr lang="en-US" dirty="0" smtClean="0"/>
              <a:t>If you answered </a:t>
            </a:r>
            <a:r>
              <a:rPr lang="en-US" b="1" dirty="0" smtClean="0"/>
              <a:t>YES </a:t>
            </a:r>
            <a:r>
              <a:rPr lang="en-US" dirty="0" smtClean="0"/>
              <a:t>to any of those questions</a:t>
            </a:r>
          </a:p>
        </p:txBody>
      </p:sp>
      <p:sp>
        <p:nvSpPr>
          <p:cNvPr id="5"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3.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KB_SkylineTemplate</Template>
  <TotalTime>9322</TotalTime>
  <Words>1913</Words>
  <Application>Microsoft Office PowerPoint</Application>
  <PresentationFormat>Custom</PresentationFormat>
  <Paragraphs>454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Wingdings</vt:lpstr>
      <vt:lpstr>KB_SkylineTemplate</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Slides and demos on GitHub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342</cp:revision>
  <dcterms:created xsi:type="dcterms:W3CDTF">2012-04-03T13:40:37Z</dcterms:created>
  <dcterms:modified xsi:type="dcterms:W3CDTF">2012-08-20T16:52:18Z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