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5"/>
  </p:sldMasterIdLst>
  <p:notesMasterIdLst>
    <p:notesMasterId r:id="rId33"/>
  </p:notesMasterIdLst>
  <p:handoutMasterIdLst>
    <p:handoutMasterId r:id="rId34"/>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69" r:id="rId19"/>
    <p:sldId id="333" r:id="rId20"/>
    <p:sldId id="329" r:id="rId21"/>
    <p:sldId id="358" r:id="rId22"/>
    <p:sldId id="368" r:id="rId23"/>
    <p:sldId id="366" r:id="rId24"/>
    <p:sldId id="370" r:id="rId25"/>
    <p:sldId id="367" r:id="rId26"/>
    <p:sldId id="361" r:id="rId27"/>
    <p:sldId id="363" r:id="rId28"/>
    <p:sldId id="356" r:id="rId29"/>
    <p:sldId id="360" r:id="rId30"/>
    <p:sldId id="371" r:id="rId31"/>
    <p:sldId id="372" r:id="rId32"/>
  </p:sldIdLst>
  <p:sldSz cx="97536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296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98" autoAdjust="0"/>
    <p:restoredTop sz="76564" autoAdjust="0"/>
  </p:normalViewPr>
  <p:slideViewPr>
    <p:cSldViewPr snapToGrid="0">
      <p:cViewPr varScale="1">
        <p:scale>
          <a:sx n="55" d="100"/>
          <a:sy n="55" d="100"/>
        </p:scale>
        <p:origin x="78" y="324"/>
      </p:cViewPr>
      <p:guideLst>
        <p:guide orient="horz" pos="2304"/>
        <p:guide pos="296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8/31/2012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lvl="1"/>
            <a:endParaRPr lang="en-US" sz="2100" dirty="0" smtClean="0"/>
          </a:p>
          <a:p>
            <a:pPr lvl="1"/>
            <a:r>
              <a:rPr lang="en-US" sz="2100" b="1" dirty="0" smtClean="0"/>
              <a:t>*** Notice</a:t>
            </a:r>
            <a:r>
              <a:rPr lang="en-US" sz="2100" b="1" baseline="0" dirty="0" smtClean="0"/>
              <a:t> one left off the list!?!?!</a:t>
            </a:r>
            <a:endParaRPr lang="en-US" sz="2100" b="1"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a:t>
            </a:r>
          </a:p>
          <a:p>
            <a:r>
              <a:rPr lang="en-US" sz="2300" dirty="0" smtClean="0"/>
              <a:t>	first the developer writes a failing automated test case that defines a desired improvement or new functionality, </a:t>
            </a:r>
          </a:p>
          <a:p>
            <a:r>
              <a:rPr lang="en-US" sz="2300" dirty="0" smtClean="0"/>
              <a:t>	then produces code to pass that test </a:t>
            </a:r>
          </a:p>
          <a:p>
            <a:r>
              <a:rPr lang="en-US" sz="2300" dirty="0" smtClean="0"/>
              <a:t>	finally refactors the new code to acceptable standards.</a:t>
            </a:r>
          </a:p>
          <a:p>
            <a:pPr lvl="1"/>
            <a:endParaRPr lang="en-US" sz="2000" dirty="0" smtClean="0"/>
          </a:p>
          <a:p>
            <a:pPr lvl="1"/>
            <a:r>
              <a:rPr lang="en-US" sz="2000" dirty="0" smtClean="0"/>
              <a:t>Often referred to Test-First Development</a:t>
            </a:r>
          </a:p>
          <a:p>
            <a:pPr lvl="1"/>
            <a:endParaRPr lang="en-US" sz="2000" dirty="0" smtClean="0"/>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endParaRPr lang="en-US" sz="200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The act of testing piece of code, usually a method, that tests a very small piece of functionality by invoking it and verifying assumptions</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[cover bullet points]</a:t>
            </a:r>
          </a:p>
          <a:p>
            <a:pPr>
              <a:buFontTx/>
              <a:buChar char="-"/>
            </a:pPr>
            <a:endParaRPr lang="en-US" sz="2000" dirty="0" smtClean="0"/>
          </a:p>
          <a:p>
            <a:pPr>
              <a:buFontTx/>
              <a:buChar char="-"/>
            </a:pPr>
            <a:r>
              <a:rPr lang="en-US" sz="2000" dirty="0" smtClean="0"/>
              <a:t>NO Compilation is NOT</a:t>
            </a:r>
            <a:r>
              <a:rPr lang="en-US" sz="2000" baseline="0" dirty="0" smtClean="0"/>
              <a:t> a good unit test!!!!!  </a:t>
            </a:r>
            <a:r>
              <a:rPr lang="en-US" sz="2000" b="1" baseline="0" dirty="0" smtClean="0"/>
              <a:t>[CLICK]</a:t>
            </a:r>
            <a:endParaRPr lang="en-US" sz="2000" b="1"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425994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200" dirty="0" smtClean="0"/>
              <a:t>It is important to start from the beginning with TDD in mind,</a:t>
            </a:r>
            <a:r>
              <a:rPr lang="en-US" sz="1200" baseline="0" dirty="0" smtClean="0"/>
              <a:t> and where do we all start…by creating the solution.  Here is a solution layout that I have found to be most effective.</a:t>
            </a:r>
            <a:endParaRPr lang="en-US" sz="1200" dirty="0" smtClean="0"/>
          </a:p>
          <a:p>
            <a:pPr marL="171450" indent="-171450">
              <a:buFontTx/>
              <a:buChar char="-"/>
            </a:pPr>
            <a:r>
              <a:rPr lang="en-US" sz="1200" dirty="0" smtClean="0"/>
              <a:t>Tests should</a:t>
            </a:r>
            <a:r>
              <a:rPr lang="en-US" sz="1200" baseline="0" dirty="0" smtClean="0"/>
              <a:t> be isolated from the actual code! </a:t>
            </a:r>
            <a:r>
              <a:rPr lang="en-US" sz="1200" b="1" baseline="0" dirty="0" smtClean="0"/>
              <a:t>[CLICK]</a:t>
            </a:r>
            <a:endParaRPr lang="en-US" sz="1200" baseline="0" dirty="0" smtClean="0"/>
          </a:p>
          <a:p>
            <a:pPr marL="171450" indent="-171450">
              <a:buFontTx/>
              <a:buChar char="-"/>
            </a:pPr>
            <a:r>
              <a:rPr lang="en-US" sz="1200" dirty="0" smtClean="0"/>
              <a:t>Different types of tests should be isolated from other types to allow easily running a group of tests. </a:t>
            </a:r>
            <a:r>
              <a:rPr lang="en-US" sz="1200" b="1" dirty="0" smtClean="0"/>
              <a:t>[CLICK]</a:t>
            </a:r>
            <a:endParaRPr lang="en-US" sz="1200" dirty="0" smtClean="0"/>
          </a:p>
          <a:p>
            <a:pPr marL="171450" indent="-171450">
              <a:buFontTx/>
              <a:buChar char="-"/>
            </a:pPr>
            <a:r>
              <a:rPr lang="en-US" sz="1200" dirty="0" smtClean="0"/>
              <a:t>Tests should be placed in projects named the same as the project they are testing with a prefix of the type of tests it contains.</a:t>
            </a:r>
          </a:p>
          <a:p>
            <a:pPr marL="171450" indent="-171450">
              <a:buFontTx/>
              <a:buChar char="-"/>
            </a:pP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baseline="0" dirty="0" smtClean="0"/>
          </a:p>
          <a:p>
            <a:r>
              <a:rPr lang="en-US" sz="1400" baseline="0" dirty="0" smtClean="0"/>
              <a:t>MVC is a design pattern that stands for Model-View-Controller.  What it strives to do is separate the concerns of an application’s presentation layer by assigning specific roles to the three different components. </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Controller is responsible for handling all user input. Once input has been received, the Controller will perform any operations/actions it needs to, which might include interacting with the Model.</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Model represents the core concern/logic of the application. Once the Controller retrieves some model data and performs any work with the model/</a:t>
            </a:r>
            <a:r>
              <a:rPr lang="en-US" sz="1400" baseline="0" dirty="0" err="1" smtClean="0"/>
              <a:t>etc</a:t>
            </a:r>
            <a:r>
              <a:rPr lang="en-US" sz="1400" baseline="0" dirty="0" smtClean="0"/>
              <a:t> it needs to it constructs a presentation model that describes the model in terms the View can understand.</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dirty="0" smtClean="0"/>
              <a:t>The View is</a:t>
            </a:r>
            <a:r>
              <a:rPr lang="en-US" sz="1400" baseline="0" dirty="0" smtClean="0"/>
              <a:t> the visual representation of the model. It presents the model data to the actual user in a way that is meaningful. In a web application, this would typically be HTML.</a:t>
            </a:r>
          </a:p>
          <a:p>
            <a:endParaRPr lang="en-US" sz="1400" baseline="0" dirty="0" smtClean="0"/>
          </a:p>
          <a:p>
            <a:r>
              <a:rPr lang="en-US" sz="1400" baseline="0" dirty="0" smtClean="0"/>
              <a:t>With these three pieces in place, your presentation layer becomes cleanly separated in such a way that each component can be developed/tested independently.</a:t>
            </a:r>
          </a:p>
          <a:p>
            <a:endParaRPr lang="en-US" sz="1400" dirty="0" smtClean="0"/>
          </a:p>
          <a:p>
            <a:pPr marL="0" lvl="0" indent="0" algn="l">
              <a:buFont typeface="Arial" pitchFamily="34" charset="0"/>
              <a:buNone/>
            </a:pPr>
            <a:endParaRPr lang="en-US" sz="1400" dirty="0" smtClean="0"/>
          </a:p>
          <a:p>
            <a:endParaRPr lang="en-US" sz="1400" dirty="0" smtClean="0"/>
          </a:p>
          <a:p>
            <a:pPr marL="0" lvl="0" indent="0" algn="l">
              <a:buFont typeface="Arial" pitchFamily="34" charset="0"/>
              <a:buNone/>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p>
          <a:p>
            <a:pPr marL="1200150" lvl="2" indent="-285750" algn="l">
              <a:buFont typeface="Arial" pitchFamily="34" charset="0"/>
              <a:buChar char="•"/>
            </a:pPr>
            <a:r>
              <a:rPr lang="en-US" sz="1400" baseline="0" dirty="0" smtClean="0"/>
              <a:t>Controllers</a:t>
            </a:r>
          </a:p>
          <a:p>
            <a:pPr marL="1200150" lvl="2" indent="-285750" algn="l">
              <a:buFont typeface="Arial" pitchFamily="34" charset="0"/>
              <a:buChar char="•"/>
            </a:pPr>
            <a:r>
              <a:rPr lang="en-US" sz="1400" baseline="0" dirty="0" smtClean="0"/>
              <a:t>Views</a:t>
            </a:r>
          </a:p>
          <a:p>
            <a:pPr marL="1200150" lvl="2" indent="-285750" algn="l">
              <a:buFont typeface="Arial" pitchFamily="34" charset="0"/>
              <a:buChar char="•"/>
            </a:pPr>
            <a:r>
              <a:rPr lang="en-US" sz="1400" baseline="0" dirty="0" smtClean="0"/>
              <a:t>Action Filters</a:t>
            </a:r>
          </a:p>
          <a:p>
            <a:pPr marL="1200150" lvl="2" indent="-285750" algn="l">
              <a:buFont typeface="Arial" pitchFamily="34" charset="0"/>
              <a:buChar char="•"/>
            </a:pPr>
            <a:r>
              <a:rPr lang="en-US" sz="1400" baseline="0" dirty="0" smtClean="0"/>
              <a:t>Model Binders</a:t>
            </a:r>
          </a:p>
          <a:p>
            <a:pPr marL="1200150" lvl="2" indent="-285750" algn="l">
              <a:buFont typeface="Arial" pitchFamily="34" charset="0"/>
              <a:buChar char="•"/>
            </a:pPr>
            <a:r>
              <a:rPr lang="en-US" sz="1400" baseline="0" dirty="0" smtClean="0"/>
              <a:t>View Providers</a:t>
            </a:r>
          </a:p>
          <a:p>
            <a:pPr marL="1200150" lvl="2" indent="-285750" algn="l">
              <a:buFont typeface="Arial" pitchFamily="34" charset="0"/>
              <a:buChar char="•"/>
            </a:pPr>
            <a:r>
              <a:rPr lang="en-US" sz="1400" b="1" baseline="0" dirty="0" smtClean="0"/>
              <a:t>[Next Slide]</a:t>
            </a:r>
            <a:endParaRPr lang="en-US" sz="1400" baseline="0" dirty="0" smtClean="0"/>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MVC </a:t>
            </a:r>
            <a:r>
              <a:rPr lang="en-US" sz="1400" baseline="0" dirty="0" err="1" smtClean="0"/>
              <a:t>Contrib</a:t>
            </a:r>
            <a:r>
              <a:rPr lang="en-US" sz="1400" baseline="0" dirty="0" smtClean="0"/>
              <a:t> is a project designed to additional functionality and ease of use to MVC</a:t>
            </a:r>
          </a:p>
          <a:p>
            <a:pPr marL="285750" lvl="0" indent="-285750" algn="l">
              <a:buFontTx/>
              <a:buChar char="-"/>
            </a:pPr>
            <a:r>
              <a:rPr lang="en-US" sz="1400" baseline="0" dirty="0" smtClean="0"/>
              <a:t>Created and maintain by members of the Austin Mafia</a:t>
            </a:r>
          </a:p>
          <a:p>
            <a:pPr marL="742950" lvl="1" indent="-285750" algn="l">
              <a:buFontTx/>
              <a:buChar char="-"/>
            </a:pPr>
            <a:r>
              <a:rPr lang="en-US" sz="1400" baseline="0" dirty="0" smtClean="0"/>
              <a:t>Eric </a:t>
            </a:r>
            <a:r>
              <a:rPr lang="en-US" sz="1400" baseline="0" dirty="0" err="1" smtClean="0"/>
              <a:t>Hexter</a:t>
            </a:r>
            <a:endParaRPr lang="en-US" sz="1400" baseline="0" dirty="0" smtClean="0"/>
          </a:p>
          <a:p>
            <a:pPr marL="742950" lvl="1" indent="-285750" algn="l">
              <a:buFontTx/>
              <a:buChar char="-"/>
            </a:pPr>
            <a:r>
              <a:rPr lang="en-US" sz="1400" baseline="0" dirty="0" smtClean="0"/>
              <a:t>Jeffery Palermo</a:t>
            </a:r>
          </a:p>
          <a:p>
            <a:pPr marL="742950" lvl="1" indent="-285750" algn="l">
              <a:buFontTx/>
              <a:buChar char="-"/>
            </a:pPr>
            <a:r>
              <a:rPr lang="en-US" sz="1400" baseline="0" dirty="0" smtClean="0"/>
              <a:t>Jimmy </a:t>
            </a:r>
            <a:r>
              <a:rPr lang="en-US" sz="1400" baseline="0" dirty="0" err="1" smtClean="0"/>
              <a:t>Bogard</a:t>
            </a:r>
            <a:endParaRPr lang="en-US" sz="1400" baseline="0" dirty="0" smtClean="0"/>
          </a:p>
          <a:p>
            <a:pPr marL="742950" lvl="1" indent="-285750" algn="l">
              <a:buFontTx/>
              <a:buChar char="-"/>
            </a:pPr>
            <a:r>
              <a:rPr lang="en-US" sz="1400" baseline="0" dirty="0" smtClean="0"/>
              <a:t>Brandon Satrom</a:t>
            </a:r>
          </a:p>
          <a:p>
            <a:pPr marL="742950" lvl="1" indent="-285750" algn="l">
              <a:buFontTx/>
              <a:buChar char="-"/>
            </a:pPr>
            <a:r>
              <a:rPr lang="en-US" sz="1400" baseline="0" dirty="0" smtClean="0"/>
              <a:t>So a bunch of extremely smart web guys</a:t>
            </a:r>
          </a:p>
          <a:p>
            <a:pPr marL="285750" lvl="0" indent="-285750" algn="l">
              <a:buFontTx/>
              <a:buChar char="-"/>
            </a:pPr>
            <a:r>
              <a:rPr lang="en-US" sz="1400" baseline="0" dirty="0" smtClean="0"/>
              <a:t>A lot of the functionality has now been rolled in to ASP.NET MVC but the </a:t>
            </a:r>
            <a:r>
              <a:rPr lang="en-US" sz="1400" baseline="0" dirty="0" err="1" smtClean="0"/>
              <a:t>MvcContrib.Tester</a:t>
            </a:r>
            <a:r>
              <a:rPr lang="en-US" sz="1400" baseline="0" dirty="0" smtClean="0"/>
              <a:t> is still a must have for testing your Routes, Controllers, and views!</a:t>
            </a:r>
          </a:p>
          <a:p>
            <a:pPr marL="285750" lvl="0" indent="-285750" algn="l">
              <a:buFontTx/>
              <a:buChar char="-"/>
            </a:pPr>
            <a:endParaRPr lang="en-US" sz="1400" baseline="0" dirty="0" smtClean="0"/>
          </a:p>
          <a:p>
            <a:pPr marL="742950" lvl="1" indent="-285750" algn="l">
              <a:buFontTx/>
              <a:buChar char="-"/>
            </a:pPr>
            <a:endParaRPr lang="en-US" sz="1400" baseline="0" dirty="0" smtClean="0"/>
          </a:p>
          <a:p>
            <a:endParaRPr lang="en-US" sz="200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Routing is what makes clean readable </a:t>
            </a:r>
            <a:r>
              <a:rPr lang="en-US" sz="1400" baseline="0" dirty="0" err="1" smtClean="0"/>
              <a:t>url’s</a:t>
            </a:r>
            <a:r>
              <a:rPr lang="en-US" sz="1400" baseline="0" dirty="0" smtClean="0"/>
              <a:t> in MVC possible.</a:t>
            </a:r>
          </a:p>
          <a:p>
            <a:pPr marL="285750" lvl="0" indent="-285750" algn="l">
              <a:buFontTx/>
              <a:buChar char="-"/>
            </a:pPr>
            <a:r>
              <a:rPr lang="en-US" sz="1400" baseline="0" dirty="0" smtClean="0"/>
              <a:t>Handles the incoming request and maps that to a controller and action based on the URL segments</a:t>
            </a:r>
          </a:p>
          <a:p>
            <a:pPr marL="285750" lvl="0" indent="-285750" algn="l">
              <a:buFontTx/>
              <a:buChar char="-"/>
            </a:pPr>
            <a:r>
              <a:rPr lang="en-US" sz="1400" baseline="0" dirty="0" smtClean="0"/>
              <a:t>Can get complicated and confusing, luckily they can be tested</a:t>
            </a:r>
          </a:p>
          <a:p>
            <a:pPr marL="285750" lvl="0" indent="-285750" algn="l">
              <a:buFontTx/>
              <a:buChar char="-"/>
            </a:pPr>
            <a:r>
              <a:rPr lang="en-US" sz="1400" baseline="0" dirty="0" smtClean="0"/>
              <a:t>Let’s look at a demo of that now.</a:t>
            </a:r>
          </a:p>
          <a:p>
            <a:pPr marL="285750" lvl="0" indent="-285750" algn="l">
              <a:buFontTx/>
              <a:buChar char="-"/>
            </a:pPr>
            <a:endParaRPr lang="en-US" sz="1400" baseline="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lvl="0" indent="0" algn="l">
              <a:buFont typeface="Arial" pitchFamily="34" charset="0"/>
              <a:buNone/>
            </a:pPr>
            <a:r>
              <a:rPr lang="en-US" b="1" dirty="0" smtClean="0"/>
              <a:t>***</a:t>
            </a:r>
            <a:r>
              <a:rPr lang="en-US" b="1" baseline="0" dirty="0" smtClean="0"/>
              <a:t> Start by F5’ing and showing up</a:t>
            </a:r>
            <a:endParaRPr lang="en-US" b="1"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r>
              <a:rPr lang="en-US" sz="1400" b="1" i="1" baseline="0" dirty="0" smtClean="0"/>
              <a:t>Isolating your routes</a:t>
            </a:r>
          </a:p>
          <a:p>
            <a:pPr marL="800100" lvl="1" indent="-342900" algn="l">
              <a:buFont typeface="Arial" pitchFamily="34" charset="0"/>
              <a:buAutoNum type="arabicPeriod"/>
            </a:pPr>
            <a:r>
              <a:rPr lang="en-US" sz="1400" baseline="0" dirty="0" smtClean="0"/>
              <a:t>Pull up Global.asax.cx– this has changed a bit since MVC3 where the routes used to be defined directly here, but now we have a new class named “</a:t>
            </a:r>
            <a:r>
              <a:rPr lang="en-US" sz="1400" baseline="0" dirty="0" err="1" smtClean="0"/>
              <a:t>RouteConfig</a:t>
            </a:r>
            <a:r>
              <a:rPr lang="en-US" sz="1400" baseline="0" dirty="0" smtClean="0"/>
              <a:t>” that that handles registering the routes.	</a:t>
            </a:r>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1200150" lvl="2" indent="-285750" algn="l">
              <a:buFontTx/>
              <a:buChar char="-"/>
            </a:pPr>
            <a:r>
              <a:rPr lang="en-US" sz="1400" baseline="0" dirty="0" smtClean="0"/>
              <a:t>Now I could still test my routes in my unit tests by creating a new collection of routes and adding the same routes I have created here</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 a huge difference, most specific first and general last, I want to make sure that I am testing exactly what will be used</a:t>
            </a:r>
          </a:p>
          <a:p>
            <a:pPr marL="914400" lvl="2" indent="0" algn="l">
              <a:buFontTx/>
              <a:buNone/>
            </a:pPr>
            <a:endParaRPr lang="en-US" sz="1400" baseline="0" dirty="0" smtClean="0"/>
          </a:p>
          <a:p>
            <a:pPr marL="800100" lvl="1" indent="-342900" algn="l">
              <a:buFont typeface="Arial" pitchFamily="34" charset="0"/>
              <a:buAutoNum type="arabicPeriod"/>
            </a:pPr>
            <a:r>
              <a:rPr lang="en-US" sz="1400" b="1" baseline="0" dirty="0" smtClean="0"/>
              <a:t>[Show </a:t>
            </a:r>
            <a:r>
              <a:rPr lang="en-US" sz="1400" b="1" baseline="0" dirty="0" err="1" smtClean="0"/>
              <a:t>RouteProvider</a:t>
            </a:r>
            <a:r>
              <a:rPr lang="en-US" sz="1400" b="1" baseline="0" dirty="0" smtClean="0"/>
              <a:t>] </a:t>
            </a:r>
          </a:p>
          <a:p>
            <a:pPr marL="1257300" lvl="2" indent="-342900" algn="l">
              <a:buFont typeface="Arial" pitchFamily="34" charset="0"/>
              <a:buAutoNum type="arabicPeriod"/>
            </a:pPr>
            <a:r>
              <a:rPr lang="en-US" sz="1400" baseline="0" dirty="0" smtClean="0"/>
              <a:t>So, I created an abstraction on top of this to allow me use the same routes in my tests that I use in my app</a:t>
            </a:r>
          </a:p>
          <a:p>
            <a:pPr marL="1257300" lvl="2" indent="-342900" algn="l">
              <a:buFont typeface="Arial" charset="0"/>
              <a:buAutoNum type="arabicPeriod" startAt="2"/>
            </a:pPr>
            <a:r>
              <a:rPr lang="en-US" sz="1400" baseline="0" dirty="0" smtClean="0"/>
              <a:t>Otherwise if I was registering my routes the way it is done out of the box I would not be able to use the same implementation in my tests</a:t>
            </a:r>
          </a:p>
          <a:p>
            <a:pPr marL="914400" lvl="2" indent="0" algn="l">
              <a:buFont typeface="Arial" charset="0"/>
              <a:buNone/>
            </a:pPr>
            <a:endParaRPr lang="en-US" sz="1400" baseline="0" dirty="0" smtClean="0"/>
          </a:p>
          <a:p>
            <a:pPr marL="800100" lvl="1" indent="-342900" algn="l">
              <a:buFont typeface="Arial" charset="0"/>
              <a:buAutoNum type="arabicPeriod" startAt="4"/>
            </a:pPr>
            <a:r>
              <a:rPr lang="en-US" sz="1400" baseline="0" dirty="0" smtClean="0"/>
              <a:t>Go back to </a:t>
            </a:r>
            <a:r>
              <a:rPr lang="en-US" sz="1400" baseline="0" dirty="0" err="1" smtClean="0"/>
              <a:t>RouteConfig</a:t>
            </a:r>
            <a:endParaRPr lang="en-US" sz="1400" baseline="0" dirty="0" smtClean="0"/>
          </a:p>
          <a:p>
            <a:pPr marL="1200150" lvl="2" indent="-285750" algn="l">
              <a:buFont typeface="Arial" panose="020B0604020202020204" pitchFamily="34" charset="0"/>
              <a:buChar char="•"/>
            </a:pPr>
            <a:r>
              <a:rPr lang="en-US" sz="1400" baseline="0" dirty="0" smtClean="0"/>
              <a:t>Select contents of “</a:t>
            </a:r>
            <a:r>
              <a:rPr lang="en-US" sz="1400" b="1" baseline="0" dirty="0" err="1" smtClean="0"/>
              <a:t>RegisterRoutes</a:t>
            </a:r>
            <a:r>
              <a:rPr lang="en-US" sz="1400" b="1" baseline="0" dirty="0" smtClean="0"/>
              <a:t>” </a:t>
            </a:r>
            <a:r>
              <a:rPr lang="en-US" sz="1400" b="0" baseline="0" dirty="0" smtClean="0"/>
              <a:t>and type </a:t>
            </a:r>
            <a:r>
              <a:rPr lang="en-US" sz="1400" b="1" baseline="0" dirty="0" smtClean="0"/>
              <a:t>tddmvc1[tab]</a:t>
            </a:r>
          </a:p>
          <a:p>
            <a:pPr marL="1200150" lvl="2" indent="-285750" algn="l">
              <a:buFont typeface="Arial" panose="020B0604020202020204" pitchFamily="34" charset="0"/>
              <a:buChar char="•"/>
            </a:pPr>
            <a:r>
              <a:rPr lang="en-US" sz="1400" b="0" baseline="0" dirty="0" smtClean="0"/>
              <a:t>So here I have replaced the out of the box registration with my abstraction</a:t>
            </a:r>
          </a:p>
          <a:p>
            <a:pPr marL="914400" lvl="2" indent="0" algn="l">
              <a:buFont typeface="Arial" panose="020B0604020202020204" pitchFamily="34" charset="0"/>
              <a:buNone/>
            </a:pPr>
            <a:endParaRPr lang="en-US" sz="1400" baseline="0" dirty="0" smtClean="0"/>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1200150" lvl="2" indent="-285750" algn="l">
              <a:buFontTx/>
              <a:buChar char="-"/>
            </a:pPr>
            <a:r>
              <a:rPr lang="en-US" sz="1400" baseline="0" dirty="0" smtClean="0"/>
              <a:t>Look at the usage of the </a:t>
            </a:r>
            <a:r>
              <a:rPr lang="en-US" sz="1400" baseline="0" dirty="0" err="1" smtClean="0"/>
              <a:t>RouteProvider</a:t>
            </a:r>
            <a:endParaRPr lang="en-US" sz="1400" baseline="0" dirty="0" smtClean="0"/>
          </a:p>
          <a:p>
            <a:pPr marL="914400" lvl="2" indent="0" algn="l">
              <a:buFontTx/>
              <a:buNone/>
            </a:pPr>
            <a:endParaRPr lang="en-US" sz="1400" baseline="0" dirty="0" smtClean="0"/>
          </a:p>
          <a:p>
            <a:pPr marL="800100" lvl="1" indent="-342900" algn="l">
              <a:buFont typeface="Arial" charset="0"/>
              <a:buAutoNum type="arabicPeriod" startAt="4"/>
            </a:pPr>
            <a:r>
              <a:rPr lang="en-US" sz="1400" baseline="0" dirty="0" smtClean="0"/>
              <a:t>Create a test for the default route: </a:t>
            </a:r>
            <a:r>
              <a:rPr lang="en-US" sz="1400" b="1" baseline="0" dirty="0" smtClean="0"/>
              <a:t>tddmcv2</a:t>
            </a:r>
            <a:endParaRPr lang="en-US" sz="1400" baseline="0" dirty="0" smtClean="0"/>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p>
          <a:p>
            <a:pPr lvl="1"/>
            <a:endParaRPr lang="en-US" sz="1200" kern="1200" dirty="0" smtClean="0">
              <a:solidFill>
                <a:schemeClr val="tx1"/>
              </a:solidFill>
              <a:latin typeface="+mn-lt"/>
              <a:ea typeface="+mn-ea"/>
              <a:cs typeface="+mn-cs"/>
            </a:endParaRPr>
          </a:p>
          <a:p>
            <a:pPr marL="685800" lvl="1" indent="-228600">
              <a:buAutoNum type="arabicPeriod" startAt="6"/>
            </a:pPr>
            <a:r>
              <a:rPr lang="en-US" sz="1200" kern="1200" dirty="0" smtClean="0">
                <a:solidFill>
                  <a:schemeClr val="tx1"/>
                </a:solidFill>
                <a:latin typeface="+mn-lt"/>
                <a:ea typeface="+mn-ea"/>
                <a:cs typeface="+mn-cs"/>
              </a:rPr>
              <a:t>Run the test</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Everything passes and we are good with that route</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Show this works for catching</a:t>
            </a:r>
            <a:r>
              <a:rPr lang="en-US" sz="1200" kern="1200" baseline="0" dirty="0" smtClean="0">
                <a:solidFill>
                  <a:schemeClr val="tx1"/>
                </a:solidFill>
                <a:latin typeface="+mn-lt"/>
                <a:ea typeface="+mn-ea"/>
                <a:cs typeface="+mn-cs"/>
              </a:rPr>
              <a:t> route changes by modifying the route configuration in </a:t>
            </a:r>
            <a:r>
              <a:rPr lang="en-US" sz="1200" b="1" kern="1200" baseline="0" dirty="0" err="1" smtClean="0">
                <a:solidFill>
                  <a:schemeClr val="tx1"/>
                </a:solidFill>
                <a:latin typeface="+mn-lt"/>
                <a:ea typeface="+mn-ea"/>
                <a:cs typeface="+mn-cs"/>
              </a:rPr>
              <a:t>RouteProvider.ConfigureRoutes</a:t>
            </a:r>
            <a:r>
              <a:rPr lang="en-US" sz="1200" b="0" kern="1200" baseline="0" dirty="0" smtClean="0">
                <a:solidFill>
                  <a:schemeClr val="tx1"/>
                </a:solidFill>
                <a:latin typeface="+mn-lt"/>
                <a:ea typeface="+mn-ea"/>
                <a:cs typeface="+mn-cs"/>
              </a:rPr>
              <a:t> and re-running for failure</a:t>
            </a:r>
            <a:endParaRPr lang="en-US" sz="1200" kern="1200" dirty="0" smtClean="0">
              <a:solidFill>
                <a:schemeClr val="tx1"/>
              </a:solidFill>
              <a:latin typeface="+mn-lt"/>
              <a:ea typeface="+mn-ea"/>
              <a:cs typeface="+mn-cs"/>
            </a:endParaRP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Now let’s write a test for ignoring </a:t>
            </a:r>
            <a:r>
              <a:rPr lang="en-US" sz="1200" kern="1200" baseline="0" dirty="0" err="1" smtClean="0">
                <a:solidFill>
                  <a:schemeClr val="tx1"/>
                </a:solidFill>
                <a:latin typeface="+mn-lt"/>
                <a:ea typeface="+mn-ea"/>
                <a:cs typeface="+mn-cs"/>
              </a:rPr>
              <a:t>Trace.axd</a:t>
            </a:r>
            <a:endParaRPr lang="en-US" sz="1200" kern="1200" baseline="0" dirty="0" smtClean="0">
              <a:solidFill>
                <a:schemeClr val="tx1"/>
              </a:solidFill>
              <a:latin typeface="+mn-lt"/>
              <a:ea typeface="+mn-ea"/>
              <a:cs typeface="+mn-cs"/>
            </a:endParaRP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457200" lvl="1" indent="0">
              <a:buNone/>
            </a:pPr>
            <a:r>
              <a:rPr lang="en-US" sz="2400" baseline="0" dirty="0" smtClean="0"/>
              <a:t>So using MVCContrib we can test our routes…what about our controllers?</a:t>
            </a:r>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the Controller</a:t>
            </a:r>
          </a:p>
          <a:p>
            <a:pPr marL="800100" lvl="1" indent="-342900" algn="l">
              <a:buFont typeface="Arial" pitchFamily="34" charset="0"/>
              <a:buAutoNum type="arabicPeriod"/>
            </a:pPr>
            <a:r>
              <a:rPr lang="en-US" sz="1400" baseline="0" dirty="0" smtClean="0"/>
              <a:t>Controller Project</a:t>
            </a:r>
          </a:p>
          <a:p>
            <a:pPr marL="1200150" lvl="2" indent="-285750" algn="l">
              <a:buFontTx/>
              <a:buChar char="-"/>
            </a:pPr>
            <a:r>
              <a:rPr lang="en-US" sz="1400" baseline="0" dirty="0" smtClean="0"/>
              <a:t>Yes, I put my controller’s in their own project…explain why</a:t>
            </a:r>
          </a:p>
          <a:p>
            <a:pPr marL="1200150" lvl="2" indent="-285750" algn="l">
              <a:buFontTx/>
              <a:buChar char="-"/>
            </a:pPr>
            <a:r>
              <a:rPr lang="en-US" sz="1400" baseline="0" dirty="0" smtClean="0"/>
              <a:t>Show </a:t>
            </a:r>
            <a:r>
              <a:rPr lang="en-US" sz="1400" b="1" baseline="0" dirty="0" err="1" smtClean="0"/>
              <a:t>RouteProvider</a:t>
            </a:r>
            <a:r>
              <a:rPr lang="en-US" sz="1400" baseline="0" dirty="0" smtClean="0"/>
              <a:t> and how controller project is handled with routing </a:t>
            </a:r>
            <a:r>
              <a:rPr lang="en-US" sz="1400" b="1" baseline="0" dirty="0" smtClean="0"/>
              <a:t>[namespace]</a:t>
            </a:r>
          </a:p>
          <a:p>
            <a:pPr marL="1200150" lvl="2" indent="-285750" algn="l">
              <a:buFontTx/>
              <a:buChar char="-"/>
            </a:pPr>
            <a:r>
              <a:rPr lang="en-US" sz="1400" baseline="0" dirty="0" err="1" smtClean="0"/>
              <a:t>CustomerController</a:t>
            </a:r>
            <a:endParaRPr lang="en-US" sz="1400" baseline="0" dirty="0" smtClean="0"/>
          </a:p>
          <a:p>
            <a:pPr marL="1657350" lvl="3"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657350" lvl="3" indent="-285750" algn="l">
              <a:buFontTx/>
              <a:buChar char="-"/>
            </a:pPr>
            <a:r>
              <a:rPr lang="en-US" sz="1400" baseline="0" dirty="0" smtClean="0"/>
              <a:t>I am using StructureMap as my IoC Container, but that requires me to wire up my dependencies one by one</a:t>
            </a:r>
          </a:p>
          <a:p>
            <a:pPr marL="1657350" lvl="3" indent="-285750" algn="l">
              <a:buFontTx/>
              <a:buChar char="-"/>
            </a:pPr>
            <a:r>
              <a:rPr lang="en-US" sz="1400" baseline="0" dirty="0" smtClean="0"/>
              <a:t>What if there was a way to not have to wire up the dependencies manually for each controller?</a:t>
            </a:r>
          </a:p>
          <a:p>
            <a:pPr marL="1657350" lvl="3" indent="-285750" algn="l">
              <a:buFontTx/>
              <a:buChar char="-"/>
            </a:pPr>
            <a:r>
              <a:rPr lang="en-US" sz="1400" baseline="0" dirty="0" smtClean="0"/>
              <a:t>Custom Controller Factory</a:t>
            </a:r>
          </a:p>
          <a:p>
            <a:pPr marL="2114550" lvl="4" indent="-285750" algn="l">
              <a:buFontTx/>
              <a:buChar char="-"/>
            </a:pPr>
            <a:r>
              <a:rPr lang="en-US" sz="1400" baseline="0" dirty="0" smtClean="0"/>
              <a:t>Out of the box the default controller factory just resolves controllers using the default naming convention</a:t>
            </a:r>
          </a:p>
          <a:p>
            <a:pPr marL="2114550" lvl="4" indent="-285750" algn="l">
              <a:buFontTx/>
              <a:buChar char="-"/>
            </a:pPr>
            <a:r>
              <a:rPr lang="en-US" sz="1400" baseline="0" dirty="0" smtClean="0"/>
              <a:t>You can create a custom controller factory to add functionality and/or override the default functionality</a:t>
            </a:r>
          </a:p>
          <a:p>
            <a:pPr marL="2114550" lvl="4" indent="-285750" algn="l">
              <a:buFontTx/>
              <a:buChar char="-"/>
            </a:pPr>
            <a:r>
              <a:rPr lang="en-US" sz="1400" baseline="0" dirty="0" smtClean="0"/>
              <a:t>In this case we are going to pimp out the default controller factory with StructureMap</a:t>
            </a:r>
          </a:p>
          <a:p>
            <a:pPr marL="2114550" lvl="4" indent="-285750" algn="l">
              <a:buFontTx/>
              <a:buChar char="-"/>
            </a:pPr>
            <a:r>
              <a:rPr lang="en-US" sz="1400" b="0" baseline="0" dirty="0" smtClean="0"/>
              <a:t>Show </a:t>
            </a:r>
            <a:r>
              <a:rPr lang="en-US" sz="1400" b="1" baseline="0" dirty="0" err="1" smtClean="0"/>
              <a:t>ControllerFactory</a:t>
            </a:r>
            <a:endParaRPr lang="en-US" sz="1400" b="0" baseline="0" dirty="0" smtClean="0"/>
          </a:p>
          <a:p>
            <a:pPr marL="2114550" lvl="4" indent="-285750" algn="l">
              <a:buFontTx/>
              <a:buChar char="-"/>
            </a:pPr>
            <a:r>
              <a:rPr lang="en-US" sz="1400" baseline="0" dirty="0" smtClean="0"/>
              <a:t>Explain </a:t>
            </a:r>
            <a:r>
              <a:rPr lang="en-US" sz="1400" baseline="0" dirty="0" err="1" smtClean="0"/>
              <a:t>GetControllerInstance</a:t>
            </a:r>
            <a:endParaRPr lang="en-US" sz="1400" baseline="0" dirty="0" smtClean="0"/>
          </a:p>
          <a:p>
            <a:pPr marL="2114550" lvl="4"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2114550" lvl="4" indent="-285750" algn="l">
              <a:buFontTx/>
              <a:buChar char="-"/>
            </a:pPr>
            <a:r>
              <a:rPr lang="en-US" sz="1400" baseline="0" dirty="0" smtClean="0"/>
              <a:t>And we need to tell ASP.NET MVC to use the Custom Controller Factory</a:t>
            </a:r>
          </a:p>
          <a:p>
            <a:pPr marL="2571750" lvl="5" indent="-285750" algn="l">
              <a:buFontTx/>
              <a:buChar char="-"/>
            </a:pPr>
            <a:r>
              <a:rPr lang="en-US" sz="1400" baseline="0" dirty="0" err="1" smtClean="0"/>
              <a:t>Global.asax.cs</a:t>
            </a:r>
            <a:endParaRPr lang="en-US" sz="1400" baseline="0" dirty="0" smtClean="0"/>
          </a:p>
          <a:p>
            <a:pPr lvl="6"/>
            <a:r>
              <a:rPr lang="en-US" sz="1200" b="1" kern="1200" baseline="0" dirty="0" smtClean="0">
                <a:solidFill>
                  <a:schemeClr val="tx1"/>
                </a:solidFill>
                <a:latin typeface="+mn-lt"/>
                <a:ea typeface="+mn-ea"/>
                <a:cs typeface="+mn-cs"/>
              </a:rPr>
              <a:t>**** 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 ****</a:t>
            </a:r>
          </a:p>
          <a:p>
            <a:pPr lvl="6"/>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endParaRPr lang="en-US" sz="2400" b="1" baseline="0" dirty="0" smtClean="0"/>
          </a:p>
          <a:p>
            <a:pPr marL="2114550" lvl="4" indent="-285750" algn="l">
              <a:buFontTx/>
              <a:buChar char="-"/>
            </a:pPr>
            <a:r>
              <a:rPr lang="en-US" sz="1400" b="1" baseline="0" dirty="0" smtClean="0"/>
              <a:t>tddmvc4  </a:t>
            </a:r>
            <a:r>
              <a:rPr lang="en-US" sz="1400" b="0" baseline="0" dirty="0" smtClean="0"/>
              <a:t>And then change the Customer Controller to accept the 2 dependencies as inputs</a:t>
            </a:r>
          </a:p>
          <a:p>
            <a:pPr marL="2114550" lvl="4"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2114550" lvl="4"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a:t>
            </a:r>
            <a:r>
              <a:rPr lang="en-US" sz="1400" b="1" i="0" baseline="0" dirty="0" err="1" smtClean="0"/>
              <a:t>CustomerControllerTest</a:t>
            </a:r>
            <a:endParaRPr lang="en-US" sz="1400" b="0" i="0" baseline="0" dirty="0" smtClean="0"/>
          </a:p>
          <a:p>
            <a:pPr marL="742950" lvl="1" indent="-285750" algn="l">
              <a:buFontTx/>
              <a:buChar char="-"/>
            </a:pPr>
            <a:r>
              <a:rPr lang="en-US" sz="1400" b="0" i="0" baseline="0" dirty="0" smtClean="0"/>
              <a:t>Talk about the usage of fakes</a:t>
            </a:r>
          </a:p>
          <a:p>
            <a:pPr marL="1200150" lvl="2" indent="-285750" algn="l">
              <a:buFontTx/>
              <a:buChar char="-"/>
            </a:pPr>
            <a:r>
              <a:rPr lang="en-US" sz="1400" b="0" i="0" baseline="0" dirty="0" smtClean="0"/>
              <a:t>I have two fakes that I will be passing in to my controller when it’s time</a:t>
            </a:r>
          </a:p>
          <a:p>
            <a:pPr marL="1200150" lvl="2" indent="-285750" algn="l">
              <a:buFontTx/>
              <a:buChar char="-"/>
            </a:pPr>
            <a:r>
              <a:rPr lang="en-US" sz="1400" b="1" i="0" baseline="0" dirty="0" err="1" smtClean="0"/>
              <a:t>CustomerServiceFake</a:t>
            </a:r>
            <a:endParaRPr lang="en-US" sz="1400" b="1" i="0" baseline="0" dirty="0" smtClean="0"/>
          </a:p>
          <a:p>
            <a:pPr marL="1200150" lvl="2" indent="-285750" algn="l">
              <a:buFontTx/>
              <a:buChar char="-"/>
            </a:pPr>
            <a:r>
              <a:rPr lang="en-US" sz="1400" b="1" i="0" baseline="0" dirty="0" err="1" smtClean="0"/>
              <a:t>LoggingServiceFake</a:t>
            </a:r>
            <a:endParaRPr lang="en-US" sz="1400" b="1" i="0" baseline="0" dirty="0" smtClean="0"/>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So let’s test that our Index controller method returns a view named “Index”</a:t>
            </a:r>
          </a:p>
          <a:p>
            <a:pPr marL="1200150" lvl="2" indent="-285750" algn="l">
              <a:buFontTx/>
              <a:buChar char="-"/>
            </a:pPr>
            <a:r>
              <a:rPr lang="en-US" sz="1400" b="1" i="0" baseline="0" dirty="0" smtClean="0"/>
              <a:t>tddmvc5</a:t>
            </a:r>
          </a:p>
          <a:p>
            <a:pPr marL="914400" lvl="2" indent="0" algn="l">
              <a:buFontTx/>
              <a:buNone/>
            </a:pPr>
            <a:r>
              <a:rPr lang="en-US" sz="1400" b="0" i="0" baseline="0" dirty="0" smtClean="0"/>
              <a:t>[</a:t>
            </a:r>
            <a:r>
              <a:rPr lang="en-US" sz="1400" b="0" i="0" baseline="0" dirty="0" err="1" smtClean="0"/>
              <a:t>TestMethod</a:t>
            </a:r>
            <a:r>
              <a:rPr lang="en-US" sz="1400" b="0" i="0" baseline="0" dirty="0" smtClean="0"/>
              <a:t>]</a:t>
            </a:r>
          </a:p>
          <a:p>
            <a:pPr marL="914400" lvl="2" indent="0" algn="l">
              <a:buFontTx/>
              <a:buNone/>
            </a:pPr>
            <a:r>
              <a:rPr lang="en-US" sz="1400" b="0" i="0" baseline="0" dirty="0" smtClean="0"/>
              <a:t>        public void </a:t>
            </a:r>
            <a:r>
              <a:rPr lang="en-US" sz="1400" b="0" i="0" baseline="0" dirty="0" err="1" smtClean="0"/>
              <a:t>Index_ShouldReturn_ViewNamed_Index</a:t>
            </a:r>
            <a:r>
              <a:rPr lang="en-US" sz="1400" b="0" i="0" baseline="0" dirty="0" smtClean="0"/>
              <a:t>() {</a:t>
            </a:r>
          </a:p>
          <a:p>
            <a:pPr marL="914400" lvl="2" indent="0" algn="l">
              <a:buFontTx/>
              <a:buNone/>
            </a:pPr>
            <a:r>
              <a:rPr lang="en-US" sz="1400" b="0" i="0" baseline="0" dirty="0" smtClean="0"/>
              <a:t>            //Arrange</a:t>
            </a:r>
          </a:p>
          <a:p>
            <a:pPr marL="914400" lvl="2" indent="0" algn="l">
              <a:buFontTx/>
              <a:buNone/>
            </a:pPr>
            <a:r>
              <a:rPr lang="en-US" sz="1400" b="0" i="0" baseline="0" dirty="0" smtClean="0"/>
              <a:t>            </a:t>
            </a:r>
            <a:r>
              <a:rPr lang="en-US" sz="1400" b="0" i="0" baseline="0" dirty="0" err="1" smtClean="0"/>
              <a:t>CustomerController</a:t>
            </a:r>
            <a:r>
              <a:rPr lang="en-US" sz="1400" b="0" i="0" baseline="0" dirty="0" smtClean="0"/>
              <a:t> controller = new </a:t>
            </a:r>
            <a:r>
              <a:rPr lang="en-US" sz="1400" b="0" i="0" baseline="0" dirty="0" err="1" smtClean="0"/>
              <a:t>CustomerController</a:t>
            </a:r>
            <a:r>
              <a:rPr lang="en-US" sz="1400" b="0" i="0" baseline="0" dirty="0" smtClean="0"/>
              <a:t>(_</a:t>
            </a:r>
            <a:r>
              <a:rPr lang="en-US" sz="1400" b="0" i="0" baseline="0" dirty="0" err="1" smtClean="0"/>
              <a:t>loggingService</a:t>
            </a:r>
            <a:r>
              <a:rPr lang="en-US" sz="1400" b="0" i="0" baseline="0" dirty="0" smtClean="0"/>
              <a:t>, _</a:t>
            </a:r>
            <a:r>
              <a:rPr lang="en-US" sz="1400" b="0" i="0" baseline="0" dirty="0" err="1" smtClean="0"/>
              <a:t>customerService</a:t>
            </a:r>
            <a:r>
              <a:rPr lang="en-US" sz="1400" b="0" i="0" baseline="0" dirty="0" smtClean="0"/>
              <a:t>);</a:t>
            </a:r>
          </a:p>
          <a:p>
            <a:pPr marL="914400" lvl="2" indent="0" algn="l">
              <a:buFontTx/>
              <a:buNone/>
            </a:pPr>
            <a:r>
              <a:rPr lang="en-US" sz="1400" b="0" i="0" baseline="0" dirty="0" smtClean="0"/>
              <a:t>            //Act</a:t>
            </a:r>
          </a:p>
          <a:p>
            <a:pPr marL="914400" lvl="2" indent="0" algn="l">
              <a:buFontTx/>
              <a:buNone/>
            </a:pPr>
            <a:r>
              <a:rPr lang="en-US" sz="1400" b="0" i="0" baseline="0" dirty="0" smtClean="0"/>
              <a:t>            </a:t>
            </a:r>
            <a:r>
              <a:rPr lang="en-US" sz="1400" b="0" i="0" baseline="0" dirty="0" err="1" smtClean="0"/>
              <a:t>ActionResult</a:t>
            </a:r>
            <a:r>
              <a:rPr lang="en-US" sz="1400" b="0" i="0" baseline="0" dirty="0" smtClean="0"/>
              <a:t> result = </a:t>
            </a:r>
            <a:r>
              <a:rPr lang="en-US" sz="1400" b="0" i="0" baseline="0" dirty="0" err="1" smtClean="0"/>
              <a:t>controller.Index</a:t>
            </a:r>
            <a:r>
              <a:rPr lang="en-US" sz="1400" b="0" i="0" baseline="0" dirty="0" smtClean="0"/>
              <a:t>(1);</a:t>
            </a:r>
          </a:p>
          <a:p>
            <a:pPr marL="914400" lvl="2" indent="0" algn="l">
              <a:buFontTx/>
              <a:buNone/>
            </a:pPr>
            <a:r>
              <a:rPr lang="en-US" sz="1400" b="0" i="0" baseline="0" dirty="0" smtClean="0"/>
              <a:t>            //Assert</a:t>
            </a:r>
          </a:p>
          <a:p>
            <a:pPr marL="914400" lvl="2" indent="0" algn="l">
              <a:buFontTx/>
              <a:buNone/>
            </a:pPr>
            <a:r>
              <a:rPr lang="en-US" sz="1400" b="0" i="0" baseline="0" dirty="0" smtClean="0"/>
              <a:t>            </a:t>
            </a:r>
            <a:r>
              <a:rPr lang="en-US" sz="1400" b="0" i="0" baseline="0" dirty="0" err="1" smtClean="0"/>
              <a:t>result.AssertViewRendered</a:t>
            </a:r>
            <a:r>
              <a:rPr lang="en-US" sz="1400" b="0" i="0" baseline="0" dirty="0" smtClean="0"/>
              <a:t>().</a:t>
            </a:r>
            <a:r>
              <a:rPr lang="en-US" sz="1400" b="0" i="0" baseline="0" dirty="0" err="1" smtClean="0"/>
              <a:t>ForView</a:t>
            </a:r>
            <a:r>
              <a:rPr lang="en-US" sz="1400" b="0" i="0" baseline="0" dirty="0" smtClean="0"/>
              <a:t>("Index");</a:t>
            </a:r>
          </a:p>
          <a:p>
            <a:pPr marL="914400" lvl="2" indent="0" algn="l">
              <a:buFontTx/>
              <a:buNone/>
            </a:pPr>
            <a:r>
              <a:rPr lang="en-US" sz="1400" b="0" i="0" baseline="0" dirty="0" smtClean="0"/>
              <a:t>        }</a:t>
            </a:r>
          </a:p>
          <a:p>
            <a:pPr marL="742950" lvl="1" indent="-285750" algn="l">
              <a:buFontTx/>
              <a:buChar char="-"/>
            </a:pPr>
            <a:r>
              <a:rPr lang="en-US" sz="1400" b="0" i="0" baseline="0" dirty="0" smtClean="0"/>
              <a:t>And now we can write a test to make sure the model being returned is the correct type</a:t>
            </a:r>
          </a:p>
          <a:p>
            <a:pPr marL="1200150" lvl="2" indent="-285750" algn="l">
              <a:buFontTx/>
              <a:buChar char="-"/>
            </a:pPr>
            <a:r>
              <a:rPr lang="en-US" sz="1400" b="1" i="0" baseline="0" dirty="0" smtClean="0"/>
              <a:t>tddmvc6</a:t>
            </a:r>
          </a:p>
          <a:p>
            <a:pPr lvl="2"/>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Index_ShouldReturn_ViewWithModelofType_Customer</a:t>
            </a:r>
            <a:r>
              <a:rPr lang="en-US" sz="1200" kern="1200" dirty="0" smtClean="0">
                <a:solidFill>
                  <a:schemeClr val="tx1"/>
                </a:solidFill>
                <a:latin typeface="+mn-lt"/>
                <a:ea typeface="+mn-ea"/>
                <a:cs typeface="+mn-cs"/>
              </a:rPr>
              <a:t>() {</a:t>
            </a:r>
          </a:p>
          <a:p>
            <a:pPr lvl="2"/>
            <a:r>
              <a:rPr lang="en-US" sz="1200" kern="1200" dirty="0" smtClean="0">
                <a:solidFill>
                  <a:schemeClr val="tx1"/>
                </a:solidFill>
                <a:latin typeface="+mn-lt"/>
                <a:ea typeface="+mn-ea"/>
                <a:cs typeface="+mn-cs"/>
              </a:rPr>
              <a:t>            //Arrange</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 controller = new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(_</a:t>
            </a:r>
            <a:r>
              <a:rPr lang="en-US" sz="1200" kern="1200" dirty="0" err="1" smtClean="0">
                <a:solidFill>
                  <a:schemeClr val="tx1"/>
                </a:solidFill>
                <a:latin typeface="+mn-lt"/>
                <a:ea typeface="+mn-ea"/>
                <a:cs typeface="+mn-cs"/>
              </a:rPr>
              <a:t>loggingServiceFake</a:t>
            </a:r>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customerServiceFake</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//Act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controller.Index</a:t>
            </a:r>
            <a:r>
              <a:rPr lang="en-US" sz="1200" kern="1200" dirty="0" smtClean="0">
                <a:solidFill>
                  <a:schemeClr val="tx1"/>
                </a:solidFill>
                <a:latin typeface="+mn-lt"/>
                <a:ea typeface="+mn-ea"/>
                <a:cs typeface="+mn-cs"/>
              </a:rPr>
              <a:t>(1);</a:t>
            </a:r>
          </a:p>
          <a:p>
            <a:pPr lvl="2"/>
            <a:r>
              <a:rPr lang="en-US" sz="1200" kern="1200" dirty="0" smtClean="0">
                <a:solidFill>
                  <a:schemeClr val="tx1"/>
                </a:solidFill>
                <a:latin typeface="+mn-lt"/>
                <a:ea typeface="+mn-ea"/>
                <a:cs typeface="+mn-cs"/>
              </a:rPr>
              <a:t>            //Assert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result.Model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Common.Domain.Customer</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t>
            </a:r>
            <a:endParaRPr lang="en-US" sz="2400" b="0" i="0" baseline="0" dirty="0" smtClean="0"/>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Should Assertion Library – user readable assertions</a:t>
            </a:r>
          </a:p>
          <a:p>
            <a:pPr marL="1200150" lvl="2" indent="-285750" algn="l">
              <a:buFontTx/>
              <a:buChar char="-"/>
            </a:pPr>
            <a:r>
              <a:rPr lang="en-US" sz="1200" b="1" kern="1200" dirty="0" err="1" smtClean="0">
                <a:solidFill>
                  <a:schemeClr val="tx1"/>
                </a:solidFill>
                <a:latin typeface="+mn-lt"/>
                <a:ea typeface="+mn-ea"/>
                <a:cs typeface="+mn-cs"/>
              </a:rPr>
              <a:t>result.Model.ShouldBeType</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&gt;();</a:t>
            </a:r>
          </a:p>
          <a:p>
            <a:pPr marL="742950" lvl="1" indent="-285750" algn="l">
              <a:buFontTx/>
              <a:buChar char="-"/>
            </a:pPr>
            <a:r>
              <a:rPr lang="en-US" sz="1200" kern="1200" dirty="0" smtClean="0">
                <a:solidFill>
                  <a:schemeClr val="tx1"/>
                </a:solidFill>
                <a:latin typeface="+mn-lt"/>
                <a:ea typeface="+mn-ea"/>
                <a:cs typeface="+mn-cs"/>
              </a:rPr>
              <a:t>Lastly we can test the redirect on our Post</a:t>
            </a:r>
          </a:p>
          <a:p>
            <a:pPr marL="1200150" lvl="2" indent="-285750" algn="l">
              <a:buFontTx/>
              <a:buChar char="-"/>
            </a:pPr>
            <a:r>
              <a:rPr lang="en-US" sz="1200" b="1" kern="1200" dirty="0" smtClean="0">
                <a:solidFill>
                  <a:schemeClr val="tx1"/>
                </a:solidFill>
                <a:latin typeface="+mn-lt"/>
                <a:ea typeface="+mn-ea"/>
                <a:cs typeface="+mn-cs"/>
              </a:rPr>
              <a:t>tddmvc7</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IndexPost_ShouldRedirectTo_Step2()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 controller = new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(_</a:t>
            </a:r>
            <a:r>
              <a:rPr lang="en-US" sz="1200" b="0" kern="1200" dirty="0" err="1" smtClean="0">
                <a:solidFill>
                  <a:schemeClr val="tx1"/>
                </a:solidFill>
                <a:latin typeface="+mn-lt"/>
                <a:ea typeface="+mn-ea"/>
                <a:cs typeface="+mn-cs"/>
              </a:rPr>
              <a:t>loggingServiceFake</a:t>
            </a:r>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customerServiceFake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ActionResult</a:t>
            </a:r>
            <a:r>
              <a:rPr lang="en-US" sz="1200" b="0" kern="1200" dirty="0" smtClean="0">
                <a:solidFill>
                  <a:schemeClr val="tx1"/>
                </a:solidFill>
                <a:latin typeface="+mn-lt"/>
                <a:ea typeface="+mn-ea"/>
                <a:cs typeface="+mn-cs"/>
              </a:rPr>
              <a:t> result = </a:t>
            </a:r>
            <a:r>
              <a:rPr lang="en-US" sz="1200" b="0" kern="1200" dirty="0" err="1" smtClean="0">
                <a:solidFill>
                  <a:schemeClr val="tx1"/>
                </a:solidFill>
                <a:latin typeface="+mn-lt"/>
                <a:ea typeface="+mn-ea"/>
                <a:cs typeface="+mn-cs"/>
              </a:rPr>
              <a:t>controller.Index</a:t>
            </a:r>
            <a:r>
              <a:rPr lang="en-US" sz="1200" b="0" kern="1200" dirty="0" smtClean="0">
                <a:solidFill>
                  <a:schemeClr val="tx1"/>
                </a:solidFill>
                <a:latin typeface="+mn-lt"/>
                <a:ea typeface="+mn-ea"/>
                <a:cs typeface="+mn-cs"/>
              </a:rPr>
              <a:t>(new </a:t>
            </a:r>
            <a:r>
              <a:rPr lang="en-US" sz="1200" b="0" kern="1200" dirty="0" err="1" smtClean="0">
                <a:solidFill>
                  <a:schemeClr val="tx1"/>
                </a:solidFill>
                <a:latin typeface="+mn-lt"/>
                <a:ea typeface="+mn-ea"/>
                <a:cs typeface="+mn-cs"/>
              </a:rPr>
              <a:t>Common.Domain.Customer</a:t>
            </a:r>
            <a:r>
              <a:rPr lang="en-US" sz="1200" b="0" kern="1200" dirty="0" smtClean="0">
                <a:solidFill>
                  <a:schemeClr val="tx1"/>
                </a:solidFill>
                <a:latin typeface="+mn-lt"/>
                <a:ea typeface="+mn-ea"/>
                <a:cs typeface="+mn-cs"/>
              </a:rPr>
              <a:t> {Id = 1});</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result.AssertActionRedirect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ToAction</a:t>
            </a:r>
            <a:r>
              <a:rPr lang="en-US" sz="1200" b="0" kern="1200" dirty="0" smtClean="0">
                <a:solidFill>
                  <a:schemeClr val="tx1"/>
                </a:solidFill>
                <a:latin typeface="+mn-lt"/>
                <a:ea typeface="+mn-ea"/>
                <a:cs typeface="+mn-cs"/>
              </a:rPr>
              <a:t>("Step2");</a:t>
            </a:r>
          </a:p>
          <a:p>
            <a:r>
              <a:rPr lang="en-US" sz="1200" b="0" kern="1200" dirty="0" smtClean="0">
                <a:solidFill>
                  <a:schemeClr val="tx1"/>
                </a:solidFill>
                <a:latin typeface="+mn-lt"/>
                <a:ea typeface="+mn-ea"/>
                <a:cs typeface="+mn-cs"/>
              </a:rPr>
              <a:t>	}</a:t>
            </a:r>
            <a:endParaRPr lang="en-US" sz="2000" b="0"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Allows you to enter text in input fields, click radio buttons, submit</a:t>
            </a:r>
            <a:r>
              <a:rPr lang="en-US" baseline="0" dirty="0" smtClean="0"/>
              <a:t> forms, click links, etc.</a:t>
            </a:r>
          </a:p>
          <a:p>
            <a:pPr eaLnBrk="1" hangingPunct="1">
              <a:spcBef>
                <a:spcPct val="0"/>
              </a:spcBef>
            </a:pPr>
            <a:endParaRPr lang="en-US" baseline="0" dirty="0" smtClean="0"/>
          </a:p>
          <a:p>
            <a:pPr eaLnBrk="1" hangingPunct="1">
              <a:spcBef>
                <a:spcPct val="0"/>
              </a:spcBef>
            </a:pPr>
            <a:r>
              <a:rPr lang="en-US" baseline="0" dirty="0" smtClean="0"/>
              <a:t>** Important to note this is not an end to end UI testing solution…it is for testing the UI at a unit level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Open </a:t>
            </a:r>
            <a:r>
              <a:rPr lang="en-US" sz="1400" b="1" baseline="0" dirty="0" err="1" smtClean="0"/>
              <a:t>IndexTest.cs</a:t>
            </a:r>
            <a:endParaRPr lang="en-US" sz="1400" b="0" baseline="0" dirty="0" smtClean="0"/>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marR="0" lvl="1" indent="-342900" algn="l" defTabSz="914400" rtl="0" eaLnBrk="0" fontAlgn="base" latinLnBrk="0" hangingPunct="0">
              <a:lnSpc>
                <a:spcPct val="100000"/>
              </a:lnSpc>
              <a:spcBef>
                <a:spcPct val="30000"/>
              </a:spcBef>
              <a:spcAft>
                <a:spcPct val="0"/>
              </a:spcAft>
              <a:buClrTx/>
              <a:buSzTx/>
              <a:buFontTx/>
              <a:buAutoNum type="arabicPeriod" startAt="5"/>
              <a:tabLst/>
              <a:defRPr/>
            </a:pPr>
            <a:r>
              <a:rPr lang="en-US" sz="1400" b="1" baseline="0" dirty="0" smtClean="0"/>
              <a:t>tddmvc8 </a:t>
            </a:r>
          </a:p>
          <a:p>
            <a:pPr marL="1200150" marR="0" lvl="2" indent="-285750" algn="l" defTabSz="914400" rtl="0" eaLnBrk="0" fontAlgn="base" latinLnBrk="0" hangingPunct="0">
              <a:lnSpc>
                <a:spcPct val="100000"/>
              </a:lnSpc>
              <a:spcBef>
                <a:spcPct val="30000"/>
              </a:spcBef>
              <a:spcAft>
                <a:spcPct val="0"/>
              </a:spcAft>
              <a:buClrTx/>
              <a:buSzTx/>
              <a:buFontTx/>
              <a:buChar char="-"/>
              <a:tabLst/>
              <a:defRPr/>
            </a:pPr>
            <a:r>
              <a:rPr lang="en-US" sz="1400" b="0" baseline="0" dirty="0" smtClean="0"/>
              <a:t>Create a test for “</a:t>
            </a:r>
            <a:r>
              <a:rPr lang="en-US" sz="1400" b="1" baseline="0" dirty="0" err="1" smtClean="0"/>
              <a:t>CustomerIndex_ShouldBeDisplayed_AsThe_DefaultPage</a:t>
            </a:r>
            <a:r>
              <a:rPr lang="en-US" sz="1400" b="0" baseline="0" dirty="0" smtClean="0"/>
              <a:t>”</a:t>
            </a:r>
            <a:endParaRPr lang="en-US" sz="1400" b="0" i="0" baseline="0" dirty="0" smtClean="0"/>
          </a:p>
          <a:p>
            <a:pPr marL="1200150" lvl="2" indent="-285750" algn="l">
              <a:buFontTx/>
              <a:buChar char="-"/>
            </a:pPr>
            <a:r>
              <a:rPr lang="en-US" sz="1400" b="0" i="0" baseline="0" dirty="0" smtClean="0"/>
              <a:t>In this case we want to verify that we are on the “Customer Index” page and we do that by looking at the title</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endParaRPr lang="en-US" sz="1400" b="1" i="0" baseline="0" dirty="0" smtClean="0"/>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1200150" lvl="2" indent="-285750" algn="l">
              <a:buFontTx/>
              <a:buChar char="-"/>
            </a:pPr>
            <a:r>
              <a:rPr lang="en-US" sz="1400" b="0" i="0" baseline="0" dirty="0" smtClean="0"/>
              <a:t>Let’s make sure the </a:t>
            </a:r>
            <a:r>
              <a:rPr lang="en-US" sz="1400" b="0" i="0" baseline="0" dirty="0" err="1" smtClean="0"/>
              <a:t>firstName</a:t>
            </a:r>
            <a:r>
              <a:rPr lang="en-US" sz="1400" b="0" i="0" baseline="0" dirty="0" smtClean="0"/>
              <a:t> field is displayed – we will use the browser dev tools to figure out what we are looking for</a:t>
            </a:r>
          </a:p>
          <a:p>
            <a:pPr marL="1200150" lvl="2" indent="-285750" algn="l">
              <a:buFontTx/>
              <a:buChar char="-"/>
            </a:pPr>
            <a:r>
              <a:rPr lang="en-US" sz="1400" b="1" i="0" baseline="0" dirty="0" smtClean="0"/>
              <a:t>tddmvc9</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a:t>
            </a:r>
            <a:r>
              <a:rPr lang="en-US" sz="1200" b="0" kern="1200" dirty="0" err="1" smtClean="0">
                <a:solidFill>
                  <a:schemeClr val="tx1"/>
                </a:solidFill>
                <a:latin typeface="+mn-lt"/>
                <a:ea typeface="+mn-ea"/>
                <a:cs typeface="+mn-cs"/>
              </a:rPr>
              <a:t>CustomerIndex_ShouldContain_DisplayFor_FirstName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            //Act</a:t>
            </a:r>
          </a:p>
          <a:p>
            <a:r>
              <a:rPr lang="en-US" sz="1200" b="0" kern="1200" baseline="0" dirty="0" smtClean="0">
                <a:solidFill>
                  <a:schemeClr val="tx1"/>
                </a:solidFill>
                <a:latin typeface="+mn-lt"/>
                <a:ea typeface="+mn-ea"/>
                <a:cs typeface="+mn-cs"/>
              </a:rPr>
              <a:t>	            Label result = _</a:t>
            </a:r>
            <a:r>
              <a:rPr lang="en-US" sz="1200" b="0" kern="1200" baseline="0" dirty="0" err="1" smtClean="0">
                <a:solidFill>
                  <a:schemeClr val="tx1"/>
                </a:solidFill>
                <a:latin typeface="+mn-lt"/>
                <a:ea typeface="+mn-ea"/>
                <a:cs typeface="+mn-cs"/>
              </a:rPr>
              <a:t>browser.Label</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firstName</a:t>
            </a:r>
            <a:r>
              <a:rPr lang="en-US" sz="1200" b="0" kern="1200" baseline="0" dirty="0" smtClean="0">
                <a:solidFill>
                  <a:schemeClr val="tx1"/>
                </a:solidFill>
                <a:latin typeface="+mn-lt"/>
                <a:ea typeface="+mn-ea"/>
                <a:cs typeface="+mn-cs"/>
              </a:rPr>
              <a:t>”);</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result.ShouldNotBeNull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tddmvc10</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Clicking_Next_ShouldDisplayThe_Step2Page()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Arange</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string url = "http://localhost:11074/";</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("next").Click();</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browser.Title.ShouldEqual</a:t>
            </a:r>
            <a:r>
              <a:rPr lang="en-US" sz="1200" b="0" kern="1200" dirty="0" smtClean="0">
                <a:solidFill>
                  <a:schemeClr val="tx1"/>
                </a:solidFill>
                <a:latin typeface="+mn-lt"/>
                <a:ea typeface="+mn-ea"/>
                <a:cs typeface="+mn-cs"/>
              </a:rPr>
              <a:t>("Step 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browser.Close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browser.Dispose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914400" lvl="1" indent="-457200">
              <a:buAutoNum type="arabicPeriod" startAt="13"/>
            </a:pPr>
            <a:r>
              <a:rPr lang="en-US" sz="2000" b="0" i="0" kern="1200" baseline="0" dirty="0" smtClean="0">
                <a:solidFill>
                  <a:schemeClr val="tx1"/>
                </a:solidFill>
                <a:latin typeface="+mn-lt"/>
                <a:ea typeface="+mn-ea"/>
                <a:cs typeface="+mn-cs"/>
              </a:rPr>
              <a:t>How about testing an input form…</a:t>
            </a:r>
            <a:r>
              <a:rPr lang="en-US" sz="2000" b="1" i="0" kern="1200" baseline="0" dirty="0" smtClean="0">
                <a:solidFill>
                  <a:schemeClr val="tx1"/>
                </a:solidFill>
                <a:latin typeface="+mn-lt"/>
                <a:ea typeface="+mn-ea"/>
                <a:cs typeface="+mn-cs"/>
              </a:rPr>
              <a:t>show </a:t>
            </a:r>
            <a:r>
              <a:rPr lang="en-US" sz="2000" b="1" i="0" kern="1200" baseline="0" dirty="0" err="1" smtClean="0">
                <a:solidFill>
                  <a:schemeClr val="tx1"/>
                </a:solidFill>
                <a:latin typeface="+mn-lt"/>
                <a:ea typeface="+mn-ea"/>
                <a:cs typeface="+mn-cs"/>
              </a:rPr>
              <a:t>CreateTest</a:t>
            </a:r>
            <a:endParaRPr lang="en-US" sz="2000" b="1" i="0" kern="1200" baseline="0" dirty="0" smtClean="0">
              <a:solidFill>
                <a:schemeClr val="tx1"/>
              </a:solidFill>
              <a:latin typeface="+mn-lt"/>
              <a:ea typeface="+mn-ea"/>
              <a:cs typeface="+mn-cs"/>
            </a:endParaRPr>
          </a:p>
          <a:p>
            <a:pPr marL="457200" lvl="1" indent="0">
              <a:buNone/>
            </a:pPr>
            <a:endParaRPr lang="en-US" sz="2000" b="1" i="0" kern="1200" baseline="0" dirty="0" smtClean="0">
              <a:solidFill>
                <a:schemeClr val="tx1"/>
              </a:solidFill>
              <a:latin typeface="+mn-lt"/>
              <a:ea typeface="+mn-ea"/>
              <a:cs typeface="+mn-cs"/>
            </a:endParaRPr>
          </a:p>
          <a:p>
            <a:pPr marL="457200" indent="-457200">
              <a:buAutoNum type="arabicPeriod" startAt="13"/>
            </a:pPr>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tddmvc11</a:t>
            </a:r>
          </a:p>
          <a:p>
            <a:pPr lvl="1"/>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0" kern="1200" dirty="0" smtClean="0">
                <a:solidFill>
                  <a:schemeClr val="tx1"/>
                </a:solidFill>
                <a:latin typeface="+mn-lt"/>
                <a:ea typeface="+mn-ea"/>
                <a:cs typeface="+mn-cs"/>
              </a:rPr>
              <a:t>            //Arrange</a:t>
            </a:r>
          </a:p>
          <a:p>
            <a:pPr lvl="2"/>
            <a:r>
              <a:rPr lang="en-US" sz="1200" b="0" kern="1200" dirty="0" smtClean="0">
                <a:solidFill>
                  <a:schemeClr val="tx1"/>
                </a:solidFill>
                <a:latin typeface="+mn-lt"/>
                <a:ea typeface="+mn-ea"/>
                <a:cs typeface="+mn-cs"/>
              </a:rPr>
              <a:t>            _browser = new IE(Url);</a:t>
            </a:r>
          </a:p>
          <a:p>
            <a:pPr lvl="2"/>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2"/>
            <a:r>
              <a:rPr lang="en-US" sz="1200" b="0" kern="1200" dirty="0" smtClean="0">
                <a:solidFill>
                  <a:schemeClr val="tx1"/>
                </a:solidFill>
                <a:latin typeface="+mn-lt"/>
                <a:ea typeface="+mn-ea"/>
                <a:cs typeface="+mn-cs"/>
              </a:rPr>
              <a:t>            //Act</a:t>
            </a:r>
          </a:p>
          <a:p>
            <a:pPr lvl="2"/>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//Assert</a:t>
            </a:r>
          </a:p>
          <a:p>
            <a:pPr lvl="2"/>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result.InnerHtml.ShouldEqual</a:t>
            </a:r>
            <a:r>
              <a:rPr lang="en-US" sz="1200" b="0" kern="1200" dirty="0" smtClean="0">
                <a:solidFill>
                  <a:schemeClr val="tx1"/>
                </a:solidFill>
                <a:latin typeface="+mn-lt"/>
                <a:ea typeface="+mn-ea"/>
                <a:cs typeface="+mn-cs"/>
              </a:rPr>
              <a:t>("First Name is required");</a:t>
            </a:r>
          </a:p>
          <a:p>
            <a:pPr lvl="2"/>
            <a:r>
              <a:rPr lang="en-US" sz="1200" b="0"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tddmvc12</a:t>
            </a:r>
          </a:p>
          <a:p>
            <a:pPr marL="457200" lvl="1" indent="0">
              <a:buNone/>
            </a:pPr>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0" kern="1200" dirty="0" smtClean="0">
                <a:solidFill>
                  <a:schemeClr val="tx1"/>
                </a:solidFill>
                <a:latin typeface="+mn-lt"/>
                <a:ea typeface="+mn-ea"/>
                <a:cs typeface="+mn-cs"/>
              </a:rPr>
              <a:t>            //Arrange</a:t>
            </a:r>
          </a:p>
          <a:p>
            <a:pPr lvl="1"/>
            <a:r>
              <a:rPr lang="en-US" sz="1200" b="0" kern="1200" dirty="0" smtClean="0">
                <a:solidFill>
                  <a:schemeClr val="tx1"/>
                </a:solidFill>
                <a:latin typeface="+mn-lt"/>
                <a:ea typeface="+mn-ea"/>
                <a:cs typeface="+mn-cs"/>
              </a:rPr>
              <a:t>            _browser = new IE(Url);</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browser.TextField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TypeText</a:t>
            </a:r>
            <a:r>
              <a:rPr lang="en-US" sz="1200" b="0" kern="1200" dirty="0" smtClean="0">
                <a:solidFill>
                  <a:schemeClr val="tx1"/>
                </a:solidFill>
                <a:latin typeface="+mn-lt"/>
                <a:ea typeface="+mn-ea"/>
                <a:cs typeface="+mn-cs"/>
              </a:rPr>
              <a:t>("Joe");</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1"/>
            <a:r>
              <a:rPr lang="en-US" sz="1200" b="0" kern="1200" dirty="0" smtClean="0">
                <a:solidFill>
                  <a:schemeClr val="tx1"/>
                </a:solidFill>
                <a:latin typeface="+mn-lt"/>
                <a:ea typeface="+mn-ea"/>
                <a:cs typeface="+mn-cs"/>
              </a:rPr>
              <a:t>            //Act</a:t>
            </a:r>
          </a:p>
          <a:p>
            <a:pPr lvl="1"/>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 "</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//Assert</a:t>
            </a:r>
          </a:p>
          <a:p>
            <a:pPr lvl="1"/>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result.Exists.ShouldBeFalse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t>
            </a:r>
            <a:endParaRPr lang="en-US" sz="1100" b="0"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That</a:t>
            </a:r>
            <a:r>
              <a:rPr lang="en-US" baseline="0" dirty="0" smtClean="0"/>
              <a:t> wrap’s up the session but before fielding questions I want to summarize what we covered</a:t>
            </a:r>
          </a:p>
          <a:p>
            <a:pPr marL="171450" indent="-171450" eaLnBrk="1" hangingPunct="1">
              <a:spcBef>
                <a:spcPct val="0"/>
              </a:spcBef>
              <a:buFontTx/>
              <a:buChar char="-"/>
            </a:pPr>
            <a:r>
              <a:rPr lang="en-US" baseline="0" dirty="0" smtClean="0"/>
              <a:t>We covered the importance of TDD and discussed why you absolutely should be doing it</a:t>
            </a:r>
          </a:p>
          <a:p>
            <a:pPr marL="171450" indent="-171450" eaLnBrk="1" hangingPunct="1">
              <a:spcBef>
                <a:spcPct val="0"/>
              </a:spcBef>
              <a:buFontTx/>
              <a:buChar char="-"/>
            </a:pPr>
            <a:r>
              <a:rPr lang="en-US" baseline="0" dirty="0" smtClean="0"/>
              <a:t>We the talked about the concepts and practices that are required to do TDD correctly</a:t>
            </a:r>
          </a:p>
          <a:p>
            <a:pPr marL="171450" indent="-171450" eaLnBrk="1" hangingPunct="1">
              <a:spcBef>
                <a:spcPct val="0"/>
              </a:spcBef>
              <a:buFontTx/>
              <a:buChar char="-"/>
            </a:pPr>
            <a:r>
              <a:rPr lang="en-US" baseline="0" dirty="0" smtClean="0"/>
              <a:t>After that we discussed ASP.NET MVC and how it is a different beast from what we have seen from Microsoft in the past</a:t>
            </a:r>
          </a:p>
          <a:p>
            <a:pPr marL="171450" indent="-171450" eaLnBrk="1" hangingPunct="1">
              <a:spcBef>
                <a:spcPct val="0"/>
              </a:spcBef>
              <a:buFontTx/>
              <a:buChar char="-"/>
            </a:pPr>
            <a:r>
              <a:rPr lang="en-US" dirty="0" smtClean="0"/>
              <a:t>And then</a:t>
            </a:r>
            <a:r>
              <a:rPr lang="en-US" baseline="0" dirty="0" smtClean="0"/>
              <a:t> we dove in to how we can test MVC specific functionality such as routes and controllers</a:t>
            </a:r>
          </a:p>
          <a:p>
            <a:pPr marL="171450" indent="-171450" eaLnBrk="1" hangingPunct="1">
              <a:spcBef>
                <a:spcPct val="0"/>
              </a:spcBef>
              <a:buFontTx/>
              <a:buChar char="-"/>
            </a:pPr>
            <a:r>
              <a:rPr lang="en-US" baseline="0" dirty="0" smtClean="0"/>
              <a:t>And we wrapped up by looking at automated UI testing with WatiN</a:t>
            </a:r>
          </a:p>
          <a:p>
            <a:pPr marL="171450" indent="-171450" eaLnBrk="1" hangingPunct="1">
              <a:spcBef>
                <a:spcPct val="0"/>
              </a:spcBef>
              <a:buFontTx/>
              <a:buChar char="-"/>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05290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028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So let’s start out with a quick</a:t>
            </a:r>
            <a:r>
              <a:rPr lang="en-US" sz="1600" baseline="0" dirty="0" smtClean="0"/>
              <a:t> 3 question, pop quiz.  No cheating, we are on the honor system here. </a:t>
            </a:r>
            <a:r>
              <a:rPr lang="en-US" sz="1600" baseline="0" dirty="0" smtClean="0">
                <a:sym typeface="Wingdings" pitchFamily="2" charset="2"/>
              </a:rPr>
              <a:t></a:t>
            </a:r>
            <a:endParaRPr lang="en-US" sz="1600" dirty="0" smtClean="0"/>
          </a:p>
          <a:p>
            <a:endParaRPr lang="en-US" sz="16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Have you ever had to deal with spaghetti</a:t>
            </a:r>
            <a:r>
              <a:rPr lang="en-US" baseline="0" dirty="0" smtClean="0"/>
              <a:t> code, either your own or someone else’s?</a:t>
            </a:r>
            <a:endParaRPr lang="en-US" dirty="0" smtClean="0"/>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842174"/>
            <a:ext cx="7315200" cy="1766146"/>
          </a:xfrm>
        </p:spPr>
        <p:txBody>
          <a:bodyPr>
            <a:normAutofit/>
          </a:bodyPr>
          <a:lstStyle>
            <a:lvl1pPr marL="0" indent="0" algn="ctr">
              <a:buNone/>
              <a:defRPr sz="2560">
                <a:solidFill>
                  <a:schemeClr val="bg1">
                    <a:lumMod val="50000"/>
                  </a:schemeClr>
                </a:solidFill>
              </a:defRPr>
            </a:lvl1pPr>
            <a:lvl2pPr marL="487695" indent="0" algn="ctr">
              <a:buNone/>
              <a:defRPr sz="2987"/>
            </a:lvl2pPr>
            <a:lvl3pPr marL="975390" indent="0" algn="ctr">
              <a:buNone/>
              <a:defRPr sz="2560"/>
            </a:lvl3pPr>
            <a:lvl4pPr marL="1463086" indent="0" algn="ctr">
              <a:buNone/>
              <a:defRPr sz="2133"/>
            </a:lvl4pPr>
            <a:lvl5pPr marL="1950781" indent="0" algn="ctr">
              <a:buNone/>
              <a:defRPr sz="2133"/>
            </a:lvl5pPr>
            <a:lvl6pPr marL="2438476" indent="0" algn="ctr">
              <a:buNone/>
              <a:defRPr sz="2133"/>
            </a:lvl6pPr>
            <a:lvl7pPr marL="2926171" indent="0" algn="ctr">
              <a:buNone/>
              <a:defRPr sz="2133"/>
            </a:lvl7pPr>
            <a:lvl8pPr marL="3413867" indent="0" algn="ctr">
              <a:buNone/>
              <a:defRPr sz="2133"/>
            </a:lvl8pPr>
            <a:lvl9pPr marL="3901562" indent="0" algn="ctr">
              <a:buNone/>
              <a:defRPr sz="2133"/>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805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1950722"/>
            <a:ext cx="829056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575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384386"/>
            <a:ext cx="2042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19" y="384388"/>
            <a:ext cx="6126481"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1061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875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520" y="1826584"/>
            <a:ext cx="8290560" cy="3041289"/>
          </a:xfrm>
        </p:spPr>
        <p:txBody>
          <a:bodyPr anchor="b">
            <a:normAutofit/>
          </a:bodyPr>
          <a:lstStyle>
            <a:lvl1pPr>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731520" y="4856144"/>
            <a:ext cx="8290560" cy="1600199"/>
          </a:xfrm>
        </p:spPr>
        <p:txBody>
          <a:bodyPr anchor="t">
            <a:normAutofit/>
          </a:bodyPr>
          <a:lstStyle>
            <a:lvl1pPr marL="0" indent="0">
              <a:buNone/>
              <a:defRPr sz="2560">
                <a:solidFill>
                  <a:schemeClr val="tx1">
                    <a:lumMod val="75000"/>
                    <a:lumOff val="2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0510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19" y="1950722"/>
            <a:ext cx="4089862"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37760" y="1950722"/>
            <a:ext cx="4084320"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9671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519" y="1793975"/>
            <a:ext cx="4069542" cy="880746"/>
          </a:xfrm>
        </p:spPr>
        <p:txBody>
          <a:bodyPr anchor="b">
            <a:normAutofit/>
          </a:bodyPr>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731519" y="2674722"/>
            <a:ext cx="4069542"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37761" y="1793974"/>
            <a:ext cx="4084320" cy="880745"/>
          </a:xfrm>
        </p:spPr>
        <p:txBody>
          <a:bodyPr anchor="b"/>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4937761" y="2674722"/>
            <a:ext cx="4084320"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368038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98990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4076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2"/>
            <a:ext cx="3145536" cy="1706877"/>
          </a:xfrm>
        </p:spPr>
        <p:txBody>
          <a:bodyPr anchor="b">
            <a:normAutofit/>
          </a:bodyPr>
          <a:lstStyle>
            <a:lvl1pPr>
              <a:defRPr sz="3413" b="0"/>
            </a:lvl1pPr>
          </a:lstStyle>
          <a:p>
            <a:r>
              <a:rPr lang="en-US" smtClean="0"/>
              <a:t>Click to edit Master title style</a:t>
            </a:r>
            <a:endParaRPr lang="en-US" dirty="0"/>
          </a:p>
        </p:txBody>
      </p:sp>
      <p:sp>
        <p:nvSpPr>
          <p:cNvPr id="3" name="Content Placeholder 2"/>
          <p:cNvSpPr>
            <a:spLocks noGrp="1"/>
          </p:cNvSpPr>
          <p:nvPr>
            <p:ph idx="1"/>
          </p:nvPr>
        </p:nvSpPr>
        <p:spPr>
          <a:xfrm>
            <a:off x="4145280" y="1056640"/>
            <a:ext cx="4937760" cy="5201920"/>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2998" y="2194560"/>
            <a:ext cx="3145536" cy="4064001"/>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799060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0"/>
            <a:ext cx="3145536" cy="1706880"/>
          </a:xfrm>
        </p:spPr>
        <p:txBody>
          <a:bodyPr anchor="b">
            <a:normAutofit/>
          </a:bodyPr>
          <a:lstStyle>
            <a:lvl1pPr>
              <a:defRPr sz="3413" b="0"/>
            </a:lvl1pPr>
          </a:lstStyle>
          <a:p>
            <a:r>
              <a:rPr lang="en-US" smtClean="0"/>
              <a:t>Click to edit Master title style</a:t>
            </a:r>
            <a:endParaRPr lang="en-US" dirty="0"/>
          </a:p>
        </p:txBody>
      </p:sp>
      <p:sp>
        <p:nvSpPr>
          <p:cNvPr id="3" name="Picture Placeholder 2"/>
          <p:cNvSpPr>
            <a:spLocks noGrp="1"/>
          </p:cNvSpPr>
          <p:nvPr>
            <p:ph type="pic" idx="1"/>
          </p:nvPr>
        </p:nvSpPr>
        <p:spPr>
          <a:xfrm>
            <a:off x="4145280" y="1056640"/>
            <a:ext cx="4937760" cy="5201920"/>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672998" y="2194560"/>
            <a:ext cx="3145536" cy="4064000"/>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252225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90144"/>
            <a:ext cx="829056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1950722"/>
            <a:ext cx="829056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7536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96958" y="6747062"/>
            <a:ext cx="1138551" cy="487680"/>
          </a:xfrm>
          <a:prstGeom prst="rect">
            <a:avLst/>
          </a:prstGeom>
        </p:spPr>
      </p:pic>
    </p:spTree>
    <p:extLst>
      <p:ext uri="{BB962C8B-B14F-4D97-AF65-F5344CB8AC3E}">
        <p14:creationId xmlns:p14="http://schemas.microsoft.com/office/powerpoint/2010/main" val="216976653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Wingdings 2" pitchFamily="18" charset="2"/>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Wingdings 2" pitchFamily="18" charset="2"/>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ts val="533"/>
        </a:spcBef>
        <a:buFont typeface="Wingdings 2" pitchFamily="18" charset="2"/>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5pPr>
      <a:lvl6pPr marL="268232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6pPr>
      <a:lvl7pPr marL="3170019"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7pPr>
      <a:lvl8pPr marL="365771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8pPr>
      <a:lvl9pPr marL="4145410"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mvccontrib.codepl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KBurnell@SkylineTechnologies.com" TargetMode="External"/><Relationship Id="rId7" Type="http://schemas.openxmlformats.org/officeDocument/2006/relationships/hyperlink" Target="http://www.watin.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mvccontrib.codeplex.com/" TargetMode="External"/><Relationship Id="rId5" Type="http://schemas.openxmlformats.org/officeDocument/2006/relationships/hyperlink" Target="http://www.ncrunch.net/" TargetMode="External"/><Relationship Id="rId4" Type="http://schemas.openxmlformats.org/officeDocument/2006/relationships/hyperlink" Target="http://www.jetbrains.com/ReSharp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0122" y="1835995"/>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3638753" y="3088912"/>
            <a:ext cx="2483494" cy="248349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7" name="Rectangle 3"/>
          <p:cNvSpPr txBox="1">
            <a:spLocks noChangeArrowheads="1"/>
          </p:cNvSpPr>
          <p:nvPr/>
        </p:nvSpPr>
        <p:spPr bwMode="auto">
          <a:xfrm>
            <a:off x="731520" y="2096412"/>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Integration Testing</a:t>
            </a:r>
          </a:p>
          <a:p>
            <a:r>
              <a:rPr lang="en-US" sz="2400" kern="0" dirty="0">
                <a:solidFill>
                  <a:srgbClr val="000000"/>
                </a:solidFill>
              </a:rPr>
              <a:t>Regression Testing</a:t>
            </a:r>
          </a:p>
          <a:p>
            <a:pPr lvl="0"/>
            <a:r>
              <a:rPr lang="en-US" sz="2400" kern="0" dirty="0">
                <a:solidFill>
                  <a:srgbClr val="000000"/>
                </a:solidFill>
              </a:rPr>
              <a:t>User Acceptance Testing (UAT)</a:t>
            </a:r>
          </a:p>
          <a:p>
            <a:pPr lvl="0"/>
            <a:r>
              <a:rPr lang="en-US" sz="2400" kern="0" dirty="0">
                <a:solidFill>
                  <a:srgbClr val="000000"/>
                </a:solidFill>
              </a:rPr>
              <a:t>Performance Testing</a:t>
            </a:r>
          </a:p>
          <a:p>
            <a:pPr lvl="0"/>
            <a:r>
              <a:rPr lang="en-US" sz="2400" kern="0" dirty="0">
                <a:solidFill>
                  <a:srgbClr val="000000"/>
                </a:solidFill>
              </a:rPr>
              <a:t>Load Testing</a:t>
            </a:r>
          </a:p>
          <a:p>
            <a:pPr lvl="0"/>
            <a:r>
              <a:rPr lang="en-US" sz="2400" kern="0" dirty="0">
                <a:solidFill>
                  <a:srgbClr val="000000"/>
                </a:solidFill>
              </a:rPr>
              <a:t>Stress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64083" y="381000"/>
            <a:ext cx="895148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841833" y="1496191"/>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7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13449" y="381000"/>
            <a:ext cx="8963842" cy="941388"/>
          </a:xfrm>
        </p:spPr>
        <p:txBody>
          <a:bodyPr/>
          <a:lstStyle/>
          <a:p>
            <a:pPr>
              <a:defRPr/>
            </a:pPr>
            <a:r>
              <a:rPr lang="en-US" dirty="0" smtClean="0"/>
              <a:t>Unit Testing</a:t>
            </a:r>
            <a:r>
              <a:rPr lang="en-US" dirty="0"/>
              <a:t> </a:t>
            </a:r>
            <a:r>
              <a:rPr lang="en-US" dirty="0" smtClean="0"/>
              <a:t>is the </a:t>
            </a:r>
            <a:r>
              <a:rPr lang="en-US" b="1" dirty="0"/>
              <a:t>k</a:t>
            </a:r>
            <a:r>
              <a:rPr lang="en-US" b="1" dirty="0" smtClean="0"/>
              <a:t>ey</a:t>
            </a:r>
            <a:r>
              <a:rPr lang="en-US" dirty="0" smtClean="0"/>
              <a:t> 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2186" y="3914686"/>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07266" y="381000"/>
            <a:ext cx="8414307" cy="941388"/>
          </a:xfrm>
        </p:spPr>
        <p:txBody>
          <a:bodyPr>
            <a:normAutofit/>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99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258226" y="3368611"/>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436595" y="1809441"/>
            <a:ext cx="9317005"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a:t>Automated and repeatable</a:t>
            </a:r>
          </a:p>
          <a:p>
            <a:r>
              <a:rPr lang="en-US" sz="2800" dirty="0"/>
              <a:t>Easy to implement</a:t>
            </a:r>
          </a:p>
          <a:p>
            <a:r>
              <a:rPr lang="en-US" sz="2800" dirty="0"/>
              <a:t>On demand/push of a button</a:t>
            </a:r>
          </a:p>
          <a:p>
            <a:r>
              <a:rPr lang="en-US" sz="2800" dirty="0"/>
              <a:t>Fast</a:t>
            </a:r>
          </a:p>
          <a:p>
            <a:r>
              <a:rPr lang="en-US" sz="2800" dirty="0"/>
              <a:t>Isolated</a:t>
            </a:r>
          </a:p>
          <a:p>
            <a:endParaRPr lang="en-US" sz="2400"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lstStyle/>
          <a:p>
            <a:pPr>
              <a:defRPr/>
            </a:pPr>
            <a:r>
              <a:rPr lang="en-US" dirty="0" smtClean="0"/>
              <a:t>Concepts and </a:t>
            </a:r>
            <a:r>
              <a:rPr lang="en-US" dirty="0"/>
              <a:t>s</a:t>
            </a:r>
            <a:r>
              <a:rPr lang="en-US" dirty="0" smtClean="0"/>
              <a:t>tuff</a:t>
            </a:r>
          </a:p>
        </p:txBody>
      </p:sp>
      <p:sp>
        <p:nvSpPr>
          <p:cNvPr id="18" name="Rectangle 3"/>
          <p:cNvSpPr txBox="1">
            <a:spLocks noChangeArrowheads="1"/>
          </p:cNvSpPr>
          <p:nvPr/>
        </p:nvSpPr>
        <p:spPr bwMode="auto">
          <a:xfrm>
            <a:off x="536927" y="1496190"/>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Assert</a:t>
            </a:r>
          </a:p>
          <a:p>
            <a:endParaRPr lang="en-US" sz="2400" dirty="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03100" y="570935"/>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940"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76335"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Rectangle 4"/>
          <p:cNvSpPr/>
          <p:nvPr/>
        </p:nvSpPr>
        <p:spPr bwMode="auto">
          <a:xfrm>
            <a:off x="3076979" y="3237576"/>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3242257" y="4039843"/>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9880" y="595313"/>
            <a:ext cx="8761413" cy="838200"/>
          </a:xfrm>
        </p:spPr>
        <p:txBody>
          <a:bodyPr/>
          <a:lstStyle/>
          <a:p>
            <a:r>
              <a:rPr lang="en-US" dirty="0" smtClean="0"/>
              <a:t>I shall call it…</a:t>
            </a:r>
            <a:endParaRPr lang="en-US" dirty="0">
              <a:solidFill>
                <a:schemeClr val="accent2"/>
              </a:solidFill>
            </a:endParaRPr>
          </a:p>
        </p:txBody>
      </p:sp>
      <p:sp>
        <p:nvSpPr>
          <p:cNvPr id="4" name="Content Placeholder 4"/>
          <p:cNvSpPr>
            <a:spLocks noGrp="1"/>
          </p:cNvSpPr>
          <p:nvPr>
            <p:ph idx="1"/>
          </p:nvPr>
        </p:nvSpPr>
        <p:spPr>
          <a:xfrm>
            <a:off x="259880" y="1767148"/>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61313" y="5026415"/>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41809"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MVC</a:t>
            </a:r>
          </a:p>
        </p:txBody>
      </p:sp>
      <p:sp>
        <p:nvSpPr>
          <p:cNvPr id="14" name="Rectangle 13"/>
          <p:cNvSpPr/>
          <p:nvPr/>
        </p:nvSpPr>
        <p:spPr bwMode="auto">
          <a:xfrm>
            <a:off x="36718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59569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1443048" y="3961464"/>
            <a:ext cx="2301240" cy="1295400"/>
          </a:xfrm>
          <a:prstGeom prst="rect">
            <a:avLst/>
          </a:prstGeom>
          <a:solidFill>
            <a:schemeClr val="accent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55803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9541" y="3209946"/>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557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6093896" y="124679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2" name="Down Arrow 21"/>
          <p:cNvSpPr/>
          <p:nvPr/>
        </p:nvSpPr>
        <p:spPr bwMode="auto">
          <a:xfrm rot="7222280">
            <a:off x="8386675" y="501237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3" name="Down Arrow 22"/>
          <p:cNvSpPr/>
          <p:nvPr/>
        </p:nvSpPr>
        <p:spPr bwMode="auto">
          <a:xfrm rot="18485699">
            <a:off x="719873" y="3218423"/>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7614" y="595313"/>
            <a:ext cx="8761413" cy="838200"/>
          </a:xfrm>
        </p:spPr>
        <p:txBody>
          <a:bodyPr/>
          <a:lstStyle/>
          <a:p>
            <a:r>
              <a:rPr lang="en-US" dirty="0" smtClean="0"/>
              <a:t>Different approach for Microsoft</a:t>
            </a:r>
            <a:endParaRPr lang="en-US" dirty="0"/>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0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37465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err="1">
                <a:solidFill>
                  <a:schemeClr val="tx1"/>
                </a:solidFill>
              </a:rPr>
              <a:t>MvcContrib</a:t>
            </a:r>
            <a:endParaRPr lang="en-US" sz="4690" dirty="0">
              <a:solidFill>
                <a:schemeClr val="tx1"/>
              </a:solidFill>
            </a:endParaRPr>
          </a:p>
        </p:txBody>
      </p:sp>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663" y="5236618"/>
            <a:ext cx="2819400"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472474"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err="1"/>
              <a:t>CodePlex</a:t>
            </a:r>
            <a:r>
              <a:rPr lang="en-US" sz="2400" dirty="0"/>
              <a:t> project</a:t>
            </a:r>
          </a:p>
          <a:p>
            <a:r>
              <a:rPr lang="en-US" sz="2400" dirty="0"/>
              <a:t>Designed to add additional functionality</a:t>
            </a:r>
          </a:p>
          <a:p>
            <a:r>
              <a:rPr lang="en-US" sz="2400" dirty="0" err="1"/>
              <a:t>MvcContrib.TestHelper</a:t>
            </a:r>
            <a:endParaRPr lang="en-US" sz="2400" dirty="0"/>
          </a:p>
          <a:p>
            <a:r>
              <a:rPr lang="en-US" sz="2400" dirty="0">
                <a:hlinkClick r:id="rId4"/>
              </a:rPr>
              <a:t>http://www.MvcContrib.CodePlex.com</a:t>
            </a:r>
            <a:endParaRPr lang="en-US" sz="2100" dirty="0"/>
          </a:p>
          <a:p>
            <a:pPr lvl="1"/>
            <a:endParaRPr lang="en-US" sz="2100" dirty="0"/>
          </a:p>
        </p:txBody>
      </p:sp>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969965"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976313"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Microsoft MVP: ASP.NET</a:t>
            </a:r>
          </a:p>
          <a:p>
            <a:r>
              <a:rPr lang="en-US" sz="2400" dirty="0"/>
              <a:t>Senior Software Engineer II at Skyline Technologies</a:t>
            </a:r>
          </a:p>
          <a:p>
            <a:r>
              <a:rPr lang="en-US" sz="2400" dirty="0"/>
              <a:t>Been developing software for over 10 years</a:t>
            </a:r>
          </a:p>
          <a:p>
            <a:r>
              <a:rPr lang="en-US" sz="2400" dirty="0"/>
              <a:t>Primary focus on the Microsoft Web stack.</a:t>
            </a:r>
          </a:p>
          <a:p>
            <a:r>
              <a:rPr lang="en-US" sz="2400" dirty="0"/>
              <a:t>Local/Regional/National Speaker</a:t>
            </a:r>
          </a:p>
          <a:p>
            <a:r>
              <a:rPr lang="en-US" sz="2400" dirty="0"/>
              <a:t>Author (MSDN, Pluralsight)</a:t>
            </a:r>
          </a:p>
          <a:p>
            <a:r>
              <a:rPr lang="en-US" sz="2400" dirty="0"/>
              <a:t>President of Fox Valley .NET UG.</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81995"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Routing</a:t>
            </a:r>
          </a:p>
        </p:txBody>
      </p:sp>
      <p:sp>
        <p:nvSpPr>
          <p:cNvPr id="27" name="Rectangle 3"/>
          <p:cNvSpPr txBox="1">
            <a:spLocks noChangeArrowheads="1"/>
          </p:cNvSpPr>
          <p:nvPr/>
        </p:nvSpPr>
        <p:spPr bwMode="auto">
          <a:xfrm>
            <a:off x="460765"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Handles the incoming request</a:t>
            </a:r>
          </a:p>
          <a:p>
            <a:r>
              <a:rPr lang="en-US" sz="2400" dirty="0"/>
              <a:t>Maps to controller and action</a:t>
            </a:r>
          </a:p>
          <a:p>
            <a:r>
              <a:rPr lang="en-US" sz="2400" dirty="0"/>
              <a:t>Can get crazy complex</a:t>
            </a:r>
            <a:endParaRPr lang="en-US" sz="2100" dirty="0"/>
          </a:p>
          <a:p>
            <a:pPr lvl="1"/>
            <a:endParaRPr lang="en-US" sz="2100" dirty="0"/>
          </a:p>
          <a:p>
            <a:pPr lvl="1"/>
            <a:endParaRPr lang="en-US" sz="2100" dirty="0"/>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914" y="3102965"/>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756" y="595313"/>
            <a:ext cx="921525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b="1" dirty="0">
                <a:solidFill>
                  <a:schemeClr val="tx1"/>
                </a:solidFill>
              </a:rPr>
              <a:t>Demo: </a:t>
            </a:r>
            <a:r>
              <a:rPr lang="en-US" sz="4690" b="1" dirty="0" smtClean="0">
                <a:solidFill>
                  <a:schemeClr val="tx1"/>
                </a:solidFill>
              </a:rPr>
              <a:t> </a:t>
            </a:r>
            <a:r>
              <a:rPr lang="en-US" sz="4690" dirty="0" smtClean="0">
                <a:solidFill>
                  <a:schemeClr val="tx1"/>
                </a:solidFill>
              </a:rPr>
              <a:t>Abstracting &amp; </a:t>
            </a:r>
            <a:r>
              <a:rPr lang="en-US" sz="4690" dirty="0">
                <a:solidFill>
                  <a:schemeClr val="tx1"/>
                </a:solidFill>
              </a:rPr>
              <a:t>T</a:t>
            </a:r>
            <a:r>
              <a:rPr lang="en-US" sz="4690" dirty="0" smtClean="0">
                <a:solidFill>
                  <a:schemeClr val="tx1"/>
                </a:solidFill>
              </a:rPr>
              <a:t>esting </a:t>
            </a:r>
            <a:r>
              <a:rPr lang="en-US" sz="4690" dirty="0">
                <a:solidFill>
                  <a:schemeClr val="tx1"/>
                </a:solidFill>
              </a:rPr>
              <a:t>R</a:t>
            </a:r>
            <a:r>
              <a:rPr lang="en-US" sz="4690" dirty="0" smtClean="0">
                <a:solidFill>
                  <a:schemeClr val="tx1"/>
                </a:solidFill>
              </a:rPr>
              <a:t>outes</a:t>
            </a:r>
            <a:endParaRPr lang="en-US" sz="4690" b="1"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18940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Controller</a:t>
            </a:r>
          </a:p>
        </p:txBody>
      </p:sp>
      <p:sp>
        <p:nvSpPr>
          <p:cNvPr id="27" name="Rectangle 3"/>
          <p:cNvSpPr txBox="1">
            <a:spLocks noChangeArrowheads="1"/>
          </p:cNvSpPr>
          <p:nvPr/>
        </p:nvSpPr>
        <p:spPr bwMode="auto">
          <a:xfrm>
            <a:off x="311937"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Thin and light weight</a:t>
            </a:r>
          </a:p>
          <a:p>
            <a:r>
              <a:rPr lang="en-US" sz="2400" dirty="0"/>
              <a:t>Loosely coupled</a:t>
            </a:r>
          </a:p>
          <a:p>
            <a:r>
              <a:rPr lang="en-US" sz="2400" dirty="0"/>
              <a:t>Things to test:</a:t>
            </a:r>
          </a:p>
          <a:p>
            <a:pPr lvl="1"/>
            <a:r>
              <a:rPr lang="en-US" sz="2100" dirty="0"/>
              <a:t>Takes correct action</a:t>
            </a:r>
          </a:p>
          <a:p>
            <a:pPr lvl="1"/>
            <a:r>
              <a:rPr lang="en-US" sz="2100" dirty="0"/>
              <a:t>Includes the right stuff</a:t>
            </a:r>
          </a:p>
          <a:p>
            <a:pPr lvl="1"/>
            <a:endParaRPr lang="en-US" sz="2100" dirty="0"/>
          </a:p>
          <a:p>
            <a:pPr lvl="1"/>
            <a:endParaRPr lang="en-US" sz="21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998" y="3076575"/>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03200" y="595313"/>
            <a:ext cx="994602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a:solidFill>
                  <a:schemeClr val="tx1"/>
                </a:solidFill>
              </a:rPr>
              <a:t>Demo</a:t>
            </a:r>
            <a:r>
              <a:rPr lang="en-US" sz="4600" b="1" dirty="0" smtClean="0">
                <a:solidFill>
                  <a:schemeClr val="tx1"/>
                </a:solidFill>
              </a:rPr>
              <a:t>: </a:t>
            </a:r>
            <a:r>
              <a:rPr lang="en-US" sz="4600" dirty="0" smtClean="0">
                <a:solidFill>
                  <a:schemeClr val="tx1"/>
                </a:solidFill>
              </a:rPr>
              <a:t> </a:t>
            </a:r>
            <a:r>
              <a:rPr lang="en-US" sz="4600" dirty="0">
                <a:solidFill>
                  <a:schemeClr val="tx1"/>
                </a:solidFill>
              </a:rPr>
              <a:t>Isolating </a:t>
            </a:r>
            <a:r>
              <a:rPr lang="en-US" sz="4600" dirty="0" smtClean="0">
                <a:solidFill>
                  <a:schemeClr val="tx1"/>
                </a:solidFill>
              </a:rPr>
              <a:t>&amp; Testing </a:t>
            </a:r>
            <a:r>
              <a:rPr lang="en-US" sz="4600" dirty="0">
                <a:solidFill>
                  <a:schemeClr val="tx1"/>
                </a:solidFill>
              </a:rPr>
              <a:t>a Controller</a:t>
            </a: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63059" y="604191"/>
            <a:ext cx="8761413" cy="838200"/>
          </a:xfrm>
        </p:spPr>
        <p:txBody>
          <a:bodyPr/>
          <a:lstStyle/>
          <a:p>
            <a:r>
              <a:rPr lang="en-US" dirty="0" smtClean="0"/>
              <a:t>WatiN: Automated UI Testing</a:t>
            </a:r>
            <a:endParaRPr lang="en-US" dirty="0">
              <a:solidFill>
                <a:schemeClr val="accent2"/>
              </a:solidFill>
            </a:endParaRPr>
          </a:p>
        </p:txBody>
      </p:sp>
      <p:sp>
        <p:nvSpPr>
          <p:cNvPr id="6" name="Content Placeholder 4"/>
          <p:cNvSpPr>
            <a:spLocks noGrp="1"/>
          </p:cNvSpPr>
          <p:nvPr>
            <p:ph idx="1"/>
          </p:nvPr>
        </p:nvSpPr>
        <p:spPr>
          <a:xfrm>
            <a:off x="557215" y="1433515"/>
            <a:ext cx="8761413" cy="4461258"/>
          </a:xfrm>
        </p:spPr>
        <p:txBody>
          <a:bodyPr/>
          <a:lstStyle/>
          <a:p>
            <a:endParaRPr lang="en-US" sz="2400" dirty="0"/>
          </a:p>
          <a:p>
            <a:endParaRPr lang="en-US" sz="2400" dirty="0"/>
          </a:p>
          <a:p>
            <a:endParaRPr lang="en-US" sz="2400" dirty="0"/>
          </a:p>
          <a:p>
            <a:endParaRPr lang="en-US" sz="2400" dirty="0"/>
          </a:p>
        </p:txBody>
      </p:sp>
      <p:sp>
        <p:nvSpPr>
          <p:cNvPr id="4" name="Rectangle 3"/>
          <p:cNvSpPr txBox="1">
            <a:spLocks noChangeArrowheads="1"/>
          </p:cNvSpPr>
          <p:nvPr/>
        </p:nvSpPr>
        <p:spPr bwMode="auto">
          <a:xfrm>
            <a:off x="682158"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Automate the browser from your tests</a:t>
            </a:r>
          </a:p>
          <a:p>
            <a:r>
              <a:rPr lang="en-US" sz="2400" dirty="0"/>
              <a:t>Supports IE and </a:t>
            </a:r>
            <a:r>
              <a:rPr lang="en-US" sz="2400" dirty="0" err="1"/>
              <a:t>FireFox</a:t>
            </a:r>
            <a:endParaRPr lang="en-US" sz="2400" dirty="0"/>
          </a:p>
          <a:p>
            <a:r>
              <a:rPr lang="en-US" sz="2400" dirty="0"/>
              <a:t>Allows you test</a:t>
            </a:r>
          </a:p>
          <a:p>
            <a:pPr lvl="1"/>
            <a:r>
              <a:rPr lang="en-US" sz="2100" dirty="0"/>
              <a:t>Navigation</a:t>
            </a:r>
          </a:p>
          <a:p>
            <a:pPr lvl="1"/>
            <a:r>
              <a:rPr lang="en-US" sz="2100" dirty="0"/>
              <a:t>Display logic (visible, </a:t>
            </a:r>
            <a:r>
              <a:rPr lang="en-US" sz="2100" dirty="0" err="1"/>
              <a:t>etc</a:t>
            </a:r>
            <a:r>
              <a:rPr lang="en-US" sz="2100" dirty="0"/>
              <a:t>)</a:t>
            </a:r>
          </a:p>
          <a:p>
            <a:pPr lvl="1"/>
            <a:r>
              <a:rPr lang="en-US" sz="2100" dirty="0"/>
              <a:t>Dialogs</a:t>
            </a:r>
          </a:p>
          <a:p>
            <a:r>
              <a:rPr lang="en-US" sz="2400" dirty="0"/>
              <a:t>Free</a:t>
            </a:r>
          </a:p>
          <a:p>
            <a:endParaRPr lang="en-US" sz="2400" dirty="0"/>
          </a:p>
          <a:p>
            <a:endParaRPr lang="en-US" sz="2400" dirty="0"/>
          </a:p>
          <a:p>
            <a:r>
              <a:rPr lang="en-US" sz="2400" dirty="0"/>
              <a:t>*Not meant to be an end to end solution</a:t>
            </a:r>
            <a:endParaRPr lang="en-US" sz="2100" dirty="0"/>
          </a:p>
          <a:p>
            <a:pPr lvl="1"/>
            <a:endParaRPr lang="en-US" sz="2100" dirty="0"/>
          </a:p>
          <a:p>
            <a:pPr lvl="1"/>
            <a:endParaRPr lang="en-US" sz="2100" dirty="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15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smtClean="0">
                <a:solidFill>
                  <a:schemeClr val="tx1"/>
                </a:solidFill>
              </a:rPr>
              <a:t>Demo:</a:t>
            </a:r>
            <a:r>
              <a:rPr lang="en-US" sz="4600" dirty="0" smtClean="0">
                <a:solidFill>
                  <a:schemeClr val="tx1"/>
                </a:solidFill>
              </a:rPr>
              <a:t>  </a:t>
            </a:r>
            <a:r>
              <a:rPr lang="en-US" sz="4600" dirty="0" err="1" smtClean="0">
                <a:solidFill>
                  <a:schemeClr val="tx1"/>
                </a:solidFill>
              </a:rPr>
              <a:t>WatiN</a:t>
            </a:r>
            <a:endParaRPr lang="en-US" sz="4600"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5529" y="502704"/>
            <a:ext cx="7626566" cy="1064380"/>
          </a:xfrm>
        </p:spPr>
        <p:txBody>
          <a:bodyPr/>
          <a:lstStyle/>
          <a:p>
            <a:r>
              <a:rPr lang="en-US" dirty="0" smtClean="0"/>
              <a:t>What Did We Learn?</a:t>
            </a:r>
            <a:endParaRPr lang="en-US" dirty="0"/>
          </a:p>
        </p:txBody>
      </p:sp>
      <p:sp>
        <p:nvSpPr>
          <p:cNvPr id="10" name="Text Placeholder 4"/>
          <p:cNvSpPr txBox="1">
            <a:spLocks/>
          </p:cNvSpPr>
          <p:nvPr/>
        </p:nvSpPr>
        <p:spPr bwMode="auto">
          <a:xfrm>
            <a:off x="851047" y="1575342"/>
            <a:ext cx="7972319"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MVC is different</a:t>
            </a:r>
          </a:p>
          <a:p>
            <a:r>
              <a:rPr lang="en-US" sz="3250" kern="0" dirty="0"/>
              <a:t>Testing routes and controllers</a:t>
            </a:r>
          </a:p>
          <a:p>
            <a:r>
              <a:rPr lang="en-US" sz="3250" kern="0" dirty="0"/>
              <a:t>Automated UI testing</a:t>
            </a:r>
          </a:p>
        </p:txBody>
      </p:sp>
    </p:spTree>
    <p:extLst>
      <p:ext uri="{BB962C8B-B14F-4D97-AF65-F5344CB8AC3E}">
        <p14:creationId xmlns:p14="http://schemas.microsoft.com/office/powerpoint/2010/main" val="4184989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8136" y="416276"/>
            <a:ext cx="9060874" cy="1064380"/>
          </a:xfrm>
        </p:spPr>
        <p:txBody>
          <a:bodyPr/>
          <a:lstStyle/>
          <a:p>
            <a:r>
              <a:rPr lang="en-US" dirty="0" smtClean="0"/>
              <a:t>Thank You!</a:t>
            </a:r>
            <a:endParaRPr lang="en-US" dirty="0"/>
          </a:p>
        </p:txBody>
      </p:sp>
      <p:sp>
        <p:nvSpPr>
          <p:cNvPr id="10" name="Text Placeholder 4"/>
          <p:cNvSpPr txBox="1">
            <a:spLocks/>
          </p:cNvSpPr>
          <p:nvPr/>
        </p:nvSpPr>
        <p:spPr bwMode="auto">
          <a:xfrm>
            <a:off x="853655" y="1488914"/>
            <a:ext cx="8575354"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a:t>
            </a:r>
            <a:r>
              <a:rPr lang="en-US" sz="3251" kern="0" dirty="0" err="1"/>
              <a:t>KBurnell</a:t>
            </a:r>
            <a:r>
              <a:rPr lang="en-US" sz="3251" kern="0" dirty="0"/>
              <a:t>/</a:t>
            </a:r>
            <a:r>
              <a:rPr lang="en-US" sz="3251" kern="0" dirty="0" err="1"/>
              <a:t>TestDrivingASP.NETMVC</a:t>
            </a:r>
            <a:endParaRPr lang="en-US" sz="3251" kern="0" dirty="0"/>
          </a:p>
          <a:p>
            <a:r>
              <a:rPr lang="en-US" sz="3251" kern="0" dirty="0"/>
              <a:t>Find me:</a:t>
            </a:r>
          </a:p>
          <a:p>
            <a:pPr lvl="1"/>
            <a:r>
              <a:rPr lang="en-US" sz="2400" kern="0" dirty="0"/>
              <a:t>Twitter: 		@</a:t>
            </a:r>
            <a:r>
              <a:rPr lang="en-US" sz="2400" kern="0" dirty="0" err="1"/>
              <a:t>KeBurnell</a:t>
            </a:r>
            <a:endParaRPr lang="en-US" sz="2400" kern="0" dirty="0"/>
          </a:p>
          <a:p>
            <a:pPr lvl="1"/>
            <a:r>
              <a:rPr lang="en-US" sz="2400" kern="0" dirty="0"/>
              <a:t>Blog: 		DotNetDevDude.com</a:t>
            </a:r>
          </a:p>
          <a:p>
            <a:pPr lvl="1"/>
            <a:r>
              <a:rPr lang="en-US" sz="2400" kern="0" dirty="0"/>
              <a:t>E-Mail:		</a:t>
            </a:r>
            <a:r>
              <a:rPr lang="en-US" sz="2400" kern="0" dirty="0">
                <a:hlinkClick r:id="rId3"/>
              </a:rPr>
              <a:t>KBurnell@SkylineTechnologies.com</a:t>
            </a:r>
            <a:endParaRPr lang="en-US" sz="2870" kern="0" dirty="0"/>
          </a:p>
          <a:p>
            <a:pPr marL="452438" lvl="1" indent="0">
              <a:buNone/>
            </a:pPr>
            <a:endParaRPr lang="en-US" sz="2870" kern="0" dirty="0"/>
          </a:p>
          <a:p>
            <a:r>
              <a:rPr lang="en-US" sz="3250" kern="0" dirty="0"/>
              <a:t>Tools</a:t>
            </a:r>
          </a:p>
          <a:p>
            <a:pPr lvl="1"/>
            <a:r>
              <a:rPr lang="en-US" sz="2400" kern="0" dirty="0" err="1"/>
              <a:t>ReSharper</a:t>
            </a:r>
            <a:r>
              <a:rPr lang="en-US" sz="2400" kern="0" dirty="0"/>
              <a:t>:	</a:t>
            </a:r>
            <a:r>
              <a:rPr lang="en-US" sz="2400" kern="0" dirty="0">
                <a:hlinkClick r:id="rId4"/>
              </a:rPr>
              <a:t>http://www.JetBrains.com/ReSharper</a:t>
            </a:r>
            <a:endParaRPr lang="en-US" sz="2400" kern="0" dirty="0"/>
          </a:p>
          <a:p>
            <a:pPr lvl="1"/>
            <a:r>
              <a:rPr lang="en-US" sz="2400" kern="0" dirty="0" err="1"/>
              <a:t>NCrunch</a:t>
            </a:r>
            <a:r>
              <a:rPr lang="en-US" sz="2400" kern="0" dirty="0"/>
              <a:t>	:	</a:t>
            </a:r>
            <a:r>
              <a:rPr lang="en-US" sz="2400" kern="0" dirty="0">
                <a:hlinkClick r:id="rId5"/>
              </a:rPr>
              <a:t>http://www.NCrunch.net</a:t>
            </a:r>
            <a:endParaRPr lang="en-US" sz="2400" kern="0" dirty="0"/>
          </a:p>
          <a:p>
            <a:pPr lvl="1"/>
            <a:r>
              <a:rPr lang="en-US" sz="2400" kern="0" dirty="0" err="1"/>
              <a:t>MvcContrib</a:t>
            </a:r>
            <a:r>
              <a:rPr lang="en-US" sz="2400" kern="0" dirty="0"/>
              <a:t>:	</a:t>
            </a:r>
            <a:r>
              <a:rPr lang="en-US" sz="2400" kern="0" dirty="0">
                <a:hlinkClick r:id="rId6"/>
              </a:rPr>
              <a:t>http://www.MvcContrib.CodePlex.com</a:t>
            </a:r>
            <a:endParaRPr lang="en-US" sz="2400" kern="0" dirty="0"/>
          </a:p>
          <a:p>
            <a:pPr lvl="1"/>
            <a:r>
              <a:rPr lang="en-US" sz="2400" kern="0" dirty="0" err="1"/>
              <a:t>WatiN</a:t>
            </a:r>
            <a:r>
              <a:rPr lang="en-US" sz="2400" kern="0" dirty="0"/>
              <a:t>:		</a:t>
            </a:r>
            <a:r>
              <a:rPr lang="en-US" sz="2400" kern="0" dirty="0">
                <a:hlinkClick r:id="rId7"/>
              </a:rPr>
              <a:t>http://www.WatiN.com</a:t>
            </a:r>
            <a:endParaRPr lang="en-US" sz="2400" kern="0" dirty="0"/>
          </a:p>
          <a:p>
            <a:pPr marL="0" indent="0">
              <a:buNone/>
            </a:pPr>
            <a:endParaRPr lang="en-US" sz="2681" kern="0" dirty="0"/>
          </a:p>
        </p:txBody>
      </p:sp>
    </p:spTree>
    <p:extLst>
      <p:ext uri="{BB962C8B-B14F-4D97-AF65-F5344CB8AC3E}">
        <p14:creationId xmlns:p14="http://schemas.microsoft.com/office/powerpoint/2010/main" val="244102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78586"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84935" y="1484315"/>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Types of testing</a:t>
            </a:r>
          </a:p>
          <a:p>
            <a:r>
              <a:rPr lang="en-US" sz="2400" kern="0" dirty="0">
                <a:solidFill>
                  <a:srgbClr val="000000"/>
                </a:solidFill>
              </a:rPr>
              <a:t>Unit testing</a:t>
            </a:r>
          </a:p>
          <a:p>
            <a:pPr lvl="0"/>
            <a:r>
              <a:rPr lang="en-US" sz="2400" kern="0" dirty="0">
                <a:solidFill>
                  <a:srgbClr val="000000"/>
                </a:solidFill>
              </a:rPr>
              <a:t>Concepts and stuff</a:t>
            </a:r>
          </a:p>
          <a:p>
            <a:pPr lvl="0"/>
            <a:r>
              <a:rPr lang="en-US" sz="2400" kern="0" dirty="0">
                <a:solidFill>
                  <a:srgbClr val="000000"/>
                </a:solidFill>
              </a:rPr>
              <a:t>Organizing and naming</a:t>
            </a:r>
          </a:p>
          <a:p>
            <a:pPr lvl="0"/>
            <a:r>
              <a:rPr lang="en-US" sz="2400" kern="0" dirty="0">
                <a:solidFill>
                  <a:srgbClr val="000000"/>
                </a:solidFill>
              </a:rPr>
              <a:t>MVC: a big leap for Microsoft</a:t>
            </a:r>
          </a:p>
          <a:p>
            <a:pPr lvl="0"/>
            <a:r>
              <a:rPr lang="en-US" sz="2400" kern="0" dirty="0">
                <a:solidFill>
                  <a:srgbClr val="000000"/>
                </a:solidFill>
              </a:rPr>
              <a:t>Routing: What it is and how to test it</a:t>
            </a:r>
          </a:p>
          <a:p>
            <a:pPr lvl="0"/>
            <a:r>
              <a:rPr lang="en-US" sz="2400" kern="0" dirty="0">
                <a:solidFill>
                  <a:srgbClr val="000000"/>
                </a:solidFill>
              </a:rPr>
              <a:t>Controllers: Isolating and testing</a:t>
            </a:r>
          </a:p>
          <a:p>
            <a:pPr lvl="0"/>
            <a:r>
              <a:rPr lang="en-US" sz="2400" kern="0" dirty="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03"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50912" y="389987"/>
            <a:ext cx="9502688" cy="94138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18"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2675"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47" y="3832465"/>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88875"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282" y="3784476"/>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77822" y="466725"/>
            <a:ext cx="10948087" cy="94138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5" name="Rectangle 2"/>
          <p:cNvSpPr txBox="1">
            <a:spLocks noChangeArrowheads="1"/>
          </p:cNvSpPr>
          <p:nvPr/>
        </p:nvSpPr>
        <p:spPr bwMode="auto">
          <a:xfrm>
            <a:off x="5397710"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365"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2.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MyCustom4x3</Template>
  <TotalTime>9497</TotalTime>
  <Words>2290</Words>
  <Application>Microsoft Office PowerPoint</Application>
  <PresentationFormat>Custom</PresentationFormat>
  <Paragraphs>495</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vt:lpstr>
      <vt:lpstr>Yes…that is exactly what it means!</vt:lpstr>
      <vt:lpstr>Unit Testing is the key to TDD</vt:lpstr>
      <vt:lpstr>Characteristics of a good unit test</vt:lpstr>
      <vt:lpstr>Concepts and stuff</vt:lpstr>
      <vt:lpstr>Setting the foundation</vt:lpstr>
      <vt:lpstr>I shall call it…</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WatiN: Automated UI Testing</vt:lpstr>
      <vt:lpstr>PowerPoint Presentation</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Keith Burnell</cp:lastModifiedBy>
  <cp:revision>372</cp:revision>
  <dcterms:created xsi:type="dcterms:W3CDTF">2012-04-03T13:40:37Z</dcterms:created>
  <dcterms:modified xsi:type="dcterms:W3CDTF">2012-08-31T10:55:20Z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