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5"/>
  </p:sldMasterIdLst>
  <p:notesMasterIdLst>
    <p:notesMasterId r:id="rId9"/>
  </p:notesMasterIdLst>
  <p:handoutMasterIdLst>
    <p:handoutMasterId r:id="rId10"/>
  </p:handoutMasterIdLst>
  <p:sldIdLst>
    <p:sldId id="367" r:id="rId6"/>
    <p:sldId id="363" r:id="rId7"/>
    <p:sldId id="360" r:id="rId8"/>
  </p:sldIdLst>
  <p:sldSz cx="13004800" cy="7315200"/>
  <p:notesSz cx="7010400" cy="92964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95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33"/>
    <a:srgbClr val="9CAFC6"/>
    <a:srgbClr val="C4D270"/>
    <a:srgbClr val="A3A151"/>
    <a:srgbClr val="DDDDDD"/>
    <a:srgbClr val="003399"/>
    <a:srgbClr val="CCEC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00" autoAdjust="0"/>
    <p:restoredTop sz="25987" autoAdjust="0"/>
  </p:normalViewPr>
  <p:slideViewPr>
    <p:cSldViewPr snapToGrid="0">
      <p:cViewPr varScale="1">
        <p:scale>
          <a:sx n="23" d="100"/>
          <a:sy n="23" d="100"/>
        </p:scale>
        <p:origin x="2676" y="84"/>
      </p:cViewPr>
      <p:guideLst>
        <p:guide orient="horz" pos="2304"/>
        <p:guide pos="3954"/>
      </p:guideLst>
    </p:cSldViewPr>
  </p:slideViewPr>
  <p:notesTextViewPr>
    <p:cViewPr>
      <p:scale>
        <a:sx n="100" d="100"/>
        <a:sy n="100" d="100"/>
      </p:scale>
      <p:origin x="0" y="-5622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-588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fld id="{F9664CAC-B6A8-4CF1-BC8F-EDE66113BF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12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19A8AA2-1969-4296-A068-C5F6397455A5}" type="datetimeFigureOut">
              <a:rPr lang="en-US"/>
              <a:pPr>
                <a:defRPr/>
              </a:pPr>
              <a:t>8/31/2012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35EF03A-B859-44C7-8AC3-14880B2FE4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92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0" indent="0" algn="l">
              <a:buFont typeface="Arial" pitchFamily="34" charset="0"/>
              <a:buNone/>
            </a:pPr>
            <a:r>
              <a:rPr lang="en-US" b="1" dirty="0" smtClean="0"/>
              <a:t>***</a:t>
            </a:r>
            <a:r>
              <a:rPr lang="en-US" b="1" baseline="0" dirty="0" smtClean="0"/>
              <a:t> Start by F5’ing and </a:t>
            </a:r>
            <a:r>
              <a:rPr lang="en-US" b="1" baseline="0" dirty="0" smtClean="0"/>
              <a:t>showing</a:t>
            </a:r>
          </a:p>
          <a:p>
            <a:pPr marL="171450" lvl="0" indent="-171450" algn="l">
              <a:buFontTx/>
              <a:buChar char="-"/>
            </a:pPr>
            <a:r>
              <a:rPr lang="en-US" b="1" baseline="0" dirty="0" smtClean="0"/>
              <a:t>Simple little app that</a:t>
            </a:r>
          </a:p>
          <a:p>
            <a:pPr marL="628650" lvl="1" indent="-171450" algn="l">
              <a:buFontTx/>
              <a:buChar char="-"/>
            </a:pPr>
            <a:r>
              <a:rPr lang="en-US" b="1" baseline="0" dirty="0" smtClean="0"/>
              <a:t>Displays some customer information on the default page</a:t>
            </a:r>
          </a:p>
          <a:p>
            <a:pPr marL="628650" lvl="1" indent="-171450" algn="l">
              <a:buFontTx/>
              <a:buChar char="-"/>
            </a:pPr>
            <a:r>
              <a:rPr lang="en-US" b="1" baseline="0" dirty="0" smtClean="0"/>
              <a:t>I can click the create new link and go to a new page that allows me to input a new customer</a:t>
            </a:r>
          </a:p>
          <a:p>
            <a:pPr marL="628650" lvl="1" indent="-171450" algn="l">
              <a:buFontTx/>
              <a:buChar char="-"/>
            </a:pPr>
            <a:r>
              <a:rPr lang="en-US" b="1" baseline="0" dirty="0" smtClean="0"/>
              <a:t>Back on the Index I also have a “Next” button that navigates to a very cleverly named “Step 2” view.</a:t>
            </a:r>
          </a:p>
          <a:p>
            <a:pPr marL="171450" lvl="0" indent="-171450" algn="l">
              <a:buFontTx/>
              <a:buChar char="-"/>
            </a:pPr>
            <a:r>
              <a:rPr lang="en-US" b="1" baseline="0" dirty="0" smtClean="0"/>
              <a:t>Nothing ground breaking but it will serve it’s role as our demo app proudly.</a:t>
            </a:r>
            <a:endParaRPr lang="en-US" b="1" dirty="0" smtClean="0"/>
          </a:p>
          <a:p>
            <a:pPr marL="342900" lvl="0" indent="-342900" algn="l">
              <a:buFont typeface="Arial" pitchFamily="34" charset="0"/>
              <a:buAutoNum type="arabicPeriod"/>
            </a:pPr>
            <a:endParaRPr lang="en-US" sz="1400" b="1" i="1" baseline="0" dirty="0" smtClean="0"/>
          </a:p>
          <a:p>
            <a:pPr marL="342900" lvl="0" indent="-342900" algn="l">
              <a:buFont typeface="Arial" pitchFamily="34" charset="0"/>
              <a:buAutoNum type="arabicPeriod"/>
            </a:pPr>
            <a:endParaRPr lang="en-US" sz="1400" b="1" i="1" baseline="0" dirty="0" smtClean="0"/>
          </a:p>
          <a:p>
            <a:pPr marL="342900" lvl="0" indent="-342900" algn="l">
              <a:buFont typeface="Arial" pitchFamily="34" charset="0"/>
              <a:buAutoNum type="arabicPeriod"/>
            </a:pPr>
            <a:r>
              <a:rPr lang="en-US" sz="1400" b="1" i="1" baseline="0" dirty="0" smtClean="0"/>
              <a:t>Isolating your </a:t>
            </a:r>
            <a:r>
              <a:rPr lang="en-US" sz="1400" b="1" i="1" baseline="0" dirty="0" smtClean="0"/>
              <a:t>routes</a:t>
            </a:r>
          </a:p>
          <a:p>
            <a:pPr marL="800100" lvl="1" indent="-342900" algn="l">
              <a:buFont typeface="Arial" pitchFamily="34" charset="0"/>
              <a:buAutoNum type="arabicPeriod"/>
            </a:pPr>
            <a:r>
              <a:rPr lang="en-US" sz="1400" b="0" i="0" baseline="0" dirty="0" smtClean="0"/>
              <a:t>The route mapping process starts in the </a:t>
            </a:r>
            <a:r>
              <a:rPr lang="en-US" sz="1400" b="0" i="0" baseline="0" dirty="0" err="1" smtClean="0"/>
              <a:t>Application_Start</a:t>
            </a:r>
            <a:r>
              <a:rPr lang="en-US" sz="1400" b="0" i="0" baseline="0" dirty="0" smtClean="0"/>
              <a:t> of our </a:t>
            </a:r>
            <a:r>
              <a:rPr lang="en-US" sz="1400" b="0" i="0" baseline="0" dirty="0" err="1" smtClean="0"/>
              <a:t>Global.asax.cs</a:t>
            </a:r>
            <a:endParaRPr lang="en-US" sz="1400" b="0" i="0" baseline="0" dirty="0" smtClean="0"/>
          </a:p>
          <a:p>
            <a:pPr marL="800100" lvl="1" indent="-342900" algn="l">
              <a:buFont typeface="Arial" pitchFamily="34" charset="0"/>
              <a:buAutoNum type="arabicPeriod"/>
            </a:pPr>
            <a:r>
              <a:rPr lang="en-US" sz="1400" baseline="0" dirty="0" smtClean="0"/>
              <a:t>Pull </a:t>
            </a:r>
            <a:r>
              <a:rPr lang="en-US" sz="1400" baseline="0" dirty="0" smtClean="0"/>
              <a:t>up Global.asax.cx– </a:t>
            </a:r>
            <a:r>
              <a:rPr lang="en-US" sz="1400" baseline="0" dirty="0" smtClean="0"/>
              <a:t>In MVC4 this is still the starting the point but it </a:t>
            </a:r>
            <a:r>
              <a:rPr lang="en-US" sz="1400" baseline="0" dirty="0" smtClean="0"/>
              <a:t>has changed a bit since MVC3 where the routes used to be defined directly here, </a:t>
            </a:r>
            <a:r>
              <a:rPr lang="en-US" sz="1400" baseline="0" dirty="0" smtClean="0"/>
              <a:t> now </a:t>
            </a:r>
            <a:r>
              <a:rPr lang="en-US" sz="1400" baseline="0" dirty="0" smtClean="0"/>
              <a:t>we have a new class named “</a:t>
            </a:r>
            <a:r>
              <a:rPr lang="en-US" sz="1400" baseline="0" dirty="0" err="1" smtClean="0"/>
              <a:t>RouteConfig</a:t>
            </a:r>
            <a:r>
              <a:rPr lang="en-US" sz="1400" baseline="0" dirty="0" smtClean="0"/>
              <a:t>” that that handles registering the </a:t>
            </a:r>
            <a:r>
              <a:rPr lang="en-US" sz="1400" baseline="0" dirty="0" smtClean="0"/>
              <a:t>routes….abstraction is good!</a:t>
            </a:r>
          </a:p>
          <a:p>
            <a:pPr marL="800100" lvl="1" indent="-342900" algn="l">
              <a:buFont typeface="Arial" pitchFamily="34" charset="0"/>
              <a:buAutoNum type="arabicPeriod"/>
            </a:pPr>
            <a:r>
              <a:rPr lang="en-US" sz="1400" baseline="0" dirty="0" smtClean="0"/>
              <a:t>Navigate to </a:t>
            </a:r>
            <a:r>
              <a:rPr lang="en-US" sz="1400" baseline="0" dirty="0" err="1" smtClean="0"/>
              <a:t>RouteConfig.RegisterRoutes</a:t>
            </a:r>
            <a:r>
              <a:rPr lang="en-US" sz="1400" baseline="0" dirty="0" smtClean="0"/>
              <a:t>	</a:t>
            </a:r>
          </a:p>
          <a:p>
            <a:pPr marL="800100" lvl="1" indent="-342900" algn="l">
              <a:buFont typeface="Arial" pitchFamily="34" charset="0"/>
              <a:buAutoNum type="arabicPeriod"/>
            </a:pPr>
            <a:r>
              <a:rPr lang="en-US" sz="1400" baseline="0" dirty="0" smtClean="0"/>
              <a:t>Out of the box the Routes are defined directly in the </a:t>
            </a:r>
            <a:r>
              <a:rPr lang="en-US" sz="1400" baseline="0" dirty="0" err="1" smtClean="0"/>
              <a:t>RegisterRoutes</a:t>
            </a:r>
            <a:r>
              <a:rPr lang="en-US" sz="1400" baseline="0" dirty="0" smtClean="0"/>
              <a:t> </a:t>
            </a:r>
            <a:r>
              <a:rPr lang="en-US" sz="1400" baseline="0" dirty="0" smtClean="0"/>
              <a:t>method</a:t>
            </a:r>
          </a:p>
          <a:p>
            <a:pPr marL="914400" lvl="2" indent="0" algn="l">
              <a:buFont typeface="Arial" pitchFamily="34" charset="0"/>
              <a:buNone/>
            </a:pPr>
            <a:r>
              <a:rPr lang="en-US" sz="1400" baseline="0" dirty="0" smtClean="0"/>
              <a:t>-  Now I </a:t>
            </a:r>
            <a:r>
              <a:rPr lang="en-US" sz="1400" b="1" baseline="0" dirty="0" smtClean="0"/>
              <a:t>COULD</a:t>
            </a:r>
            <a:r>
              <a:rPr lang="en-US" sz="1400" b="0" baseline="0" dirty="0" smtClean="0"/>
              <a:t> test my routes by doing this…</a:t>
            </a:r>
            <a:endParaRPr lang="en-US" sz="1400" baseline="0" dirty="0" smtClean="0"/>
          </a:p>
          <a:p>
            <a:pPr marL="1200150" lvl="2" indent="-285750" algn="l">
              <a:buFontTx/>
              <a:buChar char="-"/>
            </a:pPr>
            <a:r>
              <a:rPr lang="en-US" sz="1400" baseline="0" dirty="0" smtClean="0"/>
              <a:t>Copy contents of </a:t>
            </a:r>
            <a:r>
              <a:rPr lang="en-US" sz="1400" b="1" baseline="0" dirty="0" err="1" smtClean="0"/>
              <a:t>RegisterRoutes</a:t>
            </a:r>
            <a:endParaRPr lang="en-US" sz="1400" b="0" baseline="0" dirty="0" smtClean="0"/>
          </a:p>
          <a:p>
            <a:pPr marL="1200150" lvl="2" indent="-285750" algn="l">
              <a:buFontTx/>
              <a:buChar char="-"/>
            </a:pPr>
            <a:r>
              <a:rPr lang="en-US" sz="1400" b="0" baseline="0" dirty="0" smtClean="0"/>
              <a:t>Navigate to </a:t>
            </a:r>
            <a:r>
              <a:rPr lang="en-US" sz="1400" b="1" baseline="0" dirty="0" err="1" smtClean="0"/>
              <a:t>RouteTester</a:t>
            </a:r>
            <a:endParaRPr lang="en-US" sz="1400" b="1" baseline="0" dirty="0" smtClean="0"/>
          </a:p>
          <a:p>
            <a:pPr marL="1200150" lvl="2" indent="-285750" algn="l">
              <a:buFontTx/>
              <a:buChar char="-"/>
            </a:pPr>
            <a:r>
              <a:rPr lang="en-US" sz="1400" b="0" baseline="0" dirty="0" smtClean="0"/>
              <a:t>Paste over second line of </a:t>
            </a:r>
            <a:r>
              <a:rPr lang="en-US" sz="1400" b="1" baseline="0" dirty="0" err="1" smtClean="0"/>
              <a:t>ClassInitialize</a:t>
            </a:r>
            <a:r>
              <a:rPr lang="en-US" sz="1400" b="1" baseline="0" dirty="0" smtClean="0"/>
              <a:t>  (</a:t>
            </a:r>
            <a:r>
              <a:rPr lang="en-US" sz="1400" b="1" baseline="0" dirty="0" err="1" smtClean="0"/>
              <a:t>RouteProvider.ConfigureRoutes</a:t>
            </a:r>
            <a:r>
              <a:rPr lang="en-US" sz="1400" b="1" baseline="0" dirty="0" smtClean="0"/>
              <a:t>(routes);</a:t>
            </a:r>
            <a:r>
              <a:rPr lang="en-US" sz="1400" baseline="0" dirty="0" smtClean="0"/>
              <a:t> </a:t>
            </a:r>
            <a:endParaRPr lang="en-US" sz="1400" baseline="0" dirty="0" smtClean="0"/>
          </a:p>
          <a:p>
            <a:pPr marL="1200150" lvl="2" indent="-285750" algn="l">
              <a:buFontTx/>
              <a:buChar char="-"/>
            </a:pPr>
            <a:r>
              <a:rPr lang="en-US" sz="1400" baseline="0" dirty="0" smtClean="0"/>
              <a:t>What is horribly morally/ethically/and religiously wrong with what I just did!?</a:t>
            </a:r>
            <a:endParaRPr lang="en-US" sz="1400" baseline="0" dirty="0" smtClean="0"/>
          </a:p>
          <a:p>
            <a:pPr marL="1657350" lvl="3" indent="-285750" algn="l">
              <a:buFontTx/>
              <a:buChar char="-"/>
            </a:pPr>
            <a:r>
              <a:rPr lang="en-US" sz="1400" baseline="0" dirty="0" smtClean="0"/>
              <a:t>Duplication of work: </a:t>
            </a:r>
            <a:r>
              <a:rPr lang="en-US" sz="1400" b="1" baseline="0" dirty="0" smtClean="0"/>
              <a:t>NOT DRY</a:t>
            </a:r>
            <a:r>
              <a:rPr lang="en-US" sz="1400" baseline="0" dirty="0" smtClean="0"/>
              <a:t> </a:t>
            </a:r>
          </a:p>
          <a:p>
            <a:pPr marL="1657350" lvl="3" indent="-285750" algn="l">
              <a:buFontTx/>
              <a:buChar char="-"/>
            </a:pPr>
            <a:r>
              <a:rPr lang="en-US" sz="1400" baseline="0" dirty="0" smtClean="0"/>
              <a:t>and </a:t>
            </a:r>
            <a:r>
              <a:rPr lang="en-US" sz="1400" baseline="0" dirty="0" smtClean="0"/>
              <a:t>in the end I am not 100% certain that I am testing the same routes</a:t>
            </a:r>
          </a:p>
          <a:p>
            <a:pPr marL="1657350" lvl="3" indent="-285750" algn="l">
              <a:buFontTx/>
              <a:buChar char="-"/>
            </a:pPr>
            <a:r>
              <a:rPr lang="en-US" sz="1400" baseline="0" dirty="0" smtClean="0"/>
              <a:t>And since the order of routes make a huge difference, most specific first and general last, I want to make sure that I am testing exactly what will be </a:t>
            </a:r>
            <a:r>
              <a:rPr lang="en-US" sz="1400" baseline="0" dirty="0" smtClean="0"/>
              <a:t>used</a:t>
            </a:r>
          </a:p>
          <a:p>
            <a:pPr marL="1200150" lvl="2" indent="-285750" algn="l">
              <a:buFontTx/>
              <a:buChar char="-"/>
            </a:pPr>
            <a:r>
              <a:rPr lang="en-US" sz="1400" b="1" baseline="0" dirty="0" smtClean="0"/>
              <a:t>UNDO WHAT YOU JUST DID</a:t>
            </a:r>
          </a:p>
          <a:p>
            <a:pPr marL="800100" lvl="1" indent="-342900" algn="l">
              <a:buFontTx/>
              <a:buAutoNum type="arabicPeriod" startAt="5"/>
            </a:pPr>
            <a:r>
              <a:rPr lang="en-US" sz="1400" b="1" baseline="0" dirty="0" smtClean="0"/>
              <a:t>I Need Another Level of Abstraction!</a:t>
            </a:r>
            <a:endParaRPr lang="en-US" sz="1400" baseline="0" dirty="0" smtClean="0"/>
          </a:p>
          <a:p>
            <a:pPr marL="800100" lvl="1" indent="-342900" algn="l">
              <a:buFont typeface="Arial" pitchFamily="34" charset="0"/>
              <a:buAutoNum type="arabicPeriod" startAt="6"/>
            </a:pPr>
            <a:r>
              <a:rPr lang="en-US" sz="1400" b="1" baseline="0" dirty="0" smtClean="0"/>
              <a:t>[Show </a:t>
            </a:r>
            <a:r>
              <a:rPr lang="en-US" sz="1400" b="1" baseline="0" dirty="0" err="1" smtClean="0"/>
              <a:t>RouteProvider</a:t>
            </a:r>
            <a:r>
              <a:rPr lang="en-US" sz="1400" b="1" baseline="0" dirty="0" smtClean="0"/>
              <a:t>] </a:t>
            </a:r>
          </a:p>
          <a:p>
            <a:pPr marL="1257300" lvl="2" indent="-342900" algn="l">
              <a:buFont typeface="Arial" pitchFamily="34" charset="0"/>
              <a:buAutoNum type="arabicPeriod"/>
            </a:pPr>
            <a:r>
              <a:rPr lang="en-US" sz="1400" baseline="0" dirty="0" smtClean="0"/>
              <a:t>So, I created an abstraction on top of this to allow me use the same routes in my tests that I use in my app</a:t>
            </a:r>
          </a:p>
          <a:p>
            <a:pPr marL="1257300" lvl="2" indent="-342900" algn="l">
              <a:buFont typeface="Arial" charset="0"/>
              <a:buAutoNum type="arabicPeriod" startAt="2"/>
            </a:pPr>
            <a:r>
              <a:rPr lang="en-US" sz="1400" baseline="0" dirty="0" smtClean="0"/>
              <a:t>Otherwise if I was registering my routes the way it is done out of the box I would not be able to use the same implementation in my </a:t>
            </a:r>
            <a:r>
              <a:rPr lang="en-US" sz="1400" baseline="0" dirty="0" smtClean="0"/>
              <a:t>tests</a:t>
            </a:r>
          </a:p>
          <a:p>
            <a:pPr marL="800100" lvl="1" indent="-342900" algn="l">
              <a:buFont typeface="+mj-lt"/>
              <a:buAutoNum type="arabicPeriod" startAt="7"/>
            </a:pPr>
            <a:r>
              <a:rPr lang="en-US" sz="1400" baseline="0" dirty="0" smtClean="0"/>
              <a:t>Go </a:t>
            </a:r>
            <a:r>
              <a:rPr lang="en-US" sz="1400" baseline="0" dirty="0" smtClean="0"/>
              <a:t>back to </a:t>
            </a:r>
            <a:r>
              <a:rPr lang="en-US" sz="1400" baseline="0" dirty="0" err="1" smtClean="0"/>
              <a:t>RouteConfig</a:t>
            </a:r>
            <a:endParaRPr lang="en-US" sz="1400" baseline="0" dirty="0" smtClean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400" baseline="0" dirty="0" smtClean="0"/>
              <a:t>Select contents of “</a:t>
            </a:r>
            <a:r>
              <a:rPr lang="en-US" sz="1400" b="1" baseline="0" dirty="0" err="1" smtClean="0"/>
              <a:t>RegisterRoutes</a:t>
            </a:r>
            <a:r>
              <a:rPr lang="en-US" sz="1400" b="1" baseline="0" dirty="0" smtClean="0"/>
              <a:t>” </a:t>
            </a:r>
            <a:r>
              <a:rPr lang="en-US" sz="1400" b="0" baseline="0" dirty="0" smtClean="0"/>
              <a:t>and type </a:t>
            </a:r>
            <a:r>
              <a:rPr lang="en-US" sz="1400" b="1" baseline="0" dirty="0" smtClean="0"/>
              <a:t>tddmvc1[tab]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400" b="0" baseline="0" dirty="0" smtClean="0"/>
              <a:t>So here I have replaced the out of the box registration with my abstraction</a:t>
            </a:r>
          </a:p>
          <a:p>
            <a:pPr marL="914400" lvl="2" indent="0" algn="l">
              <a:buFont typeface="Arial" panose="020B0604020202020204" pitchFamily="34" charset="0"/>
              <a:buNone/>
            </a:pPr>
            <a:endParaRPr lang="en-US" sz="1400" baseline="0" dirty="0" smtClean="0"/>
          </a:p>
          <a:p>
            <a:pPr marL="800100" lvl="1" indent="-342900" algn="l">
              <a:buFont typeface="Arial" charset="0"/>
              <a:buAutoNum type="arabicPeriod" startAt="7"/>
            </a:pPr>
            <a:r>
              <a:rPr lang="en-US" sz="1400" baseline="0" dirty="0" smtClean="0"/>
              <a:t>Open </a:t>
            </a:r>
            <a:r>
              <a:rPr lang="en-US" sz="1400" baseline="0" dirty="0" err="1" smtClean="0"/>
              <a:t>RouteTester</a:t>
            </a:r>
            <a:endParaRPr lang="en-US" sz="1400" baseline="0" dirty="0" smtClean="0"/>
          </a:p>
          <a:p>
            <a:pPr marL="1200150" lvl="2" indent="-285750" algn="l">
              <a:buFontTx/>
              <a:buChar char="-"/>
            </a:pPr>
            <a:r>
              <a:rPr lang="en-US" sz="1400" baseline="0" dirty="0" smtClean="0"/>
              <a:t>Look at the usage of the </a:t>
            </a:r>
            <a:r>
              <a:rPr lang="en-US" sz="1400" baseline="0" dirty="0" err="1" smtClean="0"/>
              <a:t>RouteProvider</a:t>
            </a:r>
            <a:endParaRPr lang="en-US" sz="1400" baseline="0" dirty="0" smtClean="0"/>
          </a:p>
          <a:p>
            <a:pPr marL="914400" lvl="2" indent="0" algn="l">
              <a:buFontTx/>
              <a:buNone/>
            </a:pPr>
            <a:endParaRPr lang="en-US" sz="1400" baseline="0" dirty="0" smtClean="0"/>
          </a:p>
          <a:p>
            <a:pPr marL="800100" lvl="1" indent="-342900" algn="l">
              <a:buFont typeface="Arial" charset="0"/>
              <a:buAutoNum type="arabicPeriod" startAt="7"/>
            </a:pPr>
            <a:r>
              <a:rPr lang="en-US" sz="1400" baseline="0" dirty="0" smtClean="0"/>
              <a:t>Create a test for the default route: </a:t>
            </a:r>
            <a:r>
              <a:rPr lang="en-US" sz="1400" b="1" baseline="0" dirty="0" smtClean="0"/>
              <a:t>tddmcv2</a:t>
            </a:r>
            <a:endParaRPr lang="en-US" sz="1400" baseline="0" dirty="0" smtClean="0"/>
          </a:p>
          <a:p>
            <a:pPr marL="457200" lvl="1" indent="0" algn="l">
              <a:buFont typeface="Arial" charset="0"/>
              <a:buNone/>
            </a:pPr>
            <a:endParaRPr lang="en-US" sz="1400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TestMethod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	public void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RequestGoingTo_Whack_ShouldMapTo_Customer_Index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//Arrange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string url = "~/";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//Act &amp; Assert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url.ShouldMapTo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CustomerController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&gt;(action =&gt;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action.Index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(1));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pPr lvl="1"/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AutoNum type="arabicPeriod" startAt="6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 the test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Everything passes and we are good with that route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 this works for catching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route changes by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modifying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route configuration in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RouteProvider.ConfigureRoutes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re-running for failure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AutoNum type="arabicPeriod" startAt="5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let’s write a test for ignoring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Trace.axd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tddmvc3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AutoNum type="arabicPeriod" startAt="5"/>
            </a:pP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TestMethod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void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RequestTo_Wack_TraceAxd_ShouldBe_Ignored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 //Arrange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 string url = "~/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trace.axd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 //Act &amp; Assert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url.ShouldBeIgnored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en-US" sz="20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914400" lvl="1" indent="-457200">
              <a:buAutoNum type="arabicPeriod" startAt="5"/>
            </a:pPr>
            <a:endParaRPr lang="en-US" sz="2400" baseline="0" dirty="0" smtClean="0"/>
          </a:p>
          <a:p>
            <a:pPr marL="457200" lvl="1" indent="0">
              <a:buNone/>
            </a:pPr>
            <a:r>
              <a:rPr lang="en-US" sz="2400" baseline="0" dirty="0" smtClean="0"/>
              <a:t>So using MVCContrib we can test our routes…what about our controllers?</a:t>
            </a:r>
          </a:p>
          <a:p>
            <a:pPr marL="800100" lvl="1" indent="-342900" algn="l">
              <a:buFont typeface="Arial" charset="0"/>
              <a:buAutoNum type="arabicPeriod" startAt="4"/>
            </a:pPr>
            <a:endParaRPr lang="en-US" sz="1400" baseline="0" dirty="0" smtClean="0"/>
          </a:p>
          <a:p>
            <a:pPr marL="1257300" lvl="2" indent="-342900" algn="l">
              <a:buFont typeface="Arial" pitchFamily="34" charset="0"/>
              <a:buAutoNum type="arabicPeriod"/>
            </a:pPr>
            <a:endParaRPr lang="en-US" sz="1400" baseline="0" dirty="0" smtClean="0"/>
          </a:p>
          <a:p>
            <a:pPr marL="800100" lvl="1" indent="-342900" algn="l">
              <a:buFont typeface="Arial" pitchFamily="34" charset="0"/>
              <a:buAutoNum type="arabicPeriod"/>
            </a:pPr>
            <a:endParaRPr lang="en-US" sz="1400" baseline="0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9404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buFont typeface="Arial" pitchFamily="34" charset="0"/>
              <a:buAutoNum type="arabicPeriod"/>
            </a:pPr>
            <a:r>
              <a:rPr lang="en-US" sz="1400" b="1" i="1" baseline="0" dirty="0" smtClean="0"/>
              <a:t>Isolating the Controller</a:t>
            </a:r>
          </a:p>
          <a:p>
            <a:pPr marL="800100" lvl="1" indent="-342900" algn="l">
              <a:buFont typeface="Arial" pitchFamily="34" charset="0"/>
              <a:buAutoNum type="arabicPeriod"/>
            </a:pPr>
            <a:r>
              <a:rPr lang="en-US" sz="1400" baseline="0" dirty="0" smtClean="0"/>
              <a:t>Controller Project</a:t>
            </a:r>
          </a:p>
          <a:p>
            <a:pPr marL="1200150" lvl="2" indent="-285750" algn="l">
              <a:buFontTx/>
              <a:buChar char="-"/>
            </a:pPr>
            <a:r>
              <a:rPr lang="en-US" sz="1400" baseline="0" dirty="0" smtClean="0"/>
              <a:t>Yes, I put my controller’s in their own project…explain </a:t>
            </a:r>
            <a:r>
              <a:rPr lang="en-US" sz="1400" baseline="0" dirty="0" smtClean="0"/>
              <a:t>why</a:t>
            </a:r>
          </a:p>
          <a:p>
            <a:pPr marL="1657350" lvl="3" indent="-285750" algn="l">
              <a:buFontTx/>
              <a:buChar char="-"/>
            </a:pPr>
            <a:r>
              <a:rPr lang="en-US" sz="1400" baseline="0" dirty="0" smtClean="0"/>
              <a:t>I typically am </a:t>
            </a:r>
            <a:r>
              <a:rPr lang="en-US" sz="1400" baseline="0" dirty="0" err="1" smtClean="0"/>
              <a:t>dev</a:t>
            </a:r>
            <a:r>
              <a:rPr lang="en-US" sz="1400" baseline="0" dirty="0" smtClean="0"/>
              <a:t> lead on large development efforts and I have found that separating out the controllers significantly reduces the noise and congestion in the Web project</a:t>
            </a:r>
          </a:p>
          <a:p>
            <a:pPr marL="1657350" lvl="3" indent="-285750" algn="l">
              <a:buFontTx/>
              <a:buChar char="-"/>
            </a:pPr>
            <a:r>
              <a:rPr lang="en-US" sz="1400" baseline="0" dirty="0" smtClean="0"/>
              <a:t>It also helps junior </a:t>
            </a:r>
            <a:r>
              <a:rPr lang="en-US" sz="1400" baseline="0" dirty="0" err="1" smtClean="0"/>
              <a:t>devs</a:t>
            </a:r>
            <a:r>
              <a:rPr lang="en-US" sz="1400" baseline="0" dirty="0" smtClean="0"/>
              <a:t> make the disconnection between the controller and view and serves a physical/visual reminder that UI/View logic does not belong in the Controller!</a:t>
            </a:r>
          </a:p>
          <a:p>
            <a:pPr marL="1200150" lvl="2" indent="-285750" algn="l">
              <a:buFontTx/>
              <a:buChar char="-"/>
            </a:pPr>
            <a:r>
              <a:rPr lang="en-US" sz="1400" baseline="0" dirty="0" smtClean="0"/>
              <a:t>Other than the creating the separate controller project the only other thing you have to do is</a:t>
            </a:r>
          </a:p>
          <a:p>
            <a:pPr marL="1657350" lvl="3" indent="-285750" algn="l">
              <a:buFontTx/>
              <a:buChar char="-"/>
            </a:pPr>
            <a:r>
              <a:rPr lang="en-US" sz="1400" baseline="0" dirty="0" smtClean="0"/>
              <a:t>[Show </a:t>
            </a:r>
            <a:r>
              <a:rPr lang="en-US" sz="1400" b="1" baseline="0" dirty="0" err="1" smtClean="0"/>
              <a:t>RouteProvider</a:t>
            </a:r>
            <a:r>
              <a:rPr lang="en-US" sz="1400" baseline="0" dirty="0" smtClean="0"/>
              <a:t> and how controller project is handled with routing </a:t>
            </a:r>
            <a:r>
              <a:rPr lang="en-US" sz="1400" b="1" baseline="0" dirty="0" smtClean="0"/>
              <a:t>[namespace</a:t>
            </a:r>
            <a:r>
              <a:rPr lang="en-US" sz="1400" b="1" baseline="0" dirty="0" smtClean="0"/>
              <a:t>]]</a:t>
            </a:r>
            <a:endParaRPr lang="en-US" sz="1400" b="1" baseline="0" dirty="0" smtClean="0"/>
          </a:p>
          <a:p>
            <a:pPr marL="1200150" lvl="2" indent="-285750" algn="l">
              <a:buFontTx/>
              <a:buChar char="-"/>
            </a:pPr>
            <a:r>
              <a:rPr lang="en-US" sz="1400" baseline="0" dirty="0" err="1" smtClean="0"/>
              <a:t>CustomerController</a:t>
            </a:r>
            <a:endParaRPr lang="en-US" sz="1400" baseline="0" dirty="0" smtClean="0"/>
          </a:p>
          <a:p>
            <a:pPr marL="1657350" lvl="3" indent="-285750" algn="l">
              <a:buFontTx/>
              <a:buChar char="-"/>
            </a:pPr>
            <a:r>
              <a:rPr lang="en-US" sz="1400" baseline="0" dirty="0" smtClean="0"/>
              <a:t>With my current architecture - every controller will need an </a:t>
            </a:r>
            <a:r>
              <a:rPr lang="en-US" sz="1400" baseline="0" dirty="0" err="1" smtClean="0"/>
              <a:t>ILoggingService</a:t>
            </a:r>
            <a:r>
              <a:rPr lang="en-US" sz="1400" baseline="0" dirty="0" smtClean="0"/>
              <a:t> and an I[controller name]Service</a:t>
            </a:r>
          </a:p>
          <a:p>
            <a:pPr marL="1657350" lvl="3" indent="-285750" algn="l">
              <a:buFontTx/>
              <a:buChar char="-"/>
            </a:pPr>
            <a:r>
              <a:rPr lang="en-US" sz="1400" baseline="0" dirty="0" smtClean="0"/>
              <a:t>I am using StructureMap as my IoC Container, but that requires me to wire up my dependencies one by one</a:t>
            </a:r>
          </a:p>
          <a:p>
            <a:pPr marL="1657350" lvl="3" indent="-285750" algn="l">
              <a:buFontTx/>
              <a:buChar char="-"/>
            </a:pPr>
            <a:r>
              <a:rPr lang="en-US" sz="1400" baseline="0" dirty="0" smtClean="0"/>
              <a:t>What if there was a way to not have to wire up the dependencies manually for each controller?</a:t>
            </a:r>
          </a:p>
          <a:p>
            <a:pPr marL="1657350" lvl="3" indent="-285750" algn="l">
              <a:buFontTx/>
              <a:buChar char="-"/>
            </a:pPr>
            <a:r>
              <a:rPr lang="en-US" sz="1400" baseline="0" dirty="0" smtClean="0"/>
              <a:t>Custom Controller Factory</a:t>
            </a:r>
          </a:p>
          <a:p>
            <a:pPr marL="2114550" lvl="4" indent="-285750" algn="l">
              <a:buFontTx/>
              <a:buChar char="-"/>
            </a:pPr>
            <a:r>
              <a:rPr lang="en-US" sz="1400" baseline="0" dirty="0" smtClean="0"/>
              <a:t>Out of the box the default controller factory just resolves controllers using the default naming convention</a:t>
            </a:r>
          </a:p>
          <a:p>
            <a:pPr marL="2114550" lvl="4" indent="-285750" algn="l">
              <a:buFontTx/>
              <a:buChar char="-"/>
            </a:pPr>
            <a:r>
              <a:rPr lang="en-US" sz="1400" baseline="0" dirty="0" smtClean="0"/>
              <a:t>You can create a custom controller </a:t>
            </a:r>
            <a:endParaRPr lang="en-US" sz="1400" baseline="0" dirty="0" smtClean="0"/>
          </a:p>
          <a:p>
            <a:pPr marL="2571750" lvl="5" indent="-285750" algn="l">
              <a:buFontTx/>
              <a:buChar char="-"/>
            </a:pPr>
            <a:r>
              <a:rPr lang="en-US" sz="1400" baseline="0" dirty="0" smtClean="0"/>
              <a:t>Derives from </a:t>
            </a:r>
            <a:r>
              <a:rPr lang="en-US" sz="1400" baseline="0" dirty="0" err="1" smtClean="0"/>
              <a:t>DefaultControllerFactory</a:t>
            </a:r>
            <a:endParaRPr lang="en-US" sz="1400" baseline="0" dirty="0" smtClean="0"/>
          </a:p>
          <a:p>
            <a:pPr marL="2114550" lvl="4" indent="-285750" algn="l">
              <a:buFontTx/>
              <a:buChar char="-"/>
            </a:pPr>
            <a:r>
              <a:rPr lang="en-US" sz="1400" baseline="0" dirty="0" smtClean="0"/>
              <a:t>In this case we are going to pimp out the default controller factory with StructureMap</a:t>
            </a:r>
          </a:p>
          <a:p>
            <a:pPr marL="2114550" lvl="4" indent="-285750" algn="l">
              <a:buFontTx/>
              <a:buChar char="-"/>
            </a:pPr>
            <a:r>
              <a:rPr lang="en-US" sz="1400" b="0" baseline="0" dirty="0" smtClean="0"/>
              <a:t>Show </a:t>
            </a:r>
            <a:r>
              <a:rPr lang="en-US" sz="1400" b="1" baseline="0" dirty="0" err="1" smtClean="0"/>
              <a:t>ControllerFactory</a:t>
            </a:r>
            <a:endParaRPr lang="en-US" sz="1400" b="0" baseline="0" dirty="0" smtClean="0"/>
          </a:p>
          <a:p>
            <a:pPr marL="2114550" lvl="4" indent="-285750" algn="l">
              <a:buFontTx/>
              <a:buChar char="-"/>
            </a:pPr>
            <a:r>
              <a:rPr lang="en-US" sz="1400" baseline="0" dirty="0" smtClean="0"/>
              <a:t>Explain </a:t>
            </a:r>
            <a:r>
              <a:rPr lang="en-US" sz="1400" baseline="0" dirty="0" err="1" smtClean="0"/>
              <a:t>GetControllerInstance</a:t>
            </a:r>
            <a:endParaRPr lang="en-US" sz="1400" baseline="0" dirty="0" smtClean="0"/>
          </a:p>
          <a:p>
            <a:pPr marL="2114550" lvl="4" indent="-285750" algn="l">
              <a:buFontTx/>
              <a:buChar char="-"/>
            </a:pPr>
            <a:r>
              <a:rPr lang="en-US" sz="1400" baseline="0" dirty="0" smtClean="0"/>
              <a:t>Show how we are using StructureMap and the </a:t>
            </a:r>
            <a:r>
              <a:rPr lang="en-US" sz="1400" baseline="0" dirty="0" err="1" smtClean="0"/>
              <a:t>IContainer</a:t>
            </a:r>
            <a:endParaRPr lang="en-US" sz="1400" baseline="0" dirty="0" smtClean="0"/>
          </a:p>
          <a:p>
            <a:pPr marL="2114550" lvl="4" indent="-285750" algn="l">
              <a:buFontTx/>
              <a:buChar char="-"/>
            </a:pPr>
            <a:r>
              <a:rPr lang="en-US" sz="1400" baseline="0" dirty="0" smtClean="0"/>
              <a:t>And we need to tell ASP.NET MVC to use the Custom Controller Factory</a:t>
            </a:r>
          </a:p>
          <a:p>
            <a:pPr marL="2571750" lvl="5" indent="-285750" algn="l">
              <a:buFontTx/>
              <a:buChar char="-"/>
            </a:pPr>
            <a:r>
              <a:rPr lang="en-US" sz="1400" baseline="0" dirty="0" err="1" smtClean="0"/>
              <a:t>Global.asax.cs</a:t>
            </a:r>
            <a:endParaRPr lang="en-US" sz="1400" baseline="0" dirty="0" smtClean="0"/>
          </a:p>
          <a:p>
            <a:pPr lvl="6"/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**** After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WireUpDependencyInjection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 ****</a:t>
            </a:r>
          </a:p>
          <a:p>
            <a:pPr lvl="6"/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ControllerBuilder.Current.SetControllerFactory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(new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ControllerFactory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  <a:endParaRPr lang="en-US" sz="2400" b="1" baseline="0" dirty="0" smtClean="0"/>
          </a:p>
          <a:p>
            <a:pPr marL="2114550" lvl="4" indent="-285750" algn="l">
              <a:buFontTx/>
              <a:buChar char="-"/>
            </a:pPr>
            <a:r>
              <a:rPr lang="en-US" sz="1400" b="1" baseline="0" dirty="0" smtClean="0"/>
              <a:t>Pull up </a:t>
            </a:r>
            <a:r>
              <a:rPr lang="en-US" sz="1400" b="1" baseline="0" dirty="0" err="1" smtClean="0"/>
              <a:t>CustomerController</a:t>
            </a:r>
            <a:r>
              <a:rPr lang="en-US" sz="1400" b="1" baseline="0" dirty="0" smtClean="0"/>
              <a:t> and select the entire Constructor</a:t>
            </a:r>
          </a:p>
          <a:p>
            <a:pPr marL="2114550" lvl="4" indent="-285750" algn="l">
              <a:buFontTx/>
              <a:buChar char="-"/>
            </a:pPr>
            <a:r>
              <a:rPr lang="en-US" sz="1400" b="1" baseline="0" dirty="0" smtClean="0"/>
              <a:t>tddmvc4  </a:t>
            </a:r>
            <a:r>
              <a:rPr lang="en-US" sz="1400" b="0" baseline="0" dirty="0" smtClean="0"/>
              <a:t>And then change the Customer Controller to accept the 2 dependencies as inputs</a:t>
            </a:r>
          </a:p>
          <a:p>
            <a:pPr marL="2114550" lvl="4" indent="-285750" algn="l">
              <a:buFontTx/>
              <a:buChar char="-"/>
            </a:pPr>
            <a:r>
              <a:rPr lang="en-US" sz="1400" baseline="0" dirty="0" smtClean="0"/>
              <a:t>That’s it the combination of ASP.NET MVC and having a StructureMap container in our Controller Factory allows our controllers to automatically resolve their dependencies!</a:t>
            </a:r>
          </a:p>
          <a:p>
            <a:pPr marL="2114550" lvl="4" indent="-285750" algn="l">
              <a:buFontTx/>
              <a:buChar char="-"/>
            </a:pPr>
            <a:r>
              <a:rPr lang="en-US" sz="1400" baseline="0" dirty="0" smtClean="0"/>
              <a:t>Set a breakpoint in </a:t>
            </a:r>
            <a:r>
              <a:rPr lang="en-US" sz="1400" baseline="0" dirty="0" err="1" smtClean="0"/>
              <a:t>CustomerController.Index</a:t>
            </a:r>
            <a:r>
              <a:rPr lang="en-US" sz="1400" baseline="0" dirty="0" smtClean="0"/>
              <a:t> to prove it</a:t>
            </a:r>
            <a:r>
              <a:rPr lang="en-US" sz="1400" baseline="0" dirty="0" smtClean="0"/>
              <a:t>.</a:t>
            </a:r>
          </a:p>
          <a:p>
            <a:pPr marL="2571750" lvl="5" indent="-285750" algn="l">
              <a:buFontTx/>
              <a:buChar char="-"/>
            </a:pPr>
            <a:r>
              <a:rPr lang="en-US" sz="1400" baseline="0" dirty="0" smtClean="0"/>
              <a:t>I have an concrete instances of my dependencies being passed in to my controller even though this constructor is never really called in our code</a:t>
            </a:r>
          </a:p>
          <a:p>
            <a:pPr marL="2571750" lvl="5" indent="-285750" algn="l">
              <a:buFontTx/>
              <a:buChar char="-"/>
            </a:pPr>
            <a:r>
              <a:rPr lang="en-US" sz="1400" b="1" baseline="0" dirty="0" smtClean="0"/>
              <a:t>Find Usages on Constructor</a:t>
            </a:r>
          </a:p>
          <a:p>
            <a:pPr marL="2571750" lvl="5" indent="-285750" algn="l">
              <a:buFontTx/>
              <a:buChar char="-"/>
            </a:pPr>
            <a:r>
              <a:rPr lang="en-US" sz="1400" b="0" baseline="0" dirty="0" smtClean="0"/>
              <a:t>How is this possible?</a:t>
            </a:r>
          </a:p>
          <a:p>
            <a:pPr marL="3028950" lvl="6" indent="-285750" algn="l">
              <a:buFontTx/>
              <a:buChar char="-"/>
            </a:pPr>
            <a:r>
              <a:rPr lang="en-US" sz="1400" b="0" baseline="0" dirty="0" smtClean="0"/>
              <a:t>Well part of it is the extensibility points that are part of ASP.NET MVC that allows us to plug in our own Controller Factory</a:t>
            </a:r>
          </a:p>
          <a:p>
            <a:pPr marL="3200400" lvl="7" indent="0" algn="l">
              <a:buFontTx/>
              <a:buNone/>
            </a:pPr>
            <a:endParaRPr lang="en-US" sz="1400" b="0" baseline="0" dirty="0" smtClean="0"/>
          </a:p>
          <a:p>
            <a:pPr marL="3028950" lvl="6" indent="-285750" algn="l">
              <a:buFontTx/>
              <a:buChar char="-"/>
            </a:pPr>
            <a:r>
              <a:rPr lang="en-US" sz="1400" b="0" baseline="0" dirty="0" smtClean="0"/>
              <a:t>Second is the power of </a:t>
            </a:r>
            <a:r>
              <a:rPr lang="en-US" sz="1400" b="0" baseline="0" dirty="0" err="1" smtClean="0"/>
              <a:t>StructureMap</a:t>
            </a:r>
            <a:endParaRPr lang="en-US" sz="1400" b="0" baseline="0" dirty="0" smtClean="0"/>
          </a:p>
          <a:p>
            <a:pPr marL="3486150" lvl="7" indent="-285750" algn="l">
              <a:buFontTx/>
              <a:buChar char="-"/>
            </a:pPr>
            <a:r>
              <a:rPr lang="en-US" sz="1400" b="1" baseline="0" dirty="0" smtClean="0"/>
              <a:t>Show </a:t>
            </a:r>
            <a:r>
              <a:rPr lang="en-US" sz="1400" b="1" baseline="0" dirty="0" err="1" smtClean="0"/>
              <a:t>Global.asax.cs</a:t>
            </a:r>
            <a:r>
              <a:rPr lang="en-US" sz="1400" b="1" baseline="0" dirty="0" smtClean="0"/>
              <a:t> – </a:t>
            </a:r>
            <a:r>
              <a:rPr lang="en-US" sz="1400" b="1" baseline="0" dirty="0" err="1" smtClean="0"/>
              <a:t>WireUpDependencyInjection</a:t>
            </a:r>
            <a:endParaRPr lang="en-US" sz="1400" b="0" baseline="0" dirty="0" smtClean="0"/>
          </a:p>
          <a:p>
            <a:pPr marL="3486150" lvl="7" indent="-285750" algn="l">
              <a:buFontTx/>
              <a:buChar char="-"/>
            </a:pPr>
            <a:r>
              <a:rPr lang="en-US" sz="1400" b="0" baseline="0" dirty="0" smtClean="0"/>
              <a:t>I am taking advantage of the registry scanning features that uses convention over configuration</a:t>
            </a:r>
          </a:p>
          <a:p>
            <a:pPr marL="3028950" lvl="6" indent="-285750" algn="l">
              <a:buFontTx/>
              <a:buChar char="-"/>
            </a:pPr>
            <a:r>
              <a:rPr lang="en-US" sz="1400" b="0" baseline="0" dirty="0" smtClean="0"/>
              <a:t>And third is the ability for ASP.NET MVC and </a:t>
            </a:r>
            <a:r>
              <a:rPr lang="en-US" sz="1400" b="0" baseline="0" dirty="0" err="1" smtClean="0"/>
              <a:t>StructureMap</a:t>
            </a:r>
            <a:r>
              <a:rPr lang="en-US" sz="1400" b="0" baseline="0" dirty="0" smtClean="0"/>
              <a:t> to work together in that</a:t>
            </a:r>
          </a:p>
          <a:p>
            <a:pPr marL="3486150" lvl="7" indent="-285750" algn="l">
              <a:buFontTx/>
              <a:buChar char="-"/>
            </a:pPr>
            <a:r>
              <a:rPr lang="en-US" sz="1400" b="0" baseline="0" dirty="0" smtClean="0"/>
              <a:t>When </a:t>
            </a:r>
            <a:r>
              <a:rPr lang="en-US" sz="1400" b="0" baseline="0" dirty="0" err="1" smtClean="0"/>
              <a:t>GetControllerInstance</a:t>
            </a:r>
            <a:r>
              <a:rPr lang="en-US" sz="1400" b="0" baseline="0" dirty="0" smtClean="0"/>
              <a:t> tries to create an instance of controller w/out a parameter-less constructor</a:t>
            </a:r>
          </a:p>
          <a:p>
            <a:pPr marL="3486150" lvl="7" indent="-285750" algn="l">
              <a:buFontTx/>
              <a:buChar char="-"/>
            </a:pPr>
            <a:r>
              <a:rPr lang="en-US" sz="1400" b="0" baseline="0" dirty="0" smtClean="0"/>
              <a:t>It is smart enough to know that it needs to find a way to resolve the dependencies on its own</a:t>
            </a:r>
          </a:p>
          <a:p>
            <a:pPr marL="3486150" lvl="7" indent="-285750" algn="l">
              <a:buFontTx/>
              <a:buChar char="-"/>
            </a:pPr>
            <a:r>
              <a:rPr lang="en-US" sz="1400" b="0" baseline="0" dirty="0" smtClean="0"/>
              <a:t>And does that using the </a:t>
            </a:r>
            <a:r>
              <a:rPr lang="en-US" sz="1400" b="0" baseline="0" dirty="0" err="1" smtClean="0"/>
              <a:t>IoC</a:t>
            </a:r>
            <a:r>
              <a:rPr lang="en-US" sz="1400" b="0" baseline="0" dirty="0" smtClean="0"/>
              <a:t> container that we created inside our override</a:t>
            </a:r>
          </a:p>
          <a:p>
            <a:pPr marL="3028950" lvl="6" indent="-285750" algn="l">
              <a:buFontTx/>
              <a:buChar char="-"/>
            </a:pPr>
            <a:r>
              <a:rPr lang="en-US" sz="1400" b="0" baseline="0" dirty="0" smtClean="0"/>
              <a:t>SLICK!!!</a:t>
            </a:r>
            <a:endParaRPr lang="en-US" sz="1400" b="1" baseline="0" dirty="0" smtClean="0"/>
          </a:p>
          <a:p>
            <a:pPr marL="1200150" lvl="2" indent="-285750" algn="l">
              <a:buFontTx/>
              <a:buChar char="-"/>
            </a:pPr>
            <a:endParaRPr lang="en-US" sz="1400" baseline="0" dirty="0" smtClean="0"/>
          </a:p>
          <a:p>
            <a:pPr marL="1200150" lvl="2" indent="-285750" algn="l">
              <a:buFontTx/>
              <a:buChar char="-"/>
            </a:pPr>
            <a:endParaRPr lang="en-US" sz="1400" baseline="0" dirty="0" smtClean="0"/>
          </a:p>
          <a:p>
            <a:pPr marL="342900" lvl="0" indent="-342900" algn="l">
              <a:buFontTx/>
              <a:buAutoNum type="arabicPeriod" startAt="2"/>
            </a:pPr>
            <a:r>
              <a:rPr lang="en-US" sz="1400" b="1" i="1" baseline="0" dirty="0" smtClean="0"/>
              <a:t>Testing the Controller</a:t>
            </a:r>
          </a:p>
          <a:p>
            <a:pPr marL="742950" lvl="1" indent="-285750" algn="l">
              <a:buFontTx/>
              <a:buChar char="-"/>
            </a:pPr>
            <a:r>
              <a:rPr lang="en-US" sz="1400" b="0" i="0" baseline="0" dirty="0" smtClean="0"/>
              <a:t>Open the </a:t>
            </a:r>
            <a:r>
              <a:rPr lang="en-US" sz="1400" b="1" i="0" baseline="0" dirty="0" err="1" smtClean="0"/>
              <a:t>CustomerControllerTest</a:t>
            </a:r>
            <a:endParaRPr lang="en-US" sz="1400" b="0" i="0" baseline="0" dirty="0" smtClean="0"/>
          </a:p>
          <a:p>
            <a:pPr marL="742950" lvl="1" indent="-285750" algn="l">
              <a:buFontTx/>
              <a:buChar char="-"/>
            </a:pPr>
            <a:r>
              <a:rPr lang="en-US" sz="1400" b="0" i="0" baseline="0" dirty="0" smtClean="0"/>
              <a:t>Talk about the usage of fakes</a:t>
            </a:r>
          </a:p>
          <a:p>
            <a:pPr marL="1200150" lvl="2" indent="-285750" algn="l">
              <a:buFontTx/>
              <a:buChar char="-"/>
            </a:pPr>
            <a:r>
              <a:rPr lang="en-US" sz="1400" b="0" i="0" baseline="0" dirty="0" smtClean="0"/>
              <a:t>I have two fakes that I will be passing in to my controller when it’s </a:t>
            </a:r>
            <a:r>
              <a:rPr lang="en-US" sz="1400" b="0" i="0" baseline="0" dirty="0" smtClean="0"/>
              <a:t>time…because </a:t>
            </a:r>
          </a:p>
          <a:p>
            <a:pPr marL="1657350" lvl="3" indent="-285750" algn="l">
              <a:buFontTx/>
              <a:buChar char="-"/>
            </a:pPr>
            <a:r>
              <a:rPr lang="en-US" sz="1400" b="0" i="0" baseline="0" dirty="0" smtClean="0"/>
              <a:t>I am unit testing and that means I don’t want to deal with any external dependencies</a:t>
            </a:r>
          </a:p>
          <a:p>
            <a:pPr marL="1657350" lvl="3" indent="-285750" algn="l">
              <a:buFontTx/>
              <a:buChar char="-"/>
            </a:pPr>
            <a:r>
              <a:rPr lang="en-US" sz="1400" b="0" i="0" baseline="0" dirty="0" smtClean="0"/>
              <a:t>I only want to test my Controller</a:t>
            </a:r>
            <a:endParaRPr lang="en-US" sz="1400" b="0" i="0" baseline="0" dirty="0" smtClean="0"/>
          </a:p>
          <a:p>
            <a:pPr marL="1200150" lvl="2" indent="-285750" algn="l">
              <a:buFontTx/>
              <a:buChar char="-"/>
            </a:pPr>
            <a:r>
              <a:rPr lang="en-US" sz="1400" b="1" i="0" baseline="0" dirty="0" err="1" smtClean="0"/>
              <a:t>CustomerServiceFake</a:t>
            </a:r>
            <a:endParaRPr lang="en-US" sz="1400" b="1" i="0" baseline="0" dirty="0" smtClean="0"/>
          </a:p>
          <a:p>
            <a:pPr marL="1200150" lvl="2" indent="-285750" algn="l">
              <a:buFontTx/>
              <a:buChar char="-"/>
            </a:pPr>
            <a:r>
              <a:rPr lang="en-US" sz="1400" b="1" i="0" baseline="0" dirty="0" err="1" smtClean="0"/>
              <a:t>LoggingServiceFake</a:t>
            </a:r>
            <a:endParaRPr lang="en-US" sz="1400" b="1" i="0" baseline="0" dirty="0" smtClean="0"/>
          </a:p>
          <a:p>
            <a:pPr marL="742950" lvl="1" indent="-285750" algn="l">
              <a:buFontTx/>
              <a:buChar char="-"/>
            </a:pPr>
            <a:r>
              <a:rPr lang="en-US" sz="1400" b="0" i="0" baseline="0" dirty="0" smtClean="0"/>
              <a:t>In order to test that the correct view is being returned or we are redirecting as necessary or the correct model is being returned we could write some really ugly low-level code that interrogates the controller context…or we could use MVCContrib</a:t>
            </a:r>
          </a:p>
          <a:p>
            <a:pPr marL="742950" lvl="1" indent="-285750" algn="l">
              <a:buFontTx/>
              <a:buChar char="-"/>
            </a:pPr>
            <a:r>
              <a:rPr lang="en-US" sz="1400" b="0" i="0" baseline="0" dirty="0" smtClean="0"/>
              <a:t>So let’s test that our Index controller method returns a view named “Index”</a:t>
            </a:r>
          </a:p>
          <a:p>
            <a:pPr marL="1200150" lvl="2" indent="-285750" algn="l">
              <a:buFontTx/>
              <a:buChar char="-"/>
            </a:pPr>
            <a:r>
              <a:rPr lang="en-US" sz="1400" b="1" i="0" baseline="0" dirty="0" smtClean="0"/>
              <a:t>tddmvc5</a:t>
            </a:r>
          </a:p>
          <a:p>
            <a:pPr marL="914400" lvl="2" indent="0" algn="l">
              <a:buFontTx/>
              <a:buNone/>
            </a:pPr>
            <a:r>
              <a:rPr lang="en-US" sz="1400" b="0" i="0" baseline="0" dirty="0" smtClean="0"/>
              <a:t>[</a:t>
            </a:r>
            <a:r>
              <a:rPr lang="en-US" sz="1400" b="0" i="0" baseline="0" dirty="0" err="1" smtClean="0"/>
              <a:t>TestMethod</a:t>
            </a:r>
            <a:r>
              <a:rPr lang="en-US" sz="1400" b="0" i="0" baseline="0" dirty="0" smtClean="0"/>
              <a:t>]</a:t>
            </a:r>
          </a:p>
          <a:p>
            <a:pPr marL="914400" lvl="2" indent="0" algn="l">
              <a:buFontTx/>
              <a:buNone/>
            </a:pPr>
            <a:r>
              <a:rPr lang="en-US" sz="1400" b="0" i="0" baseline="0" dirty="0" smtClean="0"/>
              <a:t>        public void </a:t>
            </a:r>
            <a:r>
              <a:rPr lang="en-US" sz="1400" b="0" i="0" baseline="0" dirty="0" err="1" smtClean="0"/>
              <a:t>Index_ShouldReturn_ViewNamed_Index</a:t>
            </a:r>
            <a:r>
              <a:rPr lang="en-US" sz="1400" b="0" i="0" baseline="0" dirty="0" smtClean="0"/>
              <a:t>() {</a:t>
            </a:r>
          </a:p>
          <a:p>
            <a:pPr marL="914400" lvl="2" indent="0" algn="l">
              <a:buFontTx/>
              <a:buNone/>
            </a:pPr>
            <a:r>
              <a:rPr lang="en-US" sz="1400" b="0" i="0" baseline="0" dirty="0" smtClean="0"/>
              <a:t>            //Arrange</a:t>
            </a:r>
          </a:p>
          <a:p>
            <a:pPr marL="914400" lvl="2" indent="0" algn="l">
              <a:buFontTx/>
              <a:buNone/>
            </a:pPr>
            <a:r>
              <a:rPr lang="en-US" sz="1400" b="0" i="0" baseline="0" dirty="0" smtClean="0"/>
              <a:t>            </a:t>
            </a:r>
            <a:r>
              <a:rPr lang="en-US" sz="1400" b="0" i="0" baseline="0" dirty="0" err="1" smtClean="0"/>
              <a:t>CustomerController</a:t>
            </a:r>
            <a:r>
              <a:rPr lang="en-US" sz="1400" b="0" i="0" baseline="0" dirty="0" smtClean="0"/>
              <a:t> controller = new </a:t>
            </a:r>
            <a:r>
              <a:rPr lang="en-US" sz="1400" b="0" i="0" baseline="0" dirty="0" err="1" smtClean="0"/>
              <a:t>CustomerController</a:t>
            </a:r>
            <a:r>
              <a:rPr lang="en-US" sz="1400" b="0" i="0" baseline="0" dirty="0" smtClean="0"/>
              <a:t>(_</a:t>
            </a:r>
            <a:r>
              <a:rPr lang="en-US" sz="1400" b="0" i="0" baseline="0" dirty="0" err="1" smtClean="0"/>
              <a:t>loggingService</a:t>
            </a:r>
            <a:r>
              <a:rPr lang="en-US" sz="1400" b="0" i="0" baseline="0" dirty="0" smtClean="0"/>
              <a:t>, _</a:t>
            </a:r>
            <a:r>
              <a:rPr lang="en-US" sz="1400" b="0" i="0" baseline="0" dirty="0" err="1" smtClean="0"/>
              <a:t>customerService</a:t>
            </a:r>
            <a:r>
              <a:rPr lang="en-US" sz="1400" b="0" i="0" baseline="0" dirty="0" smtClean="0"/>
              <a:t>);</a:t>
            </a:r>
          </a:p>
          <a:p>
            <a:pPr marL="914400" lvl="2" indent="0" algn="l">
              <a:buFontTx/>
              <a:buNone/>
            </a:pPr>
            <a:r>
              <a:rPr lang="en-US" sz="1400" b="0" i="0" baseline="0" dirty="0" smtClean="0"/>
              <a:t>            //Act</a:t>
            </a:r>
          </a:p>
          <a:p>
            <a:pPr marL="914400" lvl="2" indent="0" algn="l">
              <a:buFontTx/>
              <a:buNone/>
            </a:pPr>
            <a:r>
              <a:rPr lang="en-US" sz="1400" b="0" i="0" baseline="0" dirty="0" smtClean="0"/>
              <a:t>            </a:t>
            </a:r>
            <a:r>
              <a:rPr lang="en-US" sz="1400" b="0" i="0" baseline="0" dirty="0" err="1" smtClean="0"/>
              <a:t>ActionResult</a:t>
            </a:r>
            <a:r>
              <a:rPr lang="en-US" sz="1400" b="0" i="0" baseline="0" dirty="0" smtClean="0"/>
              <a:t> result = </a:t>
            </a:r>
            <a:r>
              <a:rPr lang="en-US" sz="1400" b="0" i="0" baseline="0" dirty="0" err="1" smtClean="0"/>
              <a:t>controller.Index</a:t>
            </a:r>
            <a:r>
              <a:rPr lang="en-US" sz="1400" b="0" i="0" baseline="0" dirty="0" smtClean="0"/>
              <a:t>(1);</a:t>
            </a:r>
          </a:p>
          <a:p>
            <a:pPr marL="914400" lvl="2" indent="0" algn="l">
              <a:buFontTx/>
              <a:buNone/>
            </a:pPr>
            <a:r>
              <a:rPr lang="en-US" sz="1400" b="0" i="0" baseline="0" dirty="0" smtClean="0"/>
              <a:t>            //Assert</a:t>
            </a:r>
          </a:p>
          <a:p>
            <a:pPr marL="914400" lvl="2" indent="0" algn="l">
              <a:buFontTx/>
              <a:buNone/>
            </a:pPr>
            <a:r>
              <a:rPr lang="en-US" sz="1400" b="0" i="0" baseline="0" dirty="0" smtClean="0"/>
              <a:t>            </a:t>
            </a:r>
            <a:r>
              <a:rPr lang="en-US" sz="1400" b="0" i="0" baseline="0" dirty="0" err="1" smtClean="0"/>
              <a:t>result.AssertViewRendered</a:t>
            </a:r>
            <a:r>
              <a:rPr lang="en-US" sz="1400" b="0" i="0" baseline="0" dirty="0" smtClean="0"/>
              <a:t>().</a:t>
            </a:r>
            <a:r>
              <a:rPr lang="en-US" sz="1400" b="0" i="0" baseline="0" dirty="0" err="1" smtClean="0"/>
              <a:t>ForView</a:t>
            </a:r>
            <a:r>
              <a:rPr lang="en-US" sz="1400" b="0" i="0" baseline="0" dirty="0" smtClean="0"/>
              <a:t>("Index");</a:t>
            </a:r>
          </a:p>
          <a:p>
            <a:pPr marL="914400" lvl="2" indent="0" algn="l">
              <a:buFontTx/>
              <a:buNone/>
            </a:pPr>
            <a:r>
              <a:rPr lang="en-US" sz="1400" b="0" i="0" baseline="0" dirty="0" smtClean="0"/>
              <a:t>        }</a:t>
            </a:r>
          </a:p>
          <a:p>
            <a:pPr marL="742950" lvl="1" indent="-285750" algn="l">
              <a:buFontTx/>
              <a:buChar char="-"/>
            </a:pPr>
            <a:r>
              <a:rPr lang="en-US" sz="1400" b="0" i="0" baseline="0" dirty="0" smtClean="0"/>
              <a:t>And now we can write a test to make sure the model being returned is the correct type</a:t>
            </a:r>
          </a:p>
          <a:p>
            <a:pPr marL="1200150" lvl="2" indent="-285750" algn="l">
              <a:buFontTx/>
              <a:buChar char="-"/>
            </a:pPr>
            <a:r>
              <a:rPr lang="en-US" sz="1400" b="1" i="0" baseline="0" dirty="0" smtClean="0"/>
              <a:t>tddmvc6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TestMethod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Index_ShouldReturn_ViewWithModelofType_Customer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//Arrange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CustomerController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controller = new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CustomerController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(_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loggingServiceFake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_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customerServiceFake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//Act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ViewResult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result =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ViewResult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controller.Index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(1);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//Assert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Assert.IsInstanceOfType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result.Model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typeof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Common.Domain.Customer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));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  <a:endParaRPr lang="en-US" sz="2400" b="0" i="0" baseline="0" dirty="0" smtClean="0"/>
          </a:p>
          <a:p>
            <a:pPr marL="742950" lvl="1" indent="-285750" algn="l">
              <a:buFontTx/>
              <a:buChar char="-"/>
            </a:pPr>
            <a:r>
              <a:rPr lang="en-US" sz="1400" b="0" i="0" baseline="0" dirty="0" smtClean="0"/>
              <a:t>Assert…blah </a:t>
            </a:r>
            <a:r>
              <a:rPr lang="en-US" sz="1400" b="0" i="0" baseline="0" dirty="0" err="1" smtClean="0"/>
              <a:t>blah</a:t>
            </a:r>
            <a:r>
              <a:rPr lang="en-US" sz="1400" b="0" i="0" baseline="0" dirty="0" smtClean="0"/>
              <a:t> </a:t>
            </a:r>
            <a:r>
              <a:rPr lang="en-US" sz="1400" b="0" i="0" baseline="0" dirty="0" err="1" smtClean="0"/>
              <a:t>blah</a:t>
            </a:r>
            <a:r>
              <a:rPr lang="en-US" sz="1400" b="0" i="0" baseline="0" dirty="0" smtClean="0"/>
              <a:t>, hard to read!</a:t>
            </a:r>
          </a:p>
          <a:p>
            <a:pPr marL="742950" lvl="1" indent="-285750" algn="l">
              <a:buFontTx/>
              <a:buChar char="-"/>
            </a:pPr>
            <a:r>
              <a:rPr lang="en-US" sz="1400" b="1" i="0" baseline="0" dirty="0" smtClean="0"/>
              <a:t>Should Assertion Library </a:t>
            </a:r>
            <a:r>
              <a:rPr lang="en-US" sz="1400" b="0" i="0" baseline="0" dirty="0" smtClean="0"/>
              <a:t>– user readable assertions</a:t>
            </a:r>
          </a:p>
          <a:p>
            <a:pPr marL="1200150" lvl="2" indent="-285750" algn="l">
              <a:buFontTx/>
              <a:buChar char="-"/>
            </a:pP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result.Model.ShouldBeType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Common.Domain.Customer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&gt;();</a:t>
            </a:r>
          </a:p>
          <a:p>
            <a:pPr marL="742950" lvl="1" indent="-285750" algn="l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Lastly we can test the redirect on our Post</a:t>
            </a:r>
          </a:p>
          <a:p>
            <a:pPr marL="1200150" lvl="2" indent="-285750" algn="l">
              <a:buFontTx/>
              <a:buChar char="-"/>
            </a:pP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tddmvc7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TestMethod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 public void IndexPost_ShouldRedirectTo_Step2()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 //Arrange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CustomerController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controller = new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CustomerController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(_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loggingServiceFake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_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customerServiceFake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 //Act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	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ActionResult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result =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controller.Index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(new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Common.Domain.Customer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{Id = 1});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 //Assert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result.AssertActionRedirect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ToAction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("Step2");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en-US" sz="20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lvl="1" indent="-285750" algn="l">
              <a:buFontTx/>
              <a:buChar char="-"/>
            </a:pPr>
            <a:endParaRPr lang="en-US" sz="1400" b="0" i="0" baseline="0" dirty="0" smtClean="0"/>
          </a:p>
          <a:p>
            <a:pPr marL="342900" lvl="0" indent="-342900" algn="l">
              <a:buFontTx/>
              <a:buAutoNum type="arabicPeriod" startAt="2"/>
            </a:pPr>
            <a:endParaRPr lang="en-US" sz="1400" baseline="0" dirty="0" smtClean="0"/>
          </a:p>
          <a:p>
            <a:pPr marL="285750" lvl="0" indent="-285750" algn="l">
              <a:buFontTx/>
              <a:buChar char="-"/>
            </a:pPr>
            <a:endParaRPr lang="en-US" sz="1400" baseline="0" dirty="0" smtClean="0"/>
          </a:p>
          <a:p>
            <a:pPr marL="285750" lvl="0" indent="-285750" algn="l">
              <a:buFontTx/>
              <a:buChar char="-"/>
            </a:pPr>
            <a:endParaRPr lang="en-US" sz="1400" baseline="0" dirty="0" smtClean="0"/>
          </a:p>
          <a:p>
            <a:pPr marL="2114550" lvl="4" indent="-285750" algn="l">
              <a:buFontTx/>
              <a:buChar char="-"/>
            </a:pPr>
            <a:endParaRPr lang="en-US" sz="1400" baseline="0" dirty="0" smtClean="0"/>
          </a:p>
          <a:p>
            <a:pPr marL="1657350" lvl="3" indent="-285750" algn="l">
              <a:buFontTx/>
              <a:buChar char="-"/>
            </a:pPr>
            <a:endParaRPr lang="en-US" sz="1400" baseline="0" dirty="0" smtClean="0"/>
          </a:p>
          <a:p>
            <a:pPr marL="1657350" lvl="3" indent="-285750" algn="l">
              <a:buFontTx/>
              <a:buChar char="-"/>
            </a:pPr>
            <a:endParaRPr lang="en-US" sz="1400" baseline="0" dirty="0" smtClean="0"/>
          </a:p>
          <a:p>
            <a:pPr marL="1657350" lvl="3" indent="-285750" algn="l">
              <a:buFontTx/>
              <a:buChar char="-"/>
            </a:pPr>
            <a:endParaRPr lang="en-US" sz="1400" baseline="0" dirty="0" smtClean="0"/>
          </a:p>
          <a:p>
            <a:pPr marL="800100" lvl="1" indent="-342900" algn="l">
              <a:buFont typeface="Arial" pitchFamily="34" charset="0"/>
              <a:buAutoNum type="alphaLcPeriod"/>
            </a:pPr>
            <a:endParaRPr lang="en-US" sz="1400" baseline="0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288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buFont typeface="Arial" pitchFamily="34" charset="0"/>
              <a:buAutoNum type="arabicPeriod"/>
            </a:pPr>
            <a:r>
              <a:rPr lang="en-US" sz="1400" b="1" i="1" baseline="0" dirty="0" smtClean="0"/>
              <a:t>Automated UI Testing w/ WatiN</a:t>
            </a:r>
          </a:p>
          <a:p>
            <a:pPr marL="800100" lvl="1" indent="-342900" algn="l">
              <a:buFont typeface="Arial" pitchFamily="34" charset="0"/>
              <a:buAutoNum type="arabicPeriod"/>
            </a:pPr>
            <a:r>
              <a:rPr lang="en-US" sz="1400" baseline="0" dirty="0" smtClean="0"/>
              <a:t>Already done – but tell them : Install via NuGet and </a:t>
            </a:r>
            <a:r>
              <a:rPr lang="en-US" sz="1400" b="1" baseline="0" dirty="0" smtClean="0"/>
              <a:t>Change the </a:t>
            </a:r>
            <a:r>
              <a:rPr lang="en-US" sz="1400" b="1" baseline="0" dirty="0" err="1" smtClean="0"/>
              <a:t>EmbedInteropType</a:t>
            </a:r>
            <a:r>
              <a:rPr lang="en-US" sz="1400" b="1" baseline="0" dirty="0" smtClean="0"/>
              <a:t> to FALSE!!!!!</a:t>
            </a:r>
          </a:p>
          <a:p>
            <a:pPr marL="800100" lvl="1" indent="-342900" algn="l">
              <a:buFont typeface="Arial" pitchFamily="34" charset="0"/>
              <a:buAutoNum type="arabicPeriod"/>
            </a:pPr>
            <a:r>
              <a:rPr lang="en-US" sz="1400" b="0" baseline="0" dirty="0" smtClean="0"/>
              <a:t>Open </a:t>
            </a:r>
            <a:r>
              <a:rPr lang="en-US" sz="1400" b="1" baseline="0" dirty="0" err="1" smtClean="0"/>
              <a:t>IndexTest.cs</a:t>
            </a:r>
            <a:endParaRPr lang="en-US" sz="1400" b="0" baseline="0" dirty="0" smtClean="0"/>
          </a:p>
          <a:p>
            <a:pPr marL="800100" lvl="1" indent="-342900" algn="l">
              <a:buFont typeface="Arial" pitchFamily="34" charset="0"/>
              <a:buAutoNum type="arabicPeriod"/>
            </a:pPr>
            <a:r>
              <a:rPr lang="en-US" sz="1400" b="0" baseline="0" dirty="0" smtClean="0"/>
              <a:t>Talk about plumbing of </a:t>
            </a:r>
            <a:r>
              <a:rPr lang="en-US" sz="1400" b="0" baseline="0" dirty="0" err="1" smtClean="0"/>
              <a:t>WatiN</a:t>
            </a:r>
            <a:endParaRPr lang="en-US" sz="1400" b="0" baseline="0" dirty="0" smtClean="0"/>
          </a:p>
          <a:p>
            <a:pPr marL="1257300" lvl="2" indent="-342900" algn="l">
              <a:buFont typeface="Arial" pitchFamily="34" charset="0"/>
              <a:buAutoNum type="arabicPeriod"/>
            </a:pPr>
            <a:r>
              <a:rPr lang="en-US" sz="1400" b="0" i="0" baseline="0" dirty="0" err="1" smtClean="0"/>
              <a:t>url</a:t>
            </a:r>
            <a:endParaRPr lang="en-US" sz="1400" b="0" i="0" baseline="0" dirty="0" smtClean="0"/>
          </a:p>
          <a:p>
            <a:pPr marL="1257300" lvl="2" indent="-342900" algn="l">
              <a:buFont typeface="Arial" pitchFamily="34" charset="0"/>
              <a:buAutoNum type="arabicPeriod"/>
            </a:pPr>
            <a:r>
              <a:rPr lang="en-US" sz="1400" b="0" i="0" baseline="0" dirty="0" smtClean="0"/>
              <a:t>Browser</a:t>
            </a:r>
          </a:p>
          <a:p>
            <a:pPr marL="800100" lvl="1" indent="-342900" algn="l">
              <a:buFont typeface="Arial" pitchFamily="34" charset="0"/>
              <a:buAutoNum type="arabicPeriod"/>
            </a:pPr>
            <a:r>
              <a:rPr lang="en-US" sz="1400" b="1" i="0" baseline="0" dirty="0" smtClean="0"/>
              <a:t>Close Any Open Browsers!!!!!!</a:t>
            </a:r>
            <a:endParaRPr lang="en-US" sz="1400" b="1" i="0" baseline="0" dirty="0" smtClean="0"/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  <a:defRPr/>
            </a:pPr>
            <a:r>
              <a:rPr lang="en-US" sz="1400" b="1" baseline="0" dirty="0" smtClean="0"/>
              <a:t>tddmvc8 </a:t>
            </a:r>
          </a:p>
          <a:p>
            <a:pPr marL="12001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b="0" baseline="0" dirty="0" smtClean="0"/>
              <a:t>Create a test for “</a:t>
            </a:r>
            <a:r>
              <a:rPr lang="en-US" sz="1400" b="1" baseline="0" dirty="0" err="1" smtClean="0"/>
              <a:t>CustomerIndex_ShouldBeDisplayed_AsThe_DefaultPage</a:t>
            </a:r>
            <a:r>
              <a:rPr lang="en-US" sz="1400" b="0" baseline="0" dirty="0" smtClean="0"/>
              <a:t>”</a:t>
            </a:r>
            <a:endParaRPr lang="en-US" sz="1400" b="0" i="0" baseline="0" dirty="0" smtClean="0"/>
          </a:p>
          <a:p>
            <a:pPr marL="1200150" lvl="2" indent="-285750" algn="l">
              <a:buFontTx/>
              <a:buChar char="-"/>
            </a:pPr>
            <a:r>
              <a:rPr lang="en-US" sz="1400" b="0" i="0" baseline="0" dirty="0" smtClean="0"/>
              <a:t>In this case we want to verify that we are on the “Customer Index” page and we do that by looking at the title</a:t>
            </a:r>
          </a:p>
          <a:p>
            <a:pPr marL="800100" lvl="1" indent="-342900" algn="l">
              <a:buFontTx/>
              <a:buAutoNum type="arabicPeriod" startAt="7"/>
            </a:pPr>
            <a:r>
              <a:rPr lang="en-US" sz="1400" b="0" i="0" baseline="0" dirty="0" smtClean="0"/>
              <a:t>Run the test – GREEN!</a:t>
            </a:r>
          </a:p>
          <a:p>
            <a:pPr marL="800100" lvl="1" indent="-342900" algn="l">
              <a:buFontTx/>
              <a:buAutoNum type="arabicPeriod" startAt="7"/>
            </a:pPr>
            <a:r>
              <a:rPr lang="en-US" sz="1400" b="0" i="0" baseline="0" dirty="0" smtClean="0"/>
              <a:t>Prove that it works change the expected title and run again</a:t>
            </a:r>
            <a:endParaRPr lang="en-US" sz="1400" b="1" i="0" baseline="0" dirty="0" smtClean="0"/>
          </a:p>
          <a:p>
            <a:pPr marL="800100" lvl="1" indent="-342900" algn="l">
              <a:buFontTx/>
              <a:buAutoNum type="arabicPeriod" startAt="10"/>
            </a:pPr>
            <a:r>
              <a:rPr lang="en-US" sz="1400" b="0" i="0" baseline="0" dirty="0" smtClean="0"/>
              <a:t>What else can we do with WatiN?</a:t>
            </a:r>
          </a:p>
          <a:p>
            <a:pPr marL="800100" lvl="1" indent="-342900" algn="l">
              <a:buFontTx/>
              <a:buAutoNum type="arabicPeriod" startAt="10"/>
            </a:pPr>
            <a:r>
              <a:rPr lang="en-US" sz="1400" b="0" i="0" baseline="0" dirty="0" smtClean="0"/>
              <a:t>How about making sure a field exists on the page…</a:t>
            </a:r>
          </a:p>
          <a:p>
            <a:pPr marL="1200150" lvl="2" indent="-285750" algn="l">
              <a:buFontTx/>
              <a:buChar char="-"/>
            </a:pPr>
            <a:r>
              <a:rPr lang="en-US" sz="1400" b="0" i="0" baseline="0" dirty="0" smtClean="0"/>
              <a:t>Let’s make sure the </a:t>
            </a:r>
            <a:r>
              <a:rPr lang="en-US" sz="1400" b="0" i="0" baseline="0" dirty="0" err="1" smtClean="0"/>
              <a:t>firstName</a:t>
            </a:r>
            <a:r>
              <a:rPr lang="en-US" sz="1400" b="0" i="0" baseline="0" dirty="0" smtClean="0"/>
              <a:t> field is displayed – we will use the browser dev tools to figure out what we are looking for</a:t>
            </a:r>
          </a:p>
          <a:p>
            <a:pPr marL="1200150" lvl="2" indent="-285750" algn="l">
              <a:buFontTx/>
              <a:buChar char="-"/>
            </a:pPr>
            <a:r>
              <a:rPr lang="en-US" sz="1400" b="1" i="0" baseline="0" dirty="0" smtClean="0"/>
              <a:t>tddmvc9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TestMethod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     public void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CustomerIndex_ShouldContain_DisplayFor_FirstName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         //Arrange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         IE browser = new IE(url);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//Act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         Label result = _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browser.Label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”);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         //Assert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   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result.ShouldNotBeNull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     }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AutoNum type="arabicPeriod" startAt="12"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Let’s test our button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tddmvc10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TestMethod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     public void Clicking_Next_ShouldDisplayThe_Step2Page()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         //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Arange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         string url = "http://localhost:11074/";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         //Act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         IE browser = new IE(url);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   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browser.Button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("next").Click();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         //Assert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   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browser.Title.ShouldEqual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("Step 2");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   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browser.Close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   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browser.Dispose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endParaRPr lang="en-US" sz="20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914400" lvl="1" indent="-457200">
              <a:buAutoNum type="arabicPeriod" startAt="13"/>
            </a:pPr>
            <a:r>
              <a:rPr lang="en-US" sz="20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about testing an input form…</a:t>
            </a:r>
            <a:r>
              <a:rPr lang="en-US" sz="20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 </a:t>
            </a:r>
            <a:r>
              <a:rPr lang="en-US" sz="2000" b="1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CreateTest</a:t>
            </a:r>
            <a:endParaRPr lang="en-US" sz="2000" b="1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1" indent="0">
              <a:buNone/>
            </a:pPr>
            <a:endParaRPr lang="en-US" sz="2000" b="1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indent="-457200">
              <a:buAutoNum type="arabicPeriod" startAt="13"/>
            </a:pPr>
            <a:endParaRPr lang="en-US" sz="20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AutoNum type="arabicPeriod" startAt="13"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How about testing validation?  Let’s make sure that our first name required message is displayed when clicking Create and with nothing in First Name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tddmvc11</a:t>
            </a:r>
          </a:p>
          <a:p>
            <a:pPr lvl="1"/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TestMethod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pPr lvl="2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FirstNameIsRequired_ValidationMessage_ShouldBeDisplayed_WhenClickingCreate_WithoutFillingIn_FirstName_Field() {</a:t>
            </a:r>
          </a:p>
          <a:p>
            <a:pPr lvl="2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//Arrange</a:t>
            </a:r>
          </a:p>
          <a:p>
            <a:pPr lvl="2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_browser = new IE(Url);</a:t>
            </a:r>
          </a:p>
          <a:p>
            <a:pPr lvl="2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_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browser.Button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("create").Click();</a:t>
            </a:r>
          </a:p>
          <a:p>
            <a:pPr lvl="2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//Act</a:t>
            </a:r>
          </a:p>
          <a:p>
            <a:pPr lvl="2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Span result = _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browser.Span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Find.By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("for","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"));</a:t>
            </a:r>
          </a:p>
          <a:p>
            <a:pPr lvl="2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//Assert</a:t>
            </a:r>
          </a:p>
          <a:p>
            <a:pPr lvl="2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result.InnerHtml.ShouldEqual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("First Name is required");</a:t>
            </a:r>
          </a:p>
          <a:p>
            <a:pPr lvl="2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pPr lvl="2"/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AutoNum type="arabicPeriod" startAt="14"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Now we can test the opposite: Message should not be displayed when we fill in First Name and click Create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tddmvc12</a:t>
            </a:r>
          </a:p>
          <a:p>
            <a:pPr marL="457200" lvl="1" indent="0">
              <a:buNone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TestMethod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pPr lvl="1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FirstNameIsRequired_ValidationMessage_ShouldNotBeDisplayed_WhenClickingCreate_With_FirstName_Field_FilledIn() {</a:t>
            </a:r>
          </a:p>
          <a:p>
            <a:pPr lvl="1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//Arrange</a:t>
            </a:r>
          </a:p>
          <a:p>
            <a:pPr lvl="1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_browser = new IE(Url);</a:t>
            </a:r>
          </a:p>
          <a:p>
            <a:pPr lvl="1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_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browser.TextField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").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TypeText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("Joe");</a:t>
            </a:r>
          </a:p>
          <a:p>
            <a:pPr lvl="1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_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browser.Button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("create").Click();</a:t>
            </a:r>
          </a:p>
          <a:p>
            <a:pPr lvl="1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//Act</a:t>
            </a:r>
          </a:p>
          <a:p>
            <a:pPr lvl="1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Span result = _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browser.Span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Find.By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("for", "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"));</a:t>
            </a:r>
          </a:p>
          <a:p>
            <a:pPr lvl="1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//Assert</a:t>
            </a:r>
          </a:p>
          <a:p>
            <a:pPr lvl="1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result.Exists.ShouldBeFalse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pPr lvl="1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  <a:endParaRPr lang="en-US" sz="11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AutoNum type="arabicPeriod" startAt="14"/>
            </a:pPr>
            <a:endParaRPr lang="en-US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AutoNum type="arabicPeriod" startAt="14"/>
            </a:pPr>
            <a:endParaRPr lang="en-US" sz="11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AutoNum type="arabicPeriod" startAt="13"/>
            </a:pPr>
            <a:endParaRPr lang="en-US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AutoNum type="arabicPeriod" startAt="13"/>
            </a:pPr>
            <a:endParaRPr lang="en-US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AutoNum type="arabicPeriod" startAt="12"/>
            </a:pPr>
            <a:endParaRPr lang="en-US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AutoNum type="arabicPeriod" startAt="12"/>
            </a:pPr>
            <a:endParaRPr lang="en-US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indent="-457200">
              <a:buAutoNum type="arabicPeriod" startAt="12"/>
            </a:pPr>
            <a:endParaRPr lang="en-US" sz="2400" b="0" i="0" baseline="0" dirty="0" smtClean="0"/>
          </a:p>
          <a:p>
            <a:pPr marL="1200150" lvl="2" indent="-285750" algn="l">
              <a:buFontTx/>
              <a:buChar char="-"/>
            </a:pPr>
            <a:endParaRPr lang="en-US" sz="1400" b="0" i="0" baseline="0" dirty="0" smtClean="0"/>
          </a:p>
          <a:p>
            <a:pPr marL="342900" lvl="0" indent="-342900" algn="l">
              <a:buFontTx/>
              <a:buAutoNum type="arabicPeriod" startAt="2"/>
            </a:pPr>
            <a:endParaRPr lang="en-US" sz="1400" baseline="0" dirty="0" smtClean="0"/>
          </a:p>
          <a:p>
            <a:pPr marL="285750" lvl="0" indent="-285750" algn="l">
              <a:buFontTx/>
              <a:buChar char="-"/>
            </a:pPr>
            <a:endParaRPr lang="en-US" sz="1400" baseline="0" dirty="0" smtClean="0"/>
          </a:p>
          <a:p>
            <a:pPr marL="285750" lvl="0" indent="-285750" algn="l">
              <a:buFontTx/>
              <a:buChar char="-"/>
            </a:pPr>
            <a:endParaRPr lang="en-US" sz="1400" baseline="0" dirty="0" smtClean="0"/>
          </a:p>
          <a:p>
            <a:pPr marL="2114550" lvl="4" indent="-285750" algn="l">
              <a:buFontTx/>
              <a:buChar char="-"/>
            </a:pPr>
            <a:endParaRPr lang="en-US" sz="1400" baseline="0" dirty="0" smtClean="0"/>
          </a:p>
          <a:p>
            <a:pPr marL="1657350" lvl="3" indent="-285750" algn="l">
              <a:buFontTx/>
              <a:buChar char="-"/>
            </a:pPr>
            <a:endParaRPr lang="en-US" sz="1400" baseline="0" dirty="0" smtClean="0"/>
          </a:p>
          <a:p>
            <a:pPr marL="1657350" lvl="3" indent="-285750" algn="l">
              <a:buFontTx/>
              <a:buChar char="-"/>
            </a:pPr>
            <a:endParaRPr lang="en-US" sz="1400" baseline="0" dirty="0" smtClean="0"/>
          </a:p>
          <a:p>
            <a:pPr marL="1657350" lvl="3" indent="-285750" algn="l">
              <a:buFontTx/>
              <a:buChar char="-"/>
            </a:pPr>
            <a:endParaRPr lang="en-US" sz="1400" baseline="0" dirty="0" smtClean="0"/>
          </a:p>
          <a:p>
            <a:pPr marL="800100" lvl="1" indent="-342900" algn="l">
              <a:buFont typeface="Arial" pitchFamily="34" charset="0"/>
              <a:buAutoNum type="alphaLcPeriod"/>
            </a:pPr>
            <a:endParaRPr lang="en-US" sz="1400" baseline="0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20711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110827"/>
            <a:ext cx="97536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42174"/>
            <a:ext cx="9753600" cy="1766146"/>
          </a:xfrm>
        </p:spPr>
        <p:txBody>
          <a:bodyPr/>
          <a:lstStyle>
            <a:lvl1pPr marL="0" indent="0" algn="ctr">
              <a:buNone/>
              <a:defRPr sz="2560">
                <a:solidFill>
                  <a:schemeClr val="bg1">
                    <a:lumMod val="50000"/>
                  </a:schemeClr>
                </a:solidFill>
              </a:defRPr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Subtitle 6"/>
          <p:cNvSpPr txBox="1">
            <a:spLocks/>
          </p:cNvSpPr>
          <p:nvPr/>
        </p:nvSpPr>
        <p:spPr>
          <a:xfrm>
            <a:off x="54388" y="6270699"/>
            <a:ext cx="6828165" cy="1396953"/>
          </a:xfrm>
          <a:prstGeom prst="rect">
            <a:avLst/>
          </a:prstGeom>
        </p:spPr>
        <p:txBody>
          <a:bodyPr vert="horz" lIns="97536" tIns="48768" rIns="97536" bIns="48768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20" dirty="0" smtClean="0">
                <a:solidFill>
                  <a:schemeClr val="tx1"/>
                </a:solidFill>
              </a:rPr>
              <a:t>Keith Burnell</a:t>
            </a:r>
            <a:r>
              <a:rPr lang="en-US" sz="1920" dirty="0" smtClean="0"/>
              <a:t/>
            </a:r>
            <a:br>
              <a:rPr lang="en-US" sz="1920" dirty="0" smtClean="0"/>
            </a:br>
            <a:r>
              <a:rPr lang="en-US" sz="1493" dirty="0" smtClean="0"/>
              <a:t>Senior Software Engineer</a:t>
            </a:r>
            <a:br>
              <a:rPr lang="en-US" sz="1493" dirty="0" smtClean="0"/>
            </a:br>
            <a:r>
              <a:rPr lang="en-US" sz="1493" dirty="0" smtClean="0"/>
              <a:t>Skyline Technologies</a:t>
            </a:r>
            <a:r>
              <a:rPr lang="en-US" sz="1493" smtClean="0"/>
              <a:t>, Inc.</a:t>
            </a:r>
            <a:endParaRPr lang="en-US" sz="1493" dirty="0" smtClean="0"/>
          </a:p>
          <a:p>
            <a:pPr algn="l"/>
            <a:r>
              <a:rPr lang="en-US" sz="1280" dirty="0" smtClean="0"/>
              <a:t>@keburnell         ·        DotNetDevDude.com</a:t>
            </a:r>
            <a:endParaRPr lang="en-US" sz="1280" dirty="0"/>
          </a:p>
        </p:txBody>
      </p:sp>
      <p:pic>
        <p:nvPicPr>
          <p:cNvPr id="6" name="Picture 2" descr="D:\My Dropbox\Dropbox\MVP\MVP Logo Kit With Enhancements\MVP Logo Kit With Enhancements\MVP_Horizontal_FullCol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585" y="6639124"/>
            <a:ext cx="765469" cy="30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026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16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0" y="389467"/>
            <a:ext cx="2804160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0" y="389467"/>
            <a:ext cx="8249920" cy="61992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2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4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1823721"/>
            <a:ext cx="11216640" cy="305307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4895428"/>
            <a:ext cx="112166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bg1">
                    <a:lumMod val="50000"/>
                  </a:schemeClr>
                </a:solidFill>
              </a:defRPr>
            </a:lvl1pPr>
            <a:lvl2pPr marL="487695" indent="0">
              <a:buNone/>
              <a:defRPr sz="2133"/>
            </a:lvl2pPr>
            <a:lvl3pPr marL="975390" indent="0">
              <a:buNone/>
              <a:defRPr sz="1920"/>
            </a:lvl3pPr>
            <a:lvl4pPr marL="1463086" indent="0">
              <a:buNone/>
              <a:defRPr sz="1707"/>
            </a:lvl4pPr>
            <a:lvl5pPr marL="1950781" indent="0">
              <a:buNone/>
              <a:defRPr sz="1707"/>
            </a:lvl5pPr>
            <a:lvl6pPr marL="2438476" indent="0">
              <a:buNone/>
              <a:defRPr sz="1707"/>
            </a:lvl6pPr>
            <a:lvl7pPr marL="2926171" indent="0">
              <a:buNone/>
              <a:defRPr sz="1707"/>
            </a:lvl7pPr>
            <a:lvl8pPr marL="3413867" indent="0">
              <a:buNone/>
              <a:defRPr sz="1707"/>
            </a:lvl8pPr>
            <a:lvl9pPr marL="3901562" indent="0">
              <a:buNone/>
              <a:defRPr sz="170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3797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1947333"/>
            <a:ext cx="5527040" cy="4641427"/>
          </a:xfrm>
        </p:spPr>
        <p:txBody>
          <a:bodyPr/>
          <a:lstStyle>
            <a:lvl1pPr>
              <a:defRPr sz="2987"/>
            </a:lvl1pPr>
            <a:lvl2pPr>
              <a:defRPr sz="2560"/>
            </a:lvl2pPr>
            <a:lvl3pPr>
              <a:defRPr sz="2133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1947333"/>
            <a:ext cx="5527040" cy="4641427"/>
          </a:xfrm>
        </p:spPr>
        <p:txBody>
          <a:bodyPr/>
          <a:lstStyle>
            <a:lvl1pPr>
              <a:defRPr sz="2987"/>
            </a:lvl1pPr>
            <a:lvl2pPr>
              <a:defRPr sz="2560"/>
            </a:lvl2pPr>
            <a:lvl3pPr>
              <a:defRPr sz="2133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68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292947"/>
            <a:ext cx="1121664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6" y="1588347"/>
            <a:ext cx="5499947" cy="684107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7306" y="2340187"/>
            <a:ext cx="5499947" cy="4243493"/>
          </a:xfrm>
        </p:spPr>
        <p:txBody>
          <a:bodyPr/>
          <a:lstStyle>
            <a:lvl1pPr>
              <a:defRPr sz="2560"/>
            </a:lvl1pPr>
            <a:lvl2pPr>
              <a:defRPr sz="2133"/>
            </a:lvl2pPr>
            <a:lvl3pPr>
              <a:defRPr sz="1920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2308" y="1588347"/>
            <a:ext cx="5501639" cy="684107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2308" y="2340187"/>
            <a:ext cx="5501639" cy="4243493"/>
          </a:xfrm>
        </p:spPr>
        <p:txBody>
          <a:bodyPr/>
          <a:lstStyle>
            <a:lvl1pPr>
              <a:defRPr sz="2560"/>
            </a:lvl1pPr>
            <a:lvl2pPr>
              <a:defRPr sz="2133"/>
            </a:lvl2pPr>
            <a:lvl3pPr>
              <a:defRPr sz="1920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17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67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4031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053254"/>
            <a:ext cx="65836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241974"/>
            <a:ext cx="4194386" cy="4009813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93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8734" y="1053254"/>
            <a:ext cx="6583680" cy="5198533"/>
          </a:xfrm>
        </p:spPr>
        <p:txBody>
          <a:bodyPr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241974"/>
            <a:ext cx="4194386" cy="4009813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9058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080" y="389467"/>
            <a:ext cx="112166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1947333"/>
            <a:ext cx="112166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145"/>
            <a:ext cx="13004800" cy="4066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456" y="6732693"/>
            <a:ext cx="1138553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7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txStyles>
    <p:titleStyle>
      <a:lvl1pPr algn="l" defTabSz="975390" rtl="0" eaLnBrk="1" latinLnBrk="0" hangingPunct="1"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56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5"/>
          <p:cNvSpPr txBox="1">
            <a:spLocks/>
          </p:cNvSpPr>
          <p:nvPr/>
        </p:nvSpPr>
        <p:spPr bwMode="auto">
          <a:xfrm>
            <a:off x="1025612" y="595313"/>
            <a:ext cx="1098515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ctr" anchorCtr="0" compatLnSpc="1">
            <a:prstTxWarp prst="textNoShape">
              <a:avLst/>
            </a:prstTxWarp>
          </a:bodyPr>
          <a:lstStyle>
            <a:lvl1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+mj-lt"/>
                <a:ea typeface="+mj-ea"/>
                <a:cs typeface="+mj-cs"/>
              </a:defRPr>
            </a:lvl1pPr>
            <a:lvl2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2pPr>
            <a:lvl3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3pPr>
            <a:lvl4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4pPr>
            <a:lvl5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5pPr>
            <a:lvl6pPr marL="457200"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6pPr>
            <a:lvl7pPr marL="914400"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7pPr>
            <a:lvl8pPr marL="1371600"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8pPr>
            <a:lvl9pPr marL="1828800"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9pPr>
          </a:lstStyle>
          <a:p>
            <a:r>
              <a:rPr lang="en-US" sz="4690" b="1" dirty="0">
                <a:solidFill>
                  <a:schemeClr val="tx1"/>
                </a:solidFill>
              </a:rPr>
              <a:t>Demo: </a:t>
            </a:r>
            <a:r>
              <a:rPr lang="en-US" sz="4690" dirty="0">
                <a:solidFill>
                  <a:schemeClr val="tx1"/>
                </a:solidFill>
              </a:rPr>
              <a:t>Abstracting and testing your routes</a:t>
            </a:r>
            <a:endParaRPr lang="en-US" sz="4690" b="1" dirty="0">
              <a:solidFill>
                <a:schemeClr val="tx1"/>
              </a:solidFill>
            </a:endParaRPr>
          </a:p>
        </p:txBody>
      </p:sp>
      <p:pic>
        <p:nvPicPr>
          <p:cNvPr id="4" name="Picture 2" descr="jap monk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169" y="3627619"/>
            <a:ext cx="3093216" cy="265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37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5"/>
          <p:cNvSpPr txBox="1">
            <a:spLocks/>
          </p:cNvSpPr>
          <p:nvPr/>
        </p:nvSpPr>
        <p:spPr bwMode="auto">
          <a:xfrm>
            <a:off x="922425" y="595313"/>
            <a:ext cx="1014922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ctr" anchorCtr="0" compatLnSpc="1">
            <a:prstTxWarp prst="textNoShape">
              <a:avLst/>
            </a:prstTxWarp>
          </a:bodyPr>
          <a:lstStyle>
            <a:lvl1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+mj-lt"/>
                <a:ea typeface="+mj-ea"/>
                <a:cs typeface="+mj-cs"/>
              </a:defRPr>
            </a:lvl1pPr>
            <a:lvl2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2pPr>
            <a:lvl3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3pPr>
            <a:lvl4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4pPr>
            <a:lvl5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5pPr>
            <a:lvl6pPr marL="457200"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6pPr>
            <a:lvl7pPr marL="914400"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7pPr>
            <a:lvl8pPr marL="1371600"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8pPr>
            <a:lvl9pPr marL="1828800"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9pPr>
          </a:lstStyle>
          <a:p>
            <a:r>
              <a:rPr lang="en-US" sz="4600" dirty="0">
                <a:solidFill>
                  <a:schemeClr val="tx1"/>
                </a:solidFill>
              </a:rPr>
              <a:t>Demo: Isolating and Testing a Controller</a:t>
            </a:r>
          </a:p>
        </p:txBody>
      </p:sp>
      <p:pic>
        <p:nvPicPr>
          <p:cNvPr id="5" name="Picture 2" descr="jap monk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169" y="3627619"/>
            <a:ext cx="3093216" cy="265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90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5"/>
          <p:cNvSpPr txBox="1">
            <a:spLocks/>
          </p:cNvSpPr>
          <p:nvPr/>
        </p:nvSpPr>
        <p:spPr bwMode="auto">
          <a:xfrm>
            <a:off x="971852" y="595313"/>
            <a:ext cx="876141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ctr" anchorCtr="0" compatLnSpc="1">
            <a:prstTxWarp prst="textNoShape">
              <a:avLst/>
            </a:prstTxWarp>
          </a:bodyPr>
          <a:lstStyle>
            <a:lvl1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+mj-lt"/>
                <a:ea typeface="+mj-ea"/>
                <a:cs typeface="+mj-cs"/>
              </a:defRPr>
            </a:lvl1pPr>
            <a:lvl2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2pPr>
            <a:lvl3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3pPr>
            <a:lvl4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4pPr>
            <a:lvl5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5pPr>
            <a:lvl6pPr marL="457200"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6pPr>
            <a:lvl7pPr marL="914400"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7pPr>
            <a:lvl8pPr marL="1371600"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8pPr>
            <a:lvl9pPr marL="1828800"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9pPr>
          </a:lstStyle>
          <a:p>
            <a:r>
              <a:rPr lang="en-US" sz="4600" dirty="0">
                <a:solidFill>
                  <a:schemeClr val="tx1"/>
                </a:solidFill>
              </a:rPr>
              <a:t>Demo: WatiN</a:t>
            </a:r>
          </a:p>
        </p:txBody>
      </p:sp>
      <p:pic>
        <p:nvPicPr>
          <p:cNvPr id="4" name="Picture 2" descr="jap monk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169" y="3627619"/>
            <a:ext cx="3093216" cy="265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80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yCustom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2E750987EE2543B234B3A674D6BE3D" ma:contentTypeVersion="105" ma:contentTypeDescription="Create a new document." ma:contentTypeScope="" ma:versionID="62fa037737ae31885dcb260bd5c7d1f2">
  <xsd:schema xmlns:xsd="http://www.w3.org/2001/XMLSchema" xmlns:xs="http://www.w3.org/2001/XMLSchema" xmlns:p="http://schemas.microsoft.com/office/2006/metadata/properties" xmlns:ns2="1e37aee8-73ad-441e-bced-8b530ad9291b" xmlns:ns3="52ad97b0-86c1-49b5-b544-c488bf38e7c0" targetNamespace="http://schemas.microsoft.com/office/2006/metadata/properties" ma:root="true" ma:fieldsID="ce0d2501b4c25830d7e1734de94951c7" ns2:_="" ns3:_="">
    <xsd:import namespace="1e37aee8-73ad-441e-bced-8b530ad9291b"/>
    <xsd:import namespace="52ad97b0-86c1-49b5-b544-c488bf38e7c0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7aee8-73ad-441e-bced-8b530ad9291b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ad97b0-86c1-49b5-b544-c488bf38e7c0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1e37aee8-73ad-441e-bced-8b530ad9291b">PowerPoint template with Microsoft Partner Network logo on it.</Description0>
    <_dlc_DocId xmlns="52ad97b0-86c1-49b5-b544-c488bf38e7c0">SAZVWXQSR7YH-3011-7</_dlc_DocId>
    <_dlc_DocIdUrl xmlns="52ad97b0-86c1-49b5-b544-c488bf38e7c0">
      <Url>https://my.skylinetechnologies.com/Support/SalesMarketingCenter/branding/_layouts/DocIdRedir.aspx?ID=SAZVWXQSR7YH-3011-7</Url>
      <Description>SAZVWXQSR7YH-3011-7</Description>
    </_dlc_DocIdUrl>
  </documentManagement>
</p:properties>
</file>

<file path=customXml/itemProps1.xml><?xml version="1.0" encoding="utf-8"?>
<ds:datastoreItem xmlns:ds="http://schemas.openxmlformats.org/officeDocument/2006/customXml" ds:itemID="{B6DBE1C9-0895-41F8-89A3-98DC40E912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3FC495-EB61-4A2C-B8E7-345CEB92DF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37aee8-73ad-441e-bced-8b530ad9291b"/>
    <ds:schemaRef ds:uri="52ad97b0-86c1-49b5-b544-c488bf38e7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68A067-F354-4585-8169-FC99DA836E1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9F5040E5-4564-49C1-9147-56F1700A1C56}">
  <ds:schemaRefs>
    <ds:schemaRef ds:uri="http://schemas.microsoft.com/office/2006/documentManagement/types"/>
    <ds:schemaRef ds:uri="http://www.w3.org/XML/1998/namespace"/>
    <ds:schemaRef ds:uri="1e37aee8-73ad-441e-bced-8b530ad9291b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terms/"/>
    <ds:schemaRef ds:uri="52ad97b0-86c1-49b5-b544-c488bf38e7c0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MyCustom16x9</Template>
  <TotalTime>9617</TotalTime>
  <Words>983</Words>
  <Application>Microsoft Office PowerPoint</Application>
  <PresentationFormat>Custom</PresentationFormat>
  <Paragraphs>243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MyCustom16x9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kburnell</dc:creator>
  <cp:lastModifiedBy>Keith Burnell</cp:lastModifiedBy>
  <cp:revision>382</cp:revision>
  <dcterms:created xsi:type="dcterms:W3CDTF">2012-04-03T13:40:37Z</dcterms:created>
  <dcterms:modified xsi:type="dcterms:W3CDTF">2012-08-31T12:54:17Z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Project Phase">
    <vt:lpwstr>5</vt:lpwstr>
  </property>
  <property fmtid="{D5CDD505-2E9C-101B-9397-08002B2CF9AE}" pid="4" name="ContentTypeId">
    <vt:lpwstr>0x0101004D2E750987EE2543B234B3A674D6BE3D</vt:lpwstr>
  </property>
  <property fmtid="{D5CDD505-2E9C-101B-9397-08002B2CF9AE}" pid="5" name="_dlc_DocIdItemGuid">
    <vt:lpwstr>db3611c7-57b8-4268-92ec-f7788c73fd0e</vt:lpwstr>
  </property>
</Properties>
</file>