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98" autoAdjust="0"/>
    <p:restoredTop sz="76564" autoAdjust="0"/>
  </p:normalViewPr>
  <p:slideViewPr>
    <p:cSldViewPr snapToGrid="0">
      <p:cViewPr varScale="1">
        <p:scale>
          <a:sx n="41" d="100"/>
          <a:sy n="41" d="100"/>
        </p:scale>
        <p:origin x="108" y="660"/>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8/31/2012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lvl="0" indent="0" algn="l">
              <a:buFont typeface="Arial" pitchFamily="34" charset="0"/>
              <a:buNone/>
            </a:pPr>
            <a:r>
              <a:rPr lang="en-US" b="1" dirty="0" smtClean="0"/>
              <a:t>***</a:t>
            </a:r>
            <a:r>
              <a:rPr lang="en-US" b="1" baseline="0" dirty="0" smtClean="0"/>
              <a:t> Start by F5’ing and showing up</a:t>
            </a:r>
            <a:endParaRPr lang="en-US" b="1"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914400" lvl="2" indent="0" algn="l">
              <a:buFontTx/>
              <a:buNone/>
            </a:pPr>
            <a:endParaRPr lang="en-US" sz="1400" baseline="0" dirty="0" smtClean="0"/>
          </a:p>
          <a:p>
            <a:pPr marL="800100" lvl="1" indent="-342900" algn="l">
              <a:buFont typeface="Arial" pitchFamily="34" charset="0"/>
              <a:buAutoNum type="arabicPeriod"/>
            </a:pPr>
            <a:r>
              <a:rPr lang="en-US" sz="1400" b="1" baseline="0" dirty="0" smtClean="0"/>
              <a:t>[Show </a:t>
            </a:r>
            <a:r>
              <a:rPr lang="en-US" sz="1400" b="1" baseline="0" dirty="0" err="1" smtClean="0"/>
              <a:t>RouteProvider</a:t>
            </a:r>
            <a:r>
              <a:rPr lang="en-US" sz="1400" b="1" baseline="0" dirty="0" smtClean="0"/>
              <a:t>] </a:t>
            </a:r>
          </a:p>
          <a:p>
            <a:pPr marL="1257300" lvl="2"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57300" lvl="2" indent="-342900" algn="l">
              <a:buFont typeface="Arial" charset="0"/>
              <a:buAutoNum type="arabicPeriod" startAt="2"/>
            </a:pPr>
            <a:r>
              <a:rPr lang="en-US" sz="1400" baseline="0" dirty="0" smtClean="0"/>
              <a:t>Otherwise if I was registering my routes the way it is done out of the box I would not be able to use the same implementation in my tests</a:t>
            </a:r>
          </a:p>
          <a:p>
            <a:pPr marL="914400" lvl="2" indent="0" algn="l">
              <a:buFont typeface="Arial" charset="0"/>
              <a:buNone/>
            </a:pPr>
            <a:endParaRPr lang="en-US" sz="1400" baseline="0" dirty="0" smtClean="0"/>
          </a:p>
          <a:p>
            <a:pPr marL="800100" lvl="1" indent="-342900" algn="l">
              <a:buFont typeface="Arial" charset="0"/>
              <a:buAutoNum type="arabicPeriod" startAt="4"/>
            </a:pPr>
            <a:r>
              <a:rPr lang="en-US" sz="1400" baseline="0" dirty="0" smtClean="0"/>
              <a:t>Go back to </a:t>
            </a:r>
            <a:r>
              <a:rPr lang="en-US" sz="1400" baseline="0" dirty="0" err="1" smtClean="0"/>
              <a:t>RouteConfig</a:t>
            </a:r>
            <a:endParaRPr lang="en-US" sz="1400" baseline="0" dirty="0" smtClean="0"/>
          </a:p>
          <a:p>
            <a:pPr marL="1200150" lvl="2" indent="-285750" algn="l">
              <a:buFont typeface="Arial" panose="020B0604020202020204" pitchFamily="34" charset="0"/>
              <a:buChar char="•"/>
            </a:pPr>
            <a:r>
              <a:rPr lang="en-US" sz="1400" baseline="0" dirty="0" smtClean="0"/>
              <a:t>Select contents of “</a:t>
            </a:r>
            <a:r>
              <a:rPr lang="en-US" sz="1400" b="1" baseline="0" dirty="0" err="1" smtClean="0"/>
              <a:t>RegisterRoutes</a:t>
            </a:r>
            <a:r>
              <a:rPr lang="en-US" sz="1400" b="1" baseline="0" dirty="0" smtClean="0"/>
              <a:t>” </a:t>
            </a:r>
            <a:r>
              <a:rPr lang="en-US" sz="1400" b="0" baseline="0" dirty="0" smtClean="0"/>
              <a:t>and type </a:t>
            </a:r>
            <a:r>
              <a:rPr lang="en-US" sz="1400" b="1" baseline="0" dirty="0" smtClean="0"/>
              <a:t>tddmvc1[tab]</a:t>
            </a:r>
          </a:p>
          <a:p>
            <a:pPr marL="1200150" lvl="2" indent="-285750" algn="l">
              <a:buFont typeface="Arial" panose="020B0604020202020204" pitchFamily="34" charset="0"/>
              <a:buChar char="•"/>
            </a:pPr>
            <a:r>
              <a:rPr lang="en-US" sz="1400" b="0" baseline="0" dirty="0" smtClean="0"/>
              <a:t>So here I have replaced the out of the box registration with my abstraction</a:t>
            </a:r>
          </a:p>
          <a:p>
            <a:pPr marL="914400" lvl="2" indent="0" algn="l">
              <a:buFont typeface="Arial" panose="020B0604020202020204" pitchFamily="34" charset="0"/>
              <a:buNone/>
            </a:pPr>
            <a:endParaRPr lang="en-US" sz="1400" baseline="0" dirty="0" smtClean="0"/>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Look at the usage of the </a:t>
            </a:r>
            <a:r>
              <a:rPr lang="en-US" sz="1400" baseline="0" dirty="0" err="1" smtClean="0"/>
              <a:t>RouteProvider</a:t>
            </a:r>
            <a:endParaRPr lang="en-US" sz="1400" baseline="0" dirty="0" smtClean="0"/>
          </a:p>
          <a:p>
            <a:pPr marL="914400" lvl="2" indent="0" algn="l">
              <a:buFontTx/>
              <a:buNone/>
            </a:pPr>
            <a:endParaRPr lang="en-US" sz="1400" baseline="0" dirty="0" smtClean="0"/>
          </a:p>
          <a:p>
            <a:pPr marL="800100" lvl="1" indent="-342900" algn="l">
              <a:buFont typeface="Arial" charset="0"/>
              <a:buAutoNum type="arabicPeriod" startAt="4"/>
            </a:pPr>
            <a:r>
              <a:rPr lang="en-US" sz="1400" baseline="0" dirty="0" smtClean="0"/>
              <a:t>Create a test for the default route: </a:t>
            </a:r>
            <a:r>
              <a:rPr lang="en-US" sz="1400" b="1" baseline="0" dirty="0" smtClean="0"/>
              <a:t>tddmcv2</a:t>
            </a:r>
            <a:endParaRPr lang="en-US" sz="1400" baseline="0" dirty="0" smtClean="0"/>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marL="685800" lvl="1" indent="-228600">
              <a:buAutoNum type="arabicPeriod" startAt="6"/>
            </a:pPr>
            <a:r>
              <a:rPr lang="en-US" sz="1200" kern="1200" dirty="0" smtClean="0">
                <a:solidFill>
                  <a:schemeClr val="tx1"/>
                </a:solidFill>
                <a:latin typeface="+mn-lt"/>
                <a:ea typeface="+mn-ea"/>
                <a:cs typeface="+mn-cs"/>
              </a:rPr>
              <a:t>Run the test</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Everything passes and we are good with that route</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Show this works for catching</a:t>
            </a:r>
            <a:r>
              <a:rPr lang="en-US" sz="1200" kern="1200" baseline="0" dirty="0" smtClean="0">
                <a:solidFill>
                  <a:schemeClr val="tx1"/>
                </a:solidFill>
                <a:latin typeface="+mn-lt"/>
                <a:ea typeface="+mn-ea"/>
                <a:cs typeface="+mn-cs"/>
              </a:rPr>
              <a:t> route changes by modifying the route configuration in </a:t>
            </a:r>
            <a:r>
              <a:rPr lang="en-US" sz="1200" b="1" kern="1200" baseline="0" dirty="0" err="1" smtClean="0">
                <a:solidFill>
                  <a:schemeClr val="tx1"/>
                </a:solidFill>
                <a:latin typeface="+mn-lt"/>
                <a:ea typeface="+mn-ea"/>
                <a:cs typeface="+mn-cs"/>
              </a:rPr>
              <a:t>RouteProvider.ConfigureRoutes</a:t>
            </a:r>
            <a:r>
              <a:rPr lang="en-US" sz="1200" b="0" kern="1200" baseline="0" dirty="0" smtClean="0">
                <a:solidFill>
                  <a:schemeClr val="tx1"/>
                </a:solidFill>
                <a:latin typeface="+mn-lt"/>
                <a:ea typeface="+mn-ea"/>
                <a:cs typeface="+mn-cs"/>
              </a:rPr>
              <a:t> and re-running for failure</a:t>
            </a:r>
            <a:endParaRPr lang="en-US" sz="1200" kern="1200" dirty="0" smtClean="0">
              <a:solidFill>
                <a:schemeClr val="tx1"/>
              </a:solidFill>
              <a:latin typeface="+mn-lt"/>
              <a:ea typeface="+mn-ea"/>
              <a:cs typeface="+mn-cs"/>
            </a:endParaRP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Now let’s write a test for ignoring </a:t>
            </a:r>
            <a:r>
              <a:rPr lang="en-US" sz="1200" kern="1200" baseline="0" dirty="0" err="1" smtClean="0">
                <a:solidFill>
                  <a:schemeClr val="tx1"/>
                </a:solidFill>
                <a:latin typeface="+mn-lt"/>
                <a:ea typeface="+mn-ea"/>
                <a:cs typeface="+mn-cs"/>
              </a:rPr>
              <a:t>Trace.axd</a:t>
            </a:r>
            <a:endParaRPr lang="en-US" sz="1200" kern="1200" baseline="0" dirty="0" smtClean="0">
              <a:solidFill>
                <a:schemeClr val="tx1"/>
              </a:solidFill>
              <a:latin typeface="+mn-lt"/>
              <a:ea typeface="+mn-ea"/>
              <a:cs typeface="+mn-cs"/>
            </a:endParaRP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457200" lvl="1" indent="0">
              <a:buNone/>
            </a:pPr>
            <a:r>
              <a:rPr lang="en-US" sz="2400" baseline="0" dirty="0" smtClean="0"/>
              <a:t>So using MVCContrib we can test our routes…what about our controllers?</a:t>
            </a:r>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1" baseline="0" dirty="0" err="1" smtClean="0"/>
              <a:t>RouteProvider</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0" baseline="0" dirty="0" smtClean="0"/>
              <a:t>Show </a:t>
            </a:r>
            <a:r>
              <a:rPr lang="en-US" sz="1400" b="1" baseline="0" dirty="0" err="1" smtClean="0"/>
              <a:t>ControllerFactory</a:t>
            </a:r>
            <a:endParaRPr lang="en-US" sz="1400" b="0" baseline="0" dirty="0" smtClean="0"/>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baseline="0" dirty="0" smtClean="0">
                <a:solidFill>
                  <a:schemeClr val="tx1"/>
                </a:solidFill>
                <a:latin typeface="+mn-lt"/>
                <a:ea typeface="+mn-ea"/>
                <a:cs typeface="+mn-cs"/>
              </a:rPr>
              <a:t>****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 ****</a:t>
            </a:r>
          </a:p>
          <a:p>
            <a:pPr lvl="6"/>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1" baseline="0" dirty="0" smtClean="0"/>
              <a:t>tddmvc4  </a:t>
            </a:r>
            <a:r>
              <a:rPr lang="en-US" sz="1400" b="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a:t>
            </a:r>
            <a:r>
              <a:rPr lang="en-US" sz="1400" b="1" i="0" baseline="0" dirty="0" err="1" smtClean="0"/>
              <a:t>CustomerControllerTest</a:t>
            </a:r>
            <a:endParaRPr lang="en-US" sz="1400" b="0" i="0" baseline="0" dirty="0" smtClean="0"/>
          </a:p>
          <a:p>
            <a:pPr marL="742950" lvl="1" indent="-285750" algn="l">
              <a:buFontTx/>
              <a:buChar char="-"/>
            </a:pPr>
            <a:r>
              <a:rPr lang="en-US" sz="1400" b="0" i="0" baseline="0" dirty="0" smtClean="0"/>
              <a:t>Talk about the usage of fakes</a:t>
            </a:r>
          </a:p>
          <a:p>
            <a:pPr marL="1200150" lvl="2" indent="-285750" algn="l">
              <a:buFontTx/>
              <a:buChar char="-"/>
            </a:pPr>
            <a:r>
              <a:rPr lang="en-US" sz="1400" b="0" i="0" baseline="0" dirty="0" smtClean="0"/>
              <a:t>I have two fakes that I will be passing in to my controller when it’s time</a:t>
            </a:r>
          </a:p>
          <a:p>
            <a:pPr marL="1200150" lvl="2" indent="-285750" algn="l">
              <a:buFontTx/>
              <a:buChar char="-"/>
            </a:pPr>
            <a:r>
              <a:rPr lang="en-US" sz="1400" b="1" i="0" baseline="0" dirty="0" err="1" smtClean="0"/>
              <a:t>CustomerServiceFake</a:t>
            </a:r>
            <a:endParaRPr lang="en-US" sz="1400" b="1" i="0" baseline="0" dirty="0" smtClean="0"/>
          </a:p>
          <a:p>
            <a:pPr marL="1200150" lvl="2" indent="-285750" algn="l">
              <a:buFontTx/>
              <a:buChar char="-"/>
            </a:pPr>
            <a:r>
              <a:rPr lang="en-US" sz="1400" b="1" i="0" baseline="0" dirty="0" err="1" smtClean="0"/>
              <a:t>LoggingServiceFake</a:t>
            </a:r>
            <a:endParaRPr lang="en-US" sz="1400" b="1" i="0" baseline="0" dirty="0" smtClean="0"/>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tddmvc5</a:t>
            </a:r>
          </a:p>
          <a:p>
            <a:pPr marL="914400" lvl="2" indent="0" algn="l">
              <a:buFontTx/>
              <a:buNone/>
            </a:pPr>
            <a:r>
              <a:rPr lang="en-US" sz="1400" b="0" i="0" baseline="0" dirty="0" smtClean="0"/>
              <a:t>[</a:t>
            </a:r>
            <a:r>
              <a:rPr lang="en-US" sz="1400" b="0" i="0" baseline="0" dirty="0" err="1" smtClean="0"/>
              <a:t>TestMethod</a:t>
            </a:r>
            <a:r>
              <a:rPr lang="en-US" sz="1400" b="0" i="0" baseline="0" dirty="0" smtClean="0"/>
              <a:t>]</a:t>
            </a:r>
          </a:p>
          <a:p>
            <a:pPr marL="914400" lvl="2" indent="0" algn="l">
              <a:buFontTx/>
              <a:buNone/>
            </a:pPr>
            <a:r>
              <a:rPr lang="en-US" sz="1400" b="0" i="0" baseline="0" dirty="0" smtClean="0"/>
              <a:t>        public void </a:t>
            </a:r>
            <a:r>
              <a:rPr lang="en-US" sz="1400" b="0" i="0" baseline="0" dirty="0" err="1" smtClean="0"/>
              <a:t>Index_ShouldReturn_ViewNamed_Index</a:t>
            </a:r>
            <a:r>
              <a:rPr lang="en-US" sz="1400" b="0" i="0" baseline="0" dirty="0" smtClean="0"/>
              <a:t>() {</a:t>
            </a:r>
          </a:p>
          <a:p>
            <a:pPr marL="914400" lvl="2" indent="0" algn="l">
              <a:buFontTx/>
              <a:buNone/>
            </a:pPr>
            <a:r>
              <a:rPr lang="en-US" sz="1400" b="0" i="0" baseline="0" dirty="0" smtClean="0"/>
              <a:t>            //Arrange</a:t>
            </a:r>
          </a:p>
          <a:p>
            <a:pPr marL="914400" lvl="2" indent="0" algn="l">
              <a:buFontTx/>
              <a:buNone/>
            </a:pPr>
            <a:r>
              <a:rPr lang="en-US" sz="1400" b="0" i="0" baseline="0" dirty="0" smtClean="0"/>
              <a:t>            </a:t>
            </a:r>
            <a:r>
              <a:rPr lang="en-US" sz="1400" b="0" i="0" baseline="0" dirty="0" err="1" smtClean="0"/>
              <a:t>CustomerController</a:t>
            </a:r>
            <a:r>
              <a:rPr lang="en-US" sz="1400" b="0" i="0" baseline="0" dirty="0" smtClean="0"/>
              <a:t> controller = new </a:t>
            </a:r>
            <a:r>
              <a:rPr lang="en-US" sz="1400" b="0" i="0" baseline="0" dirty="0" err="1" smtClean="0"/>
              <a:t>CustomerController</a:t>
            </a:r>
            <a:r>
              <a:rPr lang="en-US" sz="1400" b="0" i="0" baseline="0" dirty="0" smtClean="0"/>
              <a:t>(_</a:t>
            </a:r>
            <a:r>
              <a:rPr lang="en-US" sz="1400" b="0" i="0" baseline="0" dirty="0" err="1" smtClean="0"/>
              <a:t>loggingService</a:t>
            </a:r>
            <a:r>
              <a:rPr lang="en-US" sz="1400" b="0" i="0" baseline="0" dirty="0" smtClean="0"/>
              <a:t>, _</a:t>
            </a:r>
            <a:r>
              <a:rPr lang="en-US" sz="1400" b="0" i="0" baseline="0" dirty="0" err="1" smtClean="0"/>
              <a:t>customerService</a:t>
            </a:r>
            <a:r>
              <a:rPr lang="en-US" sz="1400" b="0" i="0" baseline="0" dirty="0" smtClean="0"/>
              <a:t>);</a:t>
            </a:r>
          </a:p>
          <a:p>
            <a:pPr marL="914400" lvl="2" indent="0" algn="l">
              <a:buFontTx/>
              <a:buNone/>
            </a:pPr>
            <a:r>
              <a:rPr lang="en-US" sz="1400" b="0" i="0" baseline="0" dirty="0" smtClean="0"/>
              <a:t>            //Act</a:t>
            </a:r>
          </a:p>
          <a:p>
            <a:pPr marL="914400" lvl="2" indent="0" algn="l">
              <a:buFontTx/>
              <a:buNone/>
            </a:pPr>
            <a:r>
              <a:rPr lang="en-US" sz="1400" b="0" i="0" baseline="0" dirty="0" smtClean="0"/>
              <a:t>            </a:t>
            </a:r>
            <a:r>
              <a:rPr lang="en-US" sz="1400" b="0" i="0" baseline="0" dirty="0" err="1" smtClean="0"/>
              <a:t>ActionResult</a:t>
            </a:r>
            <a:r>
              <a:rPr lang="en-US" sz="1400" b="0" i="0" baseline="0" dirty="0" smtClean="0"/>
              <a:t> result = </a:t>
            </a:r>
            <a:r>
              <a:rPr lang="en-US" sz="1400" b="0" i="0" baseline="0" dirty="0" err="1" smtClean="0"/>
              <a:t>controller.Index</a:t>
            </a:r>
            <a:r>
              <a:rPr lang="en-US" sz="1400" b="0" i="0" baseline="0" dirty="0" smtClean="0"/>
              <a:t>(1);</a:t>
            </a:r>
          </a:p>
          <a:p>
            <a:pPr marL="914400" lvl="2" indent="0" algn="l">
              <a:buFontTx/>
              <a:buNone/>
            </a:pPr>
            <a:r>
              <a:rPr lang="en-US" sz="1400" b="0" i="0" baseline="0" dirty="0" smtClean="0"/>
              <a:t>            //Assert</a:t>
            </a:r>
          </a:p>
          <a:p>
            <a:pPr marL="914400" lvl="2" indent="0" algn="l">
              <a:buFontTx/>
              <a:buNone/>
            </a:pPr>
            <a:r>
              <a:rPr lang="en-US" sz="1400" b="0" i="0" baseline="0" dirty="0" smtClean="0"/>
              <a:t>            </a:t>
            </a:r>
            <a:r>
              <a:rPr lang="en-US" sz="1400" b="0" i="0" baseline="0" dirty="0" err="1" smtClean="0"/>
              <a:t>result.AssertViewRendered</a:t>
            </a:r>
            <a:r>
              <a:rPr lang="en-US" sz="1400" b="0" i="0" baseline="0" dirty="0" smtClean="0"/>
              <a:t>().</a:t>
            </a:r>
            <a:r>
              <a:rPr lang="en-US" sz="1400" b="0" i="0" baseline="0" dirty="0" err="1" smtClean="0"/>
              <a:t>ForView</a:t>
            </a:r>
            <a:r>
              <a:rPr lang="en-US" sz="1400" b="0" i="0" baseline="0" dirty="0" smtClean="0"/>
              <a:t>("Index");</a:t>
            </a:r>
          </a:p>
          <a:p>
            <a:pPr marL="914400" lvl="2" indent="0" algn="l">
              <a:buFontTx/>
              <a:buNone/>
            </a:pPr>
            <a:r>
              <a:rPr lang="en-US" sz="1400" b="0"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tddmvc6</a:t>
            </a:r>
          </a:p>
          <a:p>
            <a:pPr lvl="2"/>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Index_ShouldReturn_ViewWithModelofType_Customer</a:t>
            </a:r>
            <a:r>
              <a:rPr lang="en-US" sz="1200" kern="1200" dirty="0" smtClean="0">
                <a:solidFill>
                  <a:schemeClr val="tx1"/>
                </a:solidFill>
                <a:latin typeface="+mn-lt"/>
                <a:ea typeface="+mn-ea"/>
                <a:cs typeface="+mn-cs"/>
              </a:rPr>
              <a:t>() {</a:t>
            </a:r>
          </a:p>
          <a:p>
            <a:pPr lvl="2"/>
            <a:r>
              <a:rPr lang="en-US" sz="1200" kern="1200" dirty="0" smtClean="0">
                <a:solidFill>
                  <a:schemeClr val="tx1"/>
                </a:solidFill>
                <a:latin typeface="+mn-lt"/>
                <a:ea typeface="+mn-ea"/>
                <a:cs typeface="+mn-cs"/>
              </a:rPr>
              <a:t>            //Arrange</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 controller = new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loggingServiceFake</a:t>
            </a:r>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customerServiceFake</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//Act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controller.Index</a:t>
            </a:r>
            <a:r>
              <a:rPr lang="en-US" sz="1200" kern="1200" dirty="0" smtClean="0">
                <a:solidFill>
                  <a:schemeClr val="tx1"/>
                </a:solidFill>
                <a:latin typeface="+mn-lt"/>
                <a:ea typeface="+mn-ea"/>
                <a:cs typeface="+mn-cs"/>
              </a:rPr>
              <a:t>(1);</a:t>
            </a:r>
          </a:p>
          <a:p>
            <a:pPr lvl="2"/>
            <a:r>
              <a:rPr lang="en-US" sz="1200" kern="1200" dirty="0" smtClean="0">
                <a:solidFill>
                  <a:schemeClr val="tx1"/>
                </a:solidFill>
                <a:latin typeface="+mn-lt"/>
                <a:ea typeface="+mn-ea"/>
                <a:cs typeface="+mn-cs"/>
              </a:rPr>
              <a:t>            //Assert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result.Model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Common.Domain.Customer</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t>
            </a:r>
            <a:endParaRPr lang="en-US" sz="2400" b="0" i="0" baseline="0" dirty="0" smtClean="0"/>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err="1" smtClean="0">
                <a:solidFill>
                  <a:schemeClr val="tx1"/>
                </a:solidFill>
                <a:latin typeface="+mn-lt"/>
                <a:ea typeface="+mn-ea"/>
                <a:cs typeface="+mn-cs"/>
              </a:rPr>
              <a:t>result.Model.ShouldBeType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pPr marL="1200150" lvl="2" indent="-285750" algn="l">
              <a:buFontTx/>
              <a:buChar char="-"/>
            </a:pPr>
            <a:r>
              <a:rPr lang="en-US" sz="1200" b="1" kern="1200" dirty="0" smtClean="0">
                <a:solidFill>
                  <a:schemeClr val="tx1"/>
                </a:solidFill>
                <a:latin typeface="+mn-lt"/>
                <a:ea typeface="+mn-ea"/>
                <a:cs typeface="+mn-cs"/>
              </a:rPr>
              <a:t>tddmvc7</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IndexPost_ShouldRedirectTo_Step2()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 controller = new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(_</a:t>
            </a:r>
            <a:r>
              <a:rPr lang="en-US" sz="1200" b="0" kern="1200" dirty="0" err="1" smtClean="0">
                <a:solidFill>
                  <a:schemeClr val="tx1"/>
                </a:solidFill>
                <a:latin typeface="+mn-lt"/>
                <a:ea typeface="+mn-ea"/>
                <a:cs typeface="+mn-cs"/>
              </a:rPr>
              <a:t>loggingServiceFake</a:t>
            </a:r>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customerServiceFake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ActionResult</a:t>
            </a:r>
            <a:r>
              <a:rPr lang="en-US" sz="1200" b="0" kern="1200" dirty="0" smtClean="0">
                <a:solidFill>
                  <a:schemeClr val="tx1"/>
                </a:solidFill>
                <a:latin typeface="+mn-lt"/>
                <a:ea typeface="+mn-ea"/>
                <a:cs typeface="+mn-cs"/>
              </a:rPr>
              <a:t> result = </a:t>
            </a:r>
            <a:r>
              <a:rPr lang="en-US" sz="1200" b="0" kern="1200" dirty="0" err="1" smtClean="0">
                <a:solidFill>
                  <a:schemeClr val="tx1"/>
                </a:solidFill>
                <a:latin typeface="+mn-lt"/>
                <a:ea typeface="+mn-ea"/>
                <a:cs typeface="+mn-cs"/>
              </a:rPr>
              <a:t>controller.Index</a:t>
            </a:r>
            <a:r>
              <a:rPr lang="en-US" sz="1200" b="0" kern="1200" dirty="0" smtClean="0">
                <a:solidFill>
                  <a:schemeClr val="tx1"/>
                </a:solidFill>
                <a:latin typeface="+mn-lt"/>
                <a:ea typeface="+mn-ea"/>
                <a:cs typeface="+mn-cs"/>
              </a:rPr>
              <a:t>(new </a:t>
            </a:r>
            <a:r>
              <a:rPr lang="en-US" sz="1200" b="0" kern="1200" dirty="0" err="1" smtClean="0">
                <a:solidFill>
                  <a:schemeClr val="tx1"/>
                </a:solidFill>
                <a:latin typeface="+mn-lt"/>
                <a:ea typeface="+mn-ea"/>
                <a:cs typeface="+mn-cs"/>
              </a:rPr>
              <a:t>Common.Domain.Customer</a:t>
            </a:r>
            <a:r>
              <a:rPr lang="en-US" sz="1200" b="0" kern="1200" dirty="0" smtClean="0">
                <a:solidFill>
                  <a:schemeClr val="tx1"/>
                </a:solidFill>
                <a:latin typeface="+mn-lt"/>
                <a:ea typeface="+mn-ea"/>
                <a:cs typeface="+mn-cs"/>
              </a:rPr>
              <a:t> {Id = 1});</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result.AssertActionRedirect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ToAction</a:t>
            </a:r>
            <a:r>
              <a:rPr lang="en-US" sz="1200" b="0" kern="1200" dirty="0" smtClean="0">
                <a:solidFill>
                  <a:schemeClr val="tx1"/>
                </a:solidFill>
                <a:latin typeface="+mn-lt"/>
                <a:ea typeface="+mn-ea"/>
                <a:cs typeface="+mn-cs"/>
              </a:rPr>
              <a:t>("Step2");</a:t>
            </a:r>
          </a:p>
          <a:p>
            <a:r>
              <a:rPr lang="en-US" sz="1200" b="0" kern="1200" dirty="0" smtClean="0">
                <a:solidFill>
                  <a:schemeClr val="tx1"/>
                </a:solidFill>
                <a:latin typeface="+mn-lt"/>
                <a:ea typeface="+mn-ea"/>
                <a:cs typeface="+mn-cs"/>
              </a:rPr>
              <a:t>	}</a:t>
            </a:r>
            <a:endParaRPr lang="en-US" sz="2000" b="0"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p>
          <a:p>
            <a:pPr eaLnBrk="1" hangingPunct="1">
              <a:spcBef>
                <a:spcPct val="0"/>
              </a:spcBef>
            </a:pPr>
            <a:endParaRPr lang="en-US" baseline="0" dirty="0" smtClean="0"/>
          </a:p>
          <a:p>
            <a:pPr eaLnBrk="1" hangingPunct="1">
              <a:spcBef>
                <a:spcPct val="0"/>
              </a:spcBef>
            </a:pPr>
            <a:r>
              <a:rPr lang="en-US" baseline="0" dirty="0" smtClean="0"/>
              <a:t>** Important to note this is not an end to end UI testing solution…it is for testing the UI at a unit level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Open </a:t>
            </a:r>
            <a:r>
              <a:rPr lang="en-US" sz="1400" b="1" baseline="0" dirty="0" err="1" smtClean="0"/>
              <a:t>IndexTest.cs</a:t>
            </a:r>
            <a:endParaRPr lang="en-US" sz="1400" b="0" baseline="0" dirty="0" smtClean="0"/>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marR="0" lvl="1" indent="-342900" algn="l" defTabSz="914400" rtl="0" eaLnBrk="0" fontAlgn="base" latinLnBrk="0" hangingPunct="0">
              <a:lnSpc>
                <a:spcPct val="100000"/>
              </a:lnSpc>
              <a:spcBef>
                <a:spcPct val="30000"/>
              </a:spcBef>
              <a:spcAft>
                <a:spcPct val="0"/>
              </a:spcAft>
              <a:buClrTx/>
              <a:buSzTx/>
              <a:buFontTx/>
              <a:buAutoNum type="arabicPeriod" startAt="5"/>
              <a:tabLst/>
              <a:defRPr/>
            </a:pPr>
            <a:r>
              <a:rPr lang="en-US" sz="1400" b="1" baseline="0" dirty="0" smtClean="0"/>
              <a:t>tddmvc8 </a:t>
            </a:r>
          </a:p>
          <a:p>
            <a:pPr marL="1200150" marR="0" lvl="2" indent="-285750" algn="l" defTabSz="914400" rtl="0" eaLnBrk="0" fontAlgn="base" latinLnBrk="0" hangingPunct="0">
              <a:lnSpc>
                <a:spcPct val="100000"/>
              </a:lnSpc>
              <a:spcBef>
                <a:spcPct val="30000"/>
              </a:spcBef>
              <a:spcAft>
                <a:spcPct val="0"/>
              </a:spcAft>
              <a:buClrTx/>
              <a:buSzTx/>
              <a:buFontTx/>
              <a:buChar char="-"/>
              <a:tabLst/>
              <a:defRPr/>
            </a:pPr>
            <a:r>
              <a:rPr lang="en-US" sz="1400" b="0" baseline="0" dirty="0" smtClean="0"/>
              <a:t>Create a test for “</a:t>
            </a:r>
            <a:r>
              <a:rPr lang="en-US" sz="1400" b="1" baseline="0" dirty="0" err="1" smtClean="0"/>
              <a:t>CustomerIndex_ShouldBeDisplayed_AsThe_DefaultPage</a:t>
            </a:r>
            <a:r>
              <a:rPr lang="en-US" sz="1400" b="0" baseline="0" dirty="0" smtClean="0"/>
              <a:t>”</a:t>
            </a:r>
            <a:endParaRPr lang="en-US" sz="1400" b="0" i="0" baseline="0" dirty="0" smtClean="0"/>
          </a:p>
          <a:p>
            <a:pPr marL="1200150" lvl="2" indent="-285750" algn="l">
              <a:buFontTx/>
              <a:buChar char="-"/>
            </a:pPr>
            <a:r>
              <a:rPr lang="en-US" sz="1400" b="0" i="0" baseline="0" dirty="0" smtClean="0"/>
              <a:t>In this case we want to verify that we are on the “Customer Index” page and we do that by looking at the title</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endParaRPr lang="en-US" sz="1400" b="1" i="0" baseline="0" dirty="0" smtClean="0"/>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1200150" lvl="2" indent="-285750" algn="l">
              <a:buFontTx/>
              <a:buChar char="-"/>
            </a:pPr>
            <a:r>
              <a:rPr lang="en-US" sz="1400" b="0" i="0" baseline="0" dirty="0" smtClean="0"/>
              <a:t>Let’s make sure the </a:t>
            </a:r>
            <a:r>
              <a:rPr lang="en-US" sz="1400" b="0" i="0" baseline="0" dirty="0" err="1" smtClean="0"/>
              <a:t>firstName</a:t>
            </a:r>
            <a:r>
              <a:rPr lang="en-US" sz="1400" b="0" i="0" baseline="0" dirty="0" smtClean="0"/>
              <a:t> field is displayed – we will use the browser dev tools to figure out what we are looking for</a:t>
            </a:r>
          </a:p>
          <a:p>
            <a:pPr marL="1200150" lvl="2" indent="-285750" algn="l">
              <a:buFontTx/>
              <a:buChar char="-"/>
            </a:pPr>
            <a:r>
              <a:rPr lang="en-US" sz="1400" b="1" i="0" baseline="0" dirty="0" smtClean="0"/>
              <a:t>tddmvc9</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a:t>
            </a:r>
            <a:r>
              <a:rPr lang="en-US" sz="1200" b="0" kern="1200" dirty="0" err="1" smtClean="0">
                <a:solidFill>
                  <a:schemeClr val="tx1"/>
                </a:solidFill>
                <a:latin typeface="+mn-lt"/>
                <a:ea typeface="+mn-ea"/>
                <a:cs typeface="+mn-cs"/>
              </a:rPr>
              <a:t>CustomerIndex_ShouldContain_DisplayFor_FirstName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//Act</a:t>
            </a:r>
          </a:p>
          <a:p>
            <a:r>
              <a:rPr lang="en-US" sz="1200" b="0" kern="1200" baseline="0" dirty="0" smtClean="0">
                <a:solidFill>
                  <a:schemeClr val="tx1"/>
                </a:solidFill>
                <a:latin typeface="+mn-lt"/>
                <a:ea typeface="+mn-ea"/>
                <a:cs typeface="+mn-cs"/>
              </a:rPr>
              <a:t>	            Label result = _</a:t>
            </a:r>
            <a:r>
              <a:rPr lang="en-US" sz="1200" b="0" kern="1200" baseline="0" dirty="0" err="1" smtClean="0">
                <a:solidFill>
                  <a:schemeClr val="tx1"/>
                </a:solidFill>
                <a:latin typeface="+mn-lt"/>
                <a:ea typeface="+mn-ea"/>
                <a:cs typeface="+mn-cs"/>
              </a:rPr>
              <a:t>browser.Label</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firstName</a:t>
            </a:r>
            <a:r>
              <a:rPr lang="en-US" sz="1200" b="0" kern="1200" baseline="0" dirty="0" smtClean="0">
                <a:solidFill>
                  <a:schemeClr val="tx1"/>
                </a:solidFill>
                <a:latin typeface="+mn-lt"/>
                <a:ea typeface="+mn-ea"/>
                <a:cs typeface="+mn-cs"/>
              </a:rPr>
              <a: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result.ShouldNotBeNull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tddmvc10</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Clicking_Next_ShouldDisplayThe_Step2Page()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Arange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url = "http://localhost:11074/";</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("next").Click();</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browser.Title.ShouldEqual</a:t>
            </a:r>
            <a:r>
              <a:rPr lang="en-US" sz="1200" b="0" kern="1200" dirty="0" smtClean="0">
                <a:solidFill>
                  <a:schemeClr val="tx1"/>
                </a:solidFill>
                <a:latin typeface="+mn-lt"/>
                <a:ea typeface="+mn-ea"/>
                <a:cs typeface="+mn-cs"/>
              </a:rPr>
              <a:t>("Step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browser.Close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browser.Dispose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914400" lvl="1" indent="-457200">
              <a:buAutoNum type="arabicPeriod" startAt="13"/>
            </a:pPr>
            <a:r>
              <a:rPr lang="en-US" sz="2000" b="0" i="0" kern="1200" baseline="0" dirty="0" smtClean="0">
                <a:solidFill>
                  <a:schemeClr val="tx1"/>
                </a:solidFill>
                <a:latin typeface="+mn-lt"/>
                <a:ea typeface="+mn-ea"/>
                <a:cs typeface="+mn-cs"/>
              </a:rPr>
              <a:t>How about testing an input form…</a:t>
            </a:r>
            <a:r>
              <a:rPr lang="en-US" sz="2000" b="1" i="0" kern="1200" baseline="0" dirty="0" smtClean="0">
                <a:solidFill>
                  <a:schemeClr val="tx1"/>
                </a:solidFill>
                <a:latin typeface="+mn-lt"/>
                <a:ea typeface="+mn-ea"/>
                <a:cs typeface="+mn-cs"/>
              </a:rPr>
              <a:t>show </a:t>
            </a:r>
            <a:r>
              <a:rPr lang="en-US" sz="2000" b="1" i="0" kern="1200" baseline="0" dirty="0" err="1" smtClean="0">
                <a:solidFill>
                  <a:schemeClr val="tx1"/>
                </a:solidFill>
                <a:latin typeface="+mn-lt"/>
                <a:ea typeface="+mn-ea"/>
                <a:cs typeface="+mn-cs"/>
              </a:rPr>
              <a:t>CreateTest</a:t>
            </a:r>
            <a:endParaRPr lang="en-US" sz="2000" b="1" i="0" kern="1200" baseline="0" dirty="0" smtClean="0">
              <a:solidFill>
                <a:schemeClr val="tx1"/>
              </a:solidFill>
              <a:latin typeface="+mn-lt"/>
              <a:ea typeface="+mn-ea"/>
              <a:cs typeface="+mn-cs"/>
            </a:endParaRPr>
          </a:p>
          <a:p>
            <a:pPr marL="457200" lvl="1" indent="0">
              <a:buNone/>
            </a:pPr>
            <a:endParaRPr lang="en-US" sz="2000" b="1" i="0" kern="1200" baseline="0" dirty="0" smtClean="0">
              <a:solidFill>
                <a:schemeClr val="tx1"/>
              </a:solidFill>
              <a:latin typeface="+mn-lt"/>
              <a:ea typeface="+mn-ea"/>
              <a:cs typeface="+mn-cs"/>
            </a:endParaRPr>
          </a:p>
          <a:p>
            <a:pPr marL="457200" indent="-457200">
              <a:buAutoNum type="arabicPeriod" startAt="13"/>
            </a:pPr>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tddmvc11</a:t>
            </a:r>
          </a:p>
          <a:p>
            <a:pPr lvl="1"/>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0" kern="1200" dirty="0" smtClean="0">
                <a:solidFill>
                  <a:schemeClr val="tx1"/>
                </a:solidFill>
                <a:latin typeface="+mn-lt"/>
                <a:ea typeface="+mn-ea"/>
                <a:cs typeface="+mn-cs"/>
              </a:rPr>
              <a:t>            //Arrange</a:t>
            </a:r>
          </a:p>
          <a:p>
            <a:pPr lvl="2"/>
            <a:r>
              <a:rPr lang="en-US" sz="1200" b="0" kern="1200" dirty="0" smtClean="0">
                <a:solidFill>
                  <a:schemeClr val="tx1"/>
                </a:solidFill>
                <a:latin typeface="+mn-lt"/>
                <a:ea typeface="+mn-ea"/>
                <a:cs typeface="+mn-cs"/>
              </a:rPr>
              <a:t>            _browser = new IE(Url);</a:t>
            </a:r>
          </a:p>
          <a:p>
            <a:pPr lvl="2"/>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2"/>
            <a:r>
              <a:rPr lang="en-US" sz="1200" b="0" kern="1200" dirty="0" smtClean="0">
                <a:solidFill>
                  <a:schemeClr val="tx1"/>
                </a:solidFill>
                <a:latin typeface="+mn-lt"/>
                <a:ea typeface="+mn-ea"/>
                <a:cs typeface="+mn-cs"/>
              </a:rPr>
              <a:t>            //Act</a:t>
            </a:r>
          </a:p>
          <a:p>
            <a:pPr lvl="2"/>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//Assert</a:t>
            </a:r>
          </a:p>
          <a:p>
            <a:pPr lvl="2"/>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result.InnerHtml.ShouldEqual</a:t>
            </a:r>
            <a:r>
              <a:rPr lang="en-US" sz="1200" b="0" kern="1200" dirty="0" smtClean="0">
                <a:solidFill>
                  <a:schemeClr val="tx1"/>
                </a:solidFill>
                <a:latin typeface="+mn-lt"/>
                <a:ea typeface="+mn-ea"/>
                <a:cs typeface="+mn-cs"/>
              </a:rPr>
              <a:t>("First Name is required");</a:t>
            </a:r>
          </a:p>
          <a:p>
            <a:pPr lvl="2"/>
            <a:r>
              <a:rPr lang="en-US" sz="1200" b="0"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tddmvc12</a:t>
            </a:r>
          </a:p>
          <a:p>
            <a:pPr marL="457200" lvl="1" indent="0">
              <a:buNone/>
            </a:pPr>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0" kern="1200" dirty="0" smtClean="0">
                <a:solidFill>
                  <a:schemeClr val="tx1"/>
                </a:solidFill>
                <a:latin typeface="+mn-lt"/>
                <a:ea typeface="+mn-ea"/>
                <a:cs typeface="+mn-cs"/>
              </a:rPr>
              <a:t>            //Arrange</a:t>
            </a:r>
          </a:p>
          <a:p>
            <a:pPr lvl="1"/>
            <a:r>
              <a:rPr lang="en-US" sz="1200" b="0" kern="1200" dirty="0" smtClean="0">
                <a:solidFill>
                  <a:schemeClr val="tx1"/>
                </a:solidFill>
                <a:latin typeface="+mn-lt"/>
                <a:ea typeface="+mn-ea"/>
                <a:cs typeface="+mn-cs"/>
              </a:rPr>
              <a:t>            _browser = new IE(Url);</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browser.TextField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TypeText</a:t>
            </a:r>
            <a:r>
              <a:rPr lang="en-US" sz="1200" b="0" kern="1200" dirty="0" smtClean="0">
                <a:solidFill>
                  <a:schemeClr val="tx1"/>
                </a:solidFill>
                <a:latin typeface="+mn-lt"/>
                <a:ea typeface="+mn-ea"/>
                <a:cs typeface="+mn-cs"/>
              </a:rPr>
              <a:t>("Joe");</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1"/>
            <a:r>
              <a:rPr lang="en-US" sz="1200" b="0" kern="1200" dirty="0" smtClean="0">
                <a:solidFill>
                  <a:schemeClr val="tx1"/>
                </a:solidFill>
                <a:latin typeface="+mn-lt"/>
                <a:ea typeface="+mn-ea"/>
                <a:cs typeface="+mn-cs"/>
              </a:rPr>
              <a:t>            //Act</a:t>
            </a:r>
          </a:p>
          <a:p>
            <a:pPr lvl="1"/>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 "</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//Assert</a:t>
            </a:r>
          </a:p>
          <a:p>
            <a:pPr lvl="1"/>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result.Exists.ShouldBeFalse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t>
            </a:r>
            <a:endParaRPr lang="en-US" sz="1100" b="0"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wrap’s up the session but before fielding questions I want to summarize what we covered</a:t>
            </a:r>
          </a:p>
          <a:p>
            <a:pPr marL="171450" indent="-171450" eaLnBrk="1" hangingPunct="1">
              <a:spcBef>
                <a:spcPct val="0"/>
              </a:spcBef>
              <a:buFontTx/>
              <a:buChar char="-"/>
            </a:pPr>
            <a:r>
              <a:rPr lang="en-US" baseline="0" dirty="0" smtClean="0"/>
              <a:t>We covered the importance of TDD and discussed why you absolutely should be doing it</a:t>
            </a:r>
          </a:p>
          <a:p>
            <a:pPr marL="171450" indent="-171450" eaLnBrk="1" hangingPunct="1">
              <a:spcBef>
                <a:spcPct val="0"/>
              </a:spcBef>
              <a:buFontTx/>
              <a:buChar char="-"/>
            </a:pPr>
            <a:r>
              <a:rPr lang="en-US" baseline="0" dirty="0" smtClean="0"/>
              <a:t>We the talked about the concepts and practices that are required to do TDD correctly</a:t>
            </a:r>
          </a:p>
          <a:p>
            <a:pPr marL="171450" indent="-171450" eaLnBrk="1" hangingPunct="1">
              <a:spcBef>
                <a:spcPct val="0"/>
              </a:spcBef>
              <a:buFontTx/>
              <a:buChar char="-"/>
            </a:pPr>
            <a:r>
              <a:rPr lang="en-US" baseline="0" dirty="0" smtClean="0"/>
              <a:t>After that we discussed ASP.NET MVC and how it is a different beast from what we have seen from Microsoft in the past</a:t>
            </a:r>
          </a:p>
          <a:p>
            <a:pPr marL="171450" indent="-171450" eaLnBrk="1" hangingPunct="1">
              <a:spcBef>
                <a:spcPct val="0"/>
              </a:spcBef>
              <a:buFontTx/>
              <a:buChar char="-"/>
            </a:pPr>
            <a:r>
              <a:rPr lang="en-US" dirty="0" smtClean="0"/>
              <a:t>And then</a:t>
            </a:r>
            <a:r>
              <a:rPr lang="en-US" baseline="0" dirty="0" smtClean="0"/>
              <a:t> we dove in to how we can test MVC specific functionality such as routes and controllers</a:t>
            </a:r>
          </a:p>
          <a:p>
            <a:pPr marL="171450" indent="-171450" eaLnBrk="1" hangingPunct="1">
              <a:spcBef>
                <a:spcPct val="0"/>
              </a:spcBef>
              <a:buFontTx/>
              <a:buChar char="-"/>
            </a:pPr>
            <a:r>
              <a:rPr lang="en-US" baseline="0" dirty="0" smtClean="0"/>
              <a:t>And we wrapped up by looking at automated UI testing with WatiN</a:t>
            </a:r>
          </a:p>
          <a:p>
            <a:pPr marL="171450" indent="-171450"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26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2916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2824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70416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1163797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49680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8217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9567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0317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2599937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1619058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38071712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KBurnell@SkylineTechnologies.com" TargetMode="External"/><Relationship Id="rId7" Type="http://schemas.openxmlformats.org/officeDocument/2006/relationships/hyperlink" Target="http://www.watin.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mvccontrib.codeplex.com/" TargetMode="External"/><Relationship Id="rId5" Type="http://schemas.openxmlformats.org/officeDocument/2006/relationships/hyperlink" Target="http://www.ncrunch.net/" TargetMode="External"/><Relationship Id="rId4" Type="http://schemas.openxmlformats.org/officeDocument/2006/relationships/hyperlink" Target="http://www.jetbrains.com/ReSharp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405478" y="1835994"/>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5573112" y="3100787"/>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1069675"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013254"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2503059" y="1484314"/>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00898"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3538" y="4172593"/>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38612"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214" y="3560473"/>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9126464" y="3415502"/>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067941" y="1809441"/>
            <a:ext cx="9317005"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t>Automated and repeatable</a:t>
            </a:r>
          </a:p>
          <a:p>
            <a:r>
              <a:rPr lang="en-US" sz="2800" dirty="0"/>
              <a:t>Easy to implement</a:t>
            </a:r>
          </a:p>
          <a:p>
            <a:r>
              <a:rPr lang="en-US" sz="2800" dirty="0"/>
              <a:t>On demand/push of a button</a:t>
            </a:r>
          </a:p>
          <a:p>
            <a:r>
              <a:rPr lang="en-US" sz="2800" dirty="0"/>
              <a:t>Fast</a:t>
            </a:r>
          </a:p>
          <a:p>
            <a:r>
              <a:rPr lang="en-US" sz="2800" dirty="0"/>
              <a:t>Isolated</a:t>
            </a:r>
          </a:p>
          <a:p>
            <a:endParaRPr lang="en-US" sz="24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1001226" y="381000"/>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1007575"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21279" y="595313"/>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539"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4501934"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4702578" y="3237575"/>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4867857" y="4039842"/>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45992"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1045992"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9720533" y="4604384"/>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1678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52974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75825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30686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72059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285140" y="3209945"/>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813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7719496" y="1246796"/>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10012275" y="5012376"/>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2345473" y="3218422"/>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21279"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289" y="266065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47138"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err="1">
                <a:solidFill>
                  <a:schemeClr val="tx1"/>
                </a:solidFill>
              </a:rPr>
              <a:t>MvcContrib</a:t>
            </a:r>
            <a:endParaRPr lang="en-US" sz="4690" dirty="0">
              <a:solidFill>
                <a:schemeClr val="tx1"/>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6602" y="5541417"/>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1044962"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a:t>CodePlex</a:t>
            </a:r>
            <a:r>
              <a:rPr lang="en-US" sz="2400" dirty="0"/>
              <a:t> project</a:t>
            </a:r>
          </a:p>
          <a:p>
            <a:r>
              <a:rPr lang="en-US" sz="2400" dirty="0"/>
              <a:t>Designed to add additional functionality</a:t>
            </a:r>
          </a:p>
          <a:p>
            <a:r>
              <a:rPr lang="en-US" sz="2400" dirty="0" err="1"/>
              <a:t>MvcContrib.TestHelper</a:t>
            </a:r>
            <a:endParaRPr lang="en-US" sz="2400" dirty="0"/>
          </a:p>
          <a:p>
            <a:r>
              <a:rPr lang="en-US" sz="2400" dirty="0">
                <a:hlinkClick r:id="rId4"/>
              </a:rPr>
              <a:t>http://www.MvcContrib.CodePlex.com</a:t>
            </a:r>
            <a:endParaRPr lang="en-US" sz="2100" dirty="0"/>
          </a:p>
          <a:p>
            <a:pPr lvl="1"/>
            <a:endParaRPr lang="en-US" sz="2100" dirty="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26423"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32772"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10068"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sp>
        <p:nvSpPr>
          <p:cNvPr id="27" name="Rectangle 3"/>
          <p:cNvSpPr txBox="1">
            <a:spLocks noChangeArrowheads="1"/>
          </p:cNvSpPr>
          <p:nvPr/>
        </p:nvSpPr>
        <p:spPr bwMode="auto">
          <a:xfrm>
            <a:off x="1088838"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Handles the incoming request</a:t>
            </a:r>
          </a:p>
          <a:p>
            <a:r>
              <a:rPr lang="en-US" sz="2400" dirty="0"/>
              <a:t>Maps to controller and action</a:t>
            </a:r>
          </a:p>
          <a:p>
            <a:r>
              <a:rPr lang="en-US" sz="2400" dirty="0"/>
              <a:t>Can get crazy complex</a:t>
            </a:r>
            <a:endParaRPr lang="en-US" sz="2100" dirty="0"/>
          </a:p>
          <a:p>
            <a:pPr lvl="1"/>
            <a:endParaRPr lang="en-US" sz="2100" dirty="0"/>
          </a:p>
          <a:p>
            <a:pPr lvl="1"/>
            <a:endParaRPr lang="en-US" sz="2100" dirty="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513" y="3102964"/>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025612" y="595313"/>
            <a:ext cx="10985156"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dirty="0">
                <a:solidFill>
                  <a:schemeClr val="tx1"/>
                </a:solidFill>
              </a:rPr>
              <a:t>Abstracting and testing your routes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169"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71852"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Controller</a:t>
            </a:r>
          </a:p>
        </p:txBody>
      </p:sp>
      <p:sp>
        <p:nvSpPr>
          <p:cNvPr id="27" name="Rectangle 3"/>
          <p:cNvSpPr txBox="1">
            <a:spLocks noChangeArrowheads="1"/>
          </p:cNvSpPr>
          <p:nvPr/>
        </p:nvSpPr>
        <p:spPr bwMode="auto">
          <a:xfrm>
            <a:off x="1094389"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Thin and light weight</a:t>
            </a:r>
          </a:p>
          <a:p>
            <a:r>
              <a:rPr lang="en-US" sz="2400" dirty="0"/>
              <a:t>Loosely coupled</a:t>
            </a:r>
          </a:p>
          <a:p>
            <a:r>
              <a:rPr lang="en-US" sz="2400" dirty="0"/>
              <a:t>Things to test:</a:t>
            </a:r>
          </a:p>
          <a:p>
            <a:pPr lvl="1"/>
            <a:r>
              <a:rPr lang="en-US" sz="2100" dirty="0"/>
              <a:t>Takes correct action</a:t>
            </a:r>
          </a:p>
          <a:p>
            <a:pPr lvl="1"/>
            <a:r>
              <a:rPr lang="en-US" sz="2100" dirty="0"/>
              <a:t>Includes the right stuff</a:t>
            </a:r>
          </a:p>
          <a:p>
            <a:pPr lvl="1"/>
            <a:endParaRPr lang="en-US" sz="2100" dirty="0"/>
          </a:p>
          <a:p>
            <a:pPr lvl="1"/>
            <a:endParaRPr lang="en-US" sz="21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97"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22425" y="595313"/>
            <a:ext cx="101492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Isolating and Testing a Controller</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569" y="1685924"/>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33636"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2182814" y="1433515"/>
            <a:ext cx="8761413" cy="4461258"/>
          </a:xfrm>
        </p:spPr>
        <p:txBody>
          <a:bodyPr/>
          <a:lstStyle/>
          <a:p>
            <a:endParaRPr lang="en-US" sz="2400" dirty="0"/>
          </a:p>
          <a:p>
            <a:endParaRPr lang="en-US" sz="2400" dirty="0"/>
          </a:p>
          <a:p>
            <a:endParaRPr lang="en-US" sz="2400" dirty="0"/>
          </a:p>
          <a:p>
            <a:endParaRPr lang="en-US" sz="2400" dirty="0"/>
          </a:p>
        </p:txBody>
      </p:sp>
      <p:sp>
        <p:nvSpPr>
          <p:cNvPr id="4" name="Rectangle 3"/>
          <p:cNvSpPr txBox="1">
            <a:spLocks noChangeArrowheads="1"/>
          </p:cNvSpPr>
          <p:nvPr/>
        </p:nvSpPr>
        <p:spPr bwMode="auto">
          <a:xfrm>
            <a:off x="1452735"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Automate the browser from your tests</a:t>
            </a:r>
          </a:p>
          <a:p>
            <a:r>
              <a:rPr lang="en-US" sz="2400" dirty="0"/>
              <a:t>Supports IE and </a:t>
            </a:r>
            <a:r>
              <a:rPr lang="en-US" sz="2400" dirty="0" err="1"/>
              <a:t>FireFox</a:t>
            </a:r>
            <a:endParaRPr lang="en-US" sz="2400" dirty="0"/>
          </a:p>
          <a:p>
            <a:r>
              <a:rPr lang="en-US" sz="2400" dirty="0"/>
              <a:t>Allows you test</a:t>
            </a:r>
          </a:p>
          <a:p>
            <a:pPr lvl="1"/>
            <a:r>
              <a:rPr lang="en-US" sz="2100" dirty="0"/>
              <a:t>Navigation</a:t>
            </a:r>
          </a:p>
          <a:p>
            <a:pPr lvl="1"/>
            <a:r>
              <a:rPr lang="en-US" sz="2100" dirty="0"/>
              <a:t>Display logic (visible, </a:t>
            </a:r>
            <a:r>
              <a:rPr lang="en-US" sz="2100" dirty="0" err="1"/>
              <a:t>etc</a:t>
            </a:r>
            <a:r>
              <a:rPr lang="en-US" sz="2100" dirty="0"/>
              <a:t>)</a:t>
            </a:r>
          </a:p>
          <a:p>
            <a:pPr lvl="1"/>
            <a:r>
              <a:rPr lang="en-US" sz="2100" dirty="0"/>
              <a:t>Dialogs</a:t>
            </a:r>
          </a:p>
          <a:p>
            <a:r>
              <a:rPr lang="en-US" sz="2400" dirty="0" smtClean="0"/>
              <a:t>Free</a:t>
            </a:r>
          </a:p>
          <a:p>
            <a:endParaRPr lang="en-US" sz="2400" dirty="0"/>
          </a:p>
          <a:p>
            <a:endParaRPr lang="en-US" sz="2400" dirty="0" smtClean="0"/>
          </a:p>
          <a:p>
            <a:r>
              <a:rPr lang="en-US" sz="2400" dirty="0" smtClean="0"/>
              <a:t>*Not meant to be an end to end solution</a:t>
            </a: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71852"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WatiN</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569" y="1685924"/>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smtClean="0"/>
              <a:t>MVC is different</a:t>
            </a:r>
            <a:endParaRPr lang="en-US" sz="3251" kern="0" dirty="0"/>
          </a:p>
          <a:p>
            <a:r>
              <a:rPr lang="en-US" sz="3250" kern="0" dirty="0" smtClean="0"/>
              <a:t>Testing routes and controllers</a:t>
            </a:r>
          </a:p>
          <a:p>
            <a:r>
              <a:rPr lang="en-US" sz="3250" kern="0" dirty="0" smtClean="0"/>
              <a:t>Automated UI testing</a:t>
            </a:r>
            <a:endParaRPr lang="en-US" sz="3250" kern="0" dirty="0"/>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smtClean="0"/>
              <a:t>github.com/KBurnell/</a:t>
            </a:r>
            <a:r>
              <a:rPr lang="en-US" sz="3251" kern="0" dirty="0" err="1" smtClean="0"/>
              <a:t>TestDrivingASP.NETMVC</a:t>
            </a:r>
            <a:endParaRPr lang="en-US" sz="3251" kern="0" dirty="0"/>
          </a:p>
          <a:p>
            <a:r>
              <a:rPr lang="en-US" sz="3251" kern="0" dirty="0"/>
              <a:t>Find me:</a:t>
            </a:r>
          </a:p>
          <a:p>
            <a:pPr lvl="1"/>
            <a:r>
              <a:rPr lang="en-US" sz="2400" kern="0" dirty="0"/>
              <a:t>Twitter: 	</a:t>
            </a:r>
            <a:r>
              <a:rPr lang="en-US" sz="2400" kern="0" dirty="0" smtClean="0"/>
              <a:t>	@</a:t>
            </a:r>
            <a:r>
              <a:rPr lang="en-US" sz="2400" kern="0" dirty="0" err="1"/>
              <a:t>KeBurnell</a:t>
            </a:r>
            <a:endParaRPr lang="en-US" sz="2400" kern="0" dirty="0"/>
          </a:p>
          <a:p>
            <a:pPr lvl="1"/>
            <a:r>
              <a:rPr lang="en-US" sz="2400" kern="0" dirty="0"/>
              <a:t>Blog: 	</a:t>
            </a:r>
            <a:r>
              <a:rPr lang="en-US" sz="2400" kern="0" dirty="0" smtClean="0"/>
              <a:t>	DotNetDevDude.com</a:t>
            </a:r>
          </a:p>
          <a:p>
            <a:pPr lvl="1"/>
            <a:r>
              <a:rPr lang="en-US" sz="2400" kern="0" dirty="0" smtClean="0"/>
              <a:t>E-Mail:		</a:t>
            </a:r>
            <a:r>
              <a:rPr lang="en-US" sz="2400" kern="0" dirty="0" smtClean="0">
                <a:hlinkClick r:id="rId3"/>
              </a:rPr>
              <a:t>KBurnell@SkylineTechnologies.com</a:t>
            </a:r>
            <a:endParaRPr lang="en-US" sz="2870" kern="0" dirty="0"/>
          </a:p>
          <a:p>
            <a:pPr marL="452438" lvl="1" indent="0">
              <a:buNone/>
            </a:pPr>
            <a:endParaRPr lang="en-US" sz="2870" kern="0" dirty="0"/>
          </a:p>
          <a:p>
            <a:r>
              <a:rPr lang="en-US" sz="3250" kern="0" dirty="0"/>
              <a:t>Tools</a:t>
            </a:r>
          </a:p>
          <a:p>
            <a:pPr lvl="1"/>
            <a:r>
              <a:rPr lang="en-US" sz="2400" kern="0" dirty="0" err="1" smtClean="0"/>
              <a:t>ReSharper</a:t>
            </a:r>
            <a:r>
              <a:rPr lang="en-US" sz="2400" kern="0" dirty="0" smtClean="0"/>
              <a:t>:</a:t>
            </a:r>
            <a:r>
              <a:rPr lang="en-US" sz="2400" kern="0" dirty="0"/>
              <a:t>	</a:t>
            </a:r>
            <a:r>
              <a:rPr lang="en-US" sz="2400" kern="0" dirty="0" smtClean="0">
                <a:hlinkClick r:id="rId4"/>
              </a:rPr>
              <a:t>http</a:t>
            </a:r>
            <a:r>
              <a:rPr lang="en-US" sz="2400" kern="0" dirty="0">
                <a:hlinkClick r:id="rId4"/>
              </a:rPr>
              <a:t>://www.JetBrains.com/ReSharper</a:t>
            </a:r>
            <a:endParaRPr lang="en-US" sz="2400" kern="0" dirty="0"/>
          </a:p>
          <a:p>
            <a:pPr lvl="1"/>
            <a:r>
              <a:rPr lang="en-US" sz="2400" kern="0" dirty="0" err="1"/>
              <a:t>NCrunch</a:t>
            </a:r>
            <a:r>
              <a:rPr lang="en-US" sz="2400" kern="0" dirty="0"/>
              <a:t>	</a:t>
            </a:r>
            <a:r>
              <a:rPr lang="en-US" sz="2400" kern="0" dirty="0" smtClean="0"/>
              <a:t>:</a:t>
            </a:r>
            <a:r>
              <a:rPr lang="en-US" sz="2400" kern="0" dirty="0"/>
              <a:t>	</a:t>
            </a:r>
            <a:r>
              <a:rPr lang="en-US" sz="2400" kern="0" dirty="0">
                <a:hlinkClick r:id="rId5"/>
              </a:rPr>
              <a:t>http://www.NCrunch.net</a:t>
            </a:r>
            <a:endParaRPr lang="en-US" sz="2400" kern="0" dirty="0"/>
          </a:p>
          <a:p>
            <a:pPr lvl="1"/>
            <a:r>
              <a:rPr lang="en-US" sz="2400" kern="0" dirty="0" err="1" smtClean="0"/>
              <a:t>MvcContrib</a:t>
            </a:r>
            <a:r>
              <a:rPr lang="en-US" sz="2400" kern="0" dirty="0" smtClean="0"/>
              <a:t>:</a:t>
            </a:r>
            <a:r>
              <a:rPr lang="en-US" sz="2400" kern="0" dirty="0"/>
              <a:t>	</a:t>
            </a:r>
            <a:r>
              <a:rPr lang="en-US" sz="2400" kern="0" dirty="0">
                <a:hlinkClick r:id="rId6"/>
              </a:rPr>
              <a:t>http://www.MvcContrib.CodePlex.com</a:t>
            </a:r>
            <a:endParaRPr lang="en-US" sz="2400" kern="0" dirty="0"/>
          </a:p>
          <a:p>
            <a:pPr lvl="1"/>
            <a:r>
              <a:rPr lang="en-US" sz="2400" kern="0" dirty="0" err="1" smtClean="0"/>
              <a:t>WatiN</a:t>
            </a:r>
            <a:r>
              <a:rPr lang="en-US" sz="2400" kern="0" dirty="0" smtClean="0"/>
              <a:t>:</a:t>
            </a:r>
            <a:r>
              <a:rPr lang="en-US" sz="2400" kern="0" dirty="0"/>
              <a:t>		</a:t>
            </a:r>
            <a:r>
              <a:rPr lang="en-US" sz="2400" kern="0" dirty="0">
                <a:hlinkClick r:id="rId7"/>
              </a:rPr>
              <a:t>http://www.WatiN.com</a:t>
            </a:r>
            <a:endParaRPr lang="en-US" sz="2400" kern="0" dirty="0"/>
          </a:p>
          <a:p>
            <a:pPr marL="0" indent="0">
              <a:buNone/>
            </a:pPr>
            <a:endParaRPr lang="en-US" sz="2681" kern="0" dirty="0" smtClean="0"/>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891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95535"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389" y="3157439"/>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25269" y="306860"/>
            <a:ext cx="9502688" cy="941388"/>
          </a:xfrm>
        </p:spPr>
        <p:txBody>
          <a:bodyPr>
            <a:normAutofit fontScale="90000"/>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172" y="3470030"/>
            <a:ext cx="2165585" cy="291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37626"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902" y="406692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988199"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8188" y="3807921"/>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00897" y="466725"/>
            <a:ext cx="10948087" cy="941388"/>
          </a:xfrm>
        </p:spPr>
        <p:txBody>
          <a:bodyPr>
            <a:normAutofit fontScale="90000"/>
          </a:bodyPr>
          <a:lstStyle/>
          <a:p>
            <a:pPr>
              <a:defRPr/>
            </a:pPr>
            <a:r>
              <a:rPr lang="en-US" dirty="0" smtClean="0"/>
              <a:t>If you answered </a:t>
            </a:r>
            <a:r>
              <a:rPr lang="en-US" b="1" dirty="0" smtClean="0"/>
              <a:t>YES </a:t>
            </a:r>
            <a:r>
              <a:rPr lang="en-US" dirty="0" smtClean="0"/>
              <a:t>to any of those questions</a:t>
            </a:r>
          </a:p>
        </p:txBody>
      </p:sp>
      <p:sp>
        <p:nvSpPr>
          <p:cNvPr id="5" name="Rectangle 2"/>
          <p:cNvSpPr txBox="1">
            <a:spLocks noChangeArrowheads="1"/>
          </p:cNvSpPr>
          <p:nvPr/>
        </p:nvSpPr>
        <p:spPr bwMode="auto">
          <a:xfrm>
            <a:off x="8068435" y="5159009"/>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4800"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964"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3.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MyCustom16x9</Template>
  <TotalTime>9494</TotalTime>
  <Words>2283</Words>
  <Application>Microsoft Office PowerPoint</Application>
  <PresentationFormat>Custom</PresentationFormat>
  <Paragraphs>493</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372</cp:revision>
  <dcterms:created xsi:type="dcterms:W3CDTF">2012-04-03T13:40:37Z</dcterms:created>
  <dcterms:modified xsi:type="dcterms:W3CDTF">2012-08-31T10:55:16Z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