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98" autoAdjust="0"/>
    <p:restoredTop sz="76564" autoAdjust="0"/>
  </p:normalViewPr>
  <p:slideViewPr>
    <p:cSldViewPr snapToGrid="0">
      <p:cViewPr varScale="1">
        <p:scale>
          <a:sx n="80" d="100"/>
          <a:sy n="80" d="100"/>
        </p:scale>
        <p:origin x="420" y="90"/>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8/22/2012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b="1" dirty="0" smtClean="0"/>
              <a:t>***</a:t>
            </a:r>
            <a:r>
              <a:rPr lang="en-US" b="1" baseline="0" dirty="0" smtClean="0"/>
              <a:t> Start by F5’ing and showing up</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a:t>
            </a:r>
            <a:r>
              <a:rPr lang="en-US" sz="1400" b="1" i="1" baseline="0" dirty="0" smtClean="0"/>
              <a:t>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a:t>
            </a:r>
            <a:r>
              <a:rPr lang="en-US" sz="1400" baseline="0" dirty="0" smtClean="0"/>
              <a:t>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a:t>
            </a:r>
            <a:r>
              <a:rPr lang="en-US" sz="1400" baseline="0" dirty="0" smtClean="0"/>
              <a:t>, I created an abstraction on top of this to allow me use the same routes in my tests that I use in my </a:t>
            </a:r>
            <a:r>
              <a:rPr lang="en-US" sz="1400" baseline="0" dirty="0" smtClean="0"/>
              <a:t>app</a:t>
            </a:r>
          </a:p>
          <a:p>
            <a:pPr marL="1257300" lvl="2" indent="-342900" algn="l">
              <a:buFont typeface="Arial" charset="0"/>
              <a:buAutoNum type="arabicPeriod" startAt="2"/>
            </a:pPr>
            <a:r>
              <a:rPr lang="en-US" sz="1400" baseline="0" dirty="0" smtClean="0"/>
              <a:t>Otherwise </a:t>
            </a:r>
            <a:r>
              <a:rPr lang="en-US" sz="1400" baseline="0" dirty="0" smtClean="0"/>
              <a:t>if I was registering my routes the way it is done out of the box I would not be able to use the same implementation in my </a:t>
            </a:r>
            <a:r>
              <a:rPr lang="en-US" sz="1400" baseline="0" dirty="0" smtClean="0"/>
              <a:t>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a:r>
            <a:r>
              <a:rPr lang="en-US" sz="1400" baseline="0" dirty="0" smtClean="0"/>
              <a:t>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a:t>
            </a:r>
            <a:r>
              <a:rPr lang="en-US" sz="1400" baseline="0" dirty="0" smtClean="0"/>
              <a:t>: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endParaRPr lang="en-US" sz="2400" baseline="0" dirty="0" smtClean="0"/>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1" baseline="0" dirty="0" err="1" smtClean="0"/>
              <a:t>RouteProvider</a:t>
            </a:r>
            <a:r>
              <a:rPr lang="en-US" sz="1400" baseline="0" dirty="0" smtClean="0"/>
              <a:t> </a:t>
            </a:r>
            <a:r>
              <a:rPr lang="en-US" sz="1400" baseline="0" dirty="0" smtClean="0"/>
              <a:t>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a:t>
            </a:r>
            <a:r>
              <a:rPr lang="en-US" sz="1400" baseline="0" dirty="0" smtClean="0"/>
              <a:t>StructureMap</a:t>
            </a:r>
          </a:p>
          <a:p>
            <a:pPr marL="2114550" lvl="4" indent="-285750" algn="l">
              <a:buFontTx/>
              <a:buChar char="-"/>
            </a:pPr>
            <a:r>
              <a:rPr lang="en-US" sz="1400" b="0" baseline="0" dirty="0" smtClean="0"/>
              <a:t>Show </a:t>
            </a:r>
            <a:r>
              <a:rPr lang="en-US" sz="1400" b="1" baseline="0" dirty="0" err="1" smtClean="0"/>
              <a:t>ControllerFactory</a:t>
            </a:r>
            <a:endParaRPr lang="en-US" sz="1400" b="0" baseline="0" dirty="0" smtClean="0"/>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6"/>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1" baseline="0" dirty="0" smtClean="0"/>
              <a:t>tddmvc4  </a:t>
            </a:r>
            <a:r>
              <a:rPr lang="en-US" sz="1400" b="0" baseline="0" dirty="0" smtClean="0"/>
              <a:t>And </a:t>
            </a:r>
            <a:r>
              <a:rPr lang="en-US" sz="1400" b="0" baseline="0" dirty="0" smtClean="0"/>
              <a:t>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t>
            </a:r>
            <a:r>
              <a:rPr lang="en-US" sz="1400" b="0" i="0" baseline="0" dirty="0" smtClean="0"/>
              <a:t>about the usage of </a:t>
            </a:r>
            <a:r>
              <a:rPr lang="en-US" sz="1400" b="0" i="0" baseline="0" dirty="0" smtClean="0"/>
              <a:t>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a:t>
            </a:r>
            <a:r>
              <a:rPr lang="en-US" sz="1400" b="0" i="0" baseline="0" dirty="0" smtClean="0"/>
              <a:t>let’s test that our Index controller method returns a view named “Index</a:t>
            </a:r>
            <a:r>
              <a:rPr lang="en-US" sz="1400" b="0" i="0" baseline="0" dirty="0" smtClean="0"/>
              <a:t>”</a:t>
            </a:r>
          </a:p>
          <a:p>
            <a:pPr marL="1200150" lvl="2" indent="-285750" algn="l">
              <a:buFontTx/>
              <a:buChar char="-"/>
            </a:pPr>
            <a:r>
              <a:rPr lang="en-US" sz="1400" b="1" i="0" baseline="0" dirty="0" smtClean="0"/>
              <a:t>tddmvc5</a:t>
            </a:r>
            <a:endParaRPr lang="en-US" sz="1400" b="1" i="0" baseline="0" dirty="0" smtClean="0"/>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a:t>
            </a:r>
            <a:r>
              <a:rPr lang="en-US" sz="1400" b="0" i="0" baseline="0" dirty="0" smtClean="0"/>
              <a:t>type</a:t>
            </a:r>
          </a:p>
          <a:p>
            <a:pPr marL="1200150" lvl="2" indent="-285750" algn="l">
              <a:buFontTx/>
              <a:buChar char="-"/>
            </a:pPr>
            <a:r>
              <a:rPr lang="en-US" sz="1400" b="1" i="0" baseline="0" dirty="0" smtClean="0"/>
              <a:t>tddmvc6</a:t>
            </a:r>
            <a:endParaRPr lang="en-US" sz="1400" b="1" i="0" baseline="0" dirty="0" smtClean="0"/>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t>
            </a:r>
            <a:r>
              <a:rPr lang="en-US" sz="1400" b="0" i="0" baseline="0" dirty="0" smtClean="0"/>
              <a:t>Assertion Library – user readable assertions</a:t>
            </a:r>
          </a:p>
          <a:p>
            <a:pPr marL="1200150" lvl="2" indent="-285750" algn="l">
              <a:buFontTx/>
              <a:buChar char="-"/>
            </a:pPr>
            <a:r>
              <a:rPr lang="en-US" sz="1200" b="1" kern="1200" dirty="0" err="1" smtClean="0">
                <a:solidFill>
                  <a:schemeClr val="tx1"/>
                </a:solidFill>
                <a:latin typeface="+mn-lt"/>
                <a:ea typeface="+mn-ea"/>
                <a:cs typeface="+mn-cs"/>
              </a:rPr>
              <a:t>result.Model.ShouldBeType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a:t>
            </a:r>
            <a:r>
              <a:rPr lang="en-US" sz="1200" kern="1200" dirty="0" smtClean="0">
                <a:solidFill>
                  <a:schemeClr val="tx1"/>
                </a:solidFill>
                <a:latin typeface="+mn-lt"/>
                <a:ea typeface="+mn-ea"/>
                <a:cs typeface="+mn-cs"/>
              </a:rPr>
              <a:t>Post</a:t>
            </a:r>
          </a:p>
          <a:p>
            <a:pPr marL="1200150" lvl="2" indent="-285750" algn="l">
              <a:buFontTx/>
              <a:buChar char="-"/>
            </a:pPr>
            <a:r>
              <a:rPr lang="en-US" sz="1200" b="1" kern="1200" dirty="0" smtClean="0">
                <a:solidFill>
                  <a:schemeClr val="tx1"/>
                </a:solidFill>
                <a:latin typeface="+mn-lt"/>
                <a:ea typeface="+mn-ea"/>
                <a:cs typeface="+mn-cs"/>
              </a:rPr>
              <a:t>tddmvc7</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r>
              <a:rPr lang="en-US" baseline="0" dirty="0" smtClean="0"/>
              <a:t>.</a:t>
            </a:r>
          </a:p>
          <a:p>
            <a:pPr eaLnBrk="1" hangingPunct="1">
              <a:spcBef>
                <a:spcPct val="0"/>
              </a:spcBef>
            </a:pPr>
            <a:endParaRPr lang="en-US" baseline="0" dirty="0" smtClean="0"/>
          </a:p>
          <a:p>
            <a:pPr eaLnBrk="1" hangingPunct="1">
              <a:spcBef>
                <a:spcPct val="0"/>
              </a:spcBef>
            </a:pPr>
            <a:r>
              <a:rPr lang="en-US" baseline="0" dirty="0" smtClean="0"/>
              <a:t>** Important to note this is not an end to end UI testing solution…it is for testing the UI at a unit level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r>
              <a:rPr lang="en-US" sz="1400" b="1" baseline="0" dirty="0" smtClean="0"/>
              <a:t>!!!!!</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a:t>
            </a:r>
            <a:r>
              <a:rPr lang="en-US" sz="1400" b="0" baseline="0" dirty="0" smtClean="0"/>
              <a:t>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a:t>
            </a:r>
            <a:r>
              <a:rPr lang="en-US" sz="1400" b="0" i="0" baseline="0" dirty="0" smtClean="0"/>
              <a:t>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a:t>
            </a:r>
            <a:r>
              <a:rPr lang="en-US" sz="1400" b="0" i="0" baseline="0" dirty="0" smtClean="0"/>
              <a:t>this case we want to verify that we are on the “Customer Index” page and we do that by looking at the title</a:t>
            </a:r>
          </a:p>
          <a:p>
            <a:pPr marL="800100" lvl="1" indent="-342900" algn="l">
              <a:buFontTx/>
              <a:buAutoNum type="arabicPeriod" startAt="7"/>
            </a:pPr>
            <a:r>
              <a:rPr lang="en-US" sz="1400" b="0" i="0" baseline="0" dirty="0" smtClean="0"/>
              <a:t>Run </a:t>
            </a:r>
            <a:r>
              <a:rPr lang="en-US" sz="1400" b="0" i="0" baseline="0" dirty="0" smtClean="0"/>
              <a:t>the test – GREEN!</a:t>
            </a:r>
          </a:p>
          <a:p>
            <a:pPr marL="800100" lvl="1" indent="-342900" algn="l">
              <a:buFontTx/>
              <a:buAutoNum type="arabicPeriod" startAt="7"/>
            </a:pPr>
            <a:r>
              <a:rPr lang="en-US" sz="1400" b="0" i="0" baseline="0" dirty="0" smtClean="0"/>
              <a:t>Prove that it works change the expected title and run </a:t>
            </a:r>
            <a:r>
              <a:rPr lang="en-US" sz="1400" b="0" i="0" baseline="0" dirty="0" smtClean="0"/>
              <a:t>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t>
            </a:r>
            <a:r>
              <a:rPr lang="en-US" sz="1400" b="0" i="0" baseline="0" dirty="0" smtClean="0"/>
              <a:t>about making sure a field exists on the page…</a:t>
            </a:r>
          </a:p>
          <a:p>
            <a:pPr marL="1200150" lvl="2" indent="-285750" algn="l">
              <a:buFontTx/>
              <a:buChar char="-"/>
            </a:pPr>
            <a:r>
              <a:rPr lang="en-US" sz="1400" b="0" i="0" baseline="0" dirty="0" smtClean="0"/>
              <a:t>Let’s </a:t>
            </a:r>
            <a:r>
              <a:rPr lang="en-US" sz="1400" b="0" i="0" baseline="0" dirty="0" smtClean="0"/>
              <a:t>make sure the </a:t>
            </a:r>
            <a:r>
              <a:rPr lang="en-US" sz="1400" b="0" i="0" baseline="0" dirty="0" err="1" smtClean="0"/>
              <a:t>firstName</a:t>
            </a:r>
            <a:r>
              <a:rPr lang="en-US" sz="1400" b="0" i="0" baseline="0" dirty="0" smtClean="0"/>
              <a:t> field is displayed – we will use the browser dev tools to figure out what we are looking </a:t>
            </a:r>
            <a:r>
              <a:rPr lang="en-US" sz="1400" b="0" i="0" baseline="0" dirty="0" smtClean="0"/>
              <a:t>for</a:t>
            </a:r>
          </a:p>
          <a:p>
            <a:pPr marL="1200150" lvl="2" indent="-285750" algn="l">
              <a:buFontTx/>
              <a:buChar char="-"/>
            </a:pPr>
            <a:r>
              <a:rPr lang="en-US" sz="1400" b="1" i="0" baseline="0" dirty="0" smtClean="0"/>
              <a:t>tddmvc9</a:t>
            </a:r>
            <a:endParaRPr lang="en-US" sz="1400" b="1" i="0" baseline="0" dirty="0" smtClean="0"/>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a:t>
            </a:r>
            <a:r>
              <a:rPr lang="en-US" sz="1200" b="0" i="0" kern="1200" baseline="0" dirty="0" smtClean="0">
                <a:solidFill>
                  <a:schemeClr val="tx1"/>
                </a:solidFill>
                <a:latin typeface="+mn-lt"/>
                <a:ea typeface="+mn-ea"/>
                <a:cs typeface="+mn-cs"/>
              </a:rPr>
              <a:t>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endParaRPr lang="en-US" sz="1200" b="1" i="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a:t>
            </a:r>
            <a:r>
              <a:rPr lang="en-US" sz="1200" b="0" i="0" kern="1200" baseline="0" dirty="0" smtClean="0">
                <a:solidFill>
                  <a:schemeClr val="tx1"/>
                </a:solidFill>
                <a:latin typeface="+mn-lt"/>
                <a:ea typeface="+mn-ea"/>
                <a:cs typeface="+mn-cs"/>
              </a:rPr>
              <a:t>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endParaRPr lang="en-US" sz="1200" b="1" i="0" kern="1200" baseline="0" dirty="0" smtClean="0">
              <a:solidFill>
                <a:schemeClr val="tx1"/>
              </a:solidFill>
              <a:latin typeface="+mn-lt"/>
              <a:ea typeface="+mn-ea"/>
              <a:cs typeface="+mn-cs"/>
            </a:endParaRP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a:t>
            </a:r>
            <a:r>
              <a:rPr lang="en-US" sz="1200" b="0" i="0" kern="1200" baseline="0" dirty="0" smtClean="0">
                <a:solidFill>
                  <a:schemeClr val="tx1"/>
                </a:solidFill>
                <a:latin typeface="+mn-lt"/>
                <a:ea typeface="+mn-ea"/>
                <a:cs typeface="+mn-cs"/>
              </a:rPr>
              <a:t>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endParaRPr lang="en-US" sz="1200" b="1" i="0" kern="1200" baseline="0" dirty="0" smtClean="0">
              <a:solidFill>
                <a:schemeClr val="tx1"/>
              </a:solidFill>
              <a:latin typeface="+mn-lt"/>
              <a:ea typeface="+mn-ea"/>
              <a:cs typeface="+mn-cs"/>
            </a:endParaRP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a:t>
            </a:r>
            <a:r>
              <a:rPr lang="en-US" sz="1493" dirty="0" err="1" smtClean="0"/>
              <a:t>Sofware</a:t>
            </a:r>
            <a:r>
              <a:rPr lang="en-US" sz="1493" dirty="0" smtClean="0"/>
              <a:t> Engineer</a:t>
            </a:r>
            <a:br>
              <a:rPr lang="en-US" sz="1493" dirty="0" smtClean="0"/>
            </a:br>
            <a:r>
              <a:rPr lang="en-US" sz="1493" dirty="0" smtClean="0"/>
              <a:t>Skyline Technologies, </a:t>
            </a:r>
            <a:r>
              <a:rPr lang="en-US" sz="1493" dirty="0" err="1" smtClean="0"/>
              <a:t>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8303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0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46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12915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507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968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460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53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349392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248465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28089845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405478" y="1835994"/>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5573112" y="3100787"/>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1069675"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13254"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2503059" y="1484314"/>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8"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7785" y="3914685"/>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8612"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7883826" y="3368610"/>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067941"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595564" y="381000"/>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2601913"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539"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4501934"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4702578" y="3237575"/>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4867857" y="4039842"/>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45992"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1045992"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81869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678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52974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75825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30686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72059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285140" y="3209945"/>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813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7719496" y="124679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10012275" y="501237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2345473" y="3218422"/>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6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4713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err="1">
                <a:solidFill>
                  <a:schemeClr val="tx1"/>
                </a:solidFill>
              </a:rPr>
              <a:t>MvcContrib</a:t>
            </a:r>
            <a:endParaRPr lang="en-US" sz="4690" dirty="0">
              <a:solidFill>
                <a:schemeClr val="tx1"/>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3" y="5236617"/>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1044962"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a:t>CodePlex</a:t>
            </a:r>
            <a:r>
              <a:rPr lang="en-US" sz="2400" dirty="0"/>
              <a:t> project</a:t>
            </a:r>
          </a:p>
          <a:p>
            <a:r>
              <a:rPr lang="en-US" sz="2400" dirty="0"/>
              <a:t>Designed to add additional functionality</a:t>
            </a:r>
          </a:p>
          <a:p>
            <a:r>
              <a:rPr lang="en-US" sz="2400" dirty="0" err="1"/>
              <a:t>MvcContrib.TestHelper</a:t>
            </a:r>
            <a:endParaRPr lang="en-US" sz="2400" dirty="0"/>
          </a:p>
          <a:p>
            <a:r>
              <a:rPr lang="en-US" sz="2400" dirty="0">
                <a:hlinkClick r:id="rId4"/>
              </a:rPr>
              <a:t>http://www.MvcContrib.CodePlex.com</a:t>
            </a:r>
            <a:endParaRPr lang="en-US" sz="2100" dirty="0"/>
          </a:p>
          <a:p>
            <a:pPr lvl="1"/>
            <a:endParaRPr lang="en-US" sz="2100" dirty="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595564"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2601913"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006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sp>
        <p:nvSpPr>
          <p:cNvPr id="27" name="Rectangle 3"/>
          <p:cNvSpPr txBox="1">
            <a:spLocks noChangeArrowheads="1"/>
          </p:cNvSpPr>
          <p:nvPr/>
        </p:nvSpPr>
        <p:spPr bwMode="auto">
          <a:xfrm>
            <a:off x="1088838"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Handles the incoming request</a:t>
            </a:r>
          </a:p>
          <a:p>
            <a:r>
              <a:rPr lang="en-US" sz="2400" dirty="0"/>
              <a:t>Maps to controller and action</a:t>
            </a:r>
          </a:p>
          <a:p>
            <a:r>
              <a:rPr lang="en-US" sz="2400" dirty="0"/>
              <a:t>Can get crazy complex</a:t>
            </a:r>
            <a:endParaRPr lang="en-US" sz="2100" dirty="0"/>
          </a:p>
          <a:p>
            <a:pPr lvl="1"/>
            <a:endParaRPr lang="en-US" sz="2100" dirty="0"/>
          </a:p>
          <a:p>
            <a:pPr lvl="1"/>
            <a:endParaRPr lang="en-US" sz="2100" dirty="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513" y="3102964"/>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025612" y="595313"/>
            <a:ext cx="10985156"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dirty="0">
                <a:solidFill>
                  <a:schemeClr val="tx1"/>
                </a:solidFill>
              </a:rPr>
              <a:t>Abstracting and testing your routes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169"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Controller</a:t>
            </a:r>
          </a:p>
        </p:txBody>
      </p:sp>
      <p:sp>
        <p:nvSpPr>
          <p:cNvPr id="27" name="Rectangle 3"/>
          <p:cNvSpPr txBox="1">
            <a:spLocks noChangeArrowheads="1"/>
          </p:cNvSpPr>
          <p:nvPr/>
        </p:nvSpPr>
        <p:spPr bwMode="auto">
          <a:xfrm>
            <a:off x="1094389"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Thin and light weight</a:t>
            </a:r>
          </a:p>
          <a:p>
            <a:r>
              <a:rPr lang="en-US" sz="2400" dirty="0"/>
              <a:t>Loosely coupled</a:t>
            </a:r>
          </a:p>
          <a:p>
            <a:r>
              <a:rPr lang="en-US" sz="2400" dirty="0"/>
              <a:t>Things to test:</a:t>
            </a:r>
          </a:p>
          <a:p>
            <a:pPr lvl="1"/>
            <a:r>
              <a:rPr lang="en-US" sz="2100" dirty="0"/>
              <a:t>Takes correct action</a:t>
            </a:r>
          </a:p>
          <a:p>
            <a:pPr lvl="1"/>
            <a:r>
              <a:rPr lang="en-US" sz="2100" dirty="0"/>
              <a:t>Includes the right stuff</a:t>
            </a:r>
          </a:p>
          <a:p>
            <a:pPr lvl="1"/>
            <a:endParaRPr lang="en-US" sz="2100" dirty="0"/>
          </a:p>
          <a:p>
            <a:pPr lvl="1"/>
            <a:endParaRPr lang="en-US" sz="21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97"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22425" y="595313"/>
            <a:ext cx="101492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Isolating and Testing a Controller</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33636"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2182814" y="1433515"/>
            <a:ext cx="8761413" cy="4461258"/>
          </a:xfrm>
        </p:spPr>
        <p:txBody>
          <a:bodyPr/>
          <a:lstStyle/>
          <a:p>
            <a:endParaRPr lang="en-US" sz="2400" dirty="0"/>
          </a:p>
          <a:p>
            <a:endParaRPr lang="en-US" sz="2400" dirty="0"/>
          </a:p>
          <a:p>
            <a:endParaRPr lang="en-US" sz="2400" dirty="0"/>
          </a:p>
          <a:p>
            <a:endParaRPr lang="en-US" sz="2400" dirty="0"/>
          </a:p>
        </p:txBody>
      </p:sp>
      <p:sp>
        <p:nvSpPr>
          <p:cNvPr id="4" name="Rectangle 3"/>
          <p:cNvSpPr txBox="1">
            <a:spLocks noChangeArrowheads="1"/>
          </p:cNvSpPr>
          <p:nvPr/>
        </p:nvSpPr>
        <p:spPr bwMode="auto">
          <a:xfrm>
            <a:off x="1452735"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Automate the browser from your tests</a:t>
            </a:r>
          </a:p>
          <a:p>
            <a:r>
              <a:rPr lang="en-US" sz="2400" dirty="0"/>
              <a:t>Supports IE and </a:t>
            </a:r>
            <a:r>
              <a:rPr lang="en-US" sz="2400" dirty="0" err="1"/>
              <a:t>FireFox</a:t>
            </a:r>
            <a:endParaRPr lang="en-US" sz="2400" dirty="0"/>
          </a:p>
          <a:p>
            <a:r>
              <a:rPr lang="en-US" sz="2400" dirty="0"/>
              <a:t>Allows you test</a:t>
            </a:r>
          </a:p>
          <a:p>
            <a:pPr lvl="1"/>
            <a:r>
              <a:rPr lang="en-US" sz="2100" dirty="0"/>
              <a:t>Navigation</a:t>
            </a:r>
          </a:p>
          <a:p>
            <a:pPr lvl="1"/>
            <a:r>
              <a:rPr lang="en-US" sz="2100" dirty="0"/>
              <a:t>Display logic (visible, </a:t>
            </a:r>
            <a:r>
              <a:rPr lang="en-US" sz="2100" dirty="0" err="1"/>
              <a:t>etc</a:t>
            </a:r>
            <a:r>
              <a:rPr lang="en-US" sz="2100" dirty="0"/>
              <a:t>)</a:t>
            </a:r>
          </a:p>
          <a:p>
            <a:pPr lvl="1"/>
            <a:r>
              <a:rPr lang="en-US" sz="2100" dirty="0"/>
              <a:t>Dialogs</a:t>
            </a:r>
          </a:p>
          <a:p>
            <a:r>
              <a:rPr lang="en-US" sz="2400" dirty="0" smtClean="0"/>
              <a:t>Free</a:t>
            </a:r>
          </a:p>
          <a:p>
            <a:endParaRPr lang="en-US" sz="2400" dirty="0"/>
          </a:p>
          <a:p>
            <a:endParaRPr lang="en-US" sz="2400" dirty="0" smtClean="0"/>
          </a:p>
          <a:p>
            <a:r>
              <a:rPr lang="en-US" sz="2400" dirty="0" smtClean="0"/>
              <a:t>*Not meant to be an end to end solution</a:t>
            </a: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WatiN</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smtClean="0"/>
              <a:t>MVC is different</a:t>
            </a:r>
            <a:endParaRPr lang="en-US" sz="3251" kern="0" dirty="0"/>
          </a:p>
          <a:p>
            <a:r>
              <a:rPr lang="en-US" sz="3250" kern="0" dirty="0" smtClean="0"/>
              <a:t>Testing </a:t>
            </a:r>
            <a:r>
              <a:rPr lang="en-US" sz="3250" kern="0" dirty="0" smtClean="0"/>
              <a:t>routes and controllers</a:t>
            </a:r>
          </a:p>
          <a:p>
            <a:r>
              <a:rPr lang="en-US" sz="3250" kern="0" dirty="0" smtClean="0"/>
              <a:t>Automated UI testing</a:t>
            </a:r>
            <a:endParaRPr lang="en-US" sz="3250" kern="0" dirty="0"/>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smtClean="0"/>
              <a:t>github.com/KBurnell/</a:t>
            </a:r>
            <a:r>
              <a:rPr lang="en-US" sz="3251" kern="0" dirty="0" err="1" smtClean="0"/>
              <a:t>TestDrivingASP.NETMVC</a:t>
            </a:r>
            <a:endParaRPr lang="en-US" sz="3251" kern="0" dirty="0"/>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891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95535"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02"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25269" y="306860"/>
            <a:ext cx="9502688" cy="941388"/>
          </a:xfrm>
        </p:spPr>
        <p:txBody>
          <a:bodyPr>
            <a:normAutofit fontScale="90000"/>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17"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7626"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46" y="3832464"/>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88199"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881" y="3784475"/>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7" y="466725"/>
            <a:ext cx="10948087" cy="941388"/>
          </a:xfrm>
        </p:spPr>
        <p:txBody>
          <a:bodyPr>
            <a:normAutofit fontScale="90000"/>
          </a:bodyPr>
          <a:lstStyle/>
          <a:p>
            <a:pPr>
              <a:defRPr/>
            </a:pPr>
            <a:r>
              <a:rPr lang="en-US" dirty="0" smtClean="0"/>
              <a:t>If you answered </a:t>
            </a:r>
            <a:r>
              <a:rPr lang="en-US" b="1" dirty="0" smtClean="0"/>
              <a:t>YES </a:t>
            </a:r>
            <a:r>
              <a:rPr lang="en-US" dirty="0" smtClean="0"/>
              <a:t>to any of those questions</a:t>
            </a:r>
          </a:p>
        </p:txBody>
      </p:sp>
      <p:sp>
        <p:nvSpPr>
          <p:cNvPr id="5" name="Rectangle 2"/>
          <p:cNvSpPr txBox="1">
            <a:spLocks noChangeArrowheads="1"/>
          </p:cNvSpPr>
          <p:nvPr/>
        </p:nvSpPr>
        <p:spPr bwMode="auto">
          <a:xfrm>
            <a:off x="7023309"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964"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3.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MyCustom16x9</Template>
  <TotalTime>9484</TotalTime>
  <Words>2291</Words>
  <Application>Microsoft Office PowerPoint</Application>
  <PresentationFormat>Custom</PresentationFormat>
  <Paragraphs>489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367</cp:revision>
  <dcterms:created xsi:type="dcterms:W3CDTF">2012-04-03T13:40:37Z</dcterms:created>
  <dcterms:modified xsi:type="dcterms:W3CDTF">2012-08-22T14:14:27Z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