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33"/>
  </p:notesMasterIdLst>
  <p:handoutMasterIdLst>
    <p:handoutMasterId r:id="rId34"/>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69" r:id="rId19"/>
    <p:sldId id="333" r:id="rId20"/>
    <p:sldId id="329" r:id="rId21"/>
    <p:sldId id="358" r:id="rId22"/>
    <p:sldId id="368" r:id="rId23"/>
    <p:sldId id="366" r:id="rId24"/>
    <p:sldId id="370" r:id="rId25"/>
    <p:sldId id="367" r:id="rId26"/>
    <p:sldId id="361" r:id="rId27"/>
    <p:sldId id="363" r:id="rId28"/>
    <p:sldId id="356" r:id="rId29"/>
    <p:sldId id="360" r:id="rId30"/>
    <p:sldId id="354" r:id="rId31"/>
    <p:sldId id="295" r:id="rId32"/>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98" autoAdjust="0"/>
    <p:restoredTop sz="73216" autoAdjust="0"/>
  </p:normalViewPr>
  <p:slideViewPr>
    <p:cSldViewPr snapToGrid="0">
      <p:cViewPr varScale="1">
        <p:scale>
          <a:sx n="64" d="100"/>
          <a:sy n="64" d="100"/>
        </p:scale>
        <p:origin x="-102" y="-630"/>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7/14/2012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a:t>
            </a:r>
            <a:r>
              <a:rPr lang="en-US" sz="2100" dirty="0" smtClean="0"/>
              <a:t>bugs</a:t>
            </a:r>
          </a:p>
          <a:p>
            <a:pPr lvl="1"/>
            <a:endParaRPr lang="en-US" sz="2100" dirty="0" smtClean="0"/>
          </a:p>
          <a:p>
            <a:pPr lvl="1"/>
            <a:r>
              <a:rPr lang="en-US" sz="2100" b="1" dirty="0" smtClean="0"/>
              <a:t>*** Notice</a:t>
            </a:r>
            <a:r>
              <a:rPr lang="en-US" sz="2100" b="1" baseline="0" dirty="0" smtClean="0"/>
              <a:t> one left of the list!?!?!</a:t>
            </a:r>
            <a:endParaRPr lang="en-US" sz="2100" b="1"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a:t>
            </a:r>
          </a:p>
          <a:p>
            <a:r>
              <a:rPr lang="en-US" sz="2300" dirty="0" smtClean="0"/>
              <a:t>	first the developer writes a failing automated test case that defines a desired improvement or new functionality, </a:t>
            </a:r>
          </a:p>
          <a:p>
            <a:r>
              <a:rPr lang="en-US" sz="2300" dirty="0" smtClean="0"/>
              <a:t>	then produces code to pass that test </a:t>
            </a:r>
          </a:p>
          <a:p>
            <a:r>
              <a:rPr lang="en-US" sz="2300" dirty="0" smtClean="0"/>
              <a:t>	finally refactors the new code to acceptable standards.</a:t>
            </a:r>
          </a:p>
          <a:p>
            <a:pPr lvl="1"/>
            <a:endParaRPr lang="en-US" sz="2000" dirty="0" smtClean="0"/>
          </a:p>
          <a:p>
            <a:pPr lvl="1"/>
            <a:r>
              <a:rPr lang="en-US" sz="2000" dirty="0" smtClean="0"/>
              <a:t>Often referred to Test-First Development</a:t>
            </a:r>
          </a:p>
          <a:p>
            <a:pPr lvl="1"/>
            <a:endParaRPr lang="en-US" sz="2000" dirty="0" smtClean="0"/>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endParaRPr lang="en-US" sz="200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The act of testing piece of code, usually a method, that tests a very small piece of functionality by invoking it and verifying assumptions</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[cover bullet points]</a:t>
            </a:r>
          </a:p>
          <a:p>
            <a:pPr>
              <a:buFontTx/>
              <a:buChar char="-"/>
            </a:pPr>
            <a:endParaRPr lang="en-US" sz="2000" dirty="0" smtClean="0"/>
          </a:p>
          <a:p>
            <a:pPr>
              <a:buFontTx/>
              <a:buChar char="-"/>
            </a:pPr>
            <a:r>
              <a:rPr lang="en-US" sz="2000" dirty="0" smtClean="0"/>
              <a:t>NO Compilation is NOT</a:t>
            </a:r>
            <a:r>
              <a:rPr lang="en-US" sz="2000" baseline="0" dirty="0" smtClean="0"/>
              <a:t> a good unit test!!!!!  </a:t>
            </a:r>
            <a:r>
              <a:rPr lang="en-US" sz="2000" b="1" baseline="0" dirty="0" smtClean="0"/>
              <a:t>[CLICK]</a:t>
            </a:r>
            <a:endParaRPr lang="en-US" sz="2000" b="1"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endParaRPr lang="en-US" sz="1200" baseline="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200" dirty="0" smtClean="0"/>
              <a:t>It is important to start from the beginning with TDD in mind,</a:t>
            </a:r>
            <a:r>
              <a:rPr lang="en-US" sz="1200" baseline="0" dirty="0" smtClean="0"/>
              <a:t> and where do we all start…by creating the solution.  Here is a solution layout that I have found to be most effective.</a:t>
            </a:r>
            <a:endParaRPr lang="en-US" sz="1200" dirty="0" smtClean="0"/>
          </a:p>
          <a:p>
            <a:pPr marL="171450" indent="-171450">
              <a:buFontTx/>
              <a:buChar char="-"/>
            </a:pPr>
            <a:r>
              <a:rPr lang="en-US" sz="1200" dirty="0" smtClean="0"/>
              <a:t>Tests should</a:t>
            </a:r>
            <a:r>
              <a:rPr lang="en-US" sz="1200" baseline="0" dirty="0" smtClean="0"/>
              <a:t> be isolated from the actual code! </a:t>
            </a:r>
            <a:r>
              <a:rPr lang="en-US" sz="1200" b="1" baseline="0" dirty="0" smtClean="0"/>
              <a:t>[CLICK]</a:t>
            </a:r>
            <a:endParaRPr lang="en-US" sz="1200" baseline="0" dirty="0" smtClean="0"/>
          </a:p>
          <a:p>
            <a:pPr marL="171450" indent="-171450">
              <a:buFontTx/>
              <a:buChar char="-"/>
            </a:pPr>
            <a:r>
              <a:rPr lang="en-US" sz="1200" dirty="0" smtClean="0"/>
              <a:t>Different types of tests should be isolated from other types to allow easily running a group of tests. </a:t>
            </a:r>
            <a:r>
              <a:rPr lang="en-US" sz="1200" b="1" dirty="0" smtClean="0"/>
              <a:t>[CLICK]</a:t>
            </a:r>
            <a:endParaRPr lang="en-US" sz="1200" dirty="0" smtClean="0"/>
          </a:p>
          <a:p>
            <a:pPr marL="171450" indent="-171450">
              <a:buFontTx/>
              <a:buChar char="-"/>
            </a:pPr>
            <a:r>
              <a:rPr lang="en-US" sz="1200" dirty="0" smtClean="0"/>
              <a:t>Tests should be placed in projects named the same as the project they are testing with a prefix of the type of tests it contains.</a:t>
            </a:r>
          </a:p>
          <a:p>
            <a:pPr marL="171450" indent="-171450">
              <a:buFontTx/>
              <a:buChar char="-"/>
            </a:pP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baseline="0" dirty="0" smtClean="0"/>
          </a:p>
          <a:p>
            <a:r>
              <a:rPr lang="en-US" sz="1400" baseline="0" dirty="0" smtClean="0"/>
              <a:t>MVC is a design pattern that stands for Model-View-Controller.  What it strives to do is separate the concerns of an application’s presentation layer by assigning specific roles to the three different components. </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Controller is responsible for handling all user input. Once input has been received, the Controller will perform any operations/actions it needs to, which might include interacting with the Model.</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Model represents the core concern/logic of the application. Once the Controller retrieves some model data and performs any work with the model/</a:t>
            </a:r>
            <a:r>
              <a:rPr lang="en-US" sz="1400" baseline="0" dirty="0" err="1" smtClean="0"/>
              <a:t>etc</a:t>
            </a:r>
            <a:r>
              <a:rPr lang="en-US" sz="1400" baseline="0" dirty="0" smtClean="0"/>
              <a:t> it needs to it constructs a presentation model that describes the model in terms the View can understand.</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dirty="0" smtClean="0"/>
              <a:t>The View is</a:t>
            </a:r>
            <a:r>
              <a:rPr lang="en-US" sz="1400" baseline="0" dirty="0" smtClean="0"/>
              <a:t> the visual representation of the model. It presents the model data to the actual user in a way that is meaningful. In a web application, this would typically be HTML.</a:t>
            </a:r>
          </a:p>
          <a:p>
            <a:endParaRPr lang="en-US" sz="1400" baseline="0" dirty="0" smtClean="0"/>
          </a:p>
          <a:p>
            <a:r>
              <a:rPr lang="en-US" sz="1400" baseline="0" dirty="0" smtClean="0"/>
              <a:t>With these three pieces in place, your presentation layer becomes cleanly separated in such a way that each component can be developed/tested independently.</a:t>
            </a:r>
          </a:p>
          <a:p>
            <a:endParaRPr lang="en-US" sz="1400" dirty="0" smtClean="0"/>
          </a:p>
          <a:p>
            <a:pPr marL="0" lvl="0" indent="0" algn="l">
              <a:buFont typeface="Arial" pitchFamily="34" charset="0"/>
              <a:buNone/>
            </a:pPr>
            <a:endParaRPr lang="en-US" sz="1400" dirty="0" smtClean="0"/>
          </a:p>
          <a:p>
            <a:endParaRPr lang="en-US" sz="1400" dirty="0" smtClean="0"/>
          </a:p>
          <a:p>
            <a:pPr marL="0" lvl="0" indent="0" algn="l">
              <a:buFont typeface="Arial" pitchFamily="34" charset="0"/>
              <a:buNone/>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p>
          <a:p>
            <a:pPr marL="1200150" lvl="2" indent="-285750" algn="l">
              <a:buFont typeface="Arial" pitchFamily="34" charset="0"/>
              <a:buChar char="•"/>
            </a:pPr>
            <a:r>
              <a:rPr lang="en-US" sz="1400" baseline="0" dirty="0" smtClean="0"/>
              <a:t>Controllers</a:t>
            </a:r>
          </a:p>
          <a:p>
            <a:pPr marL="1200150" lvl="2" indent="-285750" algn="l">
              <a:buFont typeface="Arial" pitchFamily="34" charset="0"/>
              <a:buChar char="•"/>
            </a:pPr>
            <a:r>
              <a:rPr lang="en-US" sz="1400" baseline="0" dirty="0" smtClean="0"/>
              <a:t>Views</a:t>
            </a:r>
          </a:p>
          <a:p>
            <a:pPr marL="1200150" lvl="2" indent="-285750" algn="l">
              <a:buFont typeface="Arial" pitchFamily="34" charset="0"/>
              <a:buChar char="•"/>
            </a:pPr>
            <a:r>
              <a:rPr lang="en-US" sz="1400" baseline="0" dirty="0" smtClean="0"/>
              <a:t>Action Filters</a:t>
            </a:r>
          </a:p>
          <a:p>
            <a:pPr marL="1200150" lvl="2" indent="-285750" algn="l">
              <a:buFont typeface="Arial" pitchFamily="34" charset="0"/>
              <a:buChar char="•"/>
            </a:pPr>
            <a:r>
              <a:rPr lang="en-US" sz="1400" baseline="0" dirty="0" smtClean="0"/>
              <a:t>Model Binders</a:t>
            </a:r>
          </a:p>
          <a:p>
            <a:pPr marL="1200150" lvl="2" indent="-285750" algn="l">
              <a:buFont typeface="Arial" pitchFamily="34" charset="0"/>
              <a:buChar char="•"/>
            </a:pPr>
            <a:r>
              <a:rPr lang="en-US" sz="1400" baseline="0" dirty="0" smtClean="0"/>
              <a:t>View Providers</a:t>
            </a:r>
          </a:p>
          <a:p>
            <a:pPr marL="1200150" lvl="2" indent="-285750" algn="l">
              <a:buFont typeface="Arial" pitchFamily="34" charset="0"/>
              <a:buChar char="•"/>
            </a:pPr>
            <a:r>
              <a:rPr lang="en-US" sz="1400" b="1" baseline="0" dirty="0" smtClean="0"/>
              <a:t>[Next Slide]</a:t>
            </a:r>
            <a:endParaRPr lang="en-US" sz="1400" baseline="0" dirty="0" smtClean="0"/>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MVC </a:t>
            </a:r>
            <a:r>
              <a:rPr lang="en-US" sz="1400" baseline="0" dirty="0" err="1" smtClean="0"/>
              <a:t>Contrib</a:t>
            </a:r>
            <a:r>
              <a:rPr lang="en-US" sz="1400" baseline="0" dirty="0" smtClean="0"/>
              <a:t> is a project designed to additional functionality and ease of use to MVC</a:t>
            </a:r>
          </a:p>
          <a:p>
            <a:pPr marL="285750" lvl="0" indent="-285750" algn="l">
              <a:buFontTx/>
              <a:buChar char="-"/>
            </a:pPr>
            <a:r>
              <a:rPr lang="en-US" sz="1400" baseline="0" dirty="0" smtClean="0"/>
              <a:t>Created and maintain by members of the Austin Mafia</a:t>
            </a:r>
          </a:p>
          <a:p>
            <a:pPr marL="742950" lvl="1" indent="-285750" algn="l">
              <a:buFontTx/>
              <a:buChar char="-"/>
            </a:pPr>
            <a:r>
              <a:rPr lang="en-US" sz="1400" baseline="0" dirty="0" smtClean="0"/>
              <a:t>Eric </a:t>
            </a:r>
            <a:r>
              <a:rPr lang="en-US" sz="1400" baseline="0" dirty="0" err="1" smtClean="0"/>
              <a:t>Hexter</a:t>
            </a:r>
            <a:endParaRPr lang="en-US" sz="1400" baseline="0" dirty="0" smtClean="0"/>
          </a:p>
          <a:p>
            <a:pPr marL="742950" lvl="1" indent="-285750" algn="l">
              <a:buFontTx/>
              <a:buChar char="-"/>
            </a:pPr>
            <a:r>
              <a:rPr lang="en-US" sz="1400" baseline="0" dirty="0" smtClean="0"/>
              <a:t>Jeffery Palermo</a:t>
            </a:r>
          </a:p>
          <a:p>
            <a:pPr marL="742950" lvl="1" indent="-285750" algn="l">
              <a:buFontTx/>
              <a:buChar char="-"/>
            </a:pPr>
            <a:r>
              <a:rPr lang="en-US" sz="1400" baseline="0" dirty="0" smtClean="0"/>
              <a:t>Jimmy </a:t>
            </a:r>
            <a:r>
              <a:rPr lang="en-US" sz="1400" baseline="0" dirty="0" err="1" smtClean="0"/>
              <a:t>Bogard</a:t>
            </a:r>
            <a:endParaRPr lang="en-US" sz="1400" baseline="0" dirty="0" smtClean="0"/>
          </a:p>
          <a:p>
            <a:pPr marL="742950" lvl="1" indent="-285750" algn="l">
              <a:buFontTx/>
              <a:buChar char="-"/>
            </a:pPr>
            <a:r>
              <a:rPr lang="en-US" sz="1400" baseline="0" dirty="0" smtClean="0"/>
              <a:t>Brandon Satrom</a:t>
            </a:r>
          </a:p>
          <a:p>
            <a:pPr marL="742950" lvl="1" indent="-285750" algn="l">
              <a:buFontTx/>
              <a:buChar char="-"/>
            </a:pPr>
            <a:r>
              <a:rPr lang="en-US" sz="1400" baseline="0" dirty="0" smtClean="0"/>
              <a:t>So a bunch of extremely smart web guys</a:t>
            </a:r>
          </a:p>
          <a:p>
            <a:pPr marL="285750" lvl="0" indent="-285750" algn="l">
              <a:buFontTx/>
              <a:buChar char="-"/>
            </a:pPr>
            <a:r>
              <a:rPr lang="en-US" sz="1400" baseline="0" dirty="0" smtClean="0"/>
              <a:t>A lot of the functionality has now been rolled in to ASP.NET MVC but the </a:t>
            </a:r>
            <a:r>
              <a:rPr lang="en-US" sz="1400" baseline="0" dirty="0" err="1" smtClean="0"/>
              <a:t>MvcContrib.Tester</a:t>
            </a:r>
            <a:r>
              <a:rPr lang="en-US" sz="1400" baseline="0" dirty="0" smtClean="0"/>
              <a:t> is still a must have for testing your Routes, Controllers, and views!</a:t>
            </a:r>
          </a:p>
          <a:p>
            <a:pPr marL="285750" lvl="0" indent="-285750" algn="l">
              <a:buFontTx/>
              <a:buChar char="-"/>
            </a:pPr>
            <a:endParaRPr lang="en-US" sz="1400" baseline="0" dirty="0" smtClean="0"/>
          </a:p>
          <a:p>
            <a:pPr marL="742950" lvl="1" indent="-285750" algn="l">
              <a:buFontTx/>
              <a:buChar char="-"/>
            </a:pPr>
            <a:endParaRPr lang="en-US" sz="1400" baseline="0" dirty="0" smtClean="0"/>
          </a:p>
          <a:p>
            <a:endParaRPr lang="en-US" sz="200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Routing is what makes clean readable </a:t>
            </a:r>
            <a:r>
              <a:rPr lang="en-US" sz="1400" baseline="0" dirty="0" err="1" smtClean="0"/>
              <a:t>url’s</a:t>
            </a:r>
            <a:r>
              <a:rPr lang="en-US" sz="1400" baseline="0" dirty="0" smtClean="0"/>
              <a:t> in MVC possible.</a:t>
            </a:r>
          </a:p>
          <a:p>
            <a:pPr marL="285750" lvl="0" indent="-285750" algn="l">
              <a:buFontTx/>
              <a:buChar char="-"/>
            </a:pPr>
            <a:r>
              <a:rPr lang="en-US" sz="1400" baseline="0" dirty="0" smtClean="0"/>
              <a:t>Handles the incoming request and maps that to a controller and action based on the URL segments</a:t>
            </a:r>
          </a:p>
          <a:p>
            <a:pPr marL="285750" lvl="0" indent="-285750" algn="l">
              <a:buFontTx/>
              <a:buChar char="-"/>
            </a:pPr>
            <a:r>
              <a:rPr lang="en-US" sz="1400" baseline="0" dirty="0" smtClean="0"/>
              <a:t>Can get complicated and confusing, luckily they can be tested</a:t>
            </a:r>
          </a:p>
          <a:p>
            <a:pPr marL="285750" lvl="0" indent="-285750" algn="l">
              <a:buFontTx/>
              <a:buChar char="-"/>
            </a:pPr>
            <a:r>
              <a:rPr lang="en-US" sz="1400" baseline="0" dirty="0" smtClean="0"/>
              <a:t>Let’s look at a demo of that now.</a:t>
            </a:r>
          </a:p>
          <a:p>
            <a:pPr marL="285750" lvl="0" indent="-285750" algn="l">
              <a:buFontTx/>
              <a:buChar char="-"/>
            </a:pPr>
            <a:endParaRPr lang="en-US" sz="1400" baseline="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your routes</a:t>
            </a:r>
            <a:endParaRPr lang="en-US" sz="1400" b="1" i="1" baseline="0" dirty="0" smtClean="0"/>
          </a:p>
          <a:p>
            <a:pPr marL="800100" lvl="1" indent="-342900" algn="l">
              <a:buFont typeface="Arial" pitchFamily="34" charset="0"/>
              <a:buAutoNum type="arabicPeriod"/>
            </a:pPr>
            <a:r>
              <a:rPr lang="en-US" sz="1400" baseline="0" dirty="0" smtClean="0"/>
              <a:t>Pull </a:t>
            </a:r>
            <a:r>
              <a:rPr lang="en-US" sz="1400" baseline="0" dirty="0" smtClean="0"/>
              <a:t>up </a:t>
            </a:r>
            <a:r>
              <a:rPr lang="en-US" sz="1400" baseline="0" dirty="0" smtClean="0"/>
              <a:t>Global.asax.cx– </a:t>
            </a:r>
            <a:r>
              <a:rPr lang="en-US" sz="1400" baseline="0" dirty="0" smtClean="0"/>
              <a:t>this has changed a bit since MVC3 where the routes used to be defined directly </a:t>
            </a:r>
            <a:r>
              <a:rPr lang="en-US" sz="1400" baseline="0" dirty="0" smtClean="0"/>
              <a:t>here, but now we have a new class named “</a:t>
            </a:r>
            <a:r>
              <a:rPr lang="en-US" sz="1400" baseline="0" dirty="0" err="1" smtClean="0"/>
              <a:t>RouteConfig</a:t>
            </a:r>
            <a:r>
              <a:rPr lang="en-US" sz="1400" baseline="0" dirty="0" smtClean="0"/>
              <a:t>” that that handles registering the routes.	</a:t>
            </a:r>
            <a:endParaRPr lang="en-US" sz="1400" baseline="0" dirty="0" smtClean="0"/>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1200150" lvl="2" indent="-285750" algn="l">
              <a:buFontTx/>
              <a:buChar char="-"/>
            </a:pPr>
            <a:r>
              <a:rPr lang="en-US" sz="1400" baseline="0" dirty="0" smtClean="0"/>
              <a:t>Now I could still test my routes in my unit tests by creating a new collection of routes and adding the same routes I have created here</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 a huge difference, most specific first and general last, I want to make sure that I am testing exactly what will be used</a:t>
            </a:r>
          </a:p>
          <a:p>
            <a:pPr marL="1200150" lvl="2" indent="-285750" algn="l">
              <a:buFontTx/>
              <a:buChar char="-"/>
            </a:pPr>
            <a:r>
              <a:rPr lang="en-US" sz="1400" baseline="0" dirty="0" smtClean="0"/>
              <a:t>[Comment out “Out of the box” implementation and replace with “</a:t>
            </a:r>
            <a:r>
              <a:rPr lang="en-US" sz="1400" baseline="0" dirty="0" err="1" smtClean="0"/>
              <a:t>RouteProvider</a:t>
            </a:r>
            <a:r>
              <a:rPr lang="en-US" sz="1400" baseline="0" dirty="0" smtClean="0"/>
              <a:t>”</a:t>
            </a:r>
          </a:p>
          <a:p>
            <a:pPr marL="800100" lvl="1" indent="-342900" algn="l">
              <a:buFont typeface="Arial" pitchFamily="34" charset="0"/>
              <a:buAutoNum type="arabicPeriod"/>
            </a:pPr>
            <a:r>
              <a:rPr lang="en-US" sz="1400" baseline="0" dirty="0" smtClean="0"/>
              <a:t>So, I created an abstraction on top of this to allow me use the same routes in my tests that I use in my app</a:t>
            </a:r>
          </a:p>
          <a:p>
            <a:pPr marL="1200150" lvl="2" indent="-285750" algn="l">
              <a:buFont typeface="Arial" charset="0"/>
              <a:buChar char="•"/>
            </a:pPr>
            <a:r>
              <a:rPr lang="en-US" sz="1400" baseline="0" dirty="0" smtClean="0"/>
              <a:t>Otherwise if I was registering my routes the way it is done out of the box I would not be able to use the same implementation in my tests</a:t>
            </a:r>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914400" lvl="2" indent="0" algn="l">
              <a:buFont typeface="Arial" charset="0"/>
              <a:buNone/>
            </a:pPr>
            <a:r>
              <a:rPr lang="en-US" sz="1400" baseline="0" dirty="0" smtClean="0"/>
              <a:t>- Look at the usage of the </a:t>
            </a:r>
            <a:r>
              <a:rPr lang="en-US" sz="1400" baseline="0" dirty="0" err="1" smtClean="0"/>
              <a:t>RouteProvider</a:t>
            </a:r>
            <a:endParaRPr lang="en-US" sz="1400" baseline="0" dirty="0" smtClean="0"/>
          </a:p>
          <a:p>
            <a:pPr marL="800100" lvl="1" indent="-342900" algn="l">
              <a:buFont typeface="Arial" charset="0"/>
              <a:buAutoNum type="arabicPeriod" startAt="4"/>
            </a:pPr>
            <a:r>
              <a:rPr lang="en-US" sz="1400" baseline="0" dirty="0" smtClean="0"/>
              <a:t>Create a test for the default route:</a:t>
            </a:r>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Test for ignore</a:t>
            </a: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the Controller</a:t>
            </a:r>
          </a:p>
          <a:p>
            <a:pPr marL="800100" lvl="1" indent="-342900" algn="l">
              <a:buFont typeface="Arial" pitchFamily="34" charset="0"/>
              <a:buAutoNum type="arabicPeriod"/>
            </a:pPr>
            <a:r>
              <a:rPr lang="en-US" sz="1400" baseline="0" dirty="0" smtClean="0"/>
              <a:t>Controller </a:t>
            </a:r>
            <a:r>
              <a:rPr lang="en-US" sz="1400" baseline="0" dirty="0" smtClean="0"/>
              <a:t>Project</a:t>
            </a:r>
          </a:p>
          <a:p>
            <a:pPr marL="1200150" lvl="2" indent="-285750" algn="l">
              <a:buFontTx/>
              <a:buChar char="-"/>
            </a:pPr>
            <a:r>
              <a:rPr lang="en-US" sz="1400" baseline="0" dirty="0" smtClean="0"/>
              <a:t>Yes, I put my controller’s in their own project…explain why</a:t>
            </a:r>
          </a:p>
          <a:p>
            <a:pPr marL="1200150" lvl="2" indent="-285750" algn="l">
              <a:buFontTx/>
              <a:buChar char="-"/>
            </a:pPr>
            <a:r>
              <a:rPr lang="en-US" sz="1400" baseline="0" dirty="0" smtClean="0"/>
              <a:t>Show </a:t>
            </a:r>
            <a:r>
              <a:rPr lang="en-US" sz="1400" baseline="0" dirty="0" err="1" smtClean="0"/>
              <a:t>Global.asax.cs</a:t>
            </a:r>
            <a:r>
              <a:rPr lang="en-US" sz="1400" baseline="0" dirty="0" smtClean="0"/>
              <a:t> and how controller project is handled with routing </a:t>
            </a:r>
            <a:r>
              <a:rPr lang="en-US" sz="1400" b="1" baseline="0" dirty="0" smtClean="0"/>
              <a:t>[namespace]</a:t>
            </a:r>
          </a:p>
          <a:p>
            <a:pPr marL="1200150" lvl="2" indent="-285750" algn="l">
              <a:buFontTx/>
              <a:buChar char="-"/>
            </a:pPr>
            <a:r>
              <a:rPr lang="en-US" sz="1400" baseline="0" dirty="0" err="1" smtClean="0"/>
              <a:t>CustomerController</a:t>
            </a:r>
            <a:endParaRPr lang="en-US" sz="1400" baseline="0" dirty="0" smtClean="0"/>
          </a:p>
          <a:p>
            <a:pPr marL="1657350" lvl="3"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657350" lvl="3" indent="-285750" algn="l">
              <a:buFontTx/>
              <a:buChar char="-"/>
            </a:pPr>
            <a:r>
              <a:rPr lang="en-US" sz="1400" baseline="0" dirty="0" smtClean="0"/>
              <a:t>I am using StructureMap as my IoC Container, but that requires me to wire up my dependencies one by one</a:t>
            </a:r>
          </a:p>
          <a:p>
            <a:pPr marL="1657350" lvl="3" indent="-285750" algn="l">
              <a:buFontTx/>
              <a:buChar char="-"/>
            </a:pPr>
            <a:r>
              <a:rPr lang="en-US" sz="1400" baseline="0" dirty="0" smtClean="0"/>
              <a:t>What if there was a way to not have to wire up the dependencies manually for each controller?</a:t>
            </a:r>
          </a:p>
          <a:p>
            <a:pPr marL="1657350" lvl="3" indent="-285750" algn="l">
              <a:buFontTx/>
              <a:buChar char="-"/>
            </a:pPr>
            <a:r>
              <a:rPr lang="en-US" sz="1400" baseline="0" dirty="0" smtClean="0"/>
              <a:t>Custom Controller Factory</a:t>
            </a:r>
          </a:p>
          <a:p>
            <a:pPr marL="2114550" lvl="4" indent="-285750" algn="l">
              <a:buFontTx/>
              <a:buChar char="-"/>
            </a:pPr>
            <a:r>
              <a:rPr lang="en-US" sz="1400" baseline="0" dirty="0" smtClean="0"/>
              <a:t>Out of the box the default controller factory just resolves controllers using the default naming convention</a:t>
            </a:r>
          </a:p>
          <a:p>
            <a:pPr marL="2114550" lvl="4" indent="-285750" algn="l">
              <a:buFontTx/>
              <a:buChar char="-"/>
            </a:pPr>
            <a:r>
              <a:rPr lang="en-US" sz="1400" baseline="0" dirty="0" smtClean="0"/>
              <a:t>You can create a custom controller factory to add functionality and/or override the default functionality</a:t>
            </a:r>
          </a:p>
          <a:p>
            <a:pPr marL="2114550" lvl="4" indent="-285750" algn="l">
              <a:buFontTx/>
              <a:buChar char="-"/>
            </a:pPr>
            <a:r>
              <a:rPr lang="en-US" sz="1400" baseline="0" dirty="0" smtClean="0"/>
              <a:t>In this case we are going to pimp out the default controller factory with StructureMap</a:t>
            </a:r>
          </a:p>
          <a:p>
            <a:pPr marL="2114550" lvl="4" indent="-285750" algn="l">
              <a:buFontTx/>
              <a:buChar char="-"/>
            </a:pPr>
            <a:r>
              <a:rPr lang="en-US" sz="1400" baseline="0" dirty="0" smtClean="0"/>
              <a:t>Explain </a:t>
            </a:r>
            <a:r>
              <a:rPr lang="en-US" sz="1400" baseline="0" dirty="0" err="1" smtClean="0"/>
              <a:t>GetControllerInstance</a:t>
            </a:r>
            <a:endParaRPr lang="en-US" sz="1400" baseline="0" dirty="0" smtClean="0"/>
          </a:p>
          <a:p>
            <a:pPr marL="2114550" lvl="4"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2114550" lvl="4" indent="-285750" algn="l">
              <a:buFontTx/>
              <a:buChar char="-"/>
            </a:pPr>
            <a:r>
              <a:rPr lang="en-US" sz="1400" baseline="0" dirty="0" smtClean="0"/>
              <a:t>And we need to tell ASP.NET MVC to use the Custom Controller Factory</a:t>
            </a:r>
          </a:p>
          <a:p>
            <a:pPr marL="2571750" lvl="5" indent="-285750" algn="l">
              <a:buFontTx/>
              <a:buChar char="-"/>
            </a:pPr>
            <a:r>
              <a:rPr lang="en-US" sz="1400" baseline="0" dirty="0" err="1" smtClean="0"/>
              <a:t>Global.asax.cs</a:t>
            </a:r>
            <a:endParaRPr lang="en-US" sz="1400" baseline="0" dirty="0" smtClean="0"/>
          </a:p>
          <a:p>
            <a:pPr lvl="6"/>
            <a:r>
              <a:rPr lang="en-US" sz="1200" b="1" kern="1200" dirty="0" smtClean="0">
                <a:solidFill>
                  <a:schemeClr val="tx1"/>
                </a:solidFill>
                <a:latin typeface="+mn-lt"/>
                <a:ea typeface="+mn-ea"/>
                <a:cs typeface="+mn-cs"/>
              </a:rPr>
              <a:t>private void </a:t>
            </a:r>
            <a:r>
              <a:rPr lang="en-US" sz="1200" b="1" kern="1200" dirty="0" err="1" smtClean="0">
                <a:solidFill>
                  <a:schemeClr val="tx1"/>
                </a:solidFill>
                <a:latin typeface="+mn-lt"/>
                <a:ea typeface="+mn-ea"/>
                <a:cs typeface="+mn-cs"/>
              </a:rPr>
              <a:t>SetControllerFactory</a:t>
            </a:r>
            <a:r>
              <a:rPr lang="en-US" sz="1200" b="1" kern="1200" dirty="0" smtClean="0">
                <a:solidFill>
                  <a:schemeClr val="tx1"/>
                </a:solidFill>
                <a:latin typeface="+mn-lt"/>
                <a:ea typeface="+mn-ea"/>
                <a:cs typeface="+mn-cs"/>
              </a:rPr>
              <a:t>() {</a:t>
            </a:r>
          </a:p>
          <a:p>
            <a:pPr lvl="6"/>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p>
          <a:p>
            <a:pPr lvl="6"/>
            <a:r>
              <a:rPr lang="en-US" sz="1200" b="1" kern="1200" dirty="0" smtClean="0">
                <a:solidFill>
                  <a:schemeClr val="tx1"/>
                </a:solidFill>
                <a:latin typeface="+mn-lt"/>
                <a:ea typeface="+mn-ea"/>
                <a:cs typeface="+mn-cs"/>
              </a:rPr>
              <a:t>        }</a:t>
            </a:r>
          </a:p>
          <a:p>
            <a:pPr lvl="6"/>
            <a:r>
              <a:rPr lang="en-US" sz="1200" kern="1200" baseline="0" dirty="0" smtClean="0">
                <a:solidFill>
                  <a:schemeClr val="tx1"/>
                </a:solidFill>
                <a:latin typeface="+mn-lt"/>
                <a:ea typeface="+mn-ea"/>
                <a:cs typeface="+mn-cs"/>
              </a:rPr>
              <a:t>	</a:t>
            </a:r>
          </a:p>
          <a:p>
            <a:pPr lvl="6"/>
            <a:r>
              <a:rPr lang="en-US" sz="1200" b="1" kern="1200" baseline="0" dirty="0" err="1" smtClean="0">
                <a:solidFill>
                  <a:schemeClr val="tx1"/>
                </a:solidFill>
                <a:latin typeface="+mn-lt"/>
                <a:ea typeface="+mn-ea"/>
                <a:cs typeface="+mn-cs"/>
              </a:rPr>
              <a:t>SetControllerFactory</a:t>
            </a:r>
            <a:r>
              <a:rPr lang="en-US" sz="1200" b="1" kern="1200" baseline="0" dirty="0" smtClean="0">
                <a:solidFill>
                  <a:schemeClr val="tx1"/>
                </a:solidFill>
                <a:latin typeface="+mn-lt"/>
                <a:ea typeface="+mn-ea"/>
                <a:cs typeface="+mn-cs"/>
              </a:rPr>
              <a:t>();     **** 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a:t>
            </a:r>
            <a:endParaRPr lang="en-US" sz="2400" b="1" baseline="0" dirty="0" smtClean="0"/>
          </a:p>
          <a:p>
            <a:pPr marL="2114550" lvl="4" indent="-285750" algn="l">
              <a:buFontTx/>
              <a:buChar char="-"/>
            </a:pPr>
            <a:r>
              <a:rPr lang="en-US" sz="1400" baseline="0" dirty="0" smtClean="0"/>
              <a:t>And then change the Customer Controller to accept the 2 dependencies as inputs</a:t>
            </a:r>
          </a:p>
          <a:p>
            <a:pPr marL="2114550" lvl="4"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2114550" lvl="4"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controller test class, talk about the usage of fakes</a:t>
            </a:r>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NuGet MvcContrib.MVC3.TestHelper (don’t install – already installed)</a:t>
            </a:r>
          </a:p>
          <a:p>
            <a:pPr marL="742950" lvl="1" indent="-285750" algn="l">
              <a:buFontTx/>
              <a:buChar char="-"/>
            </a:pPr>
            <a:r>
              <a:rPr lang="en-US" sz="1400" b="0" i="0" baseline="0" dirty="0" smtClean="0"/>
              <a:t>So let’s test that our Index controller method returns a view named “Index”</a:t>
            </a:r>
          </a:p>
          <a:p>
            <a:pPr marL="1200150" lvl="2" indent="-285750" algn="l">
              <a:buFontTx/>
              <a:buChar char="-"/>
            </a:pPr>
            <a:r>
              <a:rPr lang="en-US" sz="1400" b="1" i="0" baseline="0" dirty="0" smtClean="0"/>
              <a:t>[</a:t>
            </a:r>
            <a:r>
              <a:rPr lang="en-US" sz="1400" b="1" i="0" baseline="0" dirty="0" err="1" smtClean="0"/>
              <a:t>TestMethod</a:t>
            </a:r>
            <a:r>
              <a:rPr lang="en-US" sz="1400" b="1" i="0" baseline="0" dirty="0" smtClean="0"/>
              <a:t>]</a:t>
            </a:r>
          </a:p>
          <a:p>
            <a:pPr marL="1200150" lvl="2" indent="-285750" algn="l">
              <a:buFontTx/>
              <a:buChar char="-"/>
            </a:pPr>
            <a:r>
              <a:rPr lang="en-US" sz="1400" b="1" i="0" baseline="0" dirty="0" smtClean="0"/>
              <a:t>        public void </a:t>
            </a:r>
            <a:r>
              <a:rPr lang="en-US" sz="1400" b="1" i="0" baseline="0" dirty="0" err="1" smtClean="0"/>
              <a:t>Index_ShouldReturn_ViewNamed_Index</a:t>
            </a:r>
            <a:r>
              <a:rPr lang="en-US" sz="1400" b="1" i="0" baseline="0" dirty="0" smtClean="0"/>
              <a:t>() {</a:t>
            </a:r>
          </a:p>
          <a:p>
            <a:pPr marL="1200150" lvl="2" indent="-285750" algn="l">
              <a:buFontTx/>
              <a:buChar char="-"/>
            </a:pPr>
            <a:r>
              <a:rPr lang="en-US" sz="1400" b="1" i="0" baseline="0" dirty="0" smtClean="0"/>
              <a:t>            //Arrange</a:t>
            </a:r>
          </a:p>
          <a:p>
            <a:pPr marL="1200150" lvl="2" indent="-285750" algn="l">
              <a:buFontTx/>
              <a:buChar char="-"/>
            </a:pPr>
            <a:r>
              <a:rPr lang="en-US" sz="1400" b="1" i="0" baseline="0" dirty="0" smtClean="0"/>
              <a:t>            </a:t>
            </a:r>
            <a:r>
              <a:rPr lang="en-US" sz="1400" b="1" i="0" baseline="0" dirty="0" err="1" smtClean="0"/>
              <a:t>CustomerController</a:t>
            </a:r>
            <a:r>
              <a:rPr lang="en-US" sz="1400" b="1" i="0" baseline="0" dirty="0" smtClean="0"/>
              <a:t> controller = new </a:t>
            </a:r>
            <a:r>
              <a:rPr lang="en-US" sz="1400" b="1" i="0" baseline="0" dirty="0" err="1" smtClean="0"/>
              <a:t>CustomerController</a:t>
            </a:r>
            <a:r>
              <a:rPr lang="en-US" sz="1400" b="1" i="0" baseline="0" dirty="0" smtClean="0"/>
              <a:t>(_</a:t>
            </a:r>
            <a:r>
              <a:rPr lang="en-US" sz="1400" b="1" i="0" baseline="0" dirty="0" err="1" smtClean="0"/>
              <a:t>loggingService</a:t>
            </a:r>
            <a:r>
              <a:rPr lang="en-US" sz="1400" b="1" i="0" baseline="0" dirty="0" smtClean="0"/>
              <a:t>, _</a:t>
            </a:r>
            <a:r>
              <a:rPr lang="en-US" sz="1400" b="1" i="0" baseline="0" dirty="0" err="1" smtClean="0"/>
              <a:t>customerService</a:t>
            </a:r>
            <a:r>
              <a:rPr lang="en-US" sz="1400" b="1" i="0" baseline="0" dirty="0" smtClean="0"/>
              <a:t>);</a:t>
            </a:r>
          </a:p>
          <a:p>
            <a:pPr marL="1200150" lvl="2" indent="-285750" algn="l">
              <a:buFontTx/>
              <a:buChar char="-"/>
            </a:pPr>
            <a:r>
              <a:rPr lang="en-US" sz="1400" b="1" i="0" baseline="0" dirty="0" smtClean="0"/>
              <a:t>            //Act</a:t>
            </a:r>
          </a:p>
          <a:p>
            <a:pPr marL="1200150" lvl="2" indent="-285750" algn="l">
              <a:buFontTx/>
              <a:buChar char="-"/>
            </a:pPr>
            <a:r>
              <a:rPr lang="en-US" sz="1400" b="1" i="0" baseline="0" dirty="0" smtClean="0"/>
              <a:t>            </a:t>
            </a:r>
            <a:r>
              <a:rPr lang="en-US" sz="1400" b="1" i="0" baseline="0" dirty="0" err="1" smtClean="0"/>
              <a:t>ActionResult</a:t>
            </a:r>
            <a:r>
              <a:rPr lang="en-US" sz="1400" b="1" i="0" baseline="0" dirty="0" smtClean="0"/>
              <a:t> result = </a:t>
            </a:r>
            <a:r>
              <a:rPr lang="en-US" sz="1400" b="1" i="0" baseline="0" dirty="0" err="1" smtClean="0"/>
              <a:t>controller.Index</a:t>
            </a:r>
            <a:r>
              <a:rPr lang="en-US" sz="1400" b="1" i="0" baseline="0" dirty="0" smtClean="0"/>
              <a:t>(1);</a:t>
            </a:r>
          </a:p>
          <a:p>
            <a:pPr marL="1200150" lvl="2" indent="-285750" algn="l">
              <a:buFontTx/>
              <a:buChar char="-"/>
            </a:pPr>
            <a:r>
              <a:rPr lang="en-US" sz="1400" b="1" i="0" baseline="0" dirty="0" smtClean="0"/>
              <a:t>            //Assert</a:t>
            </a:r>
          </a:p>
          <a:p>
            <a:pPr marL="1200150" lvl="2" indent="-285750" algn="l">
              <a:buFontTx/>
              <a:buChar char="-"/>
            </a:pPr>
            <a:r>
              <a:rPr lang="en-US" sz="1400" b="1" i="0" baseline="0" dirty="0" smtClean="0"/>
              <a:t>            </a:t>
            </a:r>
            <a:r>
              <a:rPr lang="en-US" sz="1400" b="1" i="0" baseline="0" dirty="0" err="1" smtClean="0"/>
              <a:t>result.AssertViewRendered</a:t>
            </a:r>
            <a:r>
              <a:rPr lang="en-US" sz="1400" b="1" i="0" baseline="0" dirty="0" smtClean="0"/>
              <a:t>().</a:t>
            </a:r>
            <a:r>
              <a:rPr lang="en-US" sz="1400" b="1" i="0" baseline="0" dirty="0" err="1" smtClean="0"/>
              <a:t>ForView</a:t>
            </a:r>
            <a:r>
              <a:rPr lang="en-US" sz="1400" b="1" i="0" baseline="0" dirty="0" smtClean="0"/>
              <a:t>("Index");</a:t>
            </a:r>
          </a:p>
          <a:p>
            <a:pPr marL="1200150" lvl="2" indent="-285750" algn="l">
              <a:buFontTx/>
              <a:buChar char="-"/>
            </a:pPr>
            <a:r>
              <a:rPr lang="en-US" sz="1400" b="1" i="0" baseline="0" dirty="0" smtClean="0"/>
              <a:t>        }</a:t>
            </a:r>
          </a:p>
          <a:p>
            <a:pPr marL="742950" lvl="1" indent="-285750" algn="l">
              <a:buFontTx/>
              <a:buChar char="-"/>
            </a:pPr>
            <a:r>
              <a:rPr lang="en-US" sz="1400" b="0" i="0" baseline="0" dirty="0" smtClean="0"/>
              <a:t>And now we can write a test to make sure the model being returned is the correct type</a:t>
            </a:r>
          </a:p>
          <a:p>
            <a:pPr marL="1200150" lvl="2" indent="-285750" algn="l">
              <a:buFontTx/>
              <a:buChar char="-"/>
            </a:pPr>
            <a:r>
              <a:rPr lang="en-US" sz="1400" b="1" i="0" baseline="0" dirty="0" smtClean="0"/>
              <a:t>[</a:t>
            </a:r>
            <a:r>
              <a:rPr lang="en-US" sz="1400" b="1" i="0" baseline="0" dirty="0" err="1" smtClean="0"/>
              <a:t>TestMethod</a:t>
            </a:r>
            <a:r>
              <a:rPr lang="en-US" sz="1400" b="1" i="0" baseline="0" dirty="0" smtClean="0"/>
              <a:t>]</a:t>
            </a:r>
          </a:p>
          <a:p>
            <a:pPr marL="1200150" lvl="2" indent="-285750" algn="l">
              <a:buFontTx/>
              <a:buChar char="-"/>
            </a:pPr>
            <a:r>
              <a:rPr lang="en-US" sz="1400" b="1" i="0" baseline="0" dirty="0" smtClean="0"/>
              <a:t>        public void </a:t>
            </a:r>
            <a:r>
              <a:rPr lang="en-US" sz="1400" b="1" i="0" baseline="0" dirty="0" err="1" smtClean="0"/>
              <a:t>Index_ShouldReturn_ViewWithModelofType_Customer</a:t>
            </a:r>
            <a:r>
              <a:rPr lang="en-US" sz="1400" b="1" i="0" baseline="0" dirty="0" smtClean="0"/>
              <a:t>() {</a:t>
            </a:r>
          </a:p>
          <a:p>
            <a:pPr marL="1200150" lvl="2" indent="-285750" algn="l">
              <a:buFontTx/>
              <a:buChar char="-"/>
            </a:pPr>
            <a:r>
              <a:rPr lang="en-US" sz="1400" b="1" i="0" baseline="0" dirty="0" smtClean="0"/>
              <a:t>            //Arrange</a:t>
            </a:r>
          </a:p>
          <a:p>
            <a:pPr marL="1200150" lvl="2" indent="-285750" algn="l">
              <a:buFontTx/>
              <a:buChar char="-"/>
            </a:pPr>
            <a:r>
              <a:rPr lang="en-US" sz="1400" b="1" i="0" baseline="0" dirty="0" smtClean="0"/>
              <a:t>            </a:t>
            </a:r>
            <a:r>
              <a:rPr lang="en-US" sz="1400" b="1" i="0" baseline="0" dirty="0" err="1" smtClean="0"/>
              <a:t>CustomerController</a:t>
            </a:r>
            <a:r>
              <a:rPr lang="en-US" sz="1400" b="1" i="0" baseline="0" dirty="0" smtClean="0"/>
              <a:t> controller = new </a:t>
            </a:r>
            <a:r>
              <a:rPr lang="en-US" sz="1400" b="1" i="0" baseline="0" dirty="0" err="1" smtClean="0"/>
              <a:t>CustomerController</a:t>
            </a:r>
            <a:r>
              <a:rPr lang="en-US" sz="1400" b="1" i="0" baseline="0" dirty="0" smtClean="0"/>
              <a:t>(_</a:t>
            </a:r>
            <a:r>
              <a:rPr lang="en-US" sz="1400" b="1" i="0" baseline="0" dirty="0" err="1" smtClean="0"/>
              <a:t>loggingService</a:t>
            </a:r>
            <a:r>
              <a:rPr lang="en-US" sz="1400" b="1" i="0" baseline="0" dirty="0" smtClean="0"/>
              <a:t>, _</a:t>
            </a:r>
            <a:r>
              <a:rPr lang="en-US" sz="1400" b="1" i="0" baseline="0" dirty="0" err="1" smtClean="0"/>
              <a:t>customerService</a:t>
            </a:r>
            <a:r>
              <a:rPr lang="en-US" sz="1400" b="1" i="0" baseline="0" dirty="0" smtClean="0"/>
              <a:t>);</a:t>
            </a:r>
          </a:p>
          <a:p>
            <a:pPr marL="1200150" lvl="2" indent="-285750" algn="l">
              <a:buFontTx/>
              <a:buChar char="-"/>
            </a:pPr>
            <a:r>
              <a:rPr lang="en-US" sz="1400" b="1" i="0" baseline="0" dirty="0" smtClean="0"/>
              <a:t>            //Act</a:t>
            </a:r>
          </a:p>
          <a:p>
            <a:pPr marL="1200150" lvl="2" indent="-285750" algn="l">
              <a:buFontTx/>
              <a:buChar char="-"/>
            </a:pPr>
            <a:r>
              <a:rPr lang="en-US" sz="1400" b="1" i="0" baseline="0" dirty="0" smtClean="0"/>
              <a:t>            </a:t>
            </a:r>
            <a:r>
              <a:rPr lang="en-US" sz="1400" b="1" i="0" baseline="0" dirty="0" err="1" smtClean="0"/>
              <a:t>ActionResult</a:t>
            </a:r>
            <a:r>
              <a:rPr lang="en-US" sz="1400" b="1" i="0" baseline="0" dirty="0" smtClean="0"/>
              <a:t> result = </a:t>
            </a:r>
            <a:r>
              <a:rPr lang="en-US" sz="1400" b="1" i="0" baseline="0" dirty="0" err="1" smtClean="0"/>
              <a:t>controller.Index</a:t>
            </a:r>
            <a:r>
              <a:rPr lang="en-US" sz="1400" b="1" i="0" baseline="0" dirty="0" smtClean="0"/>
              <a:t>(1);</a:t>
            </a:r>
          </a:p>
          <a:p>
            <a:pPr marL="1200150" lvl="2" indent="-285750" algn="l">
              <a:buFontTx/>
              <a:buChar char="-"/>
            </a:pPr>
            <a:r>
              <a:rPr lang="en-US" sz="1400" b="1" i="0" baseline="0" dirty="0" smtClean="0"/>
              <a:t>            //Assert</a:t>
            </a:r>
          </a:p>
          <a:p>
            <a:pPr marL="1200150" lvl="2" indent="-285750" algn="l">
              <a:buFontTx/>
              <a:buChar char="-"/>
            </a:pPr>
            <a:r>
              <a:rPr lang="en-US" sz="1400" b="1" i="0" baseline="0" dirty="0" smtClean="0"/>
              <a:t>            </a:t>
            </a:r>
            <a:r>
              <a:rPr lang="en-US" sz="1400" b="1" i="0" baseline="0" dirty="0" err="1" smtClean="0"/>
              <a:t>Assert.IsInstanceOfType</a:t>
            </a:r>
            <a:r>
              <a:rPr lang="en-US" sz="1400" b="1" i="0" baseline="0" dirty="0" smtClean="0"/>
              <a:t>(((</a:t>
            </a:r>
            <a:r>
              <a:rPr lang="en-US" sz="1400" b="1" i="0" baseline="0" dirty="0" err="1" smtClean="0"/>
              <a:t>ViewResult</a:t>
            </a:r>
            <a:r>
              <a:rPr lang="en-US" sz="1400" b="1" i="0" baseline="0" dirty="0" smtClean="0"/>
              <a:t>) result).Model, </a:t>
            </a:r>
            <a:r>
              <a:rPr lang="en-US" sz="1400" b="1" i="0" baseline="0" dirty="0" err="1" smtClean="0"/>
              <a:t>typeof</a:t>
            </a:r>
            <a:r>
              <a:rPr lang="en-US" sz="1400" b="1" i="0" baseline="0" dirty="0" smtClean="0"/>
              <a:t> (</a:t>
            </a:r>
            <a:r>
              <a:rPr lang="en-US" sz="1400" b="1" i="0" baseline="0" dirty="0" err="1" smtClean="0"/>
              <a:t>Common.Domain.Customer</a:t>
            </a:r>
            <a:r>
              <a:rPr lang="en-US" sz="1400" b="1" i="0" baseline="0" dirty="0" smtClean="0"/>
              <a:t>));</a:t>
            </a:r>
          </a:p>
          <a:p>
            <a:pPr marL="1200150" lvl="2" indent="-285750" algn="l">
              <a:buFontTx/>
              <a:buChar char="-"/>
            </a:pPr>
            <a:r>
              <a:rPr lang="en-US" sz="1400" b="1" i="0" baseline="0" dirty="0" smtClean="0"/>
              <a:t>        }</a:t>
            </a:r>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Should Assertion Library – user readable assertions</a:t>
            </a:r>
          </a:p>
          <a:p>
            <a:pPr marL="1200150" lvl="2" indent="-285750" algn="l">
              <a:buFontTx/>
              <a:buChar char="-"/>
            </a:pP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ViewResult</a:t>
            </a:r>
            <a:r>
              <a:rPr lang="en-US" sz="1200" b="1" kern="1200" dirty="0" smtClean="0">
                <a:solidFill>
                  <a:schemeClr val="tx1"/>
                </a:solidFill>
                <a:latin typeface="+mn-lt"/>
                <a:ea typeface="+mn-ea"/>
                <a:cs typeface="+mn-cs"/>
              </a:rPr>
              <a:t>) result).</a:t>
            </a:r>
            <a:r>
              <a:rPr lang="en-US" sz="1200" b="1" kern="1200" dirty="0" err="1" smtClean="0">
                <a:solidFill>
                  <a:schemeClr val="tx1"/>
                </a:solidFill>
                <a:latin typeface="+mn-lt"/>
                <a:ea typeface="+mn-ea"/>
                <a:cs typeface="+mn-cs"/>
              </a:rPr>
              <a:t>Model.ShouldBeType</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&gt;();</a:t>
            </a:r>
          </a:p>
          <a:p>
            <a:pPr marL="742950" lvl="1" indent="-285750" algn="l">
              <a:buFontTx/>
              <a:buChar char="-"/>
            </a:pPr>
            <a:r>
              <a:rPr lang="en-US" sz="1200" kern="1200" dirty="0" smtClean="0">
                <a:solidFill>
                  <a:schemeClr val="tx1"/>
                </a:solidFill>
                <a:latin typeface="+mn-lt"/>
                <a:ea typeface="+mn-ea"/>
                <a:cs typeface="+mn-cs"/>
              </a:rPr>
              <a:t>Lastly we can test the redirect on our Post</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IndexPost_ShouldRedirectTo_Step2() {</a:t>
            </a:r>
          </a:p>
          <a:p>
            <a:r>
              <a:rPr lang="en-US" sz="1200" b="1" kern="1200" dirty="0" smtClean="0">
                <a:solidFill>
                  <a:schemeClr val="tx1"/>
                </a:solidFill>
                <a:latin typeface="+mn-lt"/>
                <a:ea typeface="+mn-ea"/>
                <a:cs typeface="+mn-cs"/>
              </a:rPr>
              <a:t>	    //Arrange</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CustomerController</a:t>
            </a:r>
            <a:r>
              <a:rPr lang="en-US" sz="1200" b="1" kern="1200" dirty="0" smtClean="0">
                <a:solidFill>
                  <a:schemeClr val="tx1"/>
                </a:solidFill>
                <a:latin typeface="+mn-lt"/>
                <a:ea typeface="+mn-ea"/>
                <a:cs typeface="+mn-cs"/>
              </a:rPr>
              <a:t> controller = new </a:t>
            </a:r>
            <a:r>
              <a:rPr lang="en-US" sz="1200" b="1" kern="1200" dirty="0" err="1" smtClean="0">
                <a:solidFill>
                  <a:schemeClr val="tx1"/>
                </a:solidFill>
                <a:latin typeface="+mn-lt"/>
                <a:ea typeface="+mn-ea"/>
                <a:cs typeface="+mn-cs"/>
              </a:rPr>
              <a:t>CustomerController</a:t>
            </a:r>
            <a:r>
              <a:rPr lang="en-US" sz="1200" b="1" kern="1200" dirty="0" smtClean="0">
                <a:solidFill>
                  <a:schemeClr val="tx1"/>
                </a:solidFill>
                <a:latin typeface="+mn-lt"/>
                <a:ea typeface="+mn-ea"/>
                <a:cs typeface="+mn-cs"/>
              </a:rPr>
              <a:t>(_</a:t>
            </a:r>
            <a:r>
              <a:rPr lang="en-US" sz="1200" b="1" kern="1200" dirty="0" err="1" smtClean="0">
                <a:solidFill>
                  <a:schemeClr val="tx1"/>
                </a:solidFill>
                <a:latin typeface="+mn-lt"/>
                <a:ea typeface="+mn-ea"/>
                <a:cs typeface="+mn-cs"/>
              </a:rPr>
              <a:t>loggingServiceFake</a:t>
            </a:r>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customerServiceFake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//Act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ActionResult</a:t>
            </a:r>
            <a:r>
              <a:rPr lang="en-US" sz="1200" b="1" kern="1200" dirty="0" smtClean="0">
                <a:solidFill>
                  <a:schemeClr val="tx1"/>
                </a:solidFill>
                <a:latin typeface="+mn-lt"/>
                <a:ea typeface="+mn-ea"/>
                <a:cs typeface="+mn-cs"/>
              </a:rPr>
              <a:t> result = </a:t>
            </a:r>
            <a:r>
              <a:rPr lang="en-US" sz="1200" b="1" kern="1200" dirty="0" err="1" smtClean="0">
                <a:solidFill>
                  <a:schemeClr val="tx1"/>
                </a:solidFill>
                <a:latin typeface="+mn-lt"/>
                <a:ea typeface="+mn-ea"/>
                <a:cs typeface="+mn-cs"/>
              </a:rPr>
              <a:t>controller.Index</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 {Id = 1});</a:t>
            </a: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result.AssertActionRedirect</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ToAction</a:t>
            </a:r>
            <a:r>
              <a:rPr lang="en-US" sz="1200" b="1" kern="1200" dirty="0" smtClean="0">
                <a:solidFill>
                  <a:schemeClr val="tx1"/>
                </a:solidFill>
                <a:latin typeface="+mn-lt"/>
                <a:ea typeface="+mn-ea"/>
                <a:cs typeface="+mn-cs"/>
              </a:rPr>
              <a:t>("Step2");</a:t>
            </a:r>
          </a:p>
          <a:p>
            <a:r>
              <a:rPr lang="en-US" sz="1200" b="1" kern="1200" dirty="0" smtClean="0">
                <a:solidFill>
                  <a:schemeClr val="tx1"/>
                </a:solidFill>
                <a:latin typeface="+mn-lt"/>
                <a:ea typeface="+mn-ea"/>
                <a:cs typeface="+mn-cs"/>
              </a:rPr>
              <a:t>	}</a:t>
            </a:r>
            <a:endParaRPr lang="en-US" sz="2000" b="1"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Allows you to enter text in input fields, click radio buttons, submit</a:t>
            </a:r>
            <a:r>
              <a:rPr lang="en-US" baseline="0" dirty="0" smtClean="0"/>
              <a:t> forms, click links, etc.</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Create a test for “</a:t>
            </a:r>
            <a:r>
              <a:rPr lang="en-US" sz="1400" b="1" baseline="0" dirty="0" err="1" smtClean="0"/>
              <a:t>CustomerIndex_ShouldBeDisplayed_AsThe_DefaultPage</a:t>
            </a:r>
            <a:r>
              <a:rPr lang="en-US" sz="1400" b="0" baseline="0" dirty="0" smtClean="0"/>
              <a:t>”</a:t>
            </a:r>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lvl="1" indent="-342900" algn="l">
              <a:buFontTx/>
              <a:buAutoNum type="arabicPeriod" startAt="5"/>
            </a:pPr>
            <a:r>
              <a:rPr lang="en-US" sz="1400" b="0" i="0" baseline="0" dirty="0" smtClean="0"/>
              <a:t>Now we can finish our test by interrogating the browser object</a:t>
            </a:r>
          </a:p>
          <a:p>
            <a:pPr marL="1200150" lvl="2" indent="-285750" algn="l">
              <a:buFontTx/>
              <a:buChar char="-"/>
            </a:pPr>
            <a:r>
              <a:rPr lang="en-US" sz="1400" b="0" i="0" baseline="0" dirty="0" smtClean="0"/>
              <a:t>In this case we want to verify that we are on the “Customer Index” page and we do that by looking at the title</a:t>
            </a:r>
          </a:p>
          <a:p>
            <a:pPr marL="1200150" lvl="2" indent="-285750" algn="l">
              <a:buFontTx/>
              <a:buChar char="-"/>
            </a:pPr>
            <a:r>
              <a:rPr lang="en-US" sz="1400" b="1" i="0" baseline="0" dirty="0" err="1" smtClean="0"/>
              <a:t>Browser.Title.ShouldEqual</a:t>
            </a:r>
            <a:r>
              <a:rPr lang="en-US" sz="1400" b="1" i="0" baseline="0" dirty="0" smtClean="0"/>
              <a:t>(“Customer Index”)</a:t>
            </a:r>
            <a:r>
              <a:rPr lang="en-US" sz="1400" b="0" i="0" baseline="0" dirty="0" smtClean="0"/>
              <a:t>;</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p>
          <a:p>
            <a:pPr marL="800100" lvl="1" indent="-342900" algn="l">
              <a:buFontTx/>
              <a:buAutoNum type="arabicPeriod" startAt="7"/>
            </a:pPr>
            <a:r>
              <a:rPr lang="en-US" sz="1400" b="0" i="0" baseline="0" dirty="0" smtClean="0"/>
              <a:t>You’ll notice our browser stays open and also that browser has a dispose method so let’s handle this – IN </a:t>
            </a:r>
            <a:r>
              <a:rPr lang="en-US" sz="1400" b="0" i="0" baseline="0" dirty="0" err="1" smtClean="0"/>
              <a:t>CleanUp</a:t>
            </a:r>
            <a:r>
              <a:rPr lang="en-US" sz="1400" b="0" i="0" baseline="0" dirty="0" smtClean="0"/>
              <a:t>!</a:t>
            </a:r>
          </a:p>
          <a:p>
            <a:pPr marL="1200150" lvl="2" indent="-285750" algn="l">
              <a:buFontTx/>
              <a:buChar char="-"/>
            </a:pPr>
            <a:r>
              <a:rPr lang="en-US" sz="1400" b="1" i="0" baseline="0" dirty="0" err="1" smtClean="0"/>
              <a:t>browser.Close</a:t>
            </a:r>
            <a:r>
              <a:rPr lang="en-US" sz="1400" b="1" i="0" baseline="0" dirty="0" smtClean="0"/>
              <a:t>();</a:t>
            </a:r>
          </a:p>
          <a:p>
            <a:pPr marL="1200150" lvl="2" indent="-285750" algn="l">
              <a:buFontTx/>
              <a:buChar char="-"/>
            </a:pPr>
            <a:r>
              <a:rPr lang="en-US" sz="1400" b="1" i="0" baseline="0" dirty="0" err="1" smtClean="0"/>
              <a:t>browser.Dispose</a:t>
            </a:r>
            <a:r>
              <a:rPr lang="en-US" sz="1400" b="1" i="0" baseline="0" dirty="0" smtClean="0"/>
              <a:t>();</a:t>
            </a:r>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914400" lvl="2" indent="0" algn="l">
              <a:buFontTx/>
              <a:buNone/>
            </a:pPr>
            <a:r>
              <a:rPr lang="en-US" sz="1400" b="0" i="0" baseline="0" dirty="0" smtClean="0"/>
              <a:t>- Let’s make sure the </a:t>
            </a:r>
            <a:r>
              <a:rPr lang="en-US" sz="1400" b="0" i="0" baseline="0" dirty="0" err="1" smtClean="0"/>
              <a:t>firstName</a:t>
            </a:r>
            <a:r>
              <a:rPr lang="en-US" sz="1400" b="0" i="0" baseline="0" dirty="0" smtClean="0"/>
              <a:t> field is displayed – we will use the browser dev tools to figure out what we are looking for</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a:t>
            </a:r>
            <a:r>
              <a:rPr lang="en-US" sz="1200" b="1" kern="1200" dirty="0" err="1" smtClean="0">
                <a:solidFill>
                  <a:schemeClr val="tx1"/>
                </a:solidFill>
                <a:latin typeface="+mn-lt"/>
                <a:ea typeface="+mn-ea"/>
                <a:cs typeface="+mn-cs"/>
              </a:rPr>
              <a:t>CustomerIndex_ShouldContain_DisplayFor_FirstName</a:t>
            </a:r>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//Arrange</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            //Act</a:t>
            </a:r>
          </a:p>
          <a:p>
            <a:r>
              <a:rPr lang="en-US" sz="1200" b="1" kern="1200" baseline="0" dirty="0" smtClean="0">
                <a:solidFill>
                  <a:schemeClr val="tx1"/>
                </a:solidFill>
                <a:latin typeface="+mn-lt"/>
                <a:ea typeface="+mn-ea"/>
                <a:cs typeface="+mn-cs"/>
              </a:rPr>
              <a:t>	            Label result = _</a:t>
            </a:r>
            <a:r>
              <a:rPr lang="en-US" sz="1200" b="1" kern="1200" baseline="0" dirty="0" err="1" smtClean="0">
                <a:solidFill>
                  <a:schemeClr val="tx1"/>
                </a:solidFill>
                <a:latin typeface="+mn-lt"/>
                <a:ea typeface="+mn-ea"/>
                <a:cs typeface="+mn-cs"/>
              </a:rPr>
              <a:t>browser.Label</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firstName</a:t>
            </a:r>
            <a:r>
              <a:rPr lang="en-US" sz="1200" b="1"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result.ShouldNotBeNull</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Clicking_Next_ShouldDisplayThe_Step2Page() {</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Arange</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string url = "http://localhost:11074/";</a:t>
            </a:r>
          </a:p>
          <a:p>
            <a:r>
              <a:rPr lang="en-US" sz="1200" b="1" kern="1200" dirty="0" smtClean="0">
                <a:solidFill>
                  <a:schemeClr val="tx1"/>
                </a:solidFill>
                <a:latin typeface="+mn-lt"/>
                <a:ea typeface="+mn-ea"/>
                <a:cs typeface="+mn-cs"/>
              </a:rPr>
              <a:t>	            //Act</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("next").Click();</a:t>
            </a: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browser.Title.ShouldEqual</a:t>
            </a:r>
            <a:r>
              <a:rPr lang="en-US" sz="1200" b="1" kern="1200" dirty="0" smtClean="0">
                <a:solidFill>
                  <a:schemeClr val="tx1"/>
                </a:solidFill>
                <a:latin typeface="+mn-lt"/>
                <a:ea typeface="+mn-ea"/>
                <a:cs typeface="+mn-cs"/>
              </a:rPr>
              <a:t>("Step 2");</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browser.Close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browser.Dispose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lvl="1"/>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1" kern="1200" dirty="0" smtClean="0">
                <a:solidFill>
                  <a:schemeClr val="tx1"/>
                </a:solidFill>
                <a:latin typeface="+mn-lt"/>
                <a:ea typeface="+mn-ea"/>
                <a:cs typeface="+mn-cs"/>
              </a:rPr>
              <a:t>            //Arrange</a:t>
            </a:r>
          </a:p>
          <a:p>
            <a:pPr lvl="2"/>
            <a:r>
              <a:rPr lang="en-US" sz="1200" b="1" kern="1200" dirty="0" smtClean="0">
                <a:solidFill>
                  <a:schemeClr val="tx1"/>
                </a:solidFill>
                <a:latin typeface="+mn-lt"/>
                <a:ea typeface="+mn-ea"/>
                <a:cs typeface="+mn-cs"/>
              </a:rPr>
              <a:t>            _browser = new IE(Url);</a:t>
            </a:r>
          </a:p>
          <a:p>
            <a:pPr lvl="2"/>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2"/>
            <a:r>
              <a:rPr lang="en-US" sz="1200" b="1" kern="1200" dirty="0" smtClean="0">
                <a:solidFill>
                  <a:schemeClr val="tx1"/>
                </a:solidFill>
                <a:latin typeface="+mn-lt"/>
                <a:ea typeface="+mn-ea"/>
                <a:cs typeface="+mn-cs"/>
              </a:rPr>
              <a:t>            //Act</a:t>
            </a:r>
          </a:p>
          <a:p>
            <a:pPr lvl="2"/>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//Assert</a:t>
            </a:r>
          </a:p>
          <a:p>
            <a:pPr lvl="2"/>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result.InnerHtml.ShouldEqual</a:t>
            </a:r>
            <a:r>
              <a:rPr lang="en-US" sz="1200" b="1" kern="1200" dirty="0" smtClean="0">
                <a:solidFill>
                  <a:schemeClr val="tx1"/>
                </a:solidFill>
                <a:latin typeface="+mn-lt"/>
                <a:ea typeface="+mn-ea"/>
                <a:cs typeface="+mn-cs"/>
              </a:rPr>
              <a:t>("First Name is required");</a:t>
            </a:r>
          </a:p>
          <a:p>
            <a:pPr lvl="2"/>
            <a:r>
              <a:rPr lang="en-US" sz="1200" b="1"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457200" lvl="1" indent="0">
              <a:buNone/>
            </a:pPr>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1" kern="1200" dirty="0" smtClean="0">
                <a:solidFill>
                  <a:schemeClr val="tx1"/>
                </a:solidFill>
                <a:latin typeface="+mn-lt"/>
                <a:ea typeface="+mn-ea"/>
                <a:cs typeface="+mn-cs"/>
              </a:rPr>
              <a:t>            //Arrange</a:t>
            </a:r>
          </a:p>
          <a:p>
            <a:pPr lvl="1"/>
            <a:r>
              <a:rPr lang="en-US" sz="1200" b="1" kern="1200" dirty="0" smtClean="0">
                <a:solidFill>
                  <a:schemeClr val="tx1"/>
                </a:solidFill>
                <a:latin typeface="+mn-lt"/>
                <a:ea typeface="+mn-ea"/>
                <a:cs typeface="+mn-cs"/>
              </a:rPr>
              <a:t>            _browser = new IE(Url);</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browser.TextField</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TypeText</a:t>
            </a:r>
            <a:r>
              <a:rPr lang="en-US" sz="1200" b="1" kern="1200" dirty="0" smtClean="0">
                <a:solidFill>
                  <a:schemeClr val="tx1"/>
                </a:solidFill>
                <a:latin typeface="+mn-lt"/>
                <a:ea typeface="+mn-ea"/>
                <a:cs typeface="+mn-cs"/>
              </a:rPr>
              <a:t>("Joe");</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1"/>
            <a:r>
              <a:rPr lang="en-US" sz="1200" b="1" kern="1200" dirty="0" smtClean="0">
                <a:solidFill>
                  <a:schemeClr val="tx1"/>
                </a:solidFill>
                <a:latin typeface="+mn-lt"/>
                <a:ea typeface="+mn-ea"/>
                <a:cs typeface="+mn-cs"/>
              </a:rPr>
              <a:t>            //Act</a:t>
            </a:r>
          </a:p>
          <a:p>
            <a:pPr lvl="1"/>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 "</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//Assert</a:t>
            </a:r>
          </a:p>
          <a:p>
            <a:pPr lvl="1"/>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result.Exists.ShouldBeFalse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t>
            </a:r>
            <a:endParaRPr lang="en-US" sz="1100" b="1"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So let’s start out with a quick</a:t>
            </a:r>
            <a:r>
              <a:rPr lang="en-US" sz="1600" baseline="0" dirty="0" smtClean="0"/>
              <a:t> 3 question, pop quiz.  No cheating, we are on the honor system here. </a:t>
            </a:r>
            <a:r>
              <a:rPr lang="en-US" sz="1600" baseline="0" dirty="0" smtClean="0">
                <a:sym typeface="Wingdings" pitchFamily="2" charset="2"/>
              </a:rPr>
              <a:t></a:t>
            </a:r>
            <a:endParaRPr lang="en-US" sz="1600" dirty="0" smtClean="0"/>
          </a:p>
          <a:p>
            <a:endParaRPr lang="en-US" sz="16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Have you ever had to deal with spaghetti</a:t>
            </a:r>
            <a:r>
              <a:rPr lang="en-US" baseline="0" dirty="0" smtClean="0"/>
              <a:t> code, either your own or someone else’s?</a:t>
            </a:r>
            <a:endParaRPr lang="en-US" dirty="0" smtClean="0"/>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725" y="2271713"/>
            <a:ext cx="8159750" cy="15684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439863" y="4144963"/>
            <a:ext cx="6721475"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3263" y="595313"/>
            <a:ext cx="2189162" cy="5741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1013" y="595313"/>
            <a:ext cx="6419850" cy="5741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1013" y="1433513"/>
            <a:ext cx="4303712"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7125" y="1433513"/>
            <a:ext cx="4305300"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PPTbackground.jpg"/>
          <p:cNvPicPr>
            <a:picLocks noChangeAspect="1"/>
          </p:cNvPicPr>
          <p:nvPr/>
        </p:nvPicPr>
        <p:blipFill>
          <a:blip r:embed="rId13" cstate="print"/>
          <a:srcRect/>
          <a:stretch>
            <a:fillRect/>
          </a:stretch>
        </p:blipFill>
        <p:spPr bwMode="auto">
          <a:xfrm>
            <a:off x="0" y="0"/>
            <a:ext cx="9601200" cy="73152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81013" y="595313"/>
            <a:ext cx="876141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81013" y="1433513"/>
            <a:ext cx="8761412" cy="490378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p:titleStyle>
    <p:body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mvccontrib.codepl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github.com/kburnell/TestDrivingASP.NETMV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96322" y="1835993"/>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smtClean="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534986" y="4867803"/>
            <a:ext cx="1253597" cy="1253598"/>
          </a:xfrm>
          <a:prstGeom prst="rect">
            <a:avLst/>
          </a:prstGeom>
          <a:noFill/>
        </p:spPr>
      </p:pic>
      <p:sp>
        <p:nvSpPr>
          <p:cNvPr id="5" name="Rectangle 4"/>
          <p:cNvSpPr/>
          <p:nvPr/>
        </p:nvSpPr>
        <p:spPr>
          <a:xfrm>
            <a:off x="4317626" y="4453255"/>
            <a:ext cx="4800600" cy="1046440"/>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0000"/>
                </a:solidFill>
                <a:effectLst>
                  <a:outerShdw blurRad="38100" dist="38100" dir="2700000" algn="tl">
                    <a:srgbClr val="000000"/>
                  </a:outerShdw>
                </a:effectLst>
                <a:uLnTx/>
                <a:uFillTx/>
              </a:rPr>
              <a:t>Keith </a:t>
            </a:r>
            <a:r>
              <a:rPr kumimoji="0" lang="en-US" sz="2400" b="1" i="0" u="none" strike="noStrike" kern="0" cap="none" spc="0" normalizeH="0" baseline="0" noProof="0" dirty="0" smtClean="0">
                <a:ln>
                  <a:noFill/>
                </a:ln>
                <a:solidFill>
                  <a:srgbClr val="000000"/>
                </a:solidFill>
                <a:effectLst>
                  <a:outerShdw blurRad="38100" dist="38100" dir="2700000" algn="tl">
                    <a:srgbClr val="000000"/>
                  </a:outerShdw>
                </a:effectLst>
                <a:uLnTx/>
                <a:uFillTx/>
              </a:rPr>
              <a:t>Burnell</a:t>
            </a:r>
          </a:p>
          <a:p>
            <a:pPr marL="0" marR="0" lvl="0" indent="0" defTabSz="914400" eaLnBrk="1" fontAlgn="auto" latinLnBrk="0" hangingPunct="1">
              <a:lnSpc>
                <a:spcPct val="100000"/>
              </a:lnSpc>
              <a:spcBef>
                <a:spcPts val="0"/>
              </a:spcBef>
              <a:spcAft>
                <a:spcPts val="0"/>
              </a:spcAft>
              <a:buClrTx/>
              <a:buSzTx/>
              <a:buFontTx/>
              <a:buNone/>
              <a:tabLst/>
              <a:defRPr/>
            </a:pPr>
            <a:r>
              <a:rPr lang="en-US" sz="2000" b="1" kern="0" dirty="0" smtClean="0">
                <a:solidFill>
                  <a:srgbClr val="000000"/>
                </a:solidFill>
                <a:effectLst>
                  <a:outerShdw blurRad="38100" dist="38100" dir="2700000" algn="tl">
                    <a:srgbClr val="000000"/>
                  </a:outerShdw>
                </a:effectLst>
              </a:rPr>
              <a:t>Skyline Technologies</a:t>
            </a:r>
            <a:endParaRPr kumimoji="0" lang="en-US" sz="2200" b="1" i="0" u="none" strike="noStrike" kern="0" cap="none" spc="0" normalizeH="0" baseline="0" noProof="0" dirty="0">
              <a:ln>
                <a:noFill/>
              </a:ln>
              <a:solidFill>
                <a:srgbClr val="000000"/>
              </a:solidFill>
              <a:effectLst>
                <a:outerShdw blurRad="38100" dist="38100" dir="2700000" algn="tl">
                  <a:srgbClr val="000000"/>
                </a:outerShdw>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B0EB"/>
                </a:solidFill>
                <a:effectLst/>
                <a:uLnTx/>
                <a:uFillTx/>
              </a:rPr>
              <a:t>Senior Software Engineer II</a:t>
            </a:r>
          </a:p>
        </p:txBody>
      </p:sp>
      <p:pic>
        <p:nvPicPr>
          <p:cNvPr id="6" name="Picture 2" descr="D:\My Dropbox\Dropbox\MVP\MVP Logo Kit With Enhancements\MVP Logo Kit With Enhancements\MVP_Horizontal_Full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6413" y="5497181"/>
            <a:ext cx="1714501" cy="693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7" name="Rectangle 3"/>
          <p:cNvSpPr txBox="1">
            <a:spLocks noChangeArrowheads="1"/>
          </p:cNvSpPr>
          <p:nvPr/>
        </p:nvSpPr>
        <p:spPr bwMode="auto">
          <a:xfrm>
            <a:off x="900113" y="2215166"/>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smtClean="0">
                <a:solidFill>
                  <a:srgbClr val="000000"/>
                </a:solidFill>
              </a:rPr>
              <a:t>Integration Testing</a:t>
            </a:r>
          </a:p>
          <a:p>
            <a:r>
              <a:rPr lang="en-US" sz="2400" kern="0" dirty="0" smtClean="0">
                <a:solidFill>
                  <a:srgbClr val="000000"/>
                </a:solidFill>
              </a:rPr>
              <a:t>Regression Testing</a:t>
            </a:r>
          </a:p>
          <a:p>
            <a:pPr lvl="0"/>
            <a:r>
              <a:rPr lang="en-US" sz="2400" kern="0" dirty="0" smtClean="0">
                <a:solidFill>
                  <a:srgbClr val="000000"/>
                </a:solidFill>
              </a:rPr>
              <a:t>User Acceptance Testing (UAT)</a:t>
            </a:r>
          </a:p>
          <a:p>
            <a:pPr lvl="0"/>
            <a:r>
              <a:rPr lang="en-US" sz="2400" kern="0" dirty="0" smtClean="0">
                <a:solidFill>
                  <a:srgbClr val="000000"/>
                </a:solidFill>
              </a:rPr>
              <a:t>Performance Testing</a:t>
            </a:r>
          </a:p>
          <a:p>
            <a:pPr lvl="0"/>
            <a:r>
              <a:rPr lang="en-US" sz="2400" kern="0" dirty="0" smtClean="0">
                <a:solidFill>
                  <a:srgbClr val="000000"/>
                </a:solidFill>
              </a:rPr>
              <a:t>Load Testing</a:t>
            </a:r>
          </a:p>
          <a:p>
            <a:pPr lvl="0"/>
            <a:r>
              <a:rPr lang="en-US" sz="2400" kern="0" dirty="0" smtClean="0">
                <a:solidFill>
                  <a:srgbClr val="000000"/>
                </a:solidFill>
              </a:rPr>
              <a:t>Stress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7369175" cy="941388"/>
          </a:xfrm>
        </p:spPr>
        <p:txBody>
          <a:bodyPr/>
          <a:lstStyle/>
          <a:p>
            <a:pPr>
              <a:defRPr/>
            </a:pPr>
            <a:r>
              <a:rPr lang="en-US" dirty="0" smtClean="0"/>
              <a:t>Yes…that is exactly what it means!</a:t>
            </a:r>
            <a:endParaRPr lang="en-US" dirty="0" smtClean="0"/>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5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a:t>
            </a:r>
            <a:r>
              <a:rPr lang="en-US" dirty="0" smtClean="0"/>
              <a:t>Testing</a:t>
            </a:r>
            <a:r>
              <a:rPr lang="en-US" dirty="0"/>
              <a:t> </a:t>
            </a:r>
            <a:r>
              <a:rPr lang="en-US" dirty="0" smtClean="0"/>
              <a:t>is the</a:t>
            </a:r>
            <a:r>
              <a:rPr lang="en-US" dirty="0" smtClean="0"/>
              <a:t> </a:t>
            </a:r>
            <a:r>
              <a:rPr lang="en-US" b="1" dirty="0"/>
              <a:t>k</a:t>
            </a:r>
            <a:r>
              <a:rPr lang="en-US" b="1" dirty="0" smtClean="0"/>
              <a:t>ey</a:t>
            </a:r>
            <a:r>
              <a:rPr lang="en-US" dirty="0" smtClean="0"/>
              <a:t> </a:t>
            </a:r>
            <a:r>
              <a:rPr lang="en-US" dirty="0" smtClean="0"/>
              <a:t>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984" y="3914684"/>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Characteristics of a good unit </a:t>
            </a:r>
            <a:r>
              <a:rPr lang="en-US" dirty="0"/>
              <a:t>t</a:t>
            </a:r>
            <a:r>
              <a:rPr lang="en-US" dirty="0" smtClean="0"/>
              <a:t>est</a:t>
            </a:r>
            <a:endParaRPr lang="en-US" dirty="0" smtClean="0"/>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7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182026" y="3368609"/>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923094" y="1809441"/>
            <a:ext cx="8159750"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smtClean="0"/>
              <a:t>Automated and </a:t>
            </a:r>
            <a:r>
              <a:rPr lang="en-US" sz="2800" dirty="0" smtClean="0"/>
              <a:t>repeatable</a:t>
            </a:r>
            <a:endParaRPr lang="en-US" sz="2800" dirty="0" smtClean="0"/>
          </a:p>
          <a:p>
            <a:r>
              <a:rPr lang="en-US" sz="2800" dirty="0" smtClean="0"/>
              <a:t>Easy to implement</a:t>
            </a:r>
          </a:p>
          <a:p>
            <a:r>
              <a:rPr lang="en-US" sz="2800" dirty="0" smtClean="0"/>
              <a:t>On demand/push </a:t>
            </a:r>
            <a:r>
              <a:rPr lang="en-US" sz="2800" dirty="0" smtClean="0"/>
              <a:t>of a button</a:t>
            </a:r>
          </a:p>
          <a:p>
            <a:r>
              <a:rPr lang="en-US" sz="2800" dirty="0" smtClean="0"/>
              <a:t>Fast</a:t>
            </a:r>
          </a:p>
          <a:p>
            <a:r>
              <a:rPr lang="en-US" sz="2800" dirty="0" smtClean="0"/>
              <a:t>Isolated</a:t>
            </a:r>
            <a:endParaRPr lang="en-US" sz="2800" dirty="0"/>
          </a:p>
          <a:p>
            <a:endParaRPr lang="en-US" sz="2400" dirty="0" smtClean="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893763" y="381000"/>
            <a:ext cx="7369175" cy="941388"/>
          </a:xfrm>
        </p:spPr>
        <p:txBody>
          <a:bodyPr/>
          <a:lstStyle/>
          <a:p>
            <a:pPr>
              <a:defRPr/>
            </a:pPr>
            <a:r>
              <a:rPr lang="en-US" dirty="0" smtClean="0"/>
              <a:t>Concepts and </a:t>
            </a:r>
            <a:r>
              <a:rPr lang="en-US" dirty="0"/>
              <a:t>s</a:t>
            </a:r>
            <a:r>
              <a:rPr lang="en-US" dirty="0" smtClean="0"/>
              <a:t>tuff</a:t>
            </a:r>
            <a:endParaRPr lang="en-US" dirty="0" smtClean="0"/>
          </a:p>
        </p:txBody>
      </p:sp>
      <p:sp>
        <p:nvSpPr>
          <p:cNvPr id="1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t>
            </a:r>
            <a:r>
              <a:rPr lang="en-US" sz="2400" dirty="0" smtClean="0"/>
              <a:t>Assert</a:t>
            </a:r>
            <a:endParaRPr lang="en-US" sz="2400" dirty="0"/>
          </a:p>
          <a:p>
            <a:endParaRPr lang="en-US" sz="2400" dirty="0" smtClean="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I shall call it…</a:t>
            </a:r>
            <a:endParaRPr lang="en-US" dirty="0">
              <a:solidFill>
                <a:schemeClr val="accent2"/>
              </a:solidFill>
            </a:endParaRP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
          </p:nvPr>
        </p:nvSpPr>
        <p:spPr>
          <a:xfrm>
            <a:off x="481013" y="1433515"/>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MVC</a:t>
            </a:r>
            <a:endParaRPr lang="en-US" dirty="0">
              <a:solidFill>
                <a:schemeClr val="accent2"/>
              </a:solidFill>
            </a:endParaRPr>
          </a:p>
        </p:txBody>
      </p:sp>
      <p:sp>
        <p:nvSpPr>
          <p:cNvPr id="14" name="Rectangle 13"/>
          <p:cNvSpPr/>
          <p:nvPr/>
        </p:nvSpPr>
        <p:spPr bwMode="auto">
          <a:xfrm>
            <a:off x="35956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58807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1366848" y="3961464"/>
            <a:ext cx="2301240" cy="1295400"/>
          </a:xfrm>
          <a:prstGeom prst="rect">
            <a:avLst/>
          </a:prstGeom>
          <a:solidFill>
            <a:schemeClr val="bg2">
              <a:lumMod val="60000"/>
              <a:lumOff val="40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55041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583339" y="3209944"/>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6795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6017696" y="1246795"/>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Down Arrow 21"/>
          <p:cNvSpPr/>
          <p:nvPr/>
        </p:nvSpPr>
        <p:spPr bwMode="auto">
          <a:xfrm rot="7222280">
            <a:off x="8310475" y="5012375"/>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Down Arrow 22"/>
          <p:cNvSpPr/>
          <p:nvPr/>
        </p:nvSpPr>
        <p:spPr bwMode="auto">
          <a:xfrm rot="18485699">
            <a:off x="643673" y="3218421"/>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Different approach for Microsoft</a:t>
            </a:r>
            <a:endParaRPr lang="en-US" dirty="0">
              <a:solidFill>
                <a:schemeClr val="accent2"/>
              </a:solidFill>
            </a:endParaRPr>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8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err="1" smtClean="0">
                <a:solidFill>
                  <a:schemeClr val="accent2"/>
                </a:solidFill>
              </a:rPr>
              <a:t>MvcContrib</a:t>
            </a:r>
            <a:endParaRPr lang="en-US" dirty="0">
              <a:solidFill>
                <a:schemeClr val="accent2"/>
              </a:solidFill>
            </a:endParaRPr>
          </a:p>
        </p:txBody>
      </p:sp>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5236616"/>
            <a:ext cx="2819400"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err="1" smtClean="0"/>
              <a:t>CodePlex</a:t>
            </a:r>
            <a:r>
              <a:rPr lang="en-US" sz="2400" dirty="0" smtClean="0"/>
              <a:t> project</a:t>
            </a:r>
            <a:endParaRPr lang="en-US" sz="2400" dirty="0" smtClean="0"/>
          </a:p>
          <a:p>
            <a:r>
              <a:rPr lang="en-US" sz="2400" dirty="0" smtClean="0"/>
              <a:t>Designed to add additional functionality</a:t>
            </a:r>
          </a:p>
          <a:p>
            <a:r>
              <a:rPr lang="en-US" sz="2400" dirty="0" err="1" smtClean="0"/>
              <a:t>MvcContrib.TestHelper</a:t>
            </a:r>
            <a:endParaRPr lang="en-US" sz="2400" dirty="0"/>
          </a:p>
          <a:p>
            <a:r>
              <a:rPr lang="en-US" sz="2400" dirty="0" smtClean="0">
                <a:hlinkClick r:id="rId4"/>
              </a:rPr>
              <a:t>http://www.MvcContrib.CodePlex.com</a:t>
            </a:r>
            <a:endParaRPr lang="en-US" sz="2100" dirty="0" smtClean="0"/>
          </a:p>
          <a:p>
            <a:pPr lvl="1"/>
            <a:endParaRPr lang="en-US" sz="2100" dirty="0" smtClean="0"/>
          </a:p>
        </p:txBody>
      </p:sp>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893763"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Microsoft MVP: ASP.NET</a:t>
            </a:r>
          </a:p>
          <a:p>
            <a:r>
              <a:rPr lang="en-US" sz="2400" dirty="0" smtClean="0"/>
              <a:t>Senior Software Engineer II at Skyline Technologies</a:t>
            </a:r>
          </a:p>
          <a:p>
            <a:r>
              <a:rPr lang="en-US" sz="2400" dirty="0" smtClean="0"/>
              <a:t>Been developing software for over 10 years</a:t>
            </a:r>
          </a:p>
          <a:p>
            <a:r>
              <a:rPr lang="en-US" sz="2400" dirty="0" smtClean="0"/>
              <a:t>Primary focus on the Microsoft Web stack.</a:t>
            </a:r>
          </a:p>
          <a:p>
            <a:r>
              <a:rPr lang="en-US" sz="2400" dirty="0" smtClean="0"/>
              <a:t>Local/Regional/National Speaker</a:t>
            </a:r>
          </a:p>
          <a:p>
            <a:r>
              <a:rPr lang="en-US" sz="2400" dirty="0" smtClean="0"/>
              <a:t>Author (MSDN, Pluralsight)</a:t>
            </a:r>
          </a:p>
          <a:p>
            <a:r>
              <a:rPr lang="en-US" sz="2400" dirty="0" smtClean="0"/>
              <a:t>President </a:t>
            </a:r>
            <a:r>
              <a:rPr lang="en-US" sz="2400" dirty="0"/>
              <a:t>of Fox Valley .NET UG.</a:t>
            </a:r>
          </a:p>
          <a:p>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Routing</a:t>
            </a:r>
            <a:endParaRPr lang="en-US" dirty="0">
              <a:solidFill>
                <a:schemeClr val="accent2"/>
              </a:solidFill>
            </a:endParaRPr>
          </a:p>
        </p:txBody>
      </p:sp>
      <p:sp>
        <p:nvSpPr>
          <p:cNvPr id="27"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Handles the incoming request</a:t>
            </a:r>
          </a:p>
          <a:p>
            <a:r>
              <a:rPr lang="en-US" sz="2400" dirty="0" smtClean="0"/>
              <a:t>Maps to controller and action</a:t>
            </a:r>
            <a:endParaRPr lang="en-US" sz="2400" dirty="0"/>
          </a:p>
          <a:p>
            <a:r>
              <a:rPr lang="en-US" sz="2400" dirty="0" smtClean="0"/>
              <a:t>Can get crazy complex</a:t>
            </a:r>
            <a:endParaRPr lang="en-US" sz="2100" dirty="0" smtClean="0"/>
          </a:p>
          <a:p>
            <a:pPr lvl="1"/>
            <a:endParaRPr lang="en-US" sz="2100" dirty="0" smtClean="0"/>
          </a:p>
          <a:p>
            <a:pPr lvl="1"/>
            <a:endParaRPr lang="en-US" sz="2100" dirty="0" smtClean="0"/>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712" y="3102963"/>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b="1" dirty="0" smtClean="0">
                <a:solidFill>
                  <a:schemeClr val="accent2"/>
                </a:solidFill>
              </a:rPr>
              <a:t>Demo</a:t>
            </a:r>
            <a:r>
              <a:rPr lang="en-US" b="1" dirty="0" smtClean="0">
                <a:solidFill>
                  <a:schemeClr val="accent2"/>
                </a:solidFill>
              </a:rPr>
              <a:t>:</a:t>
            </a:r>
            <a:r>
              <a:rPr lang="en-US" b="1" dirty="0">
                <a:solidFill>
                  <a:schemeClr val="accent2"/>
                </a:solidFill>
              </a:rPr>
              <a:t> </a:t>
            </a:r>
            <a:r>
              <a:rPr lang="en-US" dirty="0" smtClean="0">
                <a:solidFill>
                  <a:schemeClr val="accent2"/>
                </a:solidFill>
              </a:rPr>
              <a:t>Abstracting and testing your routes</a:t>
            </a:r>
            <a:endParaRPr lang="en-US" b="1" dirty="0" smtClean="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369"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Controller</a:t>
            </a:r>
            <a:endParaRPr lang="en-US" dirty="0">
              <a:solidFill>
                <a:schemeClr val="accent2"/>
              </a:solidFill>
            </a:endParaRPr>
          </a:p>
        </p:txBody>
      </p:sp>
      <p:sp>
        <p:nvSpPr>
          <p:cNvPr id="27"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Thin and light weight</a:t>
            </a:r>
          </a:p>
          <a:p>
            <a:r>
              <a:rPr lang="en-US" sz="2400" dirty="0" smtClean="0"/>
              <a:t>Loosely coupled</a:t>
            </a:r>
            <a:endParaRPr lang="en-US" sz="2400" dirty="0"/>
          </a:p>
          <a:p>
            <a:r>
              <a:rPr lang="en-US" sz="2400" dirty="0" smtClean="0"/>
              <a:t>Things to test:</a:t>
            </a:r>
          </a:p>
          <a:p>
            <a:pPr lvl="1"/>
            <a:r>
              <a:rPr lang="en-US" sz="2100" dirty="0" smtClean="0"/>
              <a:t>Takes correct action</a:t>
            </a:r>
          </a:p>
          <a:p>
            <a:pPr lvl="1"/>
            <a:r>
              <a:rPr lang="en-US" sz="2100" dirty="0" smtClean="0"/>
              <a:t>Includes the right stuff</a:t>
            </a:r>
          </a:p>
          <a:p>
            <a:pPr lvl="1"/>
            <a:endParaRPr lang="en-US" sz="2100" dirty="0" smtClean="0"/>
          </a:p>
          <a:p>
            <a:pPr lvl="1"/>
            <a:endParaRPr lang="en-US" sz="21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796" y="3076575"/>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Demo: Isolating and Testing a Controller</a:t>
            </a:r>
            <a:endParaRPr lang="en-US" dirty="0">
              <a:solidFill>
                <a:schemeClr val="accent2"/>
              </a:solidFill>
            </a:endParaRP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769" y="1685923"/>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604191"/>
            <a:ext cx="8761413" cy="838200"/>
          </a:xfrm>
        </p:spPr>
        <p:txBody>
          <a:bodyPr/>
          <a:lstStyle/>
          <a:p>
            <a:r>
              <a:rPr lang="en-US" dirty="0" smtClean="0"/>
              <a:t>WatiN: Automated UI Testing</a:t>
            </a:r>
            <a:endParaRPr lang="en-US" dirty="0">
              <a:solidFill>
                <a:schemeClr val="accent2"/>
              </a:solidFill>
            </a:endParaRPr>
          </a:p>
        </p:txBody>
      </p:sp>
      <p:sp>
        <p:nvSpPr>
          <p:cNvPr id="6" name="Content Placeholder 4"/>
          <p:cNvSpPr>
            <a:spLocks noGrp="1"/>
          </p:cNvSpPr>
          <p:nvPr>
            <p:ph idx="1"/>
          </p:nvPr>
        </p:nvSpPr>
        <p:spPr>
          <a:xfrm>
            <a:off x="481013" y="1433515"/>
            <a:ext cx="8761413" cy="4461258"/>
          </a:xfrm>
        </p:spPr>
        <p:txBody>
          <a:bodyPr/>
          <a:lstStyle/>
          <a:p>
            <a:endParaRPr lang="en-US" sz="2400" dirty="0" smtClean="0"/>
          </a:p>
          <a:p>
            <a:endParaRPr lang="en-US" sz="2400" dirty="0" smtClean="0"/>
          </a:p>
          <a:p>
            <a:endParaRPr lang="en-US" sz="2400" dirty="0" smtClean="0"/>
          </a:p>
          <a:p>
            <a:endParaRPr lang="en-US" sz="2400" dirty="0" smtClean="0"/>
          </a:p>
        </p:txBody>
      </p:sp>
      <p:sp>
        <p:nvSpPr>
          <p:cNvPr id="4"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Automate the browser from your tests</a:t>
            </a:r>
          </a:p>
          <a:p>
            <a:r>
              <a:rPr lang="en-US" sz="2400" dirty="0" smtClean="0"/>
              <a:t>Supports IE and </a:t>
            </a:r>
            <a:r>
              <a:rPr lang="en-US" sz="2400" dirty="0" err="1" smtClean="0"/>
              <a:t>FireFox</a:t>
            </a:r>
            <a:endParaRPr lang="en-US" sz="2400" dirty="0" smtClean="0"/>
          </a:p>
          <a:p>
            <a:r>
              <a:rPr lang="en-US" sz="2400" dirty="0" smtClean="0"/>
              <a:t>Allows you test</a:t>
            </a:r>
          </a:p>
          <a:p>
            <a:pPr lvl="1"/>
            <a:r>
              <a:rPr lang="en-US" sz="2100" dirty="0" smtClean="0"/>
              <a:t>Navigation</a:t>
            </a:r>
          </a:p>
          <a:p>
            <a:pPr lvl="1"/>
            <a:r>
              <a:rPr lang="en-US" sz="2100" dirty="0" smtClean="0"/>
              <a:t>Display logic (visible, </a:t>
            </a:r>
            <a:r>
              <a:rPr lang="en-US" sz="2100" dirty="0" err="1" smtClean="0"/>
              <a:t>etc</a:t>
            </a:r>
            <a:r>
              <a:rPr lang="en-US" sz="2100" dirty="0" smtClean="0"/>
              <a:t>)</a:t>
            </a:r>
          </a:p>
          <a:p>
            <a:pPr lvl="1"/>
            <a:r>
              <a:rPr lang="en-US" sz="2100" dirty="0" smtClean="0"/>
              <a:t>Dialogs</a:t>
            </a:r>
            <a:endParaRPr lang="en-US" sz="2100" dirty="0"/>
          </a:p>
          <a:p>
            <a:r>
              <a:rPr lang="en-US" sz="2400" dirty="0" smtClean="0"/>
              <a:t>Free</a:t>
            </a:r>
            <a:endParaRPr lang="en-US" sz="2100" dirty="0" smtClean="0"/>
          </a:p>
          <a:p>
            <a:pPr lvl="1"/>
            <a:endParaRPr lang="en-US" sz="2100" dirty="0" smtClean="0"/>
          </a:p>
          <a:p>
            <a:pPr lvl="1"/>
            <a:endParaRPr lang="en-US" sz="2100" dirty="0" smtClean="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Demo: WatiN</a:t>
            </a:r>
            <a:endParaRPr lang="en-US" dirty="0">
              <a:solidFill>
                <a:schemeClr val="accent2"/>
              </a:solidFill>
            </a:endParaRP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769" y="1685923"/>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604191"/>
            <a:ext cx="8761413" cy="838200"/>
          </a:xfrm>
        </p:spPr>
        <p:txBody>
          <a:bodyPr/>
          <a:lstStyle/>
          <a:p>
            <a:r>
              <a:rPr lang="en-US" dirty="0" smtClean="0"/>
              <a:t>Slides and demos on GitHub</a:t>
            </a:r>
            <a:endParaRPr lang="en-US" dirty="0">
              <a:solidFill>
                <a:schemeClr val="accent2"/>
              </a:solidFill>
            </a:endParaRPr>
          </a:p>
        </p:txBody>
      </p:sp>
      <p:sp>
        <p:nvSpPr>
          <p:cNvPr id="6" name="Content Placeholder 4"/>
          <p:cNvSpPr>
            <a:spLocks noGrp="1"/>
          </p:cNvSpPr>
          <p:nvPr>
            <p:ph idx="1"/>
          </p:nvPr>
        </p:nvSpPr>
        <p:spPr>
          <a:xfrm>
            <a:off x="481013" y="1433515"/>
            <a:ext cx="8761413" cy="4461258"/>
          </a:xfrm>
        </p:spPr>
        <p:txBody>
          <a:bodyPr/>
          <a:lstStyle/>
          <a:p>
            <a:r>
              <a:rPr lang="en-US" sz="2400" dirty="0" smtClean="0">
                <a:hlinkClick r:id="rId3"/>
              </a:rPr>
              <a:t>http://www.github.com/kburnell/TestDrivingASP.NETMVC</a:t>
            </a:r>
            <a:endParaRPr lang="en-US" sz="2400" dirty="0" smtClean="0"/>
          </a:p>
          <a:p>
            <a:endParaRPr lang="en-US" sz="2400" dirty="0" smtClean="0"/>
          </a:p>
        </p:txBody>
      </p:sp>
      <p:pic>
        <p:nvPicPr>
          <p:cNvPr id="2" name="Picture 2" descr="https://github.com/github/media/blob/master/logos/github_logo_social_coding_outlined.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840" y="5168909"/>
            <a:ext cx="2016155" cy="89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a:spLocks noChangeArrowheads="1"/>
          </p:cNvSpPr>
          <p:nvPr/>
        </p:nvSpPr>
        <p:spPr bwMode="auto">
          <a:xfrm>
            <a:off x="557213" y="595313"/>
            <a:ext cx="82454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ctr">
              <a:defRPr/>
            </a:pPr>
            <a:r>
              <a:rPr lang="en-US" sz="4800" u="sng" dirty="0" smtClean="0">
                <a:latin typeface="+mn-lt"/>
              </a:rPr>
              <a:t>Thank You!</a:t>
            </a:r>
          </a:p>
          <a:p>
            <a:pPr algn="ctr">
              <a:defRPr/>
            </a:pPr>
            <a:r>
              <a:rPr lang="en-US" sz="4000" dirty="0" smtClean="0">
                <a:solidFill>
                  <a:schemeClr val="accent4">
                    <a:lumMod val="90000"/>
                  </a:schemeClr>
                </a:solidFill>
                <a:latin typeface="+mn-lt"/>
              </a:rPr>
              <a:t>Questions?</a:t>
            </a:r>
          </a:p>
        </p:txBody>
      </p:sp>
      <p:sp>
        <p:nvSpPr>
          <p:cNvPr id="7" name="TextBox 1"/>
          <p:cNvSpPr txBox="1">
            <a:spLocks noChangeArrowheads="1"/>
          </p:cNvSpPr>
          <p:nvPr/>
        </p:nvSpPr>
        <p:spPr bwMode="auto">
          <a:xfrm>
            <a:off x="3342807" y="4819611"/>
            <a:ext cx="567289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latin typeface="+mn-lt"/>
              </a:rPr>
              <a:t>@</a:t>
            </a:r>
            <a:r>
              <a:rPr lang="en-US" sz="3200" dirty="0">
                <a:latin typeface="+mn-lt"/>
              </a:rPr>
              <a:t>keburnell</a:t>
            </a:r>
          </a:p>
        </p:txBody>
      </p:sp>
      <p:sp>
        <p:nvSpPr>
          <p:cNvPr id="8" name="TextBox 5"/>
          <p:cNvSpPr txBox="1">
            <a:spLocks noChangeArrowheads="1"/>
          </p:cNvSpPr>
          <p:nvPr/>
        </p:nvSpPr>
        <p:spPr bwMode="auto">
          <a:xfrm>
            <a:off x="3342807" y="5215126"/>
            <a:ext cx="567289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latin typeface="+mn-lt"/>
              </a:rPr>
              <a:t>DotNetDevDude.com</a:t>
            </a:r>
            <a:endParaRPr lang="en-US" sz="3200" dirty="0">
              <a:latin typeface="+mn-lt"/>
            </a:endParaRPr>
          </a:p>
        </p:txBody>
      </p:sp>
      <p:sp>
        <p:nvSpPr>
          <p:cNvPr id="9" name="TextBox 5"/>
          <p:cNvSpPr txBox="1">
            <a:spLocks noChangeArrowheads="1"/>
          </p:cNvSpPr>
          <p:nvPr/>
        </p:nvSpPr>
        <p:spPr bwMode="auto">
          <a:xfrm>
            <a:off x="3342807" y="5669151"/>
            <a:ext cx="567289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latin typeface="+mn-lt"/>
              </a:rPr>
              <a:t>keith@DotNetDevDude.com</a:t>
            </a:r>
            <a:endParaRPr lang="en-US" sz="3200" dirty="0">
              <a:latin typeface="+mn-lt"/>
            </a:endParaRPr>
          </a:p>
        </p:txBody>
      </p:sp>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a:t>
            </a:r>
            <a:r>
              <a:rPr lang="en-US" dirty="0" smtClean="0"/>
              <a:t>tap</a:t>
            </a:r>
            <a:endParaRPr lang="en-US" dirty="0" smtClean="0"/>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Types of testing</a:t>
            </a:r>
          </a:p>
          <a:p>
            <a:r>
              <a:rPr lang="en-US" sz="2400" kern="0" dirty="0">
                <a:solidFill>
                  <a:srgbClr val="000000"/>
                </a:solidFill>
              </a:rPr>
              <a:t>Unit testing</a:t>
            </a:r>
          </a:p>
          <a:p>
            <a:pPr lvl="0"/>
            <a:r>
              <a:rPr lang="en-US" sz="2400" kern="0" dirty="0">
                <a:solidFill>
                  <a:srgbClr val="000000"/>
                </a:solidFill>
              </a:rPr>
              <a:t>Concepts and stuff</a:t>
            </a:r>
          </a:p>
          <a:p>
            <a:pPr lvl="0"/>
            <a:r>
              <a:rPr lang="en-US" sz="2400" kern="0" dirty="0">
                <a:solidFill>
                  <a:srgbClr val="000000"/>
                </a:solidFill>
              </a:rPr>
              <a:t>Organizing and naming</a:t>
            </a:r>
          </a:p>
          <a:p>
            <a:pPr lvl="0"/>
            <a:r>
              <a:rPr lang="en-US" sz="2400" kern="0" dirty="0">
                <a:solidFill>
                  <a:srgbClr val="000000"/>
                </a:solidFill>
              </a:rPr>
              <a:t>MVC: a big leap for Microsoft</a:t>
            </a:r>
          </a:p>
          <a:p>
            <a:pPr lvl="0"/>
            <a:r>
              <a:rPr lang="en-US" sz="2400" kern="0" dirty="0">
                <a:solidFill>
                  <a:srgbClr val="000000"/>
                </a:solidFill>
              </a:rPr>
              <a:t>Routing: What it is and how to test it</a:t>
            </a:r>
          </a:p>
          <a:p>
            <a:pPr lvl="0"/>
            <a:r>
              <a:rPr lang="en-US" sz="2400" kern="0" dirty="0">
                <a:solidFill>
                  <a:srgbClr val="000000"/>
                </a:solidFill>
              </a:rPr>
              <a:t>Controllers: Isolating and testing</a:t>
            </a:r>
          </a:p>
          <a:p>
            <a:pPr lvl="0"/>
            <a:r>
              <a:rPr lang="en-US" sz="2400" kern="0" dirty="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r>
              <a:rPr lang="en-US" b="1" dirty="0" smtClean="0">
                <a:sym typeface="Wingdings" pitchFamily="2" charset="2"/>
              </a:rPr>
              <a:t>?</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81025" y="5324475"/>
            <a:ext cx="8620125" cy="739775"/>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lgn="ctr">
              <a:buNone/>
            </a:pPr>
            <a:endParaRPr lang="en-US" dirty="0" smtClean="0">
              <a:sym typeface="Wingdings" pitchFamily="2" charset="2"/>
            </a:endParaRPr>
          </a:p>
        </p:txBody>
      </p:sp>
      <p:sp>
        <p:nvSpPr>
          <p:cNvPr id="5" name="Rectangle 2"/>
          <p:cNvSpPr>
            <a:spLocks noGrp="1" noChangeArrowheads="1"/>
          </p:cNvSpPr>
          <p:nvPr>
            <p:ph type="title"/>
          </p:nvPr>
        </p:nvSpPr>
        <p:spPr>
          <a:xfrm>
            <a:off x="571500" y="685800"/>
            <a:ext cx="8534399" cy="941388"/>
          </a:xfrm>
        </p:spPr>
        <p:txBody>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a:t>
            </a:r>
            <a:r>
              <a:rPr lang="en-US" dirty="0" smtClean="0">
                <a:sym typeface="Wingdings" pitchFamily="2" charset="2"/>
              </a:rPr>
              <a:t>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77370" y="466725"/>
            <a:ext cx="8706669" cy="941388"/>
          </a:xfrm>
        </p:spPr>
        <p:txBody>
          <a:bodyPr/>
          <a:lstStyle/>
          <a:p>
            <a:pPr>
              <a:defRPr/>
            </a:pPr>
            <a:r>
              <a:rPr lang="en-US" dirty="0" smtClean="0"/>
              <a:t>If you answered </a:t>
            </a:r>
            <a:r>
              <a:rPr lang="en-US" b="1" dirty="0" smtClean="0"/>
              <a:t>YES </a:t>
            </a:r>
            <a:r>
              <a:rPr lang="en-US" dirty="0" smtClean="0"/>
              <a:t>to </a:t>
            </a:r>
            <a:r>
              <a:rPr lang="en-US" dirty="0" smtClean="0"/>
              <a:t>any of those questions</a:t>
            </a:r>
          </a:p>
        </p:txBody>
      </p:sp>
      <p:sp>
        <p:nvSpPr>
          <p:cNvPr id="5"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B_SkylineTemplate">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Props1.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2.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4.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KB_SkylineTemplate</Template>
  <TotalTime>9317</TotalTime>
  <Words>1913</Words>
  <Application>Microsoft Office PowerPoint</Application>
  <PresentationFormat>Custom</PresentationFormat>
  <Paragraphs>454</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KB_SkylineTemplate</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 questions</vt:lpstr>
      <vt:lpstr>PowerPoint Presentation</vt:lpstr>
      <vt:lpstr>Types of testing</vt:lpstr>
      <vt:lpstr>Yes…that is exactly what it means!</vt:lpstr>
      <vt:lpstr>Unit Testing is the key to TDD</vt:lpstr>
      <vt:lpstr>Characteristics of a good unit test</vt:lpstr>
      <vt:lpstr>Concepts and stuff</vt:lpstr>
      <vt:lpstr>Setting the foundation</vt:lpstr>
      <vt:lpstr>I shall call it…</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WatiN: Automated UI Testing</vt:lpstr>
      <vt:lpstr>PowerPoint Presentation</vt:lpstr>
      <vt:lpstr>Slides and demos on GitHub</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340</cp:revision>
  <dcterms:created xsi:type="dcterms:W3CDTF">2012-04-03T13:40:37Z</dcterms:created>
  <dcterms:modified xsi:type="dcterms:W3CDTF">2012-07-14T20:55:03Z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