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5"/>
  </p:sldMasterIdLst>
  <p:notesMasterIdLst>
    <p:notesMasterId r:id="rId33"/>
  </p:notesMasterIdLst>
  <p:handoutMasterIdLst>
    <p:handoutMasterId r:id="rId34"/>
  </p:handout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9601200" cy="7315200"/>
  <p:notesSz cx="7010400" cy="92964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33"/>
    <a:srgbClr val="9CAFC6"/>
    <a:srgbClr val="C4D270"/>
    <a:srgbClr val="A3A151"/>
    <a:srgbClr val="DDDDDD"/>
    <a:srgbClr val="003399"/>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98" autoAdjust="0"/>
    <p:restoredTop sz="64753" autoAdjust="0"/>
  </p:normalViewPr>
  <p:slideViewPr>
    <p:cSldViewPr snapToGrid="0">
      <p:cViewPr>
        <p:scale>
          <a:sx n="66" d="100"/>
          <a:sy n="66" d="100"/>
        </p:scale>
        <p:origin x="-2718" y="-120"/>
      </p:cViewPr>
      <p:guideLst>
        <p:guide orient="horz" pos="2304"/>
        <p:guide pos="291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6" d="100"/>
          <a:sy n="96" d="100"/>
        </p:scale>
        <p:origin x="-588"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endParaRPr lang="en-US"/>
          </a:p>
        </p:txBody>
      </p:sp>
      <p:sp>
        <p:nvSpPr>
          <p:cNvPr id="1843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1843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184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fld id="{F9664CAC-B6A8-4CF1-BC8F-EDE66113BFC3}" type="slidenum">
              <a:rPr lang="en-US"/>
              <a:pPr>
                <a:defRPr/>
              </a:pPr>
              <a:t>‹#›</a:t>
            </a:fld>
            <a:endParaRPr lang="en-US"/>
          </a:p>
        </p:txBody>
      </p:sp>
    </p:spTree>
    <p:extLst>
      <p:ext uri="{BB962C8B-B14F-4D97-AF65-F5344CB8AC3E}">
        <p14:creationId xmlns:p14="http://schemas.microsoft.com/office/powerpoint/2010/main" val="3791712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519A8AA2-1969-4296-A068-C5F6397455A5}" type="datetimeFigureOut">
              <a:rPr lang="en-US"/>
              <a:pPr>
                <a:defRPr/>
              </a:pPr>
              <a:t>7/17/2012</a:t>
            </a:fld>
            <a:endParaRPr lang="en-US"/>
          </a:p>
        </p:txBody>
      </p:sp>
      <p:sp>
        <p:nvSpPr>
          <p:cNvPr id="4" name="Slide Image Placeholder 3"/>
          <p:cNvSpPr>
            <a:spLocks noGrp="1" noRot="1" noChangeAspect="1"/>
          </p:cNvSpPr>
          <p:nvPr>
            <p:ph type="sldImg" idx="2"/>
          </p:nvPr>
        </p:nvSpPr>
        <p:spPr>
          <a:xfrm>
            <a:off x="1217613" y="696913"/>
            <a:ext cx="4575175"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435EF03A-B859-44C7-8AC3-14880B2FE4AF}" type="slidenum">
              <a:rPr lang="en-US"/>
              <a:pPr>
                <a:defRPr/>
              </a:pPr>
              <a:t>‹#›</a:t>
            </a:fld>
            <a:endParaRPr lang="en-US"/>
          </a:p>
        </p:txBody>
      </p:sp>
    </p:spTree>
    <p:extLst>
      <p:ext uri="{BB962C8B-B14F-4D97-AF65-F5344CB8AC3E}">
        <p14:creationId xmlns:p14="http://schemas.microsoft.com/office/powerpoint/2010/main" val="2468192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start out with a quick</a:t>
            </a:r>
            <a:r>
              <a:rPr lang="en-US" baseline="0" dirty="0" smtClean="0"/>
              <a:t> 3 question, pop quiz.  No cheating, we are on the honor system here. </a:t>
            </a:r>
            <a:r>
              <a:rPr lang="en-US" baseline="0" dirty="0" smtClean="0">
                <a:sym typeface="Wingdings" pitchFamily="2" charset="2"/>
              </a:rPr>
              <a:t></a:t>
            </a:r>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4</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sz="2000" dirty="0" smtClean="0"/>
              <a:t>So what are the characteristics of a good unit test</a:t>
            </a:r>
          </a:p>
          <a:p>
            <a:pPr>
              <a:buFontTx/>
              <a:buChar char="-"/>
            </a:pPr>
            <a:endParaRPr lang="en-US" sz="2000" dirty="0" smtClean="0"/>
          </a:p>
          <a:p>
            <a:pPr>
              <a:buFontTx/>
              <a:buChar char="-"/>
            </a:pPr>
            <a:r>
              <a:rPr lang="en-US" sz="2000" dirty="0" smtClean="0"/>
              <a:t>[cover bullet points]</a:t>
            </a:r>
          </a:p>
          <a:p>
            <a:pPr>
              <a:buFontTx/>
              <a:buChar char="-"/>
            </a:pPr>
            <a:endParaRPr lang="en-US" sz="2000" dirty="0" smtClean="0"/>
          </a:p>
          <a:p>
            <a:pPr>
              <a:buFontTx/>
              <a:buChar char="-"/>
            </a:pPr>
            <a:r>
              <a:rPr lang="en-US" sz="2000" dirty="0" smtClean="0"/>
              <a:t>NO Compilation is NOT</a:t>
            </a:r>
            <a:r>
              <a:rPr lang="en-US" sz="2000" baseline="0" dirty="0" smtClean="0"/>
              <a:t> a good unit test!!!!!  </a:t>
            </a:r>
            <a:r>
              <a:rPr lang="en-US" sz="2000" b="1" baseline="0" dirty="0" smtClean="0"/>
              <a:t>[CLICK]</a:t>
            </a:r>
            <a:endParaRPr lang="en-US" sz="2000" b="1" dirty="0" smtClean="0"/>
          </a:p>
          <a:p>
            <a:pPr>
              <a:buFontTx/>
              <a:buChar char="-"/>
            </a:pPr>
            <a:endParaRPr lang="en-US" sz="2000" dirty="0" smtClean="0"/>
          </a:p>
          <a:p>
            <a:pPr>
              <a:buFontTx/>
              <a:buChar char="-"/>
            </a:pPr>
            <a:r>
              <a:rPr lang="en-US" sz="2000" dirty="0" smtClean="0"/>
              <a:t>It is very easy to write bad unit tests</a:t>
            </a:r>
          </a:p>
          <a:p>
            <a:pPr>
              <a:buFontTx/>
              <a:buChar char="-"/>
            </a:pPr>
            <a:endParaRPr lang="en-US" sz="2000" dirty="0" smtClean="0"/>
          </a:p>
          <a:p>
            <a:pPr>
              <a:buFontTx/>
              <a:buChar char="-"/>
            </a:pPr>
            <a:r>
              <a:rPr lang="en-US" sz="2000" dirty="0" smtClean="0"/>
              <a:t>Bad unit tests are worse than no unit tests</a:t>
            </a:r>
          </a:p>
          <a:p>
            <a:pPr lvl="1">
              <a:buFontTx/>
              <a:buChar char="-"/>
            </a:pPr>
            <a:r>
              <a:rPr lang="en-US" sz="2000" dirty="0" smtClean="0"/>
              <a:t>They provide a false sense of security</a:t>
            </a:r>
          </a:p>
          <a:p>
            <a:pPr lvl="1">
              <a:buFontTx/>
              <a:buChar char="-"/>
            </a:pPr>
            <a:r>
              <a:rPr lang="en-US" sz="2000" dirty="0" smtClean="0"/>
              <a:t>They provide false system documentation</a:t>
            </a:r>
          </a:p>
          <a:p>
            <a:endParaRPr lang="en-US" sz="2000" dirty="0" smtClean="0">
              <a:sym typeface="Wingdings" pitchFamily="2" charset="2"/>
            </a:endParaRPr>
          </a:p>
          <a:p>
            <a:endParaRPr lang="en-US" sz="2000" dirty="0" smtClean="0">
              <a:sym typeface="Wingdings" pitchFamily="2" charset="2"/>
            </a:endParaRPr>
          </a:p>
          <a:p>
            <a:endParaRPr lang="en-US" sz="2000" dirty="0" smtClean="0">
              <a:sym typeface="Wingdings" pitchFamily="2" charset="2"/>
            </a:endParaRPr>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13</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smtClean="0">
                <a:sym typeface="Wingdings" pitchFamily="2" charset="2"/>
              </a:rPr>
              <a:t>In order to do</a:t>
            </a:r>
            <a:r>
              <a:rPr lang="en-US" sz="2000" baseline="0" dirty="0" smtClean="0">
                <a:sym typeface="Wingdings" pitchFamily="2" charset="2"/>
              </a:rPr>
              <a:t> test-driven development effectively and to get all the benefits it has to offer you have to apply certain best practices to your code and how you code</a:t>
            </a:r>
          </a:p>
          <a:p>
            <a:endParaRPr lang="en-US" sz="2000" baseline="0" dirty="0" smtClean="0">
              <a:sym typeface="Wingdings" pitchFamily="2" charset="2"/>
            </a:endParaRPr>
          </a:p>
          <a:p>
            <a:r>
              <a:rPr lang="en-US" sz="2000" baseline="0" dirty="0" smtClean="0">
                <a:sym typeface="Wingdings" pitchFamily="2" charset="2"/>
              </a:rPr>
              <a:t>The first is the Single Responsibility Principle</a:t>
            </a:r>
          </a:p>
          <a:p>
            <a:r>
              <a:rPr lang="en-US" sz="2000" baseline="0" dirty="0" smtClean="0">
                <a:sym typeface="Wingdings" pitchFamily="2" charset="2"/>
              </a:rPr>
              <a:t>	- which states “a class should have one and only one reason to change”</a:t>
            </a:r>
          </a:p>
          <a:p>
            <a:r>
              <a:rPr lang="en-US" sz="2000" baseline="0" dirty="0" smtClean="0">
                <a:sym typeface="Wingdings" pitchFamily="2" charset="2"/>
              </a:rPr>
              <a:t>	- There are some red flags to watch out for in your code which may be signs that you are violating the single responsibility </a:t>
            </a:r>
            <a:r>
              <a:rPr lang="en-US" sz="2000" baseline="0" dirty="0" err="1" smtClean="0">
                <a:sym typeface="Wingdings" pitchFamily="2" charset="2"/>
              </a:rPr>
              <a:t>princpile</a:t>
            </a:r>
            <a:endParaRPr lang="en-US" sz="2000" baseline="0" dirty="0" smtClean="0">
              <a:sym typeface="Wingdings" pitchFamily="2" charset="2"/>
            </a:endParaRPr>
          </a:p>
          <a:p>
            <a:r>
              <a:rPr lang="en-US" sz="2000" baseline="0" dirty="0" smtClean="0">
                <a:sym typeface="Wingdings" pitchFamily="2" charset="2"/>
              </a:rPr>
              <a:t>		1.  Method name with the word “and” in it</a:t>
            </a:r>
          </a:p>
          <a:p>
            <a:r>
              <a:rPr lang="en-US" sz="2000" baseline="0" dirty="0" smtClean="0">
                <a:sym typeface="Wingdings" pitchFamily="2" charset="2"/>
              </a:rPr>
              <a:t>		2.  Methods that &gt; 75 lines long</a:t>
            </a:r>
          </a:p>
          <a:p>
            <a:r>
              <a:rPr lang="en-US" sz="2000" baseline="0" dirty="0" smtClean="0">
                <a:sym typeface="Wingdings" pitchFamily="2" charset="2"/>
              </a:rPr>
              <a:t>		3.  Methods that have regions in them</a:t>
            </a:r>
          </a:p>
          <a:p>
            <a:endParaRPr lang="en-US" sz="2000" baseline="0" dirty="0" smtClean="0">
              <a:sym typeface="Wingdings" pitchFamily="2" charset="2"/>
            </a:endParaRPr>
          </a:p>
          <a:p>
            <a:r>
              <a:rPr lang="en-US" sz="2000" baseline="0" dirty="0" smtClean="0">
                <a:sym typeface="Wingdings" pitchFamily="2" charset="2"/>
              </a:rPr>
              <a:t>The second concept is “Program to Interfaces not Implementations</a:t>
            </a:r>
          </a:p>
          <a:p>
            <a:r>
              <a:rPr lang="en-US" sz="2000" baseline="0" dirty="0" smtClean="0">
                <a:sym typeface="Wingdings" pitchFamily="2" charset="2"/>
              </a:rPr>
              <a:t>	- When you create classes that will be dependencies to other classes create an interface</a:t>
            </a:r>
          </a:p>
          <a:p>
            <a:r>
              <a:rPr lang="en-US" sz="2000" baseline="0" dirty="0" smtClean="0">
                <a:sym typeface="Wingdings" pitchFamily="2" charset="2"/>
              </a:rPr>
              <a:t>	- When declaring dependencies inside a class declare them using the Interface		</a:t>
            </a:r>
          </a:p>
          <a:p>
            <a:endParaRPr lang="en-US" sz="2000" baseline="0" dirty="0" smtClean="0">
              <a:sym typeface="Wingdings" pitchFamily="2" charset="2"/>
            </a:endParaRPr>
          </a:p>
          <a:p>
            <a:r>
              <a:rPr lang="en-US" sz="2000" baseline="0" dirty="0" smtClean="0">
                <a:sym typeface="Wingdings" pitchFamily="2" charset="2"/>
              </a:rPr>
              <a:t>Next is the Dependency Inversion Principle</a:t>
            </a:r>
          </a:p>
          <a:p>
            <a:r>
              <a:rPr lang="en-US" sz="2000" baseline="0" dirty="0" smtClean="0">
                <a:sym typeface="Wingdings" pitchFamily="2" charset="2"/>
              </a:rPr>
              <a:t>	- states that “high-level modules should not depend upon low-level modules.  Both should depend upon abstractions.”</a:t>
            </a:r>
          </a:p>
          <a:p>
            <a:r>
              <a:rPr lang="en-US" sz="2000" baseline="0" dirty="0" smtClean="0">
                <a:sym typeface="Wingdings" pitchFamily="2" charset="2"/>
              </a:rPr>
              <a:t>	- classic real-world example of this is soldering the wires from a lamp directly to a wall plug.  You could do that, and it would work but why not put an </a:t>
            </a:r>
            <a:r>
              <a:rPr lang="en-US" sz="2000" baseline="0" dirty="0" smtClean="0">
                <a:sym typeface="Wingdings" pitchFamily="2" charset="2"/>
              </a:rPr>
              <a:t>abstraction in </a:t>
            </a:r>
            <a:r>
              <a:rPr lang="en-US" sz="2000" baseline="0" dirty="0" smtClean="0">
                <a:sym typeface="Wingdings" pitchFamily="2" charset="2"/>
              </a:rPr>
              <a:t>between, which would be the plug, the reduces the complexity and increases the portability?</a:t>
            </a:r>
          </a:p>
          <a:p>
            <a:endParaRPr lang="en-US" sz="2000" baseline="0" dirty="0" smtClean="0">
              <a:sym typeface="Wingdings" pitchFamily="2" charset="2"/>
            </a:endParaRPr>
          </a:p>
          <a:p>
            <a:r>
              <a:rPr lang="en-US" sz="2000" baseline="0" dirty="0" smtClean="0">
                <a:sym typeface="Wingdings" pitchFamily="2" charset="2"/>
              </a:rPr>
              <a:t>The next two concepts are applicable when writing your tests;</a:t>
            </a:r>
          </a:p>
          <a:p>
            <a:r>
              <a:rPr lang="en-US" sz="2000" baseline="0" dirty="0" smtClean="0">
                <a:sym typeface="Wingdings" pitchFamily="2" charset="2"/>
              </a:rPr>
              <a:t>	Red-Green-Refactor is the process of</a:t>
            </a:r>
          </a:p>
          <a:p>
            <a:r>
              <a:rPr lang="en-US" sz="2000" baseline="0" dirty="0" smtClean="0">
                <a:sym typeface="Wingdings" pitchFamily="2" charset="2"/>
              </a:rPr>
              <a:t>		1.  Before doing anything else you write a failing test (most test-runners use red for a failing test)</a:t>
            </a:r>
          </a:p>
          <a:p>
            <a:r>
              <a:rPr lang="en-US" sz="2000" baseline="0" dirty="0" smtClean="0">
                <a:sym typeface="Wingdings" pitchFamily="2" charset="2"/>
              </a:rPr>
              <a:t>		2.  Next you write just enough code to get the test to pass (green = passing test)</a:t>
            </a:r>
          </a:p>
          <a:p>
            <a:r>
              <a:rPr lang="en-US" sz="2000" baseline="0" dirty="0" smtClean="0">
                <a:sym typeface="Wingdings" pitchFamily="2" charset="2"/>
              </a:rPr>
              <a:t>		3.  Then you refactor if necessary</a:t>
            </a:r>
          </a:p>
          <a:p>
            <a:r>
              <a:rPr lang="en-US" sz="2000" baseline="0" dirty="0" smtClean="0">
                <a:sym typeface="Wingdings" pitchFamily="2" charset="2"/>
              </a:rPr>
              <a:t>	Lastly is “Arrange – Act – Assert”</a:t>
            </a:r>
          </a:p>
          <a:p>
            <a:r>
              <a:rPr lang="en-US" sz="2000" baseline="0" dirty="0" smtClean="0">
                <a:sym typeface="Wingdings" pitchFamily="2" charset="2"/>
              </a:rPr>
              <a:t>		</a:t>
            </a:r>
            <a:r>
              <a:rPr lang="en-US" sz="2000" baseline="0" dirty="0" smtClean="0">
                <a:sym typeface="Wingdings" pitchFamily="2" charset="2"/>
              </a:rPr>
              <a:t>- This </a:t>
            </a:r>
            <a:r>
              <a:rPr lang="en-US" sz="2000" baseline="0" dirty="0" smtClean="0">
                <a:sym typeface="Wingdings" pitchFamily="2" charset="2"/>
              </a:rPr>
              <a:t>applies </a:t>
            </a:r>
            <a:r>
              <a:rPr lang="en-US" sz="2000" baseline="0" dirty="0" smtClean="0">
                <a:sym typeface="Wingdings" pitchFamily="2" charset="2"/>
              </a:rPr>
              <a:t>how your code is structured inside your test method</a:t>
            </a:r>
            <a:endParaRPr lang="en-US" sz="2000" baseline="0" dirty="0" smtClean="0">
              <a:sym typeface="Wingdings" pitchFamily="2" charset="2"/>
            </a:endParaRPr>
          </a:p>
          <a:p>
            <a:r>
              <a:rPr lang="en-US" sz="2000" baseline="0" dirty="0" smtClean="0">
                <a:sym typeface="Wingdings" pitchFamily="2" charset="2"/>
              </a:rPr>
              <a:t>		- The </a:t>
            </a:r>
            <a:r>
              <a:rPr lang="en-US" sz="2000" baseline="0" dirty="0" smtClean="0">
                <a:sym typeface="Wingdings" pitchFamily="2" charset="2"/>
              </a:rPr>
              <a:t>first lines of code in your test should be for arranging, which means setting up any test dummies whether that is instantiating fakes </a:t>
            </a:r>
            <a:r>
              <a:rPr lang="en-US" sz="2000" baseline="0" dirty="0" smtClean="0">
                <a:sym typeface="Wingdings" pitchFamily="2" charset="2"/>
              </a:rPr>
              <a:t>or setting </a:t>
            </a:r>
            <a:r>
              <a:rPr lang="en-US" sz="2000" baseline="0" dirty="0" smtClean="0">
                <a:sym typeface="Wingdings" pitchFamily="2" charset="2"/>
              </a:rPr>
              <a:t>expectations on mocks, and also </a:t>
            </a:r>
            <a:r>
              <a:rPr lang="en-US" sz="2000" baseline="0" dirty="0" smtClean="0">
                <a:sym typeface="Wingdings" pitchFamily="2" charset="2"/>
              </a:rPr>
              <a:t>setting 				parameter </a:t>
            </a:r>
            <a:r>
              <a:rPr lang="en-US" sz="2000" baseline="0" dirty="0" smtClean="0">
                <a:sym typeface="Wingdings" pitchFamily="2" charset="2"/>
              </a:rPr>
              <a:t>values and instantiating the class under test</a:t>
            </a:r>
          </a:p>
          <a:p>
            <a:r>
              <a:rPr lang="en-US" sz="2000" baseline="0" dirty="0" smtClean="0">
                <a:sym typeface="Wingdings" pitchFamily="2" charset="2"/>
              </a:rPr>
              <a:t>		- Act refers to the </a:t>
            </a:r>
            <a:r>
              <a:rPr lang="en-US" sz="2000" baseline="0" dirty="0" smtClean="0">
                <a:sym typeface="Wingdings" pitchFamily="2" charset="2"/>
              </a:rPr>
              <a:t>single </a:t>
            </a:r>
            <a:r>
              <a:rPr lang="en-US" sz="2000" baseline="0" dirty="0" smtClean="0">
                <a:sym typeface="Wingdings" pitchFamily="2" charset="2"/>
              </a:rPr>
              <a:t>line of code that calls the </a:t>
            </a:r>
            <a:r>
              <a:rPr lang="en-US" sz="2000" baseline="0" dirty="0" smtClean="0">
                <a:sym typeface="Wingdings" pitchFamily="2" charset="2"/>
              </a:rPr>
              <a:t>method under </a:t>
            </a:r>
            <a:r>
              <a:rPr lang="en-US" sz="2000" baseline="0" dirty="0" smtClean="0">
                <a:sym typeface="Wingdings" pitchFamily="2" charset="2"/>
              </a:rPr>
              <a:t>test</a:t>
            </a:r>
          </a:p>
          <a:p>
            <a:r>
              <a:rPr lang="en-US" sz="2000" baseline="0" dirty="0" smtClean="0">
                <a:sym typeface="Wingdings" pitchFamily="2" charset="2"/>
              </a:rPr>
              <a:t>		- Assert is the last section where </a:t>
            </a:r>
            <a:r>
              <a:rPr lang="en-US" sz="2000" baseline="0" dirty="0" smtClean="0">
                <a:sym typeface="Wingdings" pitchFamily="2" charset="2"/>
              </a:rPr>
              <a:t>you verify your assumptions and this includes verifying mocks behaved has recorded as well as asserting against the object 			</a:t>
            </a:r>
            <a:r>
              <a:rPr lang="en-US" sz="2000" baseline="0" dirty="0" smtClean="0">
                <a:sym typeface="Wingdings" pitchFamily="2" charset="2"/>
              </a:rPr>
              <a:t>			returned </a:t>
            </a:r>
            <a:r>
              <a:rPr lang="en-US" sz="2000" baseline="0" dirty="0" smtClean="0">
                <a:sym typeface="Wingdings" pitchFamily="2" charset="2"/>
              </a:rPr>
              <a:t>from calling the method under test</a:t>
            </a:r>
          </a:p>
          <a:p>
            <a:r>
              <a:rPr lang="en-US" sz="2000" baseline="0" dirty="0" smtClean="0">
                <a:sym typeface="Wingdings" pitchFamily="2" charset="2"/>
              </a:rPr>
              <a:t>	</a:t>
            </a:r>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14</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2000" dirty="0" smtClean="0"/>
              <a:t>It is important to start from the beginning with TDD in mind,</a:t>
            </a:r>
            <a:r>
              <a:rPr lang="en-US" sz="2000" baseline="0" dirty="0" smtClean="0"/>
              <a:t> and where do we all start…by creating the solution.  Here is a solution layout that I have found to be most effective</a:t>
            </a:r>
            <a:r>
              <a:rPr lang="en-US" sz="2000" baseline="0" dirty="0" smtClean="0"/>
              <a:t>.</a:t>
            </a:r>
          </a:p>
          <a:p>
            <a:pPr marL="171450" indent="-171450">
              <a:buFontTx/>
              <a:buChar char="-"/>
            </a:pPr>
            <a:endParaRPr lang="en-US" sz="2000" dirty="0" smtClean="0"/>
          </a:p>
          <a:p>
            <a:pPr marL="171450" indent="-171450">
              <a:buFontTx/>
              <a:buChar char="-"/>
            </a:pPr>
            <a:r>
              <a:rPr lang="en-US" sz="2000" dirty="0" smtClean="0"/>
              <a:t>Tests should</a:t>
            </a:r>
            <a:r>
              <a:rPr lang="en-US" sz="2000" baseline="0" dirty="0" smtClean="0"/>
              <a:t> be isolated from the actual code! </a:t>
            </a:r>
            <a:r>
              <a:rPr lang="en-US" sz="2000" b="1" baseline="0" dirty="0" smtClean="0"/>
              <a:t>[CLICK</a:t>
            </a:r>
            <a:r>
              <a:rPr lang="en-US" sz="2000" b="1" baseline="0" dirty="0" smtClean="0"/>
              <a:t>]</a:t>
            </a:r>
          </a:p>
          <a:p>
            <a:pPr marL="171450" indent="-171450">
              <a:buFontTx/>
              <a:buChar char="-"/>
            </a:pPr>
            <a:endParaRPr lang="en-US" sz="2000" baseline="0" dirty="0" smtClean="0"/>
          </a:p>
          <a:p>
            <a:pPr marL="171450" indent="-171450">
              <a:buFontTx/>
              <a:buChar char="-"/>
            </a:pPr>
            <a:r>
              <a:rPr lang="en-US" sz="2000" dirty="0" smtClean="0"/>
              <a:t>Different types of tests should be isolated from other types to allow easily running a group of tests. </a:t>
            </a:r>
            <a:r>
              <a:rPr lang="en-US" sz="2000" b="1" dirty="0" smtClean="0"/>
              <a:t>[CLICK</a:t>
            </a:r>
            <a:r>
              <a:rPr lang="en-US" sz="2000" b="1" dirty="0" smtClean="0"/>
              <a:t>]</a:t>
            </a:r>
          </a:p>
          <a:p>
            <a:pPr marL="171450" indent="-171450">
              <a:buFontTx/>
              <a:buChar char="-"/>
            </a:pPr>
            <a:endParaRPr lang="en-US" sz="2000" dirty="0" smtClean="0"/>
          </a:p>
          <a:p>
            <a:pPr marL="171450" indent="-171450">
              <a:buFontTx/>
              <a:buChar char="-"/>
            </a:pPr>
            <a:r>
              <a:rPr lang="en-US" sz="2000" dirty="0" smtClean="0"/>
              <a:t>Tests should be placed in projects named the same as the project they are testing with a prefix of the type of tests it contains.</a:t>
            </a:r>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15</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smtClean="0"/>
              <a:t>The last concept I want to cover before getting</a:t>
            </a:r>
            <a:r>
              <a:rPr lang="en-US" sz="2000" baseline="0" dirty="0" smtClean="0"/>
              <a:t> in to </a:t>
            </a:r>
            <a:r>
              <a:rPr lang="en-US" sz="2000" baseline="0" dirty="0" smtClean="0"/>
              <a:t>MVC specific scenarios </a:t>
            </a:r>
            <a:r>
              <a:rPr lang="en-US" sz="2000" baseline="0" dirty="0" smtClean="0"/>
              <a:t>is naming your tests.  How you name your tests is very important.</a:t>
            </a:r>
          </a:p>
          <a:p>
            <a:endParaRPr lang="en-US" sz="2000" dirty="0" smtClean="0"/>
          </a:p>
          <a:p>
            <a:r>
              <a:rPr lang="en-US" sz="2000" dirty="0" smtClean="0"/>
              <a:t>Be descriptive…very descriptive</a:t>
            </a:r>
          </a:p>
          <a:p>
            <a:endParaRPr lang="en-US" sz="2000" dirty="0" smtClean="0"/>
          </a:p>
          <a:p>
            <a:r>
              <a:rPr lang="en-US" sz="2000" dirty="0" smtClean="0"/>
              <a:t>Long test names are encouraged</a:t>
            </a:r>
          </a:p>
          <a:p>
            <a:endParaRPr lang="en-US" sz="2000" dirty="0" smtClean="0"/>
          </a:p>
          <a:p>
            <a:r>
              <a:rPr lang="en-US" sz="2000" dirty="0" smtClean="0"/>
              <a:t>Should be able to read a test name and know exactly what it does and more importantly why it would fail</a:t>
            </a:r>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16</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baseline="0" dirty="0" smtClean="0"/>
          </a:p>
          <a:p>
            <a:r>
              <a:rPr lang="en-US" sz="2000" baseline="0" dirty="0" smtClean="0"/>
              <a:t>MVC is a design pattern that stands for Model-View-Controller.  What it strives to do is separate the concerns of an application’s presentation layer by assigning specific roles to the three different components. </a:t>
            </a:r>
          </a:p>
          <a:p>
            <a:endParaRPr lang="en-US" sz="20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2000" b="1" baseline="0" dirty="0" smtClean="0"/>
              <a:t>[CLICK]</a:t>
            </a:r>
          </a:p>
          <a:p>
            <a:r>
              <a:rPr lang="en-US" sz="2000" baseline="0" dirty="0" smtClean="0"/>
              <a:t>The Controller is responsible for handling all user input. Once input has been received, the Controller will perform any operations/actions it needs to, which might include interacting with the Model.</a:t>
            </a:r>
          </a:p>
          <a:p>
            <a:endParaRPr lang="en-US" sz="20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2000" b="1" baseline="0" dirty="0" smtClean="0"/>
              <a:t>[CLICK]</a:t>
            </a:r>
          </a:p>
          <a:p>
            <a:r>
              <a:rPr lang="en-US" sz="2000" baseline="0" dirty="0" smtClean="0"/>
              <a:t>The Model represents the core concern/logic of the application. Once the Controller retrieves some model data and performs any work with the model/</a:t>
            </a:r>
            <a:r>
              <a:rPr lang="en-US" sz="2000" baseline="0" dirty="0" err="1" smtClean="0"/>
              <a:t>etc</a:t>
            </a:r>
            <a:r>
              <a:rPr lang="en-US" sz="2000" baseline="0" dirty="0" smtClean="0"/>
              <a:t> it needs to it constructs a presentation model that describes the model in terms the View can understand.</a:t>
            </a:r>
          </a:p>
          <a:p>
            <a:endParaRPr lang="en-US" sz="20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2000" b="1" baseline="0" dirty="0" smtClean="0"/>
              <a:t>[CLICK]</a:t>
            </a:r>
          </a:p>
          <a:p>
            <a:r>
              <a:rPr lang="en-US" sz="2000" dirty="0" smtClean="0"/>
              <a:t>The View is</a:t>
            </a:r>
            <a:r>
              <a:rPr lang="en-US" sz="2000" baseline="0" dirty="0" smtClean="0"/>
              <a:t> the visual representation of the model. It presents the model data to the actual user in a way that is meaningful. In a web application, this would typically be HTML.</a:t>
            </a:r>
          </a:p>
          <a:p>
            <a:endParaRPr lang="en-US" sz="2000" baseline="0" dirty="0" smtClean="0"/>
          </a:p>
          <a:p>
            <a:r>
              <a:rPr lang="en-US" sz="2000" baseline="0" dirty="0" smtClean="0"/>
              <a:t>With these three pieces in place, your presentation layer becomes cleanly separated in such a way that each component can be developed/tested independently.</a:t>
            </a:r>
          </a:p>
          <a:p>
            <a:endParaRPr lang="en-US" sz="2000" dirty="0" smtClean="0"/>
          </a:p>
          <a:p>
            <a:pPr marL="0" lvl="0" indent="0" algn="l">
              <a:buFont typeface="Arial" pitchFamily="34" charset="0"/>
              <a:buNone/>
            </a:pPr>
            <a:endParaRPr lang="en-US" sz="2000" dirty="0" smtClean="0"/>
          </a:p>
          <a:p>
            <a:endParaRPr lang="en-US" sz="2000" dirty="0" smtClean="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17</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lgn="l">
              <a:buFont typeface="Arial" pitchFamily="34" charset="0"/>
              <a:buChar char="•"/>
            </a:pPr>
            <a:r>
              <a:rPr lang="en-US" sz="1400" dirty="0" smtClean="0"/>
              <a:t>ASP.NET</a:t>
            </a:r>
            <a:r>
              <a:rPr lang="en-US" sz="1400" baseline="0" dirty="0" smtClean="0"/>
              <a:t> MVC was created with a clear focus on best practices in both Architecture and Coding</a:t>
            </a:r>
          </a:p>
          <a:p>
            <a:pPr marL="285750" lvl="0" indent="-285750" algn="l">
              <a:buFont typeface="Arial" pitchFamily="34" charset="0"/>
              <a:buChar char="•"/>
            </a:pPr>
            <a:r>
              <a:rPr lang="en-US" sz="1400" baseline="0" dirty="0" smtClean="0"/>
              <a:t>This is a new approach for Microsoft – in the past they always set us up for failure and it was our job to know better</a:t>
            </a:r>
          </a:p>
          <a:p>
            <a:pPr marL="285750" lvl="0" indent="-285750" algn="l">
              <a:buFont typeface="Arial" pitchFamily="34" charset="0"/>
              <a:buChar char="•"/>
            </a:pPr>
            <a:r>
              <a:rPr lang="en-US" sz="1400" baseline="0" dirty="0" smtClean="0"/>
              <a:t>In ASP.NET MVC:</a:t>
            </a:r>
          </a:p>
          <a:p>
            <a:pPr marL="742950" lvl="1" indent="-285750" algn="l">
              <a:buFont typeface="Arial" pitchFamily="34" charset="0"/>
              <a:buChar char="•"/>
            </a:pPr>
            <a:r>
              <a:rPr lang="en-US" sz="1400" baseline="0" dirty="0" smtClean="0"/>
              <a:t>1.  There is a clear separation of layers (Model/View/Controller)</a:t>
            </a:r>
          </a:p>
          <a:p>
            <a:pPr marL="742950" lvl="1" indent="-285750" algn="l">
              <a:buFont typeface="Arial" pitchFamily="34" charset="0"/>
              <a:buChar char="•"/>
            </a:pPr>
            <a:r>
              <a:rPr lang="en-US" sz="1400" baseline="0" dirty="0" smtClean="0"/>
              <a:t>2.  No designer!</a:t>
            </a:r>
          </a:p>
          <a:p>
            <a:pPr marL="742950" lvl="1" indent="-285750" algn="l">
              <a:buFont typeface="Arial" pitchFamily="34" charset="0"/>
              <a:buChar char="•"/>
            </a:pPr>
            <a:r>
              <a:rPr lang="en-US" sz="1400" baseline="0" dirty="0" smtClean="0"/>
              <a:t>3.  No server controls that you can drag on and hook up directly to your Database!</a:t>
            </a:r>
          </a:p>
          <a:p>
            <a:pPr marL="742950" lvl="1" indent="-285750" algn="l">
              <a:buFont typeface="Arial" pitchFamily="34" charset="0"/>
              <a:buChar char="•"/>
            </a:pPr>
            <a:r>
              <a:rPr lang="en-US" sz="1400" baseline="0" dirty="0" smtClean="0"/>
              <a:t>4.  They are actually encouraging testing…WHAT?</a:t>
            </a:r>
          </a:p>
          <a:p>
            <a:pPr marL="1200150" lvl="2" indent="-285750" algn="l">
              <a:buFont typeface="Arial" pitchFamily="34" charset="0"/>
              <a:buChar char="•"/>
            </a:pPr>
            <a:r>
              <a:rPr lang="en-US" sz="1400" baseline="0" dirty="0" smtClean="0"/>
              <a:t>- Don’t believe me…File -&gt; New Project -&gt; ASP.NET MVC -&gt; “Create a unit test project”….Grant it, it should be defaulted to checked…but Rome was Built in a day</a:t>
            </a:r>
          </a:p>
          <a:p>
            <a:pPr marL="742950" lvl="1" indent="-285750" algn="l">
              <a:buFont typeface="Arial" pitchFamily="34" charset="0"/>
              <a:buChar char="•"/>
            </a:pPr>
            <a:r>
              <a:rPr lang="en-US" sz="1400" baseline="0" dirty="0" smtClean="0"/>
              <a:t>5.  MVC has a lot of DI points </a:t>
            </a:r>
          </a:p>
          <a:p>
            <a:pPr marL="1200150" lvl="2" indent="-285750" algn="l">
              <a:buFont typeface="Arial" pitchFamily="34" charset="0"/>
              <a:buChar char="•"/>
            </a:pPr>
            <a:r>
              <a:rPr lang="en-US" sz="1400" baseline="0" dirty="0" smtClean="0"/>
              <a:t>Controllers</a:t>
            </a:r>
          </a:p>
          <a:p>
            <a:pPr marL="1200150" lvl="2" indent="-285750" algn="l">
              <a:buFont typeface="Arial" pitchFamily="34" charset="0"/>
              <a:buChar char="•"/>
            </a:pPr>
            <a:r>
              <a:rPr lang="en-US" sz="1400" baseline="0" dirty="0" smtClean="0"/>
              <a:t>Views</a:t>
            </a:r>
          </a:p>
          <a:p>
            <a:pPr marL="1200150" lvl="2" indent="-285750" algn="l">
              <a:buFont typeface="Arial" pitchFamily="34" charset="0"/>
              <a:buChar char="•"/>
            </a:pPr>
            <a:r>
              <a:rPr lang="en-US" sz="1400" baseline="0" dirty="0" smtClean="0"/>
              <a:t>Action Filters</a:t>
            </a:r>
          </a:p>
          <a:p>
            <a:pPr marL="1200150" lvl="2" indent="-285750" algn="l">
              <a:buFont typeface="Arial" pitchFamily="34" charset="0"/>
              <a:buChar char="•"/>
            </a:pPr>
            <a:r>
              <a:rPr lang="en-US" sz="1400" baseline="0" dirty="0" smtClean="0"/>
              <a:t>Model Binders</a:t>
            </a:r>
          </a:p>
          <a:p>
            <a:pPr marL="1200150" lvl="2" indent="-285750" algn="l">
              <a:buFont typeface="Arial" pitchFamily="34" charset="0"/>
              <a:buChar char="•"/>
            </a:pPr>
            <a:r>
              <a:rPr lang="en-US" sz="1400" baseline="0" dirty="0" smtClean="0"/>
              <a:t>View Providers</a:t>
            </a:r>
          </a:p>
          <a:p>
            <a:pPr marL="285750" lvl="0" indent="-285750" algn="l">
              <a:buFont typeface="Arial" pitchFamily="34" charset="0"/>
              <a:buChar char="•"/>
            </a:pPr>
            <a:endParaRPr lang="en-US" sz="1400" baseline="0" dirty="0" smtClean="0"/>
          </a:p>
          <a:p>
            <a:pPr marL="285750" lvl="0" indent="-285750" algn="l">
              <a:buFont typeface="Arial" pitchFamily="34" charset="0"/>
              <a:buChar char="•"/>
            </a:pPr>
            <a:endParaRPr lang="en-US" sz="1400" baseline="0" dirty="0" smtClean="0"/>
          </a:p>
          <a:p>
            <a:pPr marL="742950" lvl="1" indent="-285750" algn="l">
              <a:buFont typeface="Arial" pitchFamily="34" charset="0"/>
              <a:buChar char="•"/>
            </a:pPr>
            <a:endParaRPr lang="en-US" sz="1400" baseline="0" dirty="0" smtClean="0"/>
          </a:p>
          <a:p>
            <a:pPr marL="285750" lvl="0" indent="-285750" algn="l">
              <a:buFont typeface="Arial" pitchFamily="34" charset="0"/>
              <a:buChar char="•"/>
            </a:pPr>
            <a:endParaRPr lang="en-US" sz="1400" dirty="0" smtClean="0"/>
          </a:p>
          <a:p>
            <a:endParaRPr lang="en-US" sz="2000" dirty="0" smtClean="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18</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lgn="l">
              <a:buFontTx/>
              <a:buChar char="-"/>
            </a:pPr>
            <a:r>
              <a:rPr lang="en-US" sz="1400" baseline="0" dirty="0" smtClean="0"/>
              <a:t>MVC </a:t>
            </a:r>
            <a:r>
              <a:rPr lang="en-US" sz="1400" baseline="0" dirty="0" err="1" smtClean="0"/>
              <a:t>Contrib</a:t>
            </a:r>
            <a:r>
              <a:rPr lang="en-US" sz="1400" baseline="0" dirty="0" smtClean="0"/>
              <a:t> is a project designed to </a:t>
            </a:r>
            <a:r>
              <a:rPr lang="en-US" sz="1400" baseline="0" dirty="0" smtClean="0"/>
              <a:t>add additional </a:t>
            </a:r>
            <a:r>
              <a:rPr lang="en-US" sz="1400" baseline="0" dirty="0" smtClean="0"/>
              <a:t>functionality and ease of use to MVC</a:t>
            </a:r>
          </a:p>
          <a:p>
            <a:pPr marL="285750" lvl="0" indent="-285750" algn="l">
              <a:buFontTx/>
              <a:buChar char="-"/>
            </a:pPr>
            <a:r>
              <a:rPr lang="en-US" sz="1400" baseline="0" dirty="0" smtClean="0"/>
              <a:t>Created and maintain by members of the Austin Mafia, many of whom are involved with AspConf</a:t>
            </a:r>
          </a:p>
          <a:p>
            <a:pPr marL="742950" lvl="1" indent="-285750" algn="l">
              <a:buFontTx/>
              <a:buChar char="-"/>
            </a:pPr>
            <a:r>
              <a:rPr lang="en-US" sz="1400" baseline="0" dirty="0" smtClean="0"/>
              <a:t>Eric </a:t>
            </a:r>
            <a:r>
              <a:rPr lang="en-US" sz="1400" baseline="0" dirty="0" err="1" smtClean="0"/>
              <a:t>Hexter</a:t>
            </a:r>
            <a:endParaRPr lang="en-US" sz="1400" baseline="0" dirty="0" smtClean="0"/>
          </a:p>
          <a:p>
            <a:pPr marL="742950" lvl="1" indent="-285750" algn="l">
              <a:buFontTx/>
              <a:buChar char="-"/>
            </a:pPr>
            <a:r>
              <a:rPr lang="en-US" sz="1400" baseline="0" dirty="0" smtClean="0"/>
              <a:t>Jeffery Palermo</a:t>
            </a:r>
          </a:p>
          <a:p>
            <a:pPr marL="742950" lvl="1" indent="-285750" algn="l">
              <a:buFontTx/>
              <a:buChar char="-"/>
            </a:pPr>
            <a:r>
              <a:rPr lang="en-US" sz="1400" baseline="0" dirty="0" smtClean="0"/>
              <a:t>Jimmy </a:t>
            </a:r>
            <a:r>
              <a:rPr lang="en-US" sz="1400" baseline="0" dirty="0" err="1" smtClean="0"/>
              <a:t>Bogard</a:t>
            </a:r>
            <a:endParaRPr lang="en-US" sz="1400" baseline="0" dirty="0" smtClean="0"/>
          </a:p>
          <a:p>
            <a:pPr marL="742950" lvl="1" indent="-285750" algn="l">
              <a:buFontTx/>
              <a:buChar char="-"/>
            </a:pPr>
            <a:r>
              <a:rPr lang="en-US" sz="1400" baseline="0" dirty="0" smtClean="0"/>
              <a:t>Brandon Satrom</a:t>
            </a:r>
          </a:p>
          <a:p>
            <a:pPr marL="742950" lvl="1" indent="-285750" algn="l">
              <a:buFontTx/>
              <a:buChar char="-"/>
            </a:pPr>
            <a:r>
              <a:rPr lang="en-US" sz="1400" baseline="0" dirty="0" smtClean="0"/>
              <a:t>So a bunch of extremely smart web guys</a:t>
            </a:r>
          </a:p>
          <a:p>
            <a:pPr marL="285750" lvl="0" indent="-285750" algn="l">
              <a:buFontTx/>
              <a:buChar char="-"/>
            </a:pPr>
            <a:r>
              <a:rPr lang="en-US" sz="1400" baseline="0" dirty="0" smtClean="0"/>
              <a:t>A lot of the </a:t>
            </a:r>
            <a:r>
              <a:rPr lang="en-US" sz="1400" baseline="0" dirty="0" smtClean="0"/>
              <a:t>functionality </a:t>
            </a:r>
            <a:r>
              <a:rPr lang="en-US" sz="1400" baseline="0" dirty="0" smtClean="0"/>
              <a:t>has now been rolled in to ASP.NET </a:t>
            </a:r>
            <a:r>
              <a:rPr lang="en-US" sz="1400" baseline="0" dirty="0" smtClean="0"/>
              <a:t>MVC in recent releases </a:t>
            </a:r>
            <a:r>
              <a:rPr lang="en-US" sz="1400" baseline="0" dirty="0" smtClean="0"/>
              <a:t>but the </a:t>
            </a:r>
            <a:r>
              <a:rPr lang="en-US" sz="1400" baseline="0" dirty="0" err="1" smtClean="0"/>
              <a:t>MvcContrib.TesterHelper</a:t>
            </a:r>
            <a:r>
              <a:rPr lang="en-US" sz="1400" baseline="0" dirty="0" smtClean="0"/>
              <a:t> </a:t>
            </a:r>
            <a:r>
              <a:rPr lang="en-US" sz="1400" baseline="0" dirty="0" smtClean="0"/>
              <a:t>is still a must have for testing your Routes, Controllers, and views!</a:t>
            </a:r>
          </a:p>
          <a:p>
            <a:pPr marL="285750" lvl="0" indent="-285750" algn="l">
              <a:buFontTx/>
              <a:buChar char="-"/>
            </a:pPr>
            <a:endParaRPr lang="en-US" sz="1400" baseline="0" dirty="0" smtClean="0"/>
          </a:p>
          <a:p>
            <a:pPr marL="742950" lvl="1" indent="-285750" algn="l">
              <a:buFontTx/>
              <a:buChar char="-"/>
            </a:pPr>
            <a:endParaRPr lang="en-US" sz="1400" baseline="0" dirty="0" smtClean="0"/>
          </a:p>
          <a:p>
            <a:endParaRPr lang="en-US" sz="2000" dirty="0" smtClean="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19</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0" fontAlgn="base" latinLnBrk="0" hangingPunct="0">
              <a:lnSpc>
                <a:spcPct val="100000"/>
              </a:lnSpc>
              <a:spcBef>
                <a:spcPct val="30000"/>
              </a:spcBef>
              <a:spcAft>
                <a:spcPct val="0"/>
              </a:spcAft>
              <a:buClrTx/>
              <a:buSzTx/>
              <a:buFontTx/>
              <a:buChar char="-"/>
              <a:tabLst/>
              <a:defRPr/>
            </a:pPr>
            <a:r>
              <a:rPr lang="en-US" sz="1400" baseline="0" dirty="0" smtClean="0"/>
              <a:t>We are going to start routes</a:t>
            </a:r>
          </a:p>
          <a:p>
            <a:pPr marL="285750" marR="0" lvl="0" indent="-285750" algn="l" defTabSz="914400" rtl="0" eaLnBrk="0" fontAlgn="base" latinLnBrk="0" hangingPunct="0">
              <a:lnSpc>
                <a:spcPct val="100000"/>
              </a:lnSpc>
              <a:spcBef>
                <a:spcPct val="30000"/>
              </a:spcBef>
              <a:spcAft>
                <a:spcPct val="0"/>
              </a:spcAft>
              <a:buClrTx/>
              <a:buSzTx/>
              <a:buFontTx/>
              <a:buChar char="-"/>
              <a:tabLst/>
              <a:defRPr/>
            </a:pPr>
            <a:endParaRPr lang="en-US" sz="1400" baseline="0" dirty="0" smtClean="0"/>
          </a:p>
          <a:p>
            <a:pPr marL="285750" marR="0" lvl="0" indent="-285750" algn="l" defTabSz="914400" rtl="0" eaLnBrk="0" fontAlgn="base" latinLnBrk="0" hangingPunct="0">
              <a:lnSpc>
                <a:spcPct val="100000"/>
              </a:lnSpc>
              <a:spcBef>
                <a:spcPct val="30000"/>
              </a:spcBef>
              <a:spcAft>
                <a:spcPct val="0"/>
              </a:spcAft>
              <a:buClrTx/>
              <a:buSzTx/>
              <a:buFontTx/>
              <a:buChar char="-"/>
              <a:tabLst/>
              <a:defRPr/>
            </a:pPr>
            <a:r>
              <a:rPr lang="en-US" sz="1400" baseline="0" dirty="0" smtClean="0"/>
              <a:t>When an HTTP request comes in to our ASP.NET MVC site it is handles by the routing engine which maps the request to a </a:t>
            </a:r>
            <a:r>
              <a:rPr lang="en-US" sz="1400" baseline="0" dirty="0" smtClean="0"/>
              <a:t>controller and action based on the URL </a:t>
            </a:r>
            <a:r>
              <a:rPr lang="en-US" sz="1400" baseline="0" dirty="0" smtClean="0"/>
              <a:t>segments</a:t>
            </a:r>
          </a:p>
          <a:p>
            <a:pPr marL="285750" marR="0" lvl="0" indent="-285750" algn="l" defTabSz="914400" rtl="0" eaLnBrk="0" fontAlgn="base" latinLnBrk="0" hangingPunct="0">
              <a:lnSpc>
                <a:spcPct val="100000"/>
              </a:lnSpc>
              <a:spcBef>
                <a:spcPct val="30000"/>
              </a:spcBef>
              <a:spcAft>
                <a:spcPct val="0"/>
              </a:spcAft>
              <a:buClrTx/>
              <a:buSzTx/>
              <a:buFontTx/>
              <a:buChar char="-"/>
              <a:tabLst/>
              <a:defRPr/>
            </a:pPr>
            <a:endParaRPr lang="en-US" sz="1400" baseline="0" dirty="0" smtClean="0"/>
          </a:p>
          <a:p>
            <a:pPr marL="285750" marR="0" lvl="0" indent="-285750" algn="l" defTabSz="914400" rtl="0" eaLnBrk="0" fontAlgn="base" latinLnBrk="0" hangingPunct="0">
              <a:lnSpc>
                <a:spcPct val="100000"/>
              </a:lnSpc>
              <a:spcBef>
                <a:spcPct val="30000"/>
              </a:spcBef>
              <a:spcAft>
                <a:spcPct val="0"/>
              </a:spcAft>
              <a:buClrTx/>
              <a:buSzTx/>
              <a:buFontTx/>
              <a:buChar char="-"/>
              <a:tabLst/>
              <a:defRPr/>
            </a:pPr>
            <a:r>
              <a:rPr lang="en-US" sz="1400" baseline="0" dirty="0" smtClean="0"/>
              <a:t>So, Routing is what makes clean readable </a:t>
            </a:r>
            <a:r>
              <a:rPr lang="en-US" sz="1400" baseline="0" dirty="0" err="1" smtClean="0"/>
              <a:t>url’s</a:t>
            </a:r>
            <a:r>
              <a:rPr lang="en-US" sz="1400" baseline="0" dirty="0" smtClean="0"/>
              <a:t> in MVC possible.</a:t>
            </a:r>
          </a:p>
          <a:p>
            <a:pPr marL="285750" marR="0" lvl="0" indent="-285750" algn="l" defTabSz="914400" rtl="0" eaLnBrk="0" fontAlgn="base" latinLnBrk="0" hangingPunct="0">
              <a:lnSpc>
                <a:spcPct val="100000"/>
              </a:lnSpc>
              <a:spcBef>
                <a:spcPct val="30000"/>
              </a:spcBef>
              <a:spcAft>
                <a:spcPct val="0"/>
              </a:spcAft>
              <a:buClrTx/>
              <a:buSzTx/>
              <a:buFontTx/>
              <a:buChar char="-"/>
              <a:tabLst/>
              <a:defRPr/>
            </a:pPr>
            <a:endParaRPr lang="en-US" sz="1400" baseline="0" dirty="0" smtClean="0"/>
          </a:p>
          <a:p>
            <a:pPr marL="285750" lvl="0" indent="-285750" algn="l">
              <a:buFontTx/>
              <a:buChar char="-"/>
            </a:pPr>
            <a:r>
              <a:rPr lang="en-US" sz="1400" baseline="0" dirty="0" smtClean="0"/>
              <a:t>Can get complicated and confusing, luckily they can be </a:t>
            </a:r>
            <a:r>
              <a:rPr lang="en-US" sz="1400" baseline="0" dirty="0" smtClean="0"/>
              <a:t>tested </a:t>
            </a:r>
            <a:r>
              <a:rPr lang="en-US" sz="1400" b="1" baseline="0" dirty="0" smtClean="0"/>
              <a:t>[CLICK]</a:t>
            </a:r>
            <a:endParaRPr lang="en-US" sz="1400" baseline="0" dirty="0" smtClean="0"/>
          </a:p>
          <a:p>
            <a:pPr marL="0" lvl="0" indent="0" algn="l">
              <a:buFontTx/>
              <a:buNone/>
            </a:pPr>
            <a:endParaRPr lang="en-US" sz="1400" baseline="0" dirty="0" smtClean="0"/>
          </a:p>
          <a:p>
            <a:pPr marL="742950" lvl="1" indent="-285750" algn="l">
              <a:buFontTx/>
              <a:buChar char="-"/>
            </a:pPr>
            <a:endParaRPr lang="en-US" sz="1400" baseline="0" dirty="0" smtClean="0"/>
          </a:p>
          <a:p>
            <a:endParaRPr lang="en-US" sz="2000" dirty="0" smtClean="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20</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l">
              <a:buFont typeface="Arial" pitchFamily="34" charset="0"/>
              <a:buAutoNum type="arabicPeriod"/>
            </a:pPr>
            <a:r>
              <a:rPr lang="en-US" sz="1400" b="1" i="1" baseline="0" dirty="0" smtClean="0"/>
              <a:t>Isolating your routes</a:t>
            </a:r>
          </a:p>
          <a:p>
            <a:pPr marL="800100" lvl="1" indent="-342900" algn="l">
              <a:buFont typeface="Arial" pitchFamily="34" charset="0"/>
              <a:buAutoNum type="arabicPeriod"/>
            </a:pPr>
            <a:r>
              <a:rPr lang="en-US" sz="1400" baseline="0" dirty="0" smtClean="0"/>
              <a:t>Pull up Global.asax.cx– this has changed a bit since MVC3 where the routes used to be defined directly here, but now we have a new class named “</a:t>
            </a:r>
            <a:r>
              <a:rPr lang="en-US" sz="1400" baseline="0" dirty="0" err="1" smtClean="0"/>
              <a:t>RouteConfig</a:t>
            </a:r>
            <a:r>
              <a:rPr lang="en-US" sz="1400" baseline="0" dirty="0" smtClean="0"/>
              <a:t>” that handles registering the routes.	</a:t>
            </a:r>
          </a:p>
          <a:p>
            <a:pPr marL="800100" lvl="1" indent="-342900" algn="l">
              <a:buFont typeface="Arial" pitchFamily="34" charset="0"/>
              <a:buAutoNum type="arabicPeriod"/>
            </a:pPr>
            <a:r>
              <a:rPr lang="en-US" sz="1400" baseline="0" dirty="0" smtClean="0"/>
              <a:t>Out of the box the Routes are defined directly in the </a:t>
            </a:r>
            <a:r>
              <a:rPr lang="en-US" sz="1400" baseline="0" dirty="0" err="1" smtClean="0"/>
              <a:t>RegisterRoutes</a:t>
            </a:r>
            <a:r>
              <a:rPr lang="en-US" sz="1400" baseline="0" dirty="0" smtClean="0"/>
              <a:t> method. </a:t>
            </a:r>
          </a:p>
          <a:p>
            <a:pPr marL="914400" lvl="2" indent="0" algn="l">
              <a:buFont typeface="Arial" pitchFamily="34" charset="0"/>
              <a:buNone/>
            </a:pPr>
            <a:r>
              <a:rPr lang="en-US" sz="1400" baseline="0" dirty="0" smtClean="0"/>
              <a:t>-     </a:t>
            </a:r>
            <a:r>
              <a:rPr lang="en-US" sz="1400" b="1" baseline="0" dirty="0" smtClean="0"/>
              <a:t>Open </a:t>
            </a:r>
            <a:r>
              <a:rPr lang="en-US" sz="1400" b="1" baseline="0" dirty="0" err="1" smtClean="0"/>
              <a:t>RouteTester.cs</a:t>
            </a:r>
            <a:endParaRPr lang="en-US" sz="1400" b="1" baseline="0" dirty="0" smtClean="0"/>
          </a:p>
          <a:p>
            <a:pPr marL="1200150" lvl="2" indent="-285750" algn="l">
              <a:buFontTx/>
              <a:buChar char="-"/>
            </a:pPr>
            <a:r>
              <a:rPr lang="en-US" sz="1400" baseline="0" dirty="0" smtClean="0"/>
              <a:t>Now I could test my routes in my unit tests by creating a new collection of routes and adding the same routes I have in the </a:t>
            </a:r>
            <a:r>
              <a:rPr lang="en-US" sz="1400" baseline="0" dirty="0" err="1" smtClean="0"/>
              <a:t>RouteConfig</a:t>
            </a:r>
            <a:r>
              <a:rPr lang="en-US" sz="1400" baseline="0" dirty="0" smtClean="0"/>
              <a:t> here </a:t>
            </a:r>
            <a:r>
              <a:rPr lang="en-US" sz="1400" b="1" baseline="0" dirty="0" smtClean="0"/>
              <a:t>[copy from </a:t>
            </a:r>
            <a:r>
              <a:rPr lang="en-US" sz="1400" b="1" baseline="0" dirty="0" err="1" smtClean="0"/>
              <a:t>RouteConfig</a:t>
            </a:r>
            <a:r>
              <a:rPr lang="en-US" sz="1400" b="1" baseline="0" dirty="0" smtClean="0"/>
              <a:t>]</a:t>
            </a:r>
          </a:p>
          <a:p>
            <a:pPr marL="1200150" lvl="2" indent="-285750" algn="l">
              <a:buFontTx/>
              <a:buChar char="-"/>
            </a:pPr>
            <a:r>
              <a:rPr lang="en-US" sz="1400" baseline="0" dirty="0" smtClean="0"/>
              <a:t>But that is duplication of work and in the end I am not 100% certain that I am testing the same routes</a:t>
            </a:r>
          </a:p>
          <a:p>
            <a:pPr marL="1200150" lvl="2" indent="-285750" algn="l">
              <a:buFontTx/>
              <a:buChar char="-"/>
            </a:pPr>
            <a:r>
              <a:rPr lang="en-US" sz="1400" baseline="0" dirty="0" smtClean="0"/>
              <a:t>And since the order of routes makes a huge difference, most specific first and general last, I want to make sure that I am testing exactly what will be used </a:t>
            </a:r>
          </a:p>
          <a:p>
            <a:pPr marL="800100" lvl="1" indent="-342900" algn="l">
              <a:buFont typeface="Arial" pitchFamily="34" charset="0"/>
              <a:buAutoNum type="arabicPeriod"/>
            </a:pPr>
            <a:r>
              <a:rPr lang="en-US" sz="1400" b="1" baseline="0" dirty="0" smtClean="0"/>
              <a:t>[Open </a:t>
            </a:r>
            <a:r>
              <a:rPr lang="en-US" sz="1400" b="1" baseline="0" dirty="0" err="1" smtClean="0"/>
              <a:t>RouteProvider</a:t>
            </a:r>
            <a:r>
              <a:rPr lang="en-US" sz="1400" b="1" baseline="0" dirty="0" smtClean="0"/>
              <a:t>] </a:t>
            </a:r>
            <a:r>
              <a:rPr lang="en-US" sz="1400" baseline="0" dirty="0" smtClean="0"/>
              <a:t>So, I created an abstraction on top of this to allow me use the same routes in my tests that I use in my app</a:t>
            </a:r>
          </a:p>
          <a:p>
            <a:pPr marL="1200150" lvl="2" indent="-285750" algn="l">
              <a:buFont typeface="Arial" charset="0"/>
              <a:buChar char="•"/>
            </a:pPr>
            <a:r>
              <a:rPr lang="en-US" sz="1400" baseline="0" dirty="0" smtClean="0"/>
              <a:t>Otherwise if I was registering my routes the way it is done out of the box I would not be able to use the same implementation in my tests</a:t>
            </a:r>
          </a:p>
          <a:p>
            <a:pPr marL="800100" lvl="1" indent="-342900" algn="l">
              <a:buFont typeface="Arial" charset="0"/>
              <a:buAutoNum type="arabicPeriod" startAt="4"/>
            </a:pPr>
            <a:r>
              <a:rPr lang="en-US" sz="1400" baseline="0" dirty="0" smtClean="0"/>
              <a:t>Open </a:t>
            </a:r>
            <a:r>
              <a:rPr lang="en-US" sz="1400" baseline="0" dirty="0" err="1" smtClean="0"/>
              <a:t>RouteConfig</a:t>
            </a:r>
            <a:r>
              <a:rPr lang="en-US" sz="1400" baseline="0" dirty="0" smtClean="0"/>
              <a:t> and replace default implementation with</a:t>
            </a:r>
          </a:p>
          <a:p>
            <a:pPr marL="914400" lvl="2" indent="0" algn="l">
              <a:buFont typeface="Arial" charset="0"/>
              <a:buNone/>
            </a:pPr>
            <a:r>
              <a:rPr lang="en-US" sz="1400" baseline="0" dirty="0" smtClean="0"/>
              <a:t>- </a:t>
            </a:r>
            <a:r>
              <a:rPr lang="en-US" sz="1400" baseline="0" dirty="0" err="1" smtClean="0"/>
              <a:t>RouteProvider.ConfigureRoutes</a:t>
            </a:r>
            <a:r>
              <a:rPr lang="en-US" sz="1400" baseline="0" dirty="0" smtClean="0"/>
              <a:t>(routes);</a:t>
            </a:r>
          </a:p>
          <a:p>
            <a:pPr marL="800100" lvl="1" indent="-342900" algn="l">
              <a:buFont typeface="Arial" charset="0"/>
              <a:buAutoNum type="arabicPeriod" startAt="4"/>
            </a:pPr>
            <a:r>
              <a:rPr lang="en-US" sz="1400" baseline="0" dirty="0" smtClean="0"/>
              <a:t>Open </a:t>
            </a:r>
            <a:r>
              <a:rPr lang="en-US" sz="1400" baseline="0" dirty="0" err="1" smtClean="0"/>
              <a:t>RouteTester</a:t>
            </a:r>
            <a:endParaRPr lang="en-US" sz="1400" baseline="0" dirty="0" smtClean="0"/>
          </a:p>
          <a:p>
            <a:pPr marL="1200150" lvl="2" indent="-285750" algn="l">
              <a:buFontTx/>
              <a:buChar char="-"/>
            </a:pPr>
            <a:r>
              <a:rPr lang="en-US" sz="1400" baseline="0" dirty="0" smtClean="0"/>
              <a:t>Replace manual registration with:</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RouteCollection</a:t>
            </a:r>
            <a:r>
              <a:rPr lang="en-US" sz="1200" kern="1200" dirty="0" smtClean="0">
                <a:solidFill>
                  <a:schemeClr val="tx1"/>
                </a:solidFill>
                <a:latin typeface="+mn-lt"/>
                <a:ea typeface="+mn-ea"/>
                <a:cs typeface="+mn-cs"/>
              </a:rPr>
              <a:t> routes = </a:t>
            </a:r>
            <a:r>
              <a:rPr lang="en-US" sz="1200" kern="1200" dirty="0" err="1" smtClean="0">
                <a:solidFill>
                  <a:schemeClr val="tx1"/>
                </a:solidFill>
                <a:latin typeface="+mn-lt"/>
                <a:ea typeface="+mn-ea"/>
                <a:cs typeface="+mn-cs"/>
              </a:rPr>
              <a:t>RouteTable.Routes</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routes.Clear</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RouteProvider.ConfigureRoutes</a:t>
            </a:r>
            <a:r>
              <a:rPr lang="en-US" sz="1200" kern="1200" dirty="0" smtClean="0">
                <a:solidFill>
                  <a:schemeClr val="tx1"/>
                </a:solidFill>
                <a:latin typeface="+mn-lt"/>
                <a:ea typeface="+mn-ea"/>
                <a:cs typeface="+mn-cs"/>
              </a:rPr>
              <a:t>(routes);</a:t>
            </a:r>
          </a:p>
          <a:p>
            <a:endParaRPr lang="en-US" sz="1200" baseline="0" dirty="0" smtClean="0"/>
          </a:p>
          <a:p>
            <a:pPr marL="800100" lvl="1" indent="-342900" algn="l">
              <a:buFont typeface="Arial" charset="0"/>
              <a:buAutoNum type="arabicPeriod" startAt="4"/>
            </a:pPr>
            <a:r>
              <a:rPr lang="en-US" sz="1400" baseline="0" dirty="0" smtClean="0"/>
              <a:t>Create a test for the default route:</a:t>
            </a:r>
          </a:p>
          <a:p>
            <a:pPr marL="457200" lvl="1" indent="0" algn="l">
              <a:buFont typeface="Arial" charset="0"/>
              <a:buNone/>
            </a:pPr>
            <a:endParaRPr lang="en-US" sz="1400" baseline="0" dirty="0" smtClean="0"/>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RequestGoingTo_Whack_ShouldMapTo_Customer_Index</a:t>
            </a:r>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	   //Arrange</a:t>
            </a:r>
          </a:p>
          <a:p>
            <a:pPr lvl="1"/>
            <a:r>
              <a:rPr lang="en-US" sz="1200" kern="1200" dirty="0" smtClean="0">
                <a:solidFill>
                  <a:schemeClr val="tx1"/>
                </a:solidFill>
                <a:latin typeface="+mn-lt"/>
                <a:ea typeface="+mn-ea"/>
                <a:cs typeface="+mn-cs"/>
              </a:rPr>
              <a:t>            string url = "~/";</a:t>
            </a:r>
          </a:p>
          <a:p>
            <a:pPr lvl="1"/>
            <a:r>
              <a:rPr lang="en-US" sz="1200" kern="1200" dirty="0" smtClean="0">
                <a:solidFill>
                  <a:schemeClr val="tx1"/>
                </a:solidFill>
                <a:latin typeface="+mn-lt"/>
                <a:ea typeface="+mn-ea"/>
                <a:cs typeface="+mn-cs"/>
              </a:rPr>
              <a:t>            //Act &amp; Assert</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url.ShouldMapTo</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CustomerController</a:t>
            </a:r>
            <a:r>
              <a:rPr lang="en-US" sz="1200" kern="1200" dirty="0" smtClean="0">
                <a:solidFill>
                  <a:schemeClr val="tx1"/>
                </a:solidFill>
                <a:latin typeface="+mn-lt"/>
                <a:ea typeface="+mn-ea"/>
                <a:cs typeface="+mn-cs"/>
              </a:rPr>
              <a:t>&gt;(action =&gt; </a:t>
            </a:r>
            <a:r>
              <a:rPr lang="en-US" sz="1200" kern="1200" dirty="0" err="1" smtClean="0">
                <a:solidFill>
                  <a:schemeClr val="tx1"/>
                </a:solidFill>
                <a:latin typeface="+mn-lt"/>
                <a:ea typeface="+mn-ea"/>
                <a:cs typeface="+mn-cs"/>
              </a:rPr>
              <a:t>action.Index</a:t>
            </a:r>
            <a:r>
              <a:rPr lang="en-US" sz="1200" kern="1200" dirty="0" smtClean="0">
                <a:solidFill>
                  <a:schemeClr val="tx1"/>
                </a:solidFill>
                <a:latin typeface="+mn-lt"/>
                <a:ea typeface="+mn-ea"/>
                <a:cs typeface="+mn-cs"/>
              </a:rPr>
              <a:t>(1));</a:t>
            </a:r>
          </a:p>
          <a:p>
            <a:pPr lvl="1"/>
            <a:r>
              <a:rPr lang="en-US" sz="1200" kern="1200" dirty="0" smtClean="0">
                <a:solidFill>
                  <a:schemeClr val="tx1"/>
                </a:solidFill>
                <a:latin typeface="+mn-lt"/>
                <a:ea typeface="+mn-ea"/>
                <a:cs typeface="+mn-cs"/>
              </a:rPr>
              <a:t>        }</a:t>
            </a:r>
          </a:p>
          <a:p>
            <a:pPr lvl="1"/>
            <a:endParaRPr lang="en-US" sz="1200" kern="1200" baseline="0" dirty="0" smtClean="0">
              <a:solidFill>
                <a:schemeClr val="tx1"/>
              </a:solidFill>
              <a:latin typeface="+mn-lt"/>
              <a:ea typeface="+mn-ea"/>
              <a:cs typeface="+mn-cs"/>
            </a:endParaRPr>
          </a:p>
          <a:p>
            <a:pPr marL="685800" lvl="1" indent="-228600">
              <a:buAutoNum type="arabicPeriod" startAt="5"/>
            </a:pPr>
            <a:r>
              <a:rPr lang="en-US" sz="1200" kern="1200" baseline="0" dirty="0" smtClean="0">
                <a:solidFill>
                  <a:schemeClr val="tx1"/>
                </a:solidFill>
                <a:latin typeface="+mn-lt"/>
                <a:ea typeface="+mn-ea"/>
                <a:cs typeface="+mn-cs"/>
              </a:rPr>
              <a:t>Test for ignore</a:t>
            </a:r>
          </a:p>
          <a:p>
            <a:pPr marL="685800" lvl="1" indent="-228600">
              <a:buAutoNum type="arabicPeriod" startAt="5"/>
            </a:pPr>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RequestTo_Wack_TraceAxd_ShouldBe_Ignored</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//Arrange</a:t>
            </a:r>
          </a:p>
          <a:p>
            <a:r>
              <a:rPr lang="en-US" sz="1200" kern="1200" dirty="0" smtClean="0">
                <a:solidFill>
                  <a:schemeClr val="tx1"/>
                </a:solidFill>
                <a:latin typeface="+mn-lt"/>
                <a:ea typeface="+mn-ea"/>
                <a:cs typeface="+mn-cs"/>
              </a:rPr>
              <a:t>	    string url = "~/</a:t>
            </a:r>
            <a:r>
              <a:rPr lang="en-US" sz="1200" kern="1200" dirty="0" err="1" smtClean="0">
                <a:solidFill>
                  <a:schemeClr val="tx1"/>
                </a:solidFill>
                <a:latin typeface="+mn-lt"/>
                <a:ea typeface="+mn-ea"/>
                <a:cs typeface="+mn-cs"/>
              </a:rPr>
              <a:t>trace.axd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//Act &amp; Assert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url.ShouldBeIgnored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endParaRPr lang="en-US" sz="2000" kern="1200" baseline="0" dirty="0" smtClean="0">
              <a:solidFill>
                <a:schemeClr val="tx1"/>
              </a:solidFill>
              <a:latin typeface="+mn-lt"/>
              <a:ea typeface="+mn-ea"/>
              <a:cs typeface="+mn-cs"/>
            </a:endParaRPr>
          </a:p>
          <a:p>
            <a:pPr marL="914400" lvl="1" indent="-457200">
              <a:buAutoNum type="arabicPeriod" startAt="5"/>
            </a:pPr>
            <a:endParaRPr lang="en-US" sz="2400" baseline="0" dirty="0" smtClean="0"/>
          </a:p>
          <a:p>
            <a:pPr marL="800100" lvl="1" indent="-342900" algn="l">
              <a:buFont typeface="Arial" charset="0"/>
              <a:buAutoNum type="arabicPeriod" startAt="4"/>
            </a:pPr>
            <a:endParaRPr lang="en-US" sz="1400" baseline="0" dirty="0" smtClean="0"/>
          </a:p>
          <a:p>
            <a:pPr marL="1257300" lvl="2" indent="-342900" algn="l">
              <a:buFont typeface="Arial" pitchFamily="34" charset="0"/>
              <a:buAutoNum type="arabicPeriod"/>
            </a:pPr>
            <a:endParaRPr lang="en-US" sz="1400" baseline="0" dirty="0" smtClean="0"/>
          </a:p>
          <a:p>
            <a:pPr marL="800100" lvl="1" indent="-342900" algn="l">
              <a:buFont typeface="Arial" pitchFamily="34" charset="0"/>
              <a:buAutoNum type="arabicPeriod"/>
            </a:pPr>
            <a:endParaRPr lang="en-US" sz="1400" baseline="0" dirty="0" smtClean="0"/>
          </a:p>
          <a:p>
            <a:endParaRPr lang="en-US" sz="2000" dirty="0" smtClean="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21</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lgn="l">
              <a:buFontTx/>
              <a:buChar char="-"/>
            </a:pPr>
            <a:r>
              <a:rPr lang="en-US" sz="1400" baseline="0" dirty="0" smtClean="0"/>
              <a:t>Very little logic</a:t>
            </a:r>
          </a:p>
          <a:p>
            <a:pPr marL="742950" lvl="1" indent="-285750" algn="l">
              <a:buFontTx/>
              <a:buChar char="-"/>
            </a:pPr>
            <a:r>
              <a:rPr lang="en-US" sz="1400" baseline="0" dirty="0" smtClean="0"/>
              <a:t>Glorified traffic cop that directs input from the view either down the service road and back to the view, in a different direction (redirect, </a:t>
            </a:r>
            <a:r>
              <a:rPr lang="en-US" sz="1400" baseline="0" dirty="0" err="1" smtClean="0"/>
              <a:t>etc</a:t>
            </a:r>
            <a:r>
              <a:rPr lang="en-US" sz="1400" baseline="0" dirty="0" smtClean="0"/>
              <a:t>), or to turn around if invalid</a:t>
            </a:r>
          </a:p>
          <a:p>
            <a:pPr marL="285750" lvl="0" indent="-285750" algn="l">
              <a:buFontTx/>
              <a:buChar char="-"/>
            </a:pPr>
            <a:r>
              <a:rPr lang="en-US" sz="1400" baseline="0" dirty="0" smtClean="0"/>
              <a:t>Loosely coupled</a:t>
            </a:r>
          </a:p>
          <a:p>
            <a:pPr marL="742950" lvl="1" indent="-285750" algn="l">
              <a:buFontTx/>
              <a:buChar char="-"/>
            </a:pPr>
            <a:r>
              <a:rPr lang="en-US" sz="1400" baseline="0" dirty="0" smtClean="0"/>
              <a:t>Dependencies should be injected</a:t>
            </a:r>
          </a:p>
          <a:p>
            <a:pPr marL="285750" lvl="0" indent="-285750" algn="l">
              <a:buFontTx/>
              <a:buChar char="-"/>
            </a:pPr>
            <a:r>
              <a:rPr lang="en-US" sz="1400" baseline="0" dirty="0" smtClean="0"/>
              <a:t>Things to be tested</a:t>
            </a:r>
          </a:p>
          <a:p>
            <a:pPr marL="742950" lvl="1" indent="-285750" algn="l">
              <a:buFontTx/>
              <a:buChar char="-"/>
            </a:pPr>
            <a:r>
              <a:rPr lang="en-US" sz="1400" baseline="0" dirty="0" smtClean="0"/>
              <a:t>Takes Correct Action</a:t>
            </a:r>
          </a:p>
          <a:p>
            <a:pPr marL="1200150" lvl="2" indent="-285750" algn="l">
              <a:buFontTx/>
              <a:buChar char="-"/>
            </a:pPr>
            <a:r>
              <a:rPr lang="en-US" sz="1400" baseline="0" dirty="0" smtClean="0"/>
              <a:t>Redirects to the correct view</a:t>
            </a:r>
          </a:p>
          <a:p>
            <a:pPr marL="1200150" lvl="2" indent="-285750" algn="l">
              <a:buFontTx/>
              <a:buChar char="-"/>
            </a:pPr>
            <a:r>
              <a:rPr lang="en-US" sz="1400" baseline="0" dirty="0" smtClean="0"/>
              <a:t>Returns correct view</a:t>
            </a:r>
          </a:p>
          <a:p>
            <a:pPr marL="1200150" lvl="2" indent="-285750" algn="l">
              <a:buFontTx/>
              <a:buChar char="-"/>
            </a:pPr>
            <a:r>
              <a:rPr lang="en-US" sz="1400" baseline="0" dirty="0" smtClean="0"/>
              <a:t>Includes correct model </a:t>
            </a:r>
          </a:p>
          <a:p>
            <a:pPr marL="742950" lvl="1" indent="-285750" algn="l">
              <a:buFontTx/>
              <a:buChar char="-"/>
            </a:pPr>
            <a:endParaRPr lang="en-US" sz="1400" baseline="0" dirty="0" smtClean="0"/>
          </a:p>
          <a:p>
            <a:endParaRPr lang="en-US" sz="2000" dirty="0" smtClean="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22</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you ever had to deal with spaghetti</a:t>
            </a:r>
            <a:r>
              <a:rPr lang="en-US" baseline="0" dirty="0" smtClean="0"/>
              <a:t> code, either your own or someone else’s</a:t>
            </a:r>
            <a:r>
              <a:rPr lang="en-US" baseline="0" dirty="0" smtClean="0"/>
              <a:t>?</a:t>
            </a:r>
          </a:p>
          <a:p>
            <a:endParaRPr lang="en-US" baseline="0" dirty="0" smtClean="0"/>
          </a:p>
          <a:p>
            <a:r>
              <a:rPr lang="en-US" baseline="0" dirty="0" smtClean="0"/>
              <a:t>You know the code…where everything is intertwined and tightly connected</a:t>
            </a:r>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5</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l">
              <a:buFont typeface="Arial" pitchFamily="34" charset="0"/>
              <a:buAutoNum type="arabicPeriod"/>
            </a:pPr>
            <a:r>
              <a:rPr lang="en-US" sz="1400" b="1" i="1" baseline="0" dirty="0" smtClean="0"/>
              <a:t>Isolating the Controller</a:t>
            </a:r>
          </a:p>
          <a:p>
            <a:pPr marL="800100" lvl="1" indent="-342900" algn="l">
              <a:buFont typeface="Arial" pitchFamily="34" charset="0"/>
              <a:buAutoNum type="arabicPeriod"/>
            </a:pPr>
            <a:r>
              <a:rPr lang="en-US" sz="1400" baseline="0" dirty="0" smtClean="0"/>
              <a:t>Controller Project</a:t>
            </a:r>
          </a:p>
          <a:p>
            <a:pPr marL="1200150" lvl="2" indent="-285750" algn="l">
              <a:buFontTx/>
              <a:buChar char="-"/>
            </a:pPr>
            <a:r>
              <a:rPr lang="en-US" sz="1400" baseline="0" dirty="0" smtClean="0"/>
              <a:t>Yes, I put my controller’s in their own project…explain why</a:t>
            </a:r>
          </a:p>
          <a:p>
            <a:pPr marL="1200150" lvl="2" indent="-285750" algn="l">
              <a:buFontTx/>
              <a:buChar char="-"/>
            </a:pPr>
            <a:r>
              <a:rPr lang="en-US" sz="1400" baseline="0" dirty="0" smtClean="0"/>
              <a:t>Show </a:t>
            </a:r>
            <a:r>
              <a:rPr lang="en-US" sz="1400" baseline="0" dirty="0" err="1" smtClean="0"/>
              <a:t>Global.asax.cs</a:t>
            </a:r>
            <a:r>
              <a:rPr lang="en-US" sz="1400" baseline="0" dirty="0" smtClean="0"/>
              <a:t> and how controller project is handled with routing </a:t>
            </a:r>
            <a:r>
              <a:rPr lang="en-US" sz="1400" b="1" baseline="0" dirty="0" smtClean="0"/>
              <a:t>[namespace]</a:t>
            </a:r>
          </a:p>
          <a:p>
            <a:pPr marL="1200150" lvl="2" indent="-285750" algn="l">
              <a:buFontTx/>
              <a:buChar char="-"/>
            </a:pPr>
            <a:r>
              <a:rPr lang="en-US" sz="1400" baseline="0" dirty="0" err="1" smtClean="0"/>
              <a:t>CustomerController</a:t>
            </a:r>
            <a:endParaRPr lang="en-US" sz="1400" baseline="0" dirty="0" smtClean="0"/>
          </a:p>
          <a:p>
            <a:pPr marL="1657350" lvl="3" indent="-285750" algn="l">
              <a:buFontTx/>
              <a:buChar char="-"/>
            </a:pPr>
            <a:r>
              <a:rPr lang="en-US" sz="1400" baseline="0" dirty="0" smtClean="0"/>
              <a:t>With my current architecture - every controller will need an </a:t>
            </a:r>
            <a:r>
              <a:rPr lang="en-US" sz="1400" baseline="0" dirty="0" err="1" smtClean="0"/>
              <a:t>ILoggingService</a:t>
            </a:r>
            <a:r>
              <a:rPr lang="en-US" sz="1400" baseline="0" dirty="0" smtClean="0"/>
              <a:t> and an I[controller name]Service</a:t>
            </a:r>
          </a:p>
          <a:p>
            <a:pPr marL="1657350" lvl="3" indent="-285750" algn="l">
              <a:buFontTx/>
              <a:buChar char="-"/>
            </a:pPr>
            <a:r>
              <a:rPr lang="en-US" sz="1400" baseline="0" dirty="0" smtClean="0"/>
              <a:t>I am using StructureMap as my </a:t>
            </a:r>
            <a:r>
              <a:rPr lang="en-US" sz="1400" baseline="0" dirty="0" err="1" smtClean="0"/>
              <a:t>IoC</a:t>
            </a:r>
            <a:r>
              <a:rPr lang="en-US" sz="1400" baseline="0" dirty="0" smtClean="0"/>
              <a:t> Container, but that requires me to wire up my dependencies one by one</a:t>
            </a:r>
          </a:p>
          <a:p>
            <a:pPr marL="1657350" lvl="3" indent="-285750" algn="l">
              <a:buFontTx/>
              <a:buChar char="-"/>
            </a:pPr>
            <a:r>
              <a:rPr lang="en-US" sz="1400" baseline="0" dirty="0" smtClean="0"/>
              <a:t>What if there was a way to not have to wire up the dependencies manually for each controller?</a:t>
            </a:r>
          </a:p>
          <a:p>
            <a:pPr marL="1657350" lvl="3" indent="-285750" algn="l">
              <a:buFontTx/>
              <a:buChar char="-"/>
            </a:pPr>
            <a:r>
              <a:rPr lang="en-US" sz="1400" baseline="0" dirty="0" smtClean="0"/>
              <a:t>Custom Controller Factory</a:t>
            </a:r>
          </a:p>
          <a:p>
            <a:pPr marL="2114550" lvl="4" indent="-285750" algn="l">
              <a:buFontTx/>
              <a:buChar char="-"/>
            </a:pPr>
            <a:r>
              <a:rPr lang="en-US" sz="1400" baseline="0" dirty="0" smtClean="0"/>
              <a:t>Out of the box the default controller factory just resolves controllers using the default naming convention</a:t>
            </a:r>
          </a:p>
          <a:p>
            <a:pPr marL="2114550" lvl="4" indent="-285750" algn="l">
              <a:buFontTx/>
              <a:buChar char="-"/>
            </a:pPr>
            <a:r>
              <a:rPr lang="en-US" sz="1400" baseline="0" dirty="0" smtClean="0"/>
              <a:t>You can create a custom controller factory to add functionality and/or override the default functionality</a:t>
            </a:r>
          </a:p>
          <a:p>
            <a:pPr marL="2114550" lvl="4" indent="-285750" algn="l">
              <a:buFontTx/>
              <a:buChar char="-"/>
            </a:pPr>
            <a:r>
              <a:rPr lang="en-US" sz="1400" baseline="0" dirty="0" smtClean="0"/>
              <a:t>In this case we are going to pimp out the default controller factory with StructureMap</a:t>
            </a:r>
          </a:p>
          <a:p>
            <a:pPr marL="2114550" lvl="4" indent="-285750" algn="l">
              <a:buFontTx/>
              <a:buChar char="-"/>
            </a:pPr>
            <a:r>
              <a:rPr lang="en-US" sz="1400" baseline="0" dirty="0" smtClean="0"/>
              <a:t>Explain </a:t>
            </a:r>
            <a:r>
              <a:rPr lang="en-US" sz="1400" baseline="0" dirty="0" err="1" smtClean="0"/>
              <a:t>GetControllerInstance</a:t>
            </a:r>
            <a:endParaRPr lang="en-US" sz="1400" baseline="0" dirty="0" smtClean="0"/>
          </a:p>
          <a:p>
            <a:pPr marL="2114550" lvl="4" indent="-285750" algn="l">
              <a:buFontTx/>
              <a:buChar char="-"/>
            </a:pPr>
            <a:r>
              <a:rPr lang="en-US" sz="1400" baseline="0" dirty="0" smtClean="0"/>
              <a:t>Show how we are using StructureMap and the </a:t>
            </a:r>
            <a:r>
              <a:rPr lang="en-US" sz="1400" baseline="0" dirty="0" err="1" smtClean="0"/>
              <a:t>IContainer</a:t>
            </a:r>
            <a:endParaRPr lang="en-US" sz="1400" baseline="0" dirty="0" smtClean="0"/>
          </a:p>
          <a:p>
            <a:pPr marL="2114550" lvl="4" indent="-285750" algn="l">
              <a:buFontTx/>
              <a:buChar char="-"/>
            </a:pPr>
            <a:r>
              <a:rPr lang="en-US" sz="1400" baseline="0" dirty="0" smtClean="0"/>
              <a:t>And we need to tell ASP.NET MVC to use the Custom Controller Factory</a:t>
            </a:r>
          </a:p>
          <a:p>
            <a:pPr marL="2571750" lvl="5" indent="-285750" algn="l">
              <a:buFontTx/>
              <a:buChar char="-"/>
            </a:pPr>
            <a:r>
              <a:rPr lang="en-US" sz="1400" baseline="0" dirty="0" err="1" smtClean="0"/>
              <a:t>Global.asax.cs</a:t>
            </a:r>
            <a:endParaRPr lang="en-US" sz="1400" baseline="0" dirty="0" smtClean="0"/>
          </a:p>
          <a:p>
            <a:pPr lvl="6"/>
            <a:r>
              <a:rPr lang="en-US" sz="1200" b="1" kern="1200" dirty="0" smtClean="0">
                <a:solidFill>
                  <a:schemeClr val="tx1"/>
                </a:solidFill>
                <a:latin typeface="+mn-lt"/>
                <a:ea typeface="+mn-ea"/>
                <a:cs typeface="+mn-cs"/>
              </a:rPr>
              <a:t>private void </a:t>
            </a:r>
            <a:r>
              <a:rPr lang="en-US" sz="1200" b="1" kern="1200" dirty="0" err="1" smtClean="0">
                <a:solidFill>
                  <a:schemeClr val="tx1"/>
                </a:solidFill>
                <a:latin typeface="+mn-lt"/>
                <a:ea typeface="+mn-ea"/>
                <a:cs typeface="+mn-cs"/>
              </a:rPr>
              <a:t>SetControllerFactory</a:t>
            </a:r>
            <a:r>
              <a:rPr lang="en-US" sz="1200" b="1" kern="1200" dirty="0" smtClean="0">
                <a:solidFill>
                  <a:schemeClr val="tx1"/>
                </a:solidFill>
                <a:latin typeface="+mn-lt"/>
                <a:ea typeface="+mn-ea"/>
                <a:cs typeface="+mn-cs"/>
              </a:rPr>
              <a:t>() {</a:t>
            </a:r>
          </a:p>
          <a:p>
            <a:pPr lvl="6"/>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ControllerBuilder.Current.SetControllerFactory</a:t>
            </a:r>
            <a:r>
              <a:rPr lang="en-US" sz="1200" b="1" kern="1200" dirty="0" smtClean="0">
                <a:solidFill>
                  <a:schemeClr val="tx1"/>
                </a:solidFill>
                <a:latin typeface="+mn-lt"/>
                <a:ea typeface="+mn-ea"/>
                <a:cs typeface="+mn-cs"/>
              </a:rPr>
              <a:t>(new </a:t>
            </a:r>
            <a:r>
              <a:rPr lang="en-US" sz="1200" b="1" kern="1200" dirty="0" err="1" smtClean="0">
                <a:solidFill>
                  <a:schemeClr val="tx1"/>
                </a:solidFill>
                <a:latin typeface="+mn-lt"/>
                <a:ea typeface="+mn-ea"/>
                <a:cs typeface="+mn-cs"/>
              </a:rPr>
              <a:t>ControllerFactory</a:t>
            </a:r>
            <a:r>
              <a:rPr lang="en-US" sz="1200" b="1" kern="1200" dirty="0" smtClean="0">
                <a:solidFill>
                  <a:schemeClr val="tx1"/>
                </a:solidFill>
                <a:latin typeface="+mn-lt"/>
                <a:ea typeface="+mn-ea"/>
                <a:cs typeface="+mn-cs"/>
              </a:rPr>
              <a:t>());</a:t>
            </a:r>
          </a:p>
          <a:p>
            <a:pPr lvl="6"/>
            <a:r>
              <a:rPr lang="en-US" sz="1200" b="1" kern="1200" dirty="0" smtClean="0">
                <a:solidFill>
                  <a:schemeClr val="tx1"/>
                </a:solidFill>
                <a:latin typeface="+mn-lt"/>
                <a:ea typeface="+mn-ea"/>
                <a:cs typeface="+mn-cs"/>
              </a:rPr>
              <a:t>        }</a:t>
            </a:r>
          </a:p>
          <a:p>
            <a:pPr lvl="6"/>
            <a:r>
              <a:rPr lang="en-US" sz="1200" kern="1200" baseline="0" dirty="0" smtClean="0">
                <a:solidFill>
                  <a:schemeClr val="tx1"/>
                </a:solidFill>
                <a:latin typeface="+mn-lt"/>
                <a:ea typeface="+mn-ea"/>
                <a:cs typeface="+mn-cs"/>
              </a:rPr>
              <a:t>	</a:t>
            </a:r>
          </a:p>
          <a:p>
            <a:pPr lvl="6"/>
            <a:r>
              <a:rPr lang="en-US" sz="1200" b="1" kern="1200" baseline="0" dirty="0" err="1" smtClean="0">
                <a:solidFill>
                  <a:schemeClr val="tx1"/>
                </a:solidFill>
                <a:latin typeface="+mn-lt"/>
                <a:ea typeface="+mn-ea"/>
                <a:cs typeface="+mn-cs"/>
              </a:rPr>
              <a:t>SetControllerFactory</a:t>
            </a:r>
            <a:r>
              <a:rPr lang="en-US" sz="1200" b="1" kern="1200" baseline="0" dirty="0" smtClean="0">
                <a:solidFill>
                  <a:schemeClr val="tx1"/>
                </a:solidFill>
                <a:latin typeface="+mn-lt"/>
                <a:ea typeface="+mn-ea"/>
                <a:cs typeface="+mn-cs"/>
              </a:rPr>
              <a:t>();     **** After </a:t>
            </a:r>
            <a:r>
              <a:rPr lang="en-US" sz="1200" b="1" kern="1200" baseline="0" dirty="0" err="1" smtClean="0">
                <a:solidFill>
                  <a:schemeClr val="tx1"/>
                </a:solidFill>
                <a:latin typeface="+mn-lt"/>
                <a:ea typeface="+mn-ea"/>
                <a:cs typeface="+mn-cs"/>
              </a:rPr>
              <a:t>WireUpDependencyInjection</a:t>
            </a:r>
            <a:r>
              <a:rPr lang="en-US" sz="1200" b="1" kern="1200" baseline="0" dirty="0" smtClean="0">
                <a:solidFill>
                  <a:schemeClr val="tx1"/>
                </a:solidFill>
                <a:latin typeface="+mn-lt"/>
                <a:ea typeface="+mn-ea"/>
                <a:cs typeface="+mn-cs"/>
              </a:rPr>
              <a:t>();</a:t>
            </a:r>
            <a:endParaRPr lang="en-US" sz="2400" b="1" baseline="0" dirty="0" smtClean="0"/>
          </a:p>
          <a:p>
            <a:pPr marL="2114550" lvl="4" indent="-285750" algn="l">
              <a:buFontTx/>
              <a:buChar char="-"/>
            </a:pPr>
            <a:r>
              <a:rPr lang="en-US" sz="1400" baseline="0" dirty="0" smtClean="0"/>
              <a:t>And then change the Customer Controller to accept the 2 dependencies as inputs</a:t>
            </a:r>
          </a:p>
          <a:p>
            <a:pPr marL="2114550" lvl="4" indent="-285750" algn="l">
              <a:buFontTx/>
              <a:buChar char="-"/>
            </a:pPr>
            <a:r>
              <a:rPr lang="en-US" sz="1400" baseline="0" dirty="0" smtClean="0"/>
              <a:t>That’s it the combination of ASP.NET MVC and having a StructureMap container in our Controller Factory allows our controllers to automatically resolve their dependencies!</a:t>
            </a:r>
          </a:p>
          <a:p>
            <a:pPr marL="2114550" lvl="4" indent="-285750" algn="l">
              <a:buFontTx/>
              <a:buChar char="-"/>
            </a:pPr>
            <a:r>
              <a:rPr lang="en-US" sz="1400" baseline="0" dirty="0" smtClean="0"/>
              <a:t>Set a breakpoint in </a:t>
            </a:r>
            <a:r>
              <a:rPr lang="en-US" sz="1400" baseline="0" dirty="0" err="1" smtClean="0"/>
              <a:t>CustomerController.Index</a:t>
            </a:r>
            <a:r>
              <a:rPr lang="en-US" sz="1400" baseline="0" dirty="0" smtClean="0"/>
              <a:t> to prove it.</a:t>
            </a:r>
          </a:p>
          <a:p>
            <a:pPr marL="1200150" lvl="2" indent="-285750" algn="l">
              <a:buFontTx/>
              <a:buChar char="-"/>
            </a:pPr>
            <a:endParaRPr lang="en-US" sz="1400" baseline="0" dirty="0" smtClean="0"/>
          </a:p>
          <a:p>
            <a:pPr marL="1200150" lvl="2" indent="-285750" algn="l">
              <a:buFontTx/>
              <a:buChar char="-"/>
            </a:pPr>
            <a:endParaRPr lang="en-US" sz="1400" baseline="0" dirty="0" smtClean="0"/>
          </a:p>
          <a:p>
            <a:pPr marL="342900" lvl="0" indent="-342900" algn="l">
              <a:buFontTx/>
              <a:buAutoNum type="arabicPeriod" startAt="2"/>
            </a:pPr>
            <a:r>
              <a:rPr lang="en-US" sz="1400" b="1" i="1" baseline="0" dirty="0" smtClean="0"/>
              <a:t>Testing the Controller</a:t>
            </a:r>
          </a:p>
          <a:p>
            <a:pPr marL="742950" lvl="1" indent="-285750" algn="l">
              <a:buFontTx/>
              <a:buChar char="-"/>
            </a:pPr>
            <a:r>
              <a:rPr lang="en-US" sz="1400" b="0" i="0" baseline="0" dirty="0" smtClean="0"/>
              <a:t>Open the controller test class, talk about the usage of fakes</a:t>
            </a:r>
          </a:p>
          <a:p>
            <a:pPr marL="742950" lvl="1" indent="-285750" algn="l">
              <a:buFontTx/>
              <a:buChar char="-"/>
            </a:pPr>
            <a:r>
              <a:rPr lang="en-US" sz="1400" b="0" i="0" baseline="0" dirty="0" smtClean="0"/>
              <a:t>In order to test that the correct view is being returned or we are redirecting as necessary or the correct model is being returned we could write some really ugly low-level code that interrogates the controller context…or we could use MVCContrib</a:t>
            </a:r>
          </a:p>
          <a:p>
            <a:pPr marL="742950" lvl="1" indent="-285750" algn="l">
              <a:buFontTx/>
              <a:buChar char="-"/>
            </a:pPr>
            <a:r>
              <a:rPr lang="en-US" sz="1400" b="0" i="0" baseline="0" dirty="0" smtClean="0"/>
              <a:t>NuGet MvcContrib.MVC3.TestHelper (don’t install – already installed)</a:t>
            </a:r>
          </a:p>
          <a:p>
            <a:pPr marL="742950" lvl="1" indent="-285750" algn="l">
              <a:buFontTx/>
              <a:buChar char="-"/>
            </a:pPr>
            <a:r>
              <a:rPr lang="en-US" sz="1400" b="0" i="0" baseline="0" dirty="0" smtClean="0"/>
              <a:t>So let’s test that our Index controller method returns a view named “Index”</a:t>
            </a:r>
          </a:p>
          <a:p>
            <a:pPr marL="1200150" lvl="2" indent="-285750" algn="l">
              <a:buFontTx/>
              <a:buChar char="-"/>
            </a:pPr>
            <a:r>
              <a:rPr lang="en-US" sz="1400" b="1" i="0" baseline="0" dirty="0" smtClean="0"/>
              <a:t>[</a:t>
            </a:r>
            <a:r>
              <a:rPr lang="en-US" sz="1400" b="1" i="0" baseline="0" dirty="0" err="1" smtClean="0"/>
              <a:t>TestMethod</a:t>
            </a:r>
            <a:r>
              <a:rPr lang="en-US" sz="1400" b="1" i="0" baseline="0" dirty="0" smtClean="0"/>
              <a:t>]</a:t>
            </a:r>
          </a:p>
          <a:p>
            <a:pPr marL="1200150" lvl="2" indent="-285750" algn="l">
              <a:buFontTx/>
              <a:buChar char="-"/>
            </a:pPr>
            <a:r>
              <a:rPr lang="en-US" sz="1400" b="1" i="0" baseline="0" dirty="0" smtClean="0"/>
              <a:t>        public void </a:t>
            </a:r>
            <a:r>
              <a:rPr lang="en-US" sz="1400" b="1" i="0" baseline="0" dirty="0" err="1" smtClean="0"/>
              <a:t>Index_ShouldReturn_ViewNamed_Index</a:t>
            </a:r>
            <a:r>
              <a:rPr lang="en-US" sz="1400" b="1" i="0" baseline="0" dirty="0" smtClean="0"/>
              <a:t>() {</a:t>
            </a:r>
          </a:p>
          <a:p>
            <a:pPr marL="1200150" lvl="2" indent="-285750" algn="l">
              <a:buFontTx/>
              <a:buChar char="-"/>
            </a:pPr>
            <a:r>
              <a:rPr lang="en-US" sz="1400" b="1" i="0" baseline="0" dirty="0" smtClean="0"/>
              <a:t>            //Arrange</a:t>
            </a:r>
          </a:p>
          <a:p>
            <a:pPr marL="1200150" lvl="2" indent="-285750" algn="l">
              <a:buFontTx/>
              <a:buChar char="-"/>
            </a:pPr>
            <a:r>
              <a:rPr lang="en-US" sz="1400" b="1" i="0" baseline="0" dirty="0" smtClean="0"/>
              <a:t>            </a:t>
            </a:r>
            <a:r>
              <a:rPr lang="en-US" sz="1400" b="1" i="0" baseline="0" dirty="0" err="1" smtClean="0"/>
              <a:t>CustomerController</a:t>
            </a:r>
            <a:r>
              <a:rPr lang="en-US" sz="1400" b="1" i="0" baseline="0" dirty="0" smtClean="0"/>
              <a:t> controller = new </a:t>
            </a:r>
            <a:r>
              <a:rPr lang="en-US" sz="1400" b="1" i="0" baseline="0" dirty="0" err="1" smtClean="0"/>
              <a:t>CustomerController</a:t>
            </a:r>
            <a:r>
              <a:rPr lang="en-US" sz="1400" b="1" i="0" baseline="0" dirty="0" smtClean="0"/>
              <a:t>(_</a:t>
            </a:r>
            <a:r>
              <a:rPr lang="en-US" sz="1400" b="1" i="0" baseline="0" dirty="0" err="1" smtClean="0"/>
              <a:t>loggingService</a:t>
            </a:r>
            <a:r>
              <a:rPr lang="en-US" sz="1400" b="1" i="0" baseline="0" dirty="0" smtClean="0"/>
              <a:t>, _</a:t>
            </a:r>
            <a:r>
              <a:rPr lang="en-US" sz="1400" b="1" i="0" baseline="0" dirty="0" err="1" smtClean="0"/>
              <a:t>customerService</a:t>
            </a:r>
            <a:r>
              <a:rPr lang="en-US" sz="1400" b="1" i="0" baseline="0" dirty="0" smtClean="0"/>
              <a:t>);</a:t>
            </a:r>
          </a:p>
          <a:p>
            <a:pPr marL="1200150" lvl="2" indent="-285750" algn="l">
              <a:buFontTx/>
              <a:buChar char="-"/>
            </a:pPr>
            <a:r>
              <a:rPr lang="en-US" sz="1400" b="1" i="0" baseline="0" dirty="0" smtClean="0"/>
              <a:t>            //Act</a:t>
            </a:r>
          </a:p>
          <a:p>
            <a:pPr marL="1200150" lvl="2" indent="-285750" algn="l">
              <a:buFontTx/>
              <a:buChar char="-"/>
            </a:pPr>
            <a:r>
              <a:rPr lang="en-US" sz="1400" b="1" i="0" baseline="0" dirty="0" smtClean="0"/>
              <a:t>            </a:t>
            </a:r>
            <a:r>
              <a:rPr lang="en-US" sz="1400" b="1" i="0" baseline="0" dirty="0" err="1" smtClean="0"/>
              <a:t>ActionResult</a:t>
            </a:r>
            <a:r>
              <a:rPr lang="en-US" sz="1400" b="1" i="0" baseline="0" dirty="0" smtClean="0"/>
              <a:t> result = </a:t>
            </a:r>
            <a:r>
              <a:rPr lang="en-US" sz="1400" b="1" i="0" baseline="0" dirty="0" err="1" smtClean="0"/>
              <a:t>controller.Index</a:t>
            </a:r>
            <a:r>
              <a:rPr lang="en-US" sz="1400" b="1" i="0" baseline="0" dirty="0" smtClean="0"/>
              <a:t>(1);</a:t>
            </a:r>
          </a:p>
          <a:p>
            <a:pPr marL="1200150" lvl="2" indent="-285750" algn="l">
              <a:buFontTx/>
              <a:buChar char="-"/>
            </a:pPr>
            <a:r>
              <a:rPr lang="en-US" sz="1400" b="1" i="0" baseline="0" dirty="0" smtClean="0"/>
              <a:t>            //Assert</a:t>
            </a:r>
          </a:p>
          <a:p>
            <a:pPr marL="1200150" lvl="2" indent="-285750" algn="l">
              <a:buFontTx/>
              <a:buChar char="-"/>
            </a:pPr>
            <a:r>
              <a:rPr lang="en-US" sz="1400" b="1" i="0" baseline="0" dirty="0" smtClean="0"/>
              <a:t>            </a:t>
            </a:r>
            <a:r>
              <a:rPr lang="en-US" sz="1400" b="1" i="0" baseline="0" dirty="0" err="1" smtClean="0"/>
              <a:t>result.AssertViewRendered</a:t>
            </a:r>
            <a:r>
              <a:rPr lang="en-US" sz="1400" b="1" i="0" baseline="0" dirty="0" smtClean="0"/>
              <a:t>().</a:t>
            </a:r>
            <a:r>
              <a:rPr lang="en-US" sz="1400" b="1" i="0" baseline="0" dirty="0" err="1" smtClean="0"/>
              <a:t>ForView</a:t>
            </a:r>
            <a:r>
              <a:rPr lang="en-US" sz="1400" b="1" i="0" baseline="0" dirty="0" smtClean="0"/>
              <a:t>("Index");</a:t>
            </a:r>
          </a:p>
          <a:p>
            <a:pPr marL="1200150" lvl="2" indent="-285750" algn="l">
              <a:buFontTx/>
              <a:buChar char="-"/>
            </a:pPr>
            <a:r>
              <a:rPr lang="en-US" sz="1400" b="1" i="0" baseline="0" dirty="0" smtClean="0"/>
              <a:t>        }</a:t>
            </a:r>
          </a:p>
          <a:p>
            <a:pPr marL="742950" lvl="1" indent="-285750" algn="l">
              <a:buFontTx/>
              <a:buChar char="-"/>
            </a:pPr>
            <a:r>
              <a:rPr lang="en-US" sz="1400" b="0" i="0" baseline="0" dirty="0" smtClean="0"/>
              <a:t>And now we can write a test to make sure the model being returned is the correct type</a:t>
            </a:r>
          </a:p>
          <a:p>
            <a:pPr marL="1200150" lvl="2" indent="-285750" algn="l">
              <a:buFontTx/>
              <a:buChar char="-"/>
            </a:pPr>
            <a:r>
              <a:rPr lang="en-US" sz="1400" b="1" i="0" baseline="0" dirty="0" smtClean="0"/>
              <a:t>[</a:t>
            </a:r>
            <a:r>
              <a:rPr lang="en-US" sz="1400" b="1" i="0" baseline="0" dirty="0" err="1" smtClean="0"/>
              <a:t>TestMethod</a:t>
            </a:r>
            <a:r>
              <a:rPr lang="en-US" sz="1400" b="1" i="0" baseline="0" dirty="0" smtClean="0"/>
              <a:t>]</a:t>
            </a:r>
          </a:p>
          <a:p>
            <a:pPr marL="1200150" lvl="2" indent="-285750" algn="l">
              <a:buFontTx/>
              <a:buChar char="-"/>
            </a:pPr>
            <a:r>
              <a:rPr lang="en-US" sz="1400" b="1" i="0" baseline="0" dirty="0" smtClean="0"/>
              <a:t>        public void </a:t>
            </a:r>
            <a:r>
              <a:rPr lang="en-US" sz="1400" b="1" i="0" baseline="0" dirty="0" err="1" smtClean="0"/>
              <a:t>Index_ShouldReturn_ViewWithModelofType_Customer</a:t>
            </a:r>
            <a:r>
              <a:rPr lang="en-US" sz="1400" b="1" i="0" baseline="0" dirty="0" smtClean="0"/>
              <a:t>() {</a:t>
            </a:r>
          </a:p>
          <a:p>
            <a:pPr marL="1200150" lvl="2" indent="-285750" algn="l">
              <a:buFontTx/>
              <a:buChar char="-"/>
            </a:pPr>
            <a:r>
              <a:rPr lang="en-US" sz="1400" b="1" i="0" baseline="0" dirty="0" smtClean="0"/>
              <a:t>            //Arrange</a:t>
            </a:r>
          </a:p>
          <a:p>
            <a:pPr marL="1200150" lvl="2" indent="-285750" algn="l">
              <a:buFontTx/>
              <a:buChar char="-"/>
            </a:pPr>
            <a:r>
              <a:rPr lang="en-US" sz="1400" b="1" i="0" baseline="0" dirty="0" smtClean="0"/>
              <a:t>            </a:t>
            </a:r>
            <a:r>
              <a:rPr lang="en-US" sz="1400" b="1" i="0" baseline="0" dirty="0" err="1" smtClean="0"/>
              <a:t>CustomerController</a:t>
            </a:r>
            <a:r>
              <a:rPr lang="en-US" sz="1400" b="1" i="0" baseline="0" dirty="0" smtClean="0"/>
              <a:t> controller = new </a:t>
            </a:r>
            <a:r>
              <a:rPr lang="en-US" sz="1400" b="1" i="0" baseline="0" dirty="0" err="1" smtClean="0"/>
              <a:t>CustomerController</a:t>
            </a:r>
            <a:r>
              <a:rPr lang="en-US" sz="1400" b="1" i="0" baseline="0" dirty="0" smtClean="0"/>
              <a:t>(_</a:t>
            </a:r>
            <a:r>
              <a:rPr lang="en-US" sz="1400" b="1" i="0" baseline="0" dirty="0" err="1" smtClean="0"/>
              <a:t>loggingService</a:t>
            </a:r>
            <a:r>
              <a:rPr lang="en-US" sz="1400" b="1" i="0" baseline="0" dirty="0" smtClean="0"/>
              <a:t>, _</a:t>
            </a:r>
            <a:r>
              <a:rPr lang="en-US" sz="1400" b="1" i="0" baseline="0" dirty="0" err="1" smtClean="0"/>
              <a:t>customerService</a:t>
            </a:r>
            <a:r>
              <a:rPr lang="en-US" sz="1400" b="1" i="0" baseline="0" dirty="0" smtClean="0"/>
              <a:t>);</a:t>
            </a:r>
          </a:p>
          <a:p>
            <a:pPr marL="1200150" lvl="2" indent="-285750" algn="l">
              <a:buFontTx/>
              <a:buChar char="-"/>
            </a:pPr>
            <a:r>
              <a:rPr lang="en-US" sz="1400" b="1" i="0" baseline="0" dirty="0" smtClean="0"/>
              <a:t>            //Act</a:t>
            </a:r>
          </a:p>
          <a:p>
            <a:pPr marL="1200150" lvl="2" indent="-285750" algn="l">
              <a:buFontTx/>
              <a:buChar char="-"/>
            </a:pPr>
            <a:r>
              <a:rPr lang="en-US" sz="1400" b="1" i="0" baseline="0" dirty="0" smtClean="0"/>
              <a:t>            </a:t>
            </a:r>
            <a:r>
              <a:rPr lang="en-US" sz="1400" b="1" i="0" baseline="0" dirty="0" err="1" smtClean="0"/>
              <a:t>ActionResult</a:t>
            </a:r>
            <a:r>
              <a:rPr lang="en-US" sz="1400" b="1" i="0" baseline="0" dirty="0" smtClean="0"/>
              <a:t> result = </a:t>
            </a:r>
            <a:r>
              <a:rPr lang="en-US" sz="1400" b="1" i="0" baseline="0" dirty="0" err="1" smtClean="0"/>
              <a:t>controller.Index</a:t>
            </a:r>
            <a:r>
              <a:rPr lang="en-US" sz="1400" b="1" i="0" baseline="0" dirty="0" smtClean="0"/>
              <a:t>(1);</a:t>
            </a:r>
          </a:p>
          <a:p>
            <a:pPr marL="1200150" lvl="2" indent="-285750" algn="l">
              <a:buFontTx/>
              <a:buChar char="-"/>
            </a:pPr>
            <a:r>
              <a:rPr lang="en-US" sz="1400" b="1" i="0" baseline="0" dirty="0" smtClean="0"/>
              <a:t>            //Assert</a:t>
            </a:r>
          </a:p>
          <a:p>
            <a:pPr marL="1200150" lvl="2" indent="-285750" algn="l">
              <a:buFontTx/>
              <a:buChar char="-"/>
            </a:pPr>
            <a:r>
              <a:rPr lang="en-US" sz="1400" b="1" i="0" baseline="0" dirty="0" smtClean="0"/>
              <a:t>            </a:t>
            </a:r>
            <a:r>
              <a:rPr lang="en-US" sz="1400" b="1" i="0" baseline="0" dirty="0" err="1" smtClean="0"/>
              <a:t>Assert.IsInstanceOfType</a:t>
            </a:r>
            <a:r>
              <a:rPr lang="en-US" sz="1400" b="1" i="0" baseline="0" dirty="0" smtClean="0"/>
              <a:t>(((</a:t>
            </a:r>
            <a:r>
              <a:rPr lang="en-US" sz="1400" b="1" i="0" baseline="0" dirty="0" err="1" smtClean="0"/>
              <a:t>ViewResult</a:t>
            </a:r>
            <a:r>
              <a:rPr lang="en-US" sz="1400" b="1" i="0" baseline="0" dirty="0" smtClean="0"/>
              <a:t>) result).Model, </a:t>
            </a:r>
            <a:r>
              <a:rPr lang="en-US" sz="1400" b="1" i="0" baseline="0" dirty="0" err="1" smtClean="0"/>
              <a:t>typeof</a:t>
            </a:r>
            <a:r>
              <a:rPr lang="en-US" sz="1400" b="1" i="0" baseline="0" dirty="0" smtClean="0"/>
              <a:t> (</a:t>
            </a:r>
            <a:r>
              <a:rPr lang="en-US" sz="1400" b="1" i="0" baseline="0" dirty="0" err="1" smtClean="0"/>
              <a:t>Common.Domain.Customer</a:t>
            </a:r>
            <a:r>
              <a:rPr lang="en-US" sz="1400" b="1" i="0" baseline="0" dirty="0" smtClean="0"/>
              <a:t>));</a:t>
            </a:r>
          </a:p>
          <a:p>
            <a:pPr marL="1200150" lvl="2" indent="-285750" algn="l">
              <a:buFontTx/>
              <a:buChar char="-"/>
            </a:pPr>
            <a:r>
              <a:rPr lang="en-US" sz="1400" b="1" i="0" baseline="0" dirty="0" smtClean="0"/>
              <a:t>        }</a:t>
            </a:r>
          </a:p>
          <a:p>
            <a:pPr marL="742950" lvl="1" indent="-285750" algn="l">
              <a:buFontTx/>
              <a:buChar char="-"/>
            </a:pPr>
            <a:r>
              <a:rPr lang="en-US" sz="1400" b="0" i="0" baseline="0" dirty="0" smtClean="0"/>
              <a:t>Assert…blah </a:t>
            </a:r>
            <a:r>
              <a:rPr lang="en-US" sz="1400" b="0" i="0" baseline="0" dirty="0" err="1" smtClean="0"/>
              <a:t>blah</a:t>
            </a:r>
            <a:r>
              <a:rPr lang="en-US" sz="1400" b="0" i="0" baseline="0" dirty="0" smtClean="0"/>
              <a:t> </a:t>
            </a:r>
            <a:r>
              <a:rPr lang="en-US" sz="1400" b="0" i="0" baseline="0" dirty="0" err="1" smtClean="0"/>
              <a:t>blah</a:t>
            </a:r>
            <a:r>
              <a:rPr lang="en-US" sz="1400" b="0" i="0" baseline="0" dirty="0" smtClean="0"/>
              <a:t>, hard to read!</a:t>
            </a:r>
          </a:p>
          <a:p>
            <a:pPr marL="742950" lvl="1" indent="-285750" algn="l">
              <a:buFontTx/>
              <a:buChar char="-"/>
            </a:pPr>
            <a:r>
              <a:rPr lang="en-US" sz="1400" b="0" i="0" baseline="0" dirty="0" smtClean="0"/>
              <a:t>Should Assertion Library – user readable assertions</a:t>
            </a:r>
          </a:p>
          <a:p>
            <a:pPr marL="1200150" lvl="2" indent="-285750" algn="l">
              <a:buFontTx/>
              <a:buChar char="-"/>
            </a:pP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ViewResult</a:t>
            </a:r>
            <a:r>
              <a:rPr lang="en-US" sz="1200" b="1" kern="1200" dirty="0" smtClean="0">
                <a:solidFill>
                  <a:schemeClr val="tx1"/>
                </a:solidFill>
                <a:latin typeface="+mn-lt"/>
                <a:ea typeface="+mn-ea"/>
                <a:cs typeface="+mn-cs"/>
              </a:rPr>
              <a:t>) result).</a:t>
            </a:r>
            <a:r>
              <a:rPr lang="en-US" sz="1200" b="1" kern="1200" dirty="0" err="1" smtClean="0">
                <a:solidFill>
                  <a:schemeClr val="tx1"/>
                </a:solidFill>
                <a:latin typeface="+mn-lt"/>
                <a:ea typeface="+mn-ea"/>
                <a:cs typeface="+mn-cs"/>
              </a:rPr>
              <a:t>Model.ShouldBeType</a:t>
            </a:r>
            <a:r>
              <a:rPr lang="en-US" sz="1200" b="1" kern="1200" dirty="0" smtClean="0">
                <a:solidFill>
                  <a:schemeClr val="tx1"/>
                </a:solidFill>
                <a:latin typeface="+mn-lt"/>
                <a:ea typeface="+mn-ea"/>
                <a:cs typeface="+mn-cs"/>
              </a:rPr>
              <a:t>&lt;</a:t>
            </a:r>
            <a:r>
              <a:rPr lang="en-US" sz="1200" b="1" kern="1200" dirty="0" err="1" smtClean="0">
                <a:solidFill>
                  <a:schemeClr val="tx1"/>
                </a:solidFill>
                <a:latin typeface="+mn-lt"/>
                <a:ea typeface="+mn-ea"/>
                <a:cs typeface="+mn-cs"/>
              </a:rPr>
              <a:t>Common.Domain.Customer</a:t>
            </a:r>
            <a:r>
              <a:rPr lang="en-US" sz="1200" b="1" kern="1200" dirty="0" smtClean="0">
                <a:solidFill>
                  <a:schemeClr val="tx1"/>
                </a:solidFill>
                <a:latin typeface="+mn-lt"/>
                <a:ea typeface="+mn-ea"/>
                <a:cs typeface="+mn-cs"/>
              </a:rPr>
              <a:t>&gt;();</a:t>
            </a:r>
          </a:p>
          <a:p>
            <a:pPr marL="742950" lvl="1" indent="-285750" algn="l">
              <a:buFontTx/>
              <a:buChar char="-"/>
            </a:pPr>
            <a:r>
              <a:rPr lang="en-US" sz="1200" kern="1200" dirty="0" smtClean="0">
                <a:solidFill>
                  <a:schemeClr val="tx1"/>
                </a:solidFill>
                <a:latin typeface="+mn-lt"/>
                <a:ea typeface="+mn-ea"/>
                <a:cs typeface="+mn-cs"/>
              </a:rPr>
              <a:t>Lastly we can test the redirect on our Post</a:t>
            </a: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TestMethod</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public void IndexPost_ShouldRedirectTo_Step2() {</a:t>
            </a:r>
          </a:p>
          <a:p>
            <a:r>
              <a:rPr lang="en-US" sz="1200" b="1" kern="1200" dirty="0" smtClean="0">
                <a:solidFill>
                  <a:schemeClr val="tx1"/>
                </a:solidFill>
                <a:latin typeface="+mn-lt"/>
                <a:ea typeface="+mn-ea"/>
                <a:cs typeface="+mn-cs"/>
              </a:rPr>
              <a:t>	    //Arrange</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CustomerController</a:t>
            </a:r>
            <a:r>
              <a:rPr lang="en-US" sz="1200" b="1" kern="1200" dirty="0" smtClean="0">
                <a:solidFill>
                  <a:schemeClr val="tx1"/>
                </a:solidFill>
                <a:latin typeface="+mn-lt"/>
                <a:ea typeface="+mn-ea"/>
                <a:cs typeface="+mn-cs"/>
              </a:rPr>
              <a:t> controller = new </a:t>
            </a:r>
            <a:r>
              <a:rPr lang="en-US" sz="1200" b="1" kern="1200" dirty="0" err="1" smtClean="0">
                <a:solidFill>
                  <a:schemeClr val="tx1"/>
                </a:solidFill>
                <a:latin typeface="+mn-lt"/>
                <a:ea typeface="+mn-ea"/>
                <a:cs typeface="+mn-cs"/>
              </a:rPr>
              <a:t>CustomerController</a:t>
            </a:r>
            <a:r>
              <a:rPr lang="en-US" sz="1200" b="1" kern="1200" dirty="0" smtClean="0">
                <a:solidFill>
                  <a:schemeClr val="tx1"/>
                </a:solidFill>
                <a:latin typeface="+mn-lt"/>
                <a:ea typeface="+mn-ea"/>
                <a:cs typeface="+mn-cs"/>
              </a:rPr>
              <a:t>(_</a:t>
            </a:r>
            <a:r>
              <a:rPr lang="en-US" sz="1200" b="1" kern="1200" dirty="0" err="1" smtClean="0">
                <a:solidFill>
                  <a:schemeClr val="tx1"/>
                </a:solidFill>
                <a:latin typeface="+mn-lt"/>
                <a:ea typeface="+mn-ea"/>
                <a:cs typeface="+mn-cs"/>
              </a:rPr>
              <a:t>loggingServiceFake</a:t>
            </a:r>
            <a:r>
              <a:rPr lang="en-US" sz="1200" b="1" kern="1200" dirty="0" smtClean="0">
                <a:solidFill>
                  <a:schemeClr val="tx1"/>
                </a:solidFill>
                <a:latin typeface="+mn-lt"/>
                <a:ea typeface="+mn-ea"/>
                <a:cs typeface="+mn-cs"/>
              </a:rPr>
              <a:t>, _</a:t>
            </a:r>
            <a:r>
              <a:rPr lang="en-US" sz="1200" b="1" kern="1200" dirty="0" err="1" smtClean="0">
                <a:solidFill>
                  <a:schemeClr val="tx1"/>
                </a:solidFill>
                <a:latin typeface="+mn-lt"/>
                <a:ea typeface="+mn-ea"/>
                <a:cs typeface="+mn-cs"/>
              </a:rPr>
              <a:t>customerServiceFake</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//Act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ActionResult</a:t>
            </a:r>
            <a:r>
              <a:rPr lang="en-US" sz="1200" b="1" kern="1200" dirty="0" smtClean="0">
                <a:solidFill>
                  <a:schemeClr val="tx1"/>
                </a:solidFill>
                <a:latin typeface="+mn-lt"/>
                <a:ea typeface="+mn-ea"/>
                <a:cs typeface="+mn-cs"/>
              </a:rPr>
              <a:t> result = </a:t>
            </a:r>
            <a:r>
              <a:rPr lang="en-US" sz="1200" b="1" kern="1200" dirty="0" err="1" smtClean="0">
                <a:solidFill>
                  <a:schemeClr val="tx1"/>
                </a:solidFill>
                <a:latin typeface="+mn-lt"/>
                <a:ea typeface="+mn-ea"/>
                <a:cs typeface="+mn-cs"/>
              </a:rPr>
              <a:t>controller.Index</a:t>
            </a:r>
            <a:r>
              <a:rPr lang="en-US" sz="1200" b="1" kern="1200" dirty="0" smtClean="0">
                <a:solidFill>
                  <a:schemeClr val="tx1"/>
                </a:solidFill>
                <a:latin typeface="+mn-lt"/>
                <a:ea typeface="+mn-ea"/>
                <a:cs typeface="+mn-cs"/>
              </a:rPr>
              <a:t>(new </a:t>
            </a:r>
            <a:r>
              <a:rPr lang="en-US" sz="1200" b="1" kern="1200" dirty="0" err="1" smtClean="0">
                <a:solidFill>
                  <a:schemeClr val="tx1"/>
                </a:solidFill>
                <a:latin typeface="+mn-lt"/>
                <a:ea typeface="+mn-ea"/>
                <a:cs typeface="+mn-cs"/>
              </a:rPr>
              <a:t>Common.Domain.Customer</a:t>
            </a:r>
            <a:r>
              <a:rPr lang="en-US" sz="1200" b="1" kern="1200" dirty="0" smtClean="0">
                <a:solidFill>
                  <a:schemeClr val="tx1"/>
                </a:solidFill>
                <a:latin typeface="+mn-lt"/>
                <a:ea typeface="+mn-ea"/>
                <a:cs typeface="+mn-cs"/>
              </a:rPr>
              <a:t> {Id = 1});</a:t>
            </a:r>
          </a:p>
          <a:p>
            <a:r>
              <a:rPr lang="en-US" sz="1200" b="1" kern="1200" dirty="0" smtClean="0">
                <a:solidFill>
                  <a:schemeClr val="tx1"/>
                </a:solidFill>
                <a:latin typeface="+mn-lt"/>
                <a:ea typeface="+mn-ea"/>
                <a:cs typeface="+mn-cs"/>
              </a:rPr>
              <a:t>	    //Assert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result.AssertActionRedirect</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ToAction</a:t>
            </a:r>
            <a:r>
              <a:rPr lang="en-US" sz="1200" b="1" kern="1200" dirty="0" smtClean="0">
                <a:solidFill>
                  <a:schemeClr val="tx1"/>
                </a:solidFill>
                <a:latin typeface="+mn-lt"/>
                <a:ea typeface="+mn-ea"/>
                <a:cs typeface="+mn-cs"/>
              </a:rPr>
              <a:t>("Step2");</a:t>
            </a:r>
          </a:p>
          <a:p>
            <a:r>
              <a:rPr lang="en-US" sz="1200" b="1" kern="1200" dirty="0" smtClean="0">
                <a:solidFill>
                  <a:schemeClr val="tx1"/>
                </a:solidFill>
                <a:latin typeface="+mn-lt"/>
                <a:ea typeface="+mn-ea"/>
                <a:cs typeface="+mn-cs"/>
              </a:rPr>
              <a:t>	}</a:t>
            </a:r>
            <a:endParaRPr lang="en-US" sz="2000" b="1" kern="1200" dirty="0" smtClean="0">
              <a:solidFill>
                <a:schemeClr val="tx1"/>
              </a:solidFill>
              <a:latin typeface="+mn-lt"/>
              <a:ea typeface="+mn-ea"/>
              <a:cs typeface="+mn-cs"/>
            </a:endParaRPr>
          </a:p>
          <a:p>
            <a:pPr marL="742950" lvl="1" indent="-285750" algn="l">
              <a:buFontTx/>
              <a:buChar char="-"/>
            </a:pPr>
            <a:endParaRPr lang="en-US" sz="1400" b="0" i="0" baseline="0" dirty="0" smtClean="0"/>
          </a:p>
          <a:p>
            <a:pPr marL="342900" lvl="0" indent="-342900" algn="l">
              <a:buFontTx/>
              <a:buAutoNum type="arabicPeriod" startAt="2"/>
            </a:pPr>
            <a:endParaRPr lang="en-US" sz="1400" baseline="0" dirty="0" smtClean="0"/>
          </a:p>
          <a:p>
            <a:pPr marL="285750" lvl="0" indent="-285750" algn="l">
              <a:buFontTx/>
              <a:buChar char="-"/>
            </a:pPr>
            <a:endParaRPr lang="en-US" sz="1400" baseline="0" dirty="0" smtClean="0"/>
          </a:p>
          <a:p>
            <a:pPr marL="285750" lvl="0" indent="-285750" algn="l">
              <a:buFontTx/>
              <a:buChar char="-"/>
            </a:pPr>
            <a:endParaRPr lang="en-US" sz="1400" baseline="0" dirty="0" smtClean="0"/>
          </a:p>
          <a:p>
            <a:pPr marL="2114550" lvl="4"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800100" lvl="1" indent="-342900" algn="l">
              <a:buFont typeface="Arial" pitchFamily="34" charset="0"/>
              <a:buAutoNum type="alphaLcPeriod"/>
            </a:pPr>
            <a:endParaRPr lang="en-US" sz="1400" baseline="0" dirty="0" smtClean="0"/>
          </a:p>
          <a:p>
            <a:endParaRPr lang="en-US" sz="2000" dirty="0" smtClean="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23</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smtClean="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24</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l">
              <a:buFont typeface="Arial" pitchFamily="34" charset="0"/>
              <a:buAutoNum type="arabicPeriod"/>
            </a:pPr>
            <a:r>
              <a:rPr lang="en-US" sz="1400" b="1" i="1" baseline="0" dirty="0" smtClean="0"/>
              <a:t>Automated UI Testing w/ WatiN</a:t>
            </a:r>
          </a:p>
          <a:p>
            <a:pPr marL="800100" lvl="1" indent="-342900" algn="l">
              <a:buFont typeface="Arial" pitchFamily="34" charset="0"/>
              <a:buAutoNum type="arabicPeriod"/>
            </a:pPr>
            <a:r>
              <a:rPr lang="en-US" sz="1400" baseline="0" dirty="0" smtClean="0"/>
              <a:t>Already done – but tell them : Install via NuGet and </a:t>
            </a:r>
            <a:r>
              <a:rPr lang="en-US" sz="1400" b="1" baseline="0" dirty="0" smtClean="0"/>
              <a:t>Change the </a:t>
            </a:r>
            <a:r>
              <a:rPr lang="en-US" sz="1400" b="1" baseline="0" dirty="0" err="1" smtClean="0"/>
              <a:t>EmbedInteropType</a:t>
            </a:r>
            <a:r>
              <a:rPr lang="en-US" sz="1400" b="1" baseline="0" dirty="0" smtClean="0"/>
              <a:t> to FALSE!!!!!</a:t>
            </a:r>
          </a:p>
          <a:p>
            <a:pPr marL="800100" lvl="1" indent="-342900" algn="l">
              <a:buFont typeface="Arial" pitchFamily="34" charset="0"/>
              <a:buAutoNum type="arabicPeriod"/>
            </a:pPr>
            <a:r>
              <a:rPr lang="en-US" sz="1400" b="0" baseline="0" dirty="0" smtClean="0"/>
              <a:t>Create a test for “</a:t>
            </a:r>
            <a:r>
              <a:rPr lang="en-US" sz="1400" b="1" baseline="0" dirty="0" err="1" smtClean="0"/>
              <a:t>CustomerIndex_ShouldBeDisplayed_AsThe_DefaultPage</a:t>
            </a:r>
            <a:r>
              <a:rPr lang="en-US" sz="1400" b="0" baseline="0" dirty="0" smtClean="0"/>
              <a:t>”</a:t>
            </a:r>
          </a:p>
          <a:p>
            <a:pPr marL="800100" lvl="1" indent="-342900" algn="l">
              <a:buFont typeface="Arial" pitchFamily="34" charset="0"/>
              <a:buAutoNum type="arabicPeriod"/>
            </a:pPr>
            <a:r>
              <a:rPr lang="en-US" sz="1400" b="0" baseline="0" dirty="0" smtClean="0"/>
              <a:t>The first thing we need is a url:</a:t>
            </a:r>
          </a:p>
          <a:p>
            <a:pPr marL="1200150" lvl="2" indent="-285750" algn="l">
              <a:buFontTx/>
              <a:buChar char="-"/>
            </a:pPr>
            <a:r>
              <a:rPr lang="en-US" sz="1400" b="0" baseline="0" dirty="0" smtClean="0"/>
              <a:t>Point out common url field and Setup</a:t>
            </a:r>
          </a:p>
          <a:p>
            <a:pPr marL="800100" lvl="1" indent="-342900" algn="l">
              <a:buFontTx/>
              <a:buAutoNum type="arabicPeriod" startAt="4"/>
            </a:pPr>
            <a:r>
              <a:rPr lang="en-US" sz="1400" b="0" baseline="0" dirty="0" smtClean="0"/>
              <a:t>The core of WatiN are the browser objects “IE” and “</a:t>
            </a:r>
            <a:r>
              <a:rPr lang="en-US" sz="1400" b="0" baseline="0" dirty="0" err="1" smtClean="0"/>
              <a:t>FireFox</a:t>
            </a:r>
            <a:r>
              <a:rPr lang="en-US" sz="1400" b="0" baseline="0" dirty="0" smtClean="0"/>
              <a:t>”</a:t>
            </a:r>
          </a:p>
          <a:p>
            <a:pPr marL="1200150" lvl="2" indent="-285750" algn="l">
              <a:buFontTx/>
              <a:buChar char="-"/>
            </a:pPr>
            <a:r>
              <a:rPr lang="en-US" sz="1400" b="0" i="0" baseline="0" dirty="0" smtClean="0"/>
              <a:t>And we declare a new instance and pass in the url</a:t>
            </a:r>
          </a:p>
          <a:p>
            <a:pPr marL="1200150" lvl="2" indent="-285750" algn="l">
              <a:buFontTx/>
              <a:buChar char="-"/>
            </a:pPr>
            <a:r>
              <a:rPr lang="en-US" sz="1400" b="1" i="0" baseline="0" dirty="0" smtClean="0"/>
              <a:t>_browser = new IE(url);</a:t>
            </a:r>
          </a:p>
          <a:p>
            <a:pPr marL="800100" lvl="1" indent="-342900" algn="l">
              <a:buFontTx/>
              <a:buAutoNum type="arabicPeriod" startAt="5"/>
            </a:pPr>
            <a:r>
              <a:rPr lang="en-US" sz="1400" b="0" i="0" baseline="0" dirty="0" smtClean="0"/>
              <a:t>At this point we can run this and see that just by declaring a browser and passing a url our site is spun up</a:t>
            </a:r>
          </a:p>
          <a:p>
            <a:pPr marL="800100" lvl="1" indent="-342900" algn="l">
              <a:buFontTx/>
              <a:buAutoNum type="arabicPeriod" startAt="5"/>
            </a:pPr>
            <a:r>
              <a:rPr lang="en-US" sz="1400" b="0" i="0" baseline="0" dirty="0" smtClean="0"/>
              <a:t>Now we can finish our test by interrogating the browser object</a:t>
            </a:r>
          </a:p>
          <a:p>
            <a:pPr marL="1200150" lvl="2" indent="-285750" algn="l">
              <a:buFontTx/>
              <a:buChar char="-"/>
            </a:pPr>
            <a:r>
              <a:rPr lang="en-US" sz="1400" b="0" i="0" baseline="0" dirty="0" smtClean="0"/>
              <a:t>In this case we want to verify that we are on the “Customer Index” page and we do that by looking at the title</a:t>
            </a:r>
          </a:p>
          <a:p>
            <a:pPr marL="1200150" lvl="2" indent="-285750" algn="l">
              <a:buFontTx/>
              <a:buChar char="-"/>
            </a:pPr>
            <a:r>
              <a:rPr lang="en-US" sz="1400" b="1" i="0" baseline="0" dirty="0" err="1" smtClean="0"/>
              <a:t>Browser.Title.ShouldEqual</a:t>
            </a:r>
            <a:r>
              <a:rPr lang="en-US" sz="1400" b="1" i="0" baseline="0" dirty="0" smtClean="0"/>
              <a:t>(“Customer Index”)</a:t>
            </a:r>
            <a:r>
              <a:rPr lang="en-US" sz="1400" b="0" i="0" baseline="0" dirty="0" smtClean="0"/>
              <a:t>;</a:t>
            </a:r>
          </a:p>
          <a:p>
            <a:pPr marL="800100" lvl="1" indent="-342900" algn="l">
              <a:buFontTx/>
              <a:buAutoNum type="arabicPeriod" startAt="7"/>
            </a:pPr>
            <a:r>
              <a:rPr lang="en-US" sz="1400" b="0" i="0" baseline="0" dirty="0" smtClean="0"/>
              <a:t>Run the test – GREEN!</a:t>
            </a:r>
          </a:p>
          <a:p>
            <a:pPr marL="800100" lvl="1" indent="-342900" algn="l">
              <a:buFontTx/>
              <a:buAutoNum type="arabicPeriod" startAt="7"/>
            </a:pPr>
            <a:r>
              <a:rPr lang="en-US" sz="1400" b="0" i="0" baseline="0" dirty="0" smtClean="0"/>
              <a:t>Prove that it works change the expected title and run again</a:t>
            </a:r>
          </a:p>
          <a:p>
            <a:pPr marL="800100" lvl="1" indent="-342900" algn="l">
              <a:buFontTx/>
              <a:buAutoNum type="arabicPeriod" startAt="7"/>
            </a:pPr>
            <a:r>
              <a:rPr lang="en-US" sz="1400" b="0" i="0" baseline="0" dirty="0" smtClean="0"/>
              <a:t>You’ll notice our browser stays open and also that browser has a dispose method so let’s handle this – IN </a:t>
            </a:r>
            <a:r>
              <a:rPr lang="en-US" sz="1400" b="0" i="0" baseline="0" dirty="0" err="1" smtClean="0"/>
              <a:t>CleanUp</a:t>
            </a:r>
            <a:r>
              <a:rPr lang="en-US" sz="1400" b="0" i="0" baseline="0" dirty="0" smtClean="0"/>
              <a:t>!</a:t>
            </a:r>
          </a:p>
          <a:p>
            <a:pPr marL="1200150" lvl="2" indent="-285750" algn="l">
              <a:buFontTx/>
              <a:buChar char="-"/>
            </a:pPr>
            <a:r>
              <a:rPr lang="en-US" sz="1400" b="1" i="0" baseline="0" dirty="0" err="1" smtClean="0"/>
              <a:t>browser.Close</a:t>
            </a:r>
            <a:r>
              <a:rPr lang="en-US" sz="1400" b="1" i="0" baseline="0" dirty="0" smtClean="0"/>
              <a:t>();</a:t>
            </a:r>
          </a:p>
          <a:p>
            <a:pPr marL="1200150" lvl="2" indent="-285750" algn="l">
              <a:buFontTx/>
              <a:buChar char="-"/>
            </a:pPr>
            <a:r>
              <a:rPr lang="en-US" sz="1400" b="1" i="0" baseline="0" dirty="0" err="1" smtClean="0"/>
              <a:t>browser.Dispose</a:t>
            </a:r>
            <a:r>
              <a:rPr lang="en-US" sz="1400" b="1" i="0" baseline="0" dirty="0" smtClean="0"/>
              <a:t>();</a:t>
            </a:r>
          </a:p>
          <a:p>
            <a:pPr marL="800100" lvl="1" indent="-342900" algn="l">
              <a:buFontTx/>
              <a:buAutoNum type="arabicPeriod" startAt="10"/>
            </a:pPr>
            <a:r>
              <a:rPr lang="en-US" sz="1400" b="0" i="0" baseline="0" dirty="0" smtClean="0"/>
              <a:t>What else can we do with WatiN?</a:t>
            </a:r>
          </a:p>
          <a:p>
            <a:pPr marL="800100" lvl="1" indent="-342900" algn="l">
              <a:buFontTx/>
              <a:buAutoNum type="arabicPeriod" startAt="10"/>
            </a:pPr>
            <a:r>
              <a:rPr lang="en-US" sz="1400" b="0" i="0" baseline="0" dirty="0" smtClean="0"/>
              <a:t>How about making sure a field exists on the page…</a:t>
            </a:r>
          </a:p>
          <a:p>
            <a:pPr marL="914400" lvl="2" indent="0" algn="l">
              <a:buFontTx/>
              <a:buNone/>
            </a:pPr>
            <a:r>
              <a:rPr lang="en-US" sz="1400" b="0" i="0" baseline="0" dirty="0" smtClean="0"/>
              <a:t>- Let’s make sure the </a:t>
            </a:r>
            <a:r>
              <a:rPr lang="en-US" sz="1400" b="0" i="0" baseline="0" dirty="0" err="1" smtClean="0"/>
              <a:t>firstName</a:t>
            </a:r>
            <a:r>
              <a:rPr lang="en-US" sz="1400" b="0" i="0" baseline="0" dirty="0" smtClean="0"/>
              <a:t> field is displayed – we will use the browser dev tools to figure out what we are looking for</a:t>
            </a: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TestMethod</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public void </a:t>
            </a:r>
            <a:r>
              <a:rPr lang="en-US" sz="1200" b="1" kern="1200" dirty="0" err="1" smtClean="0">
                <a:solidFill>
                  <a:schemeClr val="tx1"/>
                </a:solidFill>
                <a:latin typeface="+mn-lt"/>
                <a:ea typeface="+mn-ea"/>
                <a:cs typeface="+mn-cs"/>
              </a:rPr>
              <a:t>CustomerIndex_ShouldContain_DisplayFor_FirstName</a:t>
            </a:r>
            <a:r>
              <a:rPr lang="en-US" sz="1200" b="1"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	            //Arrange</a:t>
            </a:r>
          </a:p>
          <a:p>
            <a:r>
              <a:rPr lang="en-US" sz="1200" b="1" kern="1200" dirty="0" smtClean="0">
                <a:solidFill>
                  <a:schemeClr val="tx1"/>
                </a:solidFill>
                <a:latin typeface="+mn-lt"/>
                <a:ea typeface="+mn-ea"/>
                <a:cs typeface="+mn-cs"/>
              </a:rPr>
              <a:t>	            IE browser = new IE(url);</a:t>
            </a:r>
          </a:p>
          <a:p>
            <a:r>
              <a:rPr lang="en-US" sz="1200" b="1" kern="120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            //Act</a:t>
            </a:r>
          </a:p>
          <a:p>
            <a:r>
              <a:rPr lang="en-US" sz="1200" b="1" kern="1200" baseline="0" dirty="0" smtClean="0">
                <a:solidFill>
                  <a:schemeClr val="tx1"/>
                </a:solidFill>
                <a:latin typeface="+mn-lt"/>
                <a:ea typeface="+mn-ea"/>
                <a:cs typeface="+mn-cs"/>
              </a:rPr>
              <a:t>	            Label result = _</a:t>
            </a:r>
            <a:r>
              <a:rPr lang="en-US" sz="1200" b="1" kern="1200" baseline="0" dirty="0" err="1" smtClean="0">
                <a:solidFill>
                  <a:schemeClr val="tx1"/>
                </a:solidFill>
                <a:latin typeface="+mn-lt"/>
                <a:ea typeface="+mn-ea"/>
                <a:cs typeface="+mn-cs"/>
              </a:rPr>
              <a:t>browser.Label</a:t>
            </a:r>
            <a:r>
              <a:rPr lang="en-US" sz="1200" b="1" kern="1200" baseline="0" dirty="0" smtClean="0">
                <a:solidFill>
                  <a:schemeClr val="tx1"/>
                </a:solidFill>
                <a:latin typeface="+mn-lt"/>
                <a:ea typeface="+mn-ea"/>
                <a:cs typeface="+mn-cs"/>
              </a:rPr>
              <a:t>(“</a:t>
            </a:r>
            <a:r>
              <a:rPr lang="en-US" sz="1200" b="1" kern="1200" baseline="0" dirty="0" err="1" smtClean="0">
                <a:solidFill>
                  <a:schemeClr val="tx1"/>
                </a:solidFill>
                <a:latin typeface="+mn-lt"/>
                <a:ea typeface="+mn-ea"/>
                <a:cs typeface="+mn-cs"/>
              </a:rPr>
              <a:t>firstName</a:t>
            </a:r>
            <a:r>
              <a:rPr lang="en-US" sz="1200" b="1" kern="1200" baseline="0" dirty="0" smtClean="0">
                <a:solidFill>
                  <a:schemeClr val="tx1"/>
                </a:solidFill>
                <a:latin typeface="+mn-lt"/>
                <a:ea typeface="+mn-ea"/>
                <a:cs typeface="+mn-cs"/>
              </a:rPr>
              <a:t>”);</a:t>
            </a:r>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//Assert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result.ShouldNotBeNull</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p>
          <a:p>
            <a:endParaRPr lang="en-US" sz="1200" b="0" i="0" kern="1200" baseline="0" dirty="0" smtClean="0">
              <a:solidFill>
                <a:schemeClr val="tx1"/>
              </a:solidFill>
              <a:latin typeface="+mn-lt"/>
              <a:ea typeface="+mn-ea"/>
              <a:cs typeface="+mn-cs"/>
            </a:endParaRPr>
          </a:p>
          <a:p>
            <a:pPr marL="685800" lvl="1" indent="-228600">
              <a:buAutoNum type="arabicPeriod" startAt="12"/>
            </a:pPr>
            <a:r>
              <a:rPr lang="en-US" sz="1200" b="0" i="0" kern="1200" baseline="0" dirty="0" smtClean="0">
                <a:solidFill>
                  <a:schemeClr val="tx1"/>
                </a:solidFill>
                <a:latin typeface="+mn-lt"/>
                <a:ea typeface="+mn-ea"/>
                <a:cs typeface="+mn-cs"/>
              </a:rPr>
              <a:t>  Let’s test our button</a:t>
            </a: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TestMethod</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public void Clicking_Next_ShouldDisplayThe_Step2Page() {</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Arange</a:t>
            </a:r>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string url = "http://localhost:11074/";</a:t>
            </a:r>
          </a:p>
          <a:p>
            <a:r>
              <a:rPr lang="en-US" sz="1200" b="1" kern="1200" dirty="0" smtClean="0">
                <a:solidFill>
                  <a:schemeClr val="tx1"/>
                </a:solidFill>
                <a:latin typeface="+mn-lt"/>
                <a:ea typeface="+mn-ea"/>
                <a:cs typeface="+mn-cs"/>
              </a:rPr>
              <a:t>	            //Act</a:t>
            </a:r>
          </a:p>
          <a:p>
            <a:r>
              <a:rPr lang="en-US" sz="1200" b="1" kern="1200" dirty="0" smtClean="0">
                <a:solidFill>
                  <a:schemeClr val="tx1"/>
                </a:solidFill>
                <a:latin typeface="+mn-lt"/>
                <a:ea typeface="+mn-ea"/>
                <a:cs typeface="+mn-cs"/>
              </a:rPr>
              <a:t>	            IE browser = new IE(url);</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browser.Button</a:t>
            </a:r>
            <a:r>
              <a:rPr lang="en-US" sz="1200" b="1" kern="1200" dirty="0" smtClean="0">
                <a:solidFill>
                  <a:schemeClr val="tx1"/>
                </a:solidFill>
                <a:latin typeface="+mn-lt"/>
                <a:ea typeface="+mn-ea"/>
                <a:cs typeface="+mn-cs"/>
              </a:rPr>
              <a:t>("next").Click();</a:t>
            </a:r>
          </a:p>
          <a:p>
            <a:r>
              <a:rPr lang="en-US" sz="1200" b="1" kern="1200" dirty="0" smtClean="0">
                <a:solidFill>
                  <a:schemeClr val="tx1"/>
                </a:solidFill>
                <a:latin typeface="+mn-lt"/>
                <a:ea typeface="+mn-ea"/>
                <a:cs typeface="+mn-cs"/>
              </a:rPr>
              <a:t>	            //Assert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browser.Title.ShouldEqual</a:t>
            </a:r>
            <a:r>
              <a:rPr lang="en-US" sz="1200" b="1" kern="1200" dirty="0" smtClean="0">
                <a:solidFill>
                  <a:schemeClr val="tx1"/>
                </a:solidFill>
                <a:latin typeface="+mn-lt"/>
                <a:ea typeface="+mn-ea"/>
                <a:cs typeface="+mn-cs"/>
              </a:rPr>
              <a:t>("Step 2");</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browser.Close</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browser.Dispose</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p>
          <a:p>
            <a:endParaRPr lang="en-US" sz="2000" b="0" i="0" kern="1200" baseline="0" dirty="0" smtClean="0">
              <a:solidFill>
                <a:schemeClr val="tx1"/>
              </a:solidFill>
              <a:latin typeface="+mn-lt"/>
              <a:ea typeface="+mn-ea"/>
              <a:cs typeface="+mn-cs"/>
            </a:endParaRPr>
          </a:p>
          <a:p>
            <a:pPr marL="685800" lvl="1" indent="-228600">
              <a:buAutoNum type="arabicPeriod" startAt="13"/>
            </a:pPr>
            <a:r>
              <a:rPr lang="en-US" sz="1200" b="0" i="0" kern="1200" baseline="0" dirty="0" smtClean="0">
                <a:solidFill>
                  <a:schemeClr val="tx1"/>
                </a:solidFill>
                <a:latin typeface="+mn-lt"/>
                <a:ea typeface="+mn-ea"/>
                <a:cs typeface="+mn-cs"/>
              </a:rPr>
              <a:t>  How about testing validation?  Let’s make sure that our first name required message is displayed when clicking Create and with nothing in First Name</a:t>
            </a:r>
          </a:p>
          <a:p>
            <a:pPr lvl="1"/>
            <a:r>
              <a:rPr lang="en-US" sz="1200" b="0" i="0" kern="1200" baseline="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TestMethod</a:t>
            </a:r>
            <a:r>
              <a:rPr lang="en-US" sz="1200" b="1" kern="1200" dirty="0" smtClean="0">
                <a:solidFill>
                  <a:schemeClr val="tx1"/>
                </a:solidFill>
                <a:latin typeface="+mn-lt"/>
                <a:ea typeface="+mn-ea"/>
                <a:cs typeface="+mn-cs"/>
              </a:rPr>
              <a:t>]</a:t>
            </a:r>
          </a:p>
          <a:p>
            <a:pPr lvl="2"/>
            <a:r>
              <a:rPr lang="en-US" sz="1200" b="1" kern="1200" dirty="0" smtClean="0">
                <a:solidFill>
                  <a:schemeClr val="tx1"/>
                </a:solidFill>
                <a:latin typeface="+mn-lt"/>
                <a:ea typeface="+mn-ea"/>
                <a:cs typeface="+mn-cs"/>
              </a:rPr>
              <a:t>        public void FirstNameIsRequired_ValidationMessage_ShouldBeDisplayed_WhenClickingCreate_WithoutFillingIn_FirstName_Field() {</a:t>
            </a:r>
          </a:p>
          <a:p>
            <a:pPr lvl="2"/>
            <a:r>
              <a:rPr lang="en-US" sz="1200" b="1" kern="1200" dirty="0" smtClean="0">
                <a:solidFill>
                  <a:schemeClr val="tx1"/>
                </a:solidFill>
                <a:latin typeface="+mn-lt"/>
                <a:ea typeface="+mn-ea"/>
                <a:cs typeface="+mn-cs"/>
              </a:rPr>
              <a:t>            //Arrange</a:t>
            </a:r>
          </a:p>
          <a:p>
            <a:pPr lvl="2"/>
            <a:r>
              <a:rPr lang="en-US" sz="1200" b="1" kern="1200" dirty="0" smtClean="0">
                <a:solidFill>
                  <a:schemeClr val="tx1"/>
                </a:solidFill>
                <a:latin typeface="+mn-lt"/>
                <a:ea typeface="+mn-ea"/>
                <a:cs typeface="+mn-cs"/>
              </a:rPr>
              <a:t>            _browser = new IE(Url);</a:t>
            </a:r>
          </a:p>
          <a:p>
            <a:pPr lvl="2"/>
            <a:r>
              <a:rPr lang="en-US" sz="1200" b="1" kern="1200" dirty="0" smtClean="0">
                <a:solidFill>
                  <a:schemeClr val="tx1"/>
                </a:solidFill>
                <a:latin typeface="+mn-lt"/>
                <a:ea typeface="+mn-ea"/>
                <a:cs typeface="+mn-cs"/>
              </a:rPr>
              <a:t>            _</a:t>
            </a:r>
            <a:r>
              <a:rPr lang="en-US" sz="1200" b="1" kern="1200" dirty="0" err="1" smtClean="0">
                <a:solidFill>
                  <a:schemeClr val="tx1"/>
                </a:solidFill>
                <a:latin typeface="+mn-lt"/>
                <a:ea typeface="+mn-ea"/>
                <a:cs typeface="+mn-cs"/>
              </a:rPr>
              <a:t>browser.Button</a:t>
            </a:r>
            <a:r>
              <a:rPr lang="en-US" sz="1200" b="1" kern="1200" dirty="0" smtClean="0">
                <a:solidFill>
                  <a:schemeClr val="tx1"/>
                </a:solidFill>
                <a:latin typeface="+mn-lt"/>
                <a:ea typeface="+mn-ea"/>
                <a:cs typeface="+mn-cs"/>
              </a:rPr>
              <a:t>("create").Click();</a:t>
            </a:r>
          </a:p>
          <a:p>
            <a:pPr lvl="2"/>
            <a:r>
              <a:rPr lang="en-US" sz="1200" b="1" kern="1200" dirty="0" smtClean="0">
                <a:solidFill>
                  <a:schemeClr val="tx1"/>
                </a:solidFill>
                <a:latin typeface="+mn-lt"/>
                <a:ea typeface="+mn-ea"/>
                <a:cs typeface="+mn-cs"/>
              </a:rPr>
              <a:t>            //Act</a:t>
            </a:r>
          </a:p>
          <a:p>
            <a:pPr lvl="2"/>
            <a:r>
              <a:rPr lang="en-US" sz="1200" b="1" kern="1200" dirty="0" smtClean="0">
                <a:solidFill>
                  <a:schemeClr val="tx1"/>
                </a:solidFill>
                <a:latin typeface="+mn-lt"/>
                <a:ea typeface="+mn-ea"/>
                <a:cs typeface="+mn-cs"/>
              </a:rPr>
              <a:t>            Span result = _</a:t>
            </a:r>
            <a:r>
              <a:rPr lang="en-US" sz="1200" b="1" kern="1200" dirty="0" err="1" smtClean="0">
                <a:solidFill>
                  <a:schemeClr val="tx1"/>
                </a:solidFill>
                <a:latin typeface="+mn-lt"/>
                <a:ea typeface="+mn-ea"/>
                <a:cs typeface="+mn-cs"/>
              </a:rPr>
              <a:t>browser.Span</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Find.By</a:t>
            </a:r>
            <a:r>
              <a:rPr lang="en-US" sz="1200" b="1" kern="1200" dirty="0" smtClean="0">
                <a:solidFill>
                  <a:schemeClr val="tx1"/>
                </a:solidFill>
                <a:latin typeface="+mn-lt"/>
                <a:ea typeface="+mn-ea"/>
                <a:cs typeface="+mn-cs"/>
              </a:rPr>
              <a:t>("for","</a:t>
            </a:r>
            <a:r>
              <a:rPr lang="en-US" sz="1200" b="1" kern="1200" dirty="0" err="1" smtClean="0">
                <a:solidFill>
                  <a:schemeClr val="tx1"/>
                </a:solidFill>
                <a:latin typeface="+mn-lt"/>
                <a:ea typeface="+mn-ea"/>
                <a:cs typeface="+mn-cs"/>
              </a:rPr>
              <a:t>FirstName</a:t>
            </a:r>
            <a:r>
              <a:rPr lang="en-US" sz="1200" b="1" kern="1200" dirty="0" smtClean="0">
                <a:solidFill>
                  <a:schemeClr val="tx1"/>
                </a:solidFill>
                <a:latin typeface="+mn-lt"/>
                <a:ea typeface="+mn-ea"/>
                <a:cs typeface="+mn-cs"/>
              </a:rPr>
              <a:t>"));</a:t>
            </a:r>
          </a:p>
          <a:p>
            <a:pPr lvl="2"/>
            <a:r>
              <a:rPr lang="en-US" sz="1200" b="1" kern="1200" dirty="0" smtClean="0">
                <a:solidFill>
                  <a:schemeClr val="tx1"/>
                </a:solidFill>
                <a:latin typeface="+mn-lt"/>
                <a:ea typeface="+mn-ea"/>
                <a:cs typeface="+mn-cs"/>
              </a:rPr>
              <a:t>            //Assert</a:t>
            </a:r>
          </a:p>
          <a:p>
            <a:pPr lvl="2"/>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result.InnerHtml.ShouldEqual</a:t>
            </a:r>
            <a:r>
              <a:rPr lang="en-US" sz="1200" b="1" kern="1200" dirty="0" smtClean="0">
                <a:solidFill>
                  <a:schemeClr val="tx1"/>
                </a:solidFill>
                <a:latin typeface="+mn-lt"/>
                <a:ea typeface="+mn-ea"/>
                <a:cs typeface="+mn-cs"/>
              </a:rPr>
              <a:t>("First Name is required");</a:t>
            </a:r>
          </a:p>
          <a:p>
            <a:pPr lvl="2"/>
            <a:r>
              <a:rPr lang="en-US" sz="1200" b="1" kern="1200" dirty="0" smtClean="0">
                <a:solidFill>
                  <a:schemeClr val="tx1"/>
                </a:solidFill>
                <a:latin typeface="+mn-lt"/>
                <a:ea typeface="+mn-ea"/>
                <a:cs typeface="+mn-cs"/>
              </a:rPr>
              <a:t>        }</a:t>
            </a:r>
          </a:p>
          <a:p>
            <a:pPr lvl="2"/>
            <a:endParaRPr lang="en-US" sz="1200" kern="1200" dirty="0" smtClean="0">
              <a:solidFill>
                <a:schemeClr val="tx1"/>
              </a:solidFill>
              <a:latin typeface="+mn-lt"/>
              <a:ea typeface="+mn-ea"/>
              <a:cs typeface="+mn-cs"/>
            </a:endParaRPr>
          </a:p>
          <a:p>
            <a:pPr marL="685800" lvl="1" indent="-228600">
              <a:buAutoNum type="arabicPeriod" startAt="14"/>
            </a:pPr>
            <a:r>
              <a:rPr lang="en-US" sz="1200" b="0" i="0" kern="1200" baseline="0" dirty="0" smtClean="0">
                <a:solidFill>
                  <a:schemeClr val="tx1"/>
                </a:solidFill>
                <a:latin typeface="+mn-lt"/>
                <a:ea typeface="+mn-ea"/>
                <a:cs typeface="+mn-cs"/>
              </a:rPr>
              <a:t>  Now we can test the opposite: Message should not be displayed when we fill in First Name and click Create</a:t>
            </a:r>
          </a:p>
          <a:p>
            <a:pPr marL="457200" lvl="1" indent="0">
              <a:buNone/>
            </a:pPr>
            <a:r>
              <a:rPr lang="en-US" sz="1200" b="0" i="0" kern="1200" baseline="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TestMethod</a:t>
            </a:r>
            <a:r>
              <a:rPr lang="en-US" sz="1200" b="1" kern="1200" dirty="0" smtClean="0">
                <a:solidFill>
                  <a:schemeClr val="tx1"/>
                </a:solidFill>
                <a:latin typeface="+mn-lt"/>
                <a:ea typeface="+mn-ea"/>
                <a:cs typeface="+mn-cs"/>
              </a:rPr>
              <a:t>]</a:t>
            </a:r>
          </a:p>
          <a:p>
            <a:pPr lvl="1"/>
            <a:r>
              <a:rPr lang="en-US" sz="1200" b="1" kern="1200" dirty="0" smtClean="0">
                <a:solidFill>
                  <a:schemeClr val="tx1"/>
                </a:solidFill>
                <a:latin typeface="+mn-lt"/>
                <a:ea typeface="+mn-ea"/>
                <a:cs typeface="+mn-cs"/>
              </a:rPr>
              <a:t>        public void FirstNameIsRequired_ValidationMessage_ShouldNotBeDisplayed_WhenClickingCreate_With_FirstName_Field_FilledIn() {</a:t>
            </a:r>
          </a:p>
          <a:p>
            <a:pPr lvl="1"/>
            <a:r>
              <a:rPr lang="en-US" sz="1200" b="1" kern="1200" dirty="0" smtClean="0">
                <a:solidFill>
                  <a:schemeClr val="tx1"/>
                </a:solidFill>
                <a:latin typeface="+mn-lt"/>
                <a:ea typeface="+mn-ea"/>
                <a:cs typeface="+mn-cs"/>
              </a:rPr>
              <a:t>            //Arrange</a:t>
            </a:r>
          </a:p>
          <a:p>
            <a:pPr lvl="1"/>
            <a:r>
              <a:rPr lang="en-US" sz="1200" b="1" kern="1200" dirty="0" smtClean="0">
                <a:solidFill>
                  <a:schemeClr val="tx1"/>
                </a:solidFill>
                <a:latin typeface="+mn-lt"/>
                <a:ea typeface="+mn-ea"/>
                <a:cs typeface="+mn-cs"/>
              </a:rPr>
              <a:t>            _browser = new IE(Url);</a:t>
            </a:r>
          </a:p>
          <a:p>
            <a:pPr lvl="1"/>
            <a:r>
              <a:rPr lang="en-US" sz="1200" b="1" kern="1200" dirty="0" smtClean="0">
                <a:solidFill>
                  <a:schemeClr val="tx1"/>
                </a:solidFill>
                <a:latin typeface="+mn-lt"/>
                <a:ea typeface="+mn-ea"/>
                <a:cs typeface="+mn-cs"/>
              </a:rPr>
              <a:t>            _</a:t>
            </a:r>
            <a:r>
              <a:rPr lang="en-US" sz="1200" b="1" kern="1200" dirty="0" err="1" smtClean="0">
                <a:solidFill>
                  <a:schemeClr val="tx1"/>
                </a:solidFill>
                <a:latin typeface="+mn-lt"/>
                <a:ea typeface="+mn-ea"/>
                <a:cs typeface="+mn-cs"/>
              </a:rPr>
              <a:t>browser.TextField</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FirstName</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TypeText</a:t>
            </a:r>
            <a:r>
              <a:rPr lang="en-US" sz="1200" b="1" kern="1200" dirty="0" smtClean="0">
                <a:solidFill>
                  <a:schemeClr val="tx1"/>
                </a:solidFill>
                <a:latin typeface="+mn-lt"/>
                <a:ea typeface="+mn-ea"/>
                <a:cs typeface="+mn-cs"/>
              </a:rPr>
              <a:t>("Joe");</a:t>
            </a:r>
          </a:p>
          <a:p>
            <a:pPr lvl="1"/>
            <a:r>
              <a:rPr lang="en-US" sz="1200" b="1" kern="1200" dirty="0" smtClean="0">
                <a:solidFill>
                  <a:schemeClr val="tx1"/>
                </a:solidFill>
                <a:latin typeface="+mn-lt"/>
                <a:ea typeface="+mn-ea"/>
                <a:cs typeface="+mn-cs"/>
              </a:rPr>
              <a:t>            _</a:t>
            </a:r>
            <a:r>
              <a:rPr lang="en-US" sz="1200" b="1" kern="1200" dirty="0" err="1" smtClean="0">
                <a:solidFill>
                  <a:schemeClr val="tx1"/>
                </a:solidFill>
                <a:latin typeface="+mn-lt"/>
                <a:ea typeface="+mn-ea"/>
                <a:cs typeface="+mn-cs"/>
              </a:rPr>
              <a:t>browser.Button</a:t>
            </a:r>
            <a:r>
              <a:rPr lang="en-US" sz="1200" b="1" kern="1200" dirty="0" smtClean="0">
                <a:solidFill>
                  <a:schemeClr val="tx1"/>
                </a:solidFill>
                <a:latin typeface="+mn-lt"/>
                <a:ea typeface="+mn-ea"/>
                <a:cs typeface="+mn-cs"/>
              </a:rPr>
              <a:t>("create").Click();</a:t>
            </a:r>
          </a:p>
          <a:p>
            <a:pPr lvl="1"/>
            <a:r>
              <a:rPr lang="en-US" sz="1200" b="1" kern="1200" dirty="0" smtClean="0">
                <a:solidFill>
                  <a:schemeClr val="tx1"/>
                </a:solidFill>
                <a:latin typeface="+mn-lt"/>
                <a:ea typeface="+mn-ea"/>
                <a:cs typeface="+mn-cs"/>
              </a:rPr>
              <a:t>            //Act</a:t>
            </a:r>
          </a:p>
          <a:p>
            <a:pPr lvl="1"/>
            <a:r>
              <a:rPr lang="en-US" sz="1200" b="1" kern="1200" dirty="0" smtClean="0">
                <a:solidFill>
                  <a:schemeClr val="tx1"/>
                </a:solidFill>
                <a:latin typeface="+mn-lt"/>
                <a:ea typeface="+mn-ea"/>
                <a:cs typeface="+mn-cs"/>
              </a:rPr>
              <a:t>            Span result = _</a:t>
            </a:r>
            <a:r>
              <a:rPr lang="en-US" sz="1200" b="1" kern="1200" dirty="0" err="1" smtClean="0">
                <a:solidFill>
                  <a:schemeClr val="tx1"/>
                </a:solidFill>
                <a:latin typeface="+mn-lt"/>
                <a:ea typeface="+mn-ea"/>
                <a:cs typeface="+mn-cs"/>
              </a:rPr>
              <a:t>browser.Span</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Find.By</a:t>
            </a:r>
            <a:r>
              <a:rPr lang="en-US" sz="1200" b="1" kern="1200" dirty="0" smtClean="0">
                <a:solidFill>
                  <a:schemeClr val="tx1"/>
                </a:solidFill>
                <a:latin typeface="+mn-lt"/>
                <a:ea typeface="+mn-ea"/>
                <a:cs typeface="+mn-cs"/>
              </a:rPr>
              <a:t>("for", "</a:t>
            </a:r>
            <a:r>
              <a:rPr lang="en-US" sz="1200" b="1" kern="1200" dirty="0" err="1" smtClean="0">
                <a:solidFill>
                  <a:schemeClr val="tx1"/>
                </a:solidFill>
                <a:latin typeface="+mn-lt"/>
                <a:ea typeface="+mn-ea"/>
                <a:cs typeface="+mn-cs"/>
              </a:rPr>
              <a:t>FirstName</a:t>
            </a:r>
            <a:r>
              <a:rPr lang="en-US" sz="1200" b="1" kern="1200" dirty="0" smtClean="0">
                <a:solidFill>
                  <a:schemeClr val="tx1"/>
                </a:solidFill>
                <a:latin typeface="+mn-lt"/>
                <a:ea typeface="+mn-ea"/>
                <a:cs typeface="+mn-cs"/>
              </a:rPr>
              <a:t>"));</a:t>
            </a:r>
          </a:p>
          <a:p>
            <a:pPr lvl="1"/>
            <a:r>
              <a:rPr lang="en-US" sz="1200" b="1" kern="1200" dirty="0" smtClean="0">
                <a:solidFill>
                  <a:schemeClr val="tx1"/>
                </a:solidFill>
                <a:latin typeface="+mn-lt"/>
                <a:ea typeface="+mn-ea"/>
                <a:cs typeface="+mn-cs"/>
              </a:rPr>
              <a:t>            //Assert</a:t>
            </a:r>
          </a:p>
          <a:p>
            <a:pPr lvl="1"/>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result.Exists.ShouldBeFalse</a:t>
            </a:r>
            <a:r>
              <a:rPr lang="en-US" sz="1200" b="1" kern="1200" dirty="0" smtClean="0">
                <a:solidFill>
                  <a:schemeClr val="tx1"/>
                </a:solidFill>
                <a:latin typeface="+mn-lt"/>
                <a:ea typeface="+mn-ea"/>
                <a:cs typeface="+mn-cs"/>
              </a:rPr>
              <a:t>();</a:t>
            </a:r>
          </a:p>
          <a:p>
            <a:pPr lvl="1"/>
            <a:r>
              <a:rPr lang="en-US" sz="1200" b="1" kern="1200" dirty="0" smtClean="0">
                <a:solidFill>
                  <a:schemeClr val="tx1"/>
                </a:solidFill>
                <a:latin typeface="+mn-lt"/>
                <a:ea typeface="+mn-ea"/>
                <a:cs typeface="+mn-cs"/>
              </a:rPr>
              <a:t>        }</a:t>
            </a:r>
            <a:endParaRPr lang="en-US" sz="1100" b="1" i="0" kern="1200" baseline="0" dirty="0" smtClean="0">
              <a:solidFill>
                <a:schemeClr val="tx1"/>
              </a:solidFill>
              <a:latin typeface="+mn-lt"/>
              <a:ea typeface="+mn-ea"/>
              <a:cs typeface="+mn-cs"/>
            </a:endParaRPr>
          </a:p>
          <a:p>
            <a:pPr marL="685800" lvl="1" indent="-228600">
              <a:buAutoNum type="arabicPeriod" startAt="14"/>
            </a:pPr>
            <a:endParaRPr lang="en-US" sz="1200" b="0" i="0" kern="1200" baseline="0" dirty="0" smtClean="0">
              <a:solidFill>
                <a:schemeClr val="tx1"/>
              </a:solidFill>
              <a:latin typeface="+mn-lt"/>
              <a:ea typeface="+mn-ea"/>
              <a:cs typeface="+mn-cs"/>
            </a:endParaRPr>
          </a:p>
          <a:p>
            <a:pPr marL="1143000" lvl="2" indent="-228600">
              <a:buAutoNum type="arabicPeriod" startAt="14"/>
            </a:pPr>
            <a:endParaRPr lang="en-US" sz="1100" b="0" i="0" kern="1200" baseline="0" dirty="0" smtClean="0">
              <a:solidFill>
                <a:schemeClr val="tx1"/>
              </a:solidFill>
              <a:latin typeface="+mn-lt"/>
              <a:ea typeface="+mn-ea"/>
              <a:cs typeface="+mn-cs"/>
            </a:endParaRPr>
          </a:p>
          <a:p>
            <a:pPr marL="685800" lvl="1" indent="-228600">
              <a:buAutoNum type="arabicPeriod" startAt="13"/>
            </a:pPr>
            <a:endParaRPr lang="en-US" sz="1200" b="0" i="0" kern="1200" baseline="0" dirty="0" smtClean="0">
              <a:solidFill>
                <a:schemeClr val="tx1"/>
              </a:solidFill>
              <a:latin typeface="+mn-lt"/>
              <a:ea typeface="+mn-ea"/>
              <a:cs typeface="+mn-cs"/>
            </a:endParaRPr>
          </a:p>
          <a:p>
            <a:pPr marL="685800" lvl="1" indent="-228600">
              <a:buAutoNum type="arabicPeriod" startAt="13"/>
            </a:pPr>
            <a:endParaRPr lang="en-US" sz="1200" b="0" i="0" kern="1200" baseline="0" dirty="0" smtClean="0">
              <a:solidFill>
                <a:schemeClr val="tx1"/>
              </a:solidFill>
              <a:latin typeface="+mn-lt"/>
              <a:ea typeface="+mn-ea"/>
              <a:cs typeface="+mn-cs"/>
            </a:endParaRPr>
          </a:p>
          <a:p>
            <a:pPr marL="685800" lvl="1" indent="-228600">
              <a:buAutoNum type="arabicPeriod" startAt="12"/>
            </a:pPr>
            <a:endParaRPr lang="en-US" sz="1200" b="0" i="0" kern="1200" baseline="0" dirty="0" smtClean="0">
              <a:solidFill>
                <a:schemeClr val="tx1"/>
              </a:solidFill>
              <a:latin typeface="+mn-lt"/>
              <a:ea typeface="+mn-ea"/>
              <a:cs typeface="+mn-cs"/>
            </a:endParaRPr>
          </a:p>
          <a:p>
            <a:pPr marL="685800" lvl="1" indent="-228600">
              <a:buAutoNum type="arabicPeriod" startAt="12"/>
            </a:pPr>
            <a:endParaRPr lang="en-US" sz="1200" b="0" i="0" kern="1200" baseline="0" dirty="0" smtClean="0">
              <a:solidFill>
                <a:schemeClr val="tx1"/>
              </a:solidFill>
              <a:latin typeface="+mn-lt"/>
              <a:ea typeface="+mn-ea"/>
              <a:cs typeface="+mn-cs"/>
            </a:endParaRPr>
          </a:p>
          <a:p>
            <a:pPr marL="457200" indent="-457200">
              <a:buAutoNum type="arabicPeriod" startAt="12"/>
            </a:pPr>
            <a:endParaRPr lang="en-US" sz="2400" b="0" i="0" baseline="0" dirty="0" smtClean="0"/>
          </a:p>
          <a:p>
            <a:pPr marL="1200150" lvl="2" indent="-285750" algn="l">
              <a:buFontTx/>
              <a:buChar char="-"/>
            </a:pPr>
            <a:endParaRPr lang="en-US" sz="1400" b="0" i="0" baseline="0" dirty="0" smtClean="0"/>
          </a:p>
          <a:p>
            <a:pPr marL="342900" lvl="0" indent="-342900" algn="l">
              <a:buFontTx/>
              <a:buAutoNum type="arabicPeriod" startAt="2"/>
            </a:pPr>
            <a:endParaRPr lang="en-US" sz="1400" baseline="0" dirty="0" smtClean="0"/>
          </a:p>
          <a:p>
            <a:pPr marL="285750" lvl="0" indent="-285750" algn="l">
              <a:buFontTx/>
              <a:buChar char="-"/>
            </a:pPr>
            <a:endParaRPr lang="en-US" sz="1400" baseline="0" dirty="0" smtClean="0"/>
          </a:p>
          <a:p>
            <a:pPr marL="285750" lvl="0" indent="-285750" algn="l">
              <a:buFontTx/>
              <a:buChar char="-"/>
            </a:pPr>
            <a:endParaRPr lang="en-US" sz="1400" baseline="0" dirty="0" smtClean="0"/>
          </a:p>
          <a:p>
            <a:pPr marL="2114550" lvl="4"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800100" lvl="1" indent="-342900" algn="l">
              <a:buFont typeface="Arial" pitchFamily="34" charset="0"/>
              <a:buAutoNum type="alphaLcPeriod"/>
            </a:pPr>
            <a:endParaRPr lang="en-US" sz="1400" baseline="0" dirty="0" smtClean="0"/>
          </a:p>
          <a:p>
            <a:endParaRPr lang="en-US" sz="2000" dirty="0" smtClean="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25</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smtClean="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26</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smtClean="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27</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you ever inherited Legacy</a:t>
            </a:r>
            <a:r>
              <a:rPr lang="en-US" baseline="0" dirty="0" smtClean="0"/>
              <a:t> Code?  </a:t>
            </a:r>
          </a:p>
          <a:p>
            <a:r>
              <a:rPr lang="en-US" baseline="0" dirty="0" smtClean="0"/>
              <a:t>Every company has that one legacy application that gets passed around from new guy to new guy because nobody wants to maintain it.</a:t>
            </a:r>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6</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Ever get a change request that the minute you read you realize the even though the change would require 10 minutes that the effected piece of code is touched by 10,000 other pieces of code and testing will take 6 months</a:t>
            </a:r>
          </a:p>
          <a:p>
            <a:endParaRPr lang="en-US" sz="1200" dirty="0" smtClean="0"/>
          </a:p>
          <a:p>
            <a:r>
              <a:rPr lang="en-US" sz="1200" dirty="0" smtClean="0"/>
              <a:t>Have fun explaining that to the business </a:t>
            </a:r>
            <a:r>
              <a:rPr lang="en-US" sz="1200" dirty="0" smtClean="0">
                <a:sym typeface="Wingdings" pitchFamily="2" charset="2"/>
              </a:rPr>
              <a:t></a:t>
            </a:r>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7</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If you answered</a:t>
            </a:r>
            <a:r>
              <a:rPr lang="en-US" sz="1200" baseline="0" dirty="0" smtClean="0"/>
              <a:t> “no” to all 3 questions, your are the luckiest developer in the world!</a:t>
            </a:r>
          </a:p>
          <a:p>
            <a:endParaRPr lang="en-US" sz="1200" dirty="0" smtClean="0"/>
          </a:p>
          <a:p>
            <a:r>
              <a:rPr lang="en-US" sz="1200" dirty="0" smtClean="0"/>
              <a:t>But</a:t>
            </a:r>
            <a:r>
              <a:rPr lang="en-US" sz="1200" baseline="0" dirty="0" smtClean="0"/>
              <a:t> if you did answer “yes” to one or more of these questions then…</a:t>
            </a:r>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8</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You need a way to alleviate the pain and hassle that comes with unmanageable overly complex poorly architected code</a:t>
            </a:r>
          </a:p>
          <a:p>
            <a:endParaRPr lang="en-US" sz="1200" dirty="0" smtClean="0"/>
          </a:p>
          <a:p>
            <a:r>
              <a:rPr lang="en-US" sz="1200" dirty="0" smtClean="0"/>
              <a:t>More importantly you need a methodology or set of practices that encourages writing better, cleaner, and more concise code…and that is Test Driven Development</a:t>
            </a:r>
            <a:r>
              <a:rPr lang="en-US" sz="1200" baseline="0" dirty="0" smtClean="0"/>
              <a:t> as well as the techniques required to implement it successfully</a:t>
            </a:r>
          </a:p>
          <a:p>
            <a:endParaRPr lang="en-US" sz="1200" baseline="0" dirty="0" smtClean="0"/>
          </a:p>
          <a:p>
            <a:r>
              <a:rPr lang="en-US" sz="1200" baseline="0" dirty="0" smtClean="0"/>
              <a:t>But before we talk about what TDD </a:t>
            </a:r>
            <a:r>
              <a:rPr lang="en-US" sz="5400" b="1" baseline="0" dirty="0" smtClean="0"/>
              <a:t>is</a:t>
            </a:r>
            <a:r>
              <a:rPr lang="en-US" sz="1200" baseline="0" dirty="0" smtClean="0"/>
              <a:t> lets quickly cover what it </a:t>
            </a:r>
            <a:r>
              <a:rPr lang="en-US" sz="1200" b="1" baseline="0" dirty="0" smtClean="0"/>
              <a:t>isn’t</a:t>
            </a:r>
            <a:endParaRPr lang="en-US" sz="1200" b="1" dirty="0" smtClean="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9</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These types of testing are all VERY important</a:t>
            </a:r>
          </a:p>
          <a:p>
            <a:endParaRPr lang="en-US" sz="2400" dirty="0" smtClean="0"/>
          </a:p>
          <a:p>
            <a:r>
              <a:rPr lang="en-US" sz="2400" dirty="0" smtClean="0"/>
              <a:t>And implementing TDD does not reduce or remove the need for these types of </a:t>
            </a:r>
          </a:p>
          <a:p>
            <a:r>
              <a:rPr lang="en-US" sz="2400" dirty="0" smtClean="0"/>
              <a:t>testing</a:t>
            </a:r>
          </a:p>
          <a:p>
            <a:endParaRPr lang="en-US" sz="2400" dirty="0" smtClean="0"/>
          </a:p>
          <a:p>
            <a:r>
              <a:rPr lang="en-US" sz="2400" dirty="0" smtClean="0"/>
              <a:t>What it does is significantly reduce the time spent in these testing cycles by </a:t>
            </a:r>
          </a:p>
          <a:p>
            <a:pPr lvl="1"/>
            <a:r>
              <a:rPr lang="en-US" sz="2100" dirty="0" smtClean="0"/>
              <a:t>Reducing the number of bugs</a:t>
            </a:r>
          </a:p>
          <a:p>
            <a:pPr lvl="1"/>
            <a:r>
              <a:rPr lang="en-US" sz="2100" dirty="0" smtClean="0"/>
              <a:t>Reducing the time needed to resolve bugs</a:t>
            </a:r>
          </a:p>
          <a:p>
            <a:pPr lvl="1"/>
            <a:endParaRPr lang="en-US" sz="2100" dirty="0" smtClean="0"/>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sz="2100" b="1" dirty="0" smtClean="0"/>
              <a:t>*** Notice</a:t>
            </a:r>
            <a:r>
              <a:rPr lang="en-US" sz="2100" b="1" baseline="0" dirty="0" smtClean="0"/>
              <a:t> one left of the list!?!?!</a:t>
            </a:r>
            <a:endParaRPr lang="en-US" sz="2100" b="1" dirty="0" smtClean="0"/>
          </a:p>
          <a:p>
            <a:pPr lvl="1"/>
            <a:endParaRPr lang="en-US" sz="2100" dirty="0" smtClean="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10</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300" b="1" dirty="0" smtClean="0"/>
              <a:t>Test-driven development</a:t>
            </a:r>
            <a:r>
              <a:rPr lang="en-US" sz="2300" dirty="0" smtClean="0"/>
              <a:t> (</a:t>
            </a:r>
            <a:r>
              <a:rPr lang="en-US" sz="2300" b="1" dirty="0" smtClean="0"/>
              <a:t>TDD</a:t>
            </a:r>
            <a:r>
              <a:rPr lang="en-US" sz="2300" dirty="0" smtClean="0"/>
              <a:t>) is a software development process that relies on the repetition of a very short development cycle: </a:t>
            </a:r>
            <a:endParaRPr lang="en-US" sz="2300" dirty="0" smtClean="0"/>
          </a:p>
          <a:p>
            <a:endParaRPr lang="en-US" sz="2300" dirty="0" smtClean="0"/>
          </a:p>
          <a:p>
            <a:pPr marL="457200" indent="-457200">
              <a:buAutoNum type="arabicPeriod"/>
            </a:pPr>
            <a:r>
              <a:rPr lang="en-US" sz="2300" dirty="0" smtClean="0"/>
              <a:t>You write </a:t>
            </a:r>
            <a:r>
              <a:rPr lang="en-US" sz="2300" baseline="0" dirty="0" smtClean="0"/>
              <a:t>a failing automated unit test that defines new functionality or changes to existing functionality</a:t>
            </a:r>
          </a:p>
          <a:p>
            <a:pPr marL="457200" indent="-457200">
              <a:buAutoNum type="arabicPeriod"/>
            </a:pPr>
            <a:r>
              <a:rPr lang="en-US" sz="2300" baseline="0" dirty="0" smtClean="0"/>
              <a:t>You then write just enough code to satisfy the unit test</a:t>
            </a:r>
          </a:p>
          <a:p>
            <a:pPr marL="457200" indent="-457200">
              <a:buAutoNum type="arabicPeriod"/>
            </a:pPr>
            <a:r>
              <a:rPr lang="en-US" sz="2300" baseline="0" dirty="0" smtClean="0"/>
              <a:t>Finally  you refactor the code to acceptable standards…if applicable</a:t>
            </a:r>
          </a:p>
          <a:p>
            <a:pPr marL="457200" indent="-457200">
              <a:buAutoNum type="arabicPeriod"/>
            </a:pPr>
            <a:endParaRPr lang="en-US" sz="2300" baseline="0" dirty="0" smtClean="0"/>
          </a:p>
          <a:p>
            <a:pPr marL="457200" indent="-457200">
              <a:buAutoNum type="arabicPeriod"/>
            </a:pPr>
            <a:endParaRPr lang="en-US" sz="2300" baseline="0" dirty="0" smtClean="0"/>
          </a:p>
          <a:p>
            <a:pPr marL="0" indent="0">
              <a:buNone/>
            </a:pPr>
            <a:r>
              <a:rPr lang="en-US" sz="2000" dirty="0" smtClean="0"/>
              <a:t>Often </a:t>
            </a:r>
            <a:r>
              <a:rPr lang="en-US" sz="2000" dirty="0" smtClean="0"/>
              <a:t>referred to Test-First Development</a:t>
            </a:r>
          </a:p>
          <a:p>
            <a:pPr marL="482600" lvl="1" indent="0">
              <a:buNone/>
            </a:pPr>
            <a:endParaRPr lang="en-US" sz="2000" dirty="0" smtClean="0"/>
          </a:p>
          <a:p>
            <a:r>
              <a:rPr lang="en-US" sz="2000" b="1" dirty="0" smtClean="0"/>
              <a:t>Kent Beck</a:t>
            </a:r>
            <a:r>
              <a:rPr lang="en-US" sz="2000" dirty="0" smtClean="0"/>
              <a:t>, is credited with having developed or 'rediscovered' the technique</a:t>
            </a:r>
            <a:endParaRPr lang="en-US" sz="2000" dirty="0" smtClean="0">
              <a:sym typeface="Wingdings" pitchFamily="2" charset="2"/>
            </a:endParaRPr>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11</a:t>
            </a:fld>
            <a:endParaRPr lang="en-US"/>
          </a:p>
        </p:txBody>
      </p:sp>
    </p:spTree>
    <p:extLst>
      <p:ext uri="{BB962C8B-B14F-4D97-AF65-F5344CB8AC3E}">
        <p14:creationId xmlns:p14="http://schemas.microsoft.com/office/powerpoint/2010/main" val="927534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2000" dirty="0" smtClean="0"/>
              <a:t>The act of testing piece of code, usually a method, that tests a very small piece of functionality by invoking it and verifying </a:t>
            </a:r>
            <a:r>
              <a:rPr lang="en-US" sz="2000" dirty="0" smtClean="0"/>
              <a:t>assumptions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2000" dirty="0" smtClean="0"/>
          </a:p>
          <a:p>
            <a:endParaRPr lang="en-US" sz="2000" dirty="0" smtClean="0">
              <a:sym typeface="Wingdings" pitchFamily="2" charset="2"/>
            </a:endParaRPr>
          </a:p>
          <a:p>
            <a:endParaRPr lang="en-US" sz="2000" dirty="0" smtClean="0">
              <a:sym typeface="Wingdings" pitchFamily="2" charset="2"/>
            </a:endParaRPr>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12</a:t>
            </a:fld>
            <a:endParaRPr lang="en-US"/>
          </a:p>
        </p:txBody>
      </p:sp>
    </p:spTree>
    <p:extLst>
      <p:ext uri="{BB962C8B-B14F-4D97-AF65-F5344CB8AC3E}">
        <p14:creationId xmlns:p14="http://schemas.microsoft.com/office/powerpoint/2010/main" val="927534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0030" y="325120"/>
            <a:ext cx="4720590" cy="2600960"/>
          </a:xfrm>
          <a:prstGeom prst="rect">
            <a:avLst/>
          </a:prstGeom>
        </p:spPr>
        <p:txBody>
          <a:bodyPr lIns="96661" tIns="48331" rIns="96661" bIns="48331"/>
          <a:lstStyle>
            <a:lvl1pPr algn="l">
              <a:defRPr>
                <a:latin typeface="Segoe UI Light"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240030" y="3169920"/>
            <a:ext cx="4720590" cy="1869440"/>
          </a:xfrm>
          <a:prstGeom prst="rect">
            <a:avLst/>
          </a:prstGeom>
        </p:spPr>
        <p:txBody>
          <a:bodyPr lIns="96661" tIns="48331" rIns="96661" bIns="48331"/>
          <a:lstStyle>
            <a:lvl1pPr marL="0" indent="0" algn="l">
              <a:buNone/>
              <a:defRPr>
                <a:solidFill>
                  <a:schemeClr val="tx1">
                    <a:tint val="75000"/>
                  </a:schemeClr>
                </a:solidFill>
                <a:latin typeface="Segoe UI Light" pitchFamily="34" charset="0"/>
              </a:defRPr>
            </a:lvl1pPr>
            <a:lvl2pPr marL="483306" indent="0" algn="ctr">
              <a:buNone/>
              <a:defRPr>
                <a:solidFill>
                  <a:schemeClr val="tx1">
                    <a:tint val="75000"/>
                  </a:schemeClr>
                </a:solidFill>
              </a:defRPr>
            </a:lvl2pPr>
            <a:lvl3pPr marL="966612" indent="0" algn="ctr">
              <a:buNone/>
              <a:defRPr>
                <a:solidFill>
                  <a:schemeClr val="tx1">
                    <a:tint val="75000"/>
                  </a:schemeClr>
                </a:solidFill>
              </a:defRPr>
            </a:lvl3pPr>
            <a:lvl4pPr marL="1449918" indent="0" algn="ctr">
              <a:buNone/>
              <a:defRPr>
                <a:solidFill>
                  <a:schemeClr val="tx1">
                    <a:tint val="75000"/>
                  </a:schemeClr>
                </a:solidFill>
              </a:defRPr>
            </a:lvl4pPr>
            <a:lvl5pPr marL="1933224" indent="0" algn="ctr">
              <a:buNone/>
              <a:defRPr>
                <a:solidFill>
                  <a:schemeClr val="tx1">
                    <a:tint val="75000"/>
                  </a:schemeClr>
                </a:solidFill>
              </a:defRPr>
            </a:lvl5pPr>
            <a:lvl6pPr marL="2416531" indent="0" algn="ctr">
              <a:buNone/>
              <a:defRPr>
                <a:solidFill>
                  <a:schemeClr val="tx1">
                    <a:tint val="75000"/>
                  </a:schemeClr>
                </a:solidFill>
              </a:defRPr>
            </a:lvl6pPr>
            <a:lvl7pPr marL="2899837" indent="0" algn="ctr">
              <a:buNone/>
              <a:defRPr>
                <a:solidFill>
                  <a:schemeClr val="tx1">
                    <a:tint val="75000"/>
                  </a:schemeClr>
                </a:solidFill>
              </a:defRPr>
            </a:lvl7pPr>
            <a:lvl8pPr marL="3383143" indent="0" algn="ctr">
              <a:buNone/>
              <a:defRPr>
                <a:solidFill>
                  <a:schemeClr val="tx1">
                    <a:tint val="75000"/>
                  </a:schemeClr>
                </a:solidFill>
              </a:defRPr>
            </a:lvl8pPr>
            <a:lvl9pPr marL="386644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264290-8EA1-416B-AE88-C31E7EFA9165}" type="datetimeFigureOut">
              <a:rPr lang="en-US" smtClean="0"/>
              <a:pPr/>
              <a:t>7/17/2012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448F7D-A43C-439D-8728-B4C82DEC2EAF}" type="slidenum">
              <a:rPr lang="en-US" smtClean="0"/>
              <a:pPr/>
              <a:t>‹#›</a:t>
            </a:fld>
            <a:endParaRPr lang="en-US" dirty="0"/>
          </a:p>
        </p:txBody>
      </p:sp>
    </p:spTree>
    <p:extLst>
      <p:ext uri="{BB962C8B-B14F-4D97-AF65-F5344CB8AC3E}">
        <p14:creationId xmlns:p14="http://schemas.microsoft.com/office/powerpoint/2010/main" val="9072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D264290-8EA1-416B-AE88-C31E7EFA9165}" type="datetimeFigureOut">
              <a:rPr lang="en-US" smtClean="0"/>
              <a:pPr/>
              <a:t>7/17/2012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448F7D-A43C-439D-8728-B4C82DEC2EAF}" type="slidenum">
              <a:rPr lang="en-US" smtClean="0"/>
              <a:pPr/>
              <a:t>‹#›</a:t>
            </a:fld>
            <a:endParaRPr lang="en-US" dirty="0"/>
          </a:p>
        </p:txBody>
      </p:sp>
      <p:sp>
        <p:nvSpPr>
          <p:cNvPr id="6" name="Title 1"/>
          <p:cNvSpPr>
            <a:spLocks noGrp="1"/>
          </p:cNvSpPr>
          <p:nvPr>
            <p:ph type="ctrTitle"/>
          </p:nvPr>
        </p:nvSpPr>
        <p:spPr>
          <a:xfrm>
            <a:off x="240030" y="325120"/>
            <a:ext cx="4720590" cy="2600960"/>
          </a:xfrm>
          <a:prstGeom prst="rect">
            <a:avLst/>
          </a:prstGeom>
        </p:spPr>
        <p:txBody>
          <a:bodyPr lIns="96661" tIns="48331" rIns="96661" bIns="48331"/>
          <a:lstStyle>
            <a:lvl1pPr algn="l">
              <a:defRPr>
                <a:latin typeface="Segoe UI Light" pitchFamily="34" charset="0"/>
              </a:defRPr>
            </a:lvl1pPr>
          </a:lstStyle>
          <a:p>
            <a:r>
              <a:rPr lang="en-US" smtClean="0"/>
              <a:t>Click to edit Master title style</a:t>
            </a:r>
            <a:endParaRPr lang="en-US" dirty="0"/>
          </a:p>
        </p:txBody>
      </p:sp>
      <p:pic>
        <p:nvPicPr>
          <p:cNvPr id="1026" name="Picture 2" descr="C:\Users\jpetersen\Pictures\aspConf_Logo_HiRes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0740" y="81280"/>
            <a:ext cx="3440430" cy="1258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903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64290-8EA1-416B-AE88-C31E7EFA9165}" type="datetimeFigureOut">
              <a:rPr lang="en-US" smtClean="0"/>
              <a:t>7/17/2012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448F7D-A43C-439D-8728-B4C82DEC2EAF}" type="slidenum">
              <a:rPr lang="en-US" smtClean="0"/>
              <a:t>‹#›</a:t>
            </a:fld>
            <a:endParaRPr lang="en-US"/>
          </a:p>
        </p:txBody>
      </p:sp>
    </p:spTree>
    <p:extLst>
      <p:ext uri="{BB962C8B-B14F-4D97-AF65-F5344CB8AC3E}">
        <p14:creationId xmlns:p14="http://schemas.microsoft.com/office/powerpoint/2010/main" val="2554023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D264290-8EA1-416B-AE88-C31E7EFA9165}" type="datetimeFigureOut">
              <a:rPr lang="en-US" smtClean="0"/>
              <a:t>7/17/2012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448F7D-A43C-439D-8728-B4C82DEC2EAF}" type="slidenum">
              <a:rPr lang="en-US" smtClean="0"/>
              <a:t>‹#›</a:t>
            </a:fld>
            <a:endParaRPr lang="en-US"/>
          </a:p>
        </p:txBody>
      </p:sp>
      <p:sp>
        <p:nvSpPr>
          <p:cNvPr id="6" name="Title 1"/>
          <p:cNvSpPr>
            <a:spLocks noGrp="1"/>
          </p:cNvSpPr>
          <p:nvPr>
            <p:ph type="ctrTitle"/>
          </p:nvPr>
        </p:nvSpPr>
        <p:spPr>
          <a:xfrm>
            <a:off x="240030" y="325120"/>
            <a:ext cx="4720590" cy="2600960"/>
          </a:xfrm>
          <a:prstGeom prst="rect">
            <a:avLst/>
          </a:prstGeom>
        </p:spPr>
        <p:txBody>
          <a:bodyPr lIns="96661" tIns="48331" rIns="96661" bIns="48331"/>
          <a:lstStyle>
            <a:lvl1pPr algn="l">
              <a:defRPr baseline="0">
                <a:solidFill>
                  <a:schemeClr val="tx1"/>
                </a:solidFill>
                <a:latin typeface="Segoe UI Light"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89031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80060" y="6780107"/>
            <a:ext cx="2240280" cy="389467"/>
          </a:xfrm>
          <a:prstGeom prst="rect">
            <a:avLst/>
          </a:prstGeom>
        </p:spPr>
        <p:txBody>
          <a:bodyPr vert="horz" lIns="96661" tIns="48331" rIns="96661" bIns="48331" rtlCol="0" anchor="ctr"/>
          <a:lstStyle>
            <a:lvl1pPr algn="l">
              <a:defRPr sz="1300">
                <a:solidFill>
                  <a:schemeClr val="tx1">
                    <a:tint val="75000"/>
                  </a:schemeClr>
                </a:solidFill>
                <a:latin typeface="Segoe UI Light" pitchFamily="34" charset="0"/>
              </a:defRPr>
            </a:lvl1pPr>
          </a:lstStyle>
          <a:p>
            <a:fld id="{3D264290-8EA1-416B-AE88-C31E7EFA9165}" type="datetimeFigureOut">
              <a:rPr lang="en-US" smtClean="0"/>
              <a:pPr/>
              <a:t>7/17/2012</a:t>
            </a:fld>
            <a:endParaRPr lang="en-US" dirty="0"/>
          </a:p>
        </p:txBody>
      </p:sp>
      <p:sp>
        <p:nvSpPr>
          <p:cNvPr id="5" name="Footer Placeholder 4"/>
          <p:cNvSpPr>
            <a:spLocks noGrp="1"/>
          </p:cNvSpPr>
          <p:nvPr>
            <p:ph type="ftr" sz="quarter" idx="3"/>
          </p:nvPr>
        </p:nvSpPr>
        <p:spPr>
          <a:xfrm>
            <a:off x="3280410" y="6780107"/>
            <a:ext cx="3040380" cy="389467"/>
          </a:xfrm>
          <a:prstGeom prst="rect">
            <a:avLst/>
          </a:prstGeom>
        </p:spPr>
        <p:txBody>
          <a:bodyPr vert="horz" lIns="96661" tIns="48331" rIns="96661" bIns="48331" rtlCol="0" anchor="ctr"/>
          <a:lstStyle>
            <a:lvl1pPr algn="ctr">
              <a:defRPr sz="1300">
                <a:solidFill>
                  <a:schemeClr val="tx1">
                    <a:tint val="75000"/>
                  </a:schemeClr>
                </a:solidFill>
                <a:latin typeface="Segoe UI Light" pitchFamily="34" charset="0"/>
              </a:defRPr>
            </a:lvl1pPr>
          </a:lstStyle>
          <a:p>
            <a:endParaRPr lang="en-US" dirty="0"/>
          </a:p>
        </p:txBody>
      </p:sp>
      <p:sp>
        <p:nvSpPr>
          <p:cNvPr id="6" name="Slide Number Placeholder 5"/>
          <p:cNvSpPr>
            <a:spLocks noGrp="1"/>
          </p:cNvSpPr>
          <p:nvPr>
            <p:ph type="sldNum" sz="quarter" idx="4"/>
          </p:nvPr>
        </p:nvSpPr>
        <p:spPr>
          <a:xfrm>
            <a:off x="6880860" y="6780107"/>
            <a:ext cx="2240280" cy="389467"/>
          </a:xfrm>
          <a:prstGeom prst="rect">
            <a:avLst/>
          </a:prstGeom>
        </p:spPr>
        <p:txBody>
          <a:bodyPr vert="horz" lIns="96661" tIns="48331" rIns="96661" bIns="48331" rtlCol="0" anchor="ctr"/>
          <a:lstStyle>
            <a:lvl1pPr algn="r">
              <a:defRPr sz="1300">
                <a:solidFill>
                  <a:schemeClr val="tx1">
                    <a:tint val="75000"/>
                  </a:schemeClr>
                </a:solidFill>
                <a:latin typeface="Segoe UI Light" pitchFamily="34" charset="0"/>
              </a:defRPr>
            </a:lvl1pPr>
          </a:lstStyle>
          <a:p>
            <a:fld id="{48448F7D-A43C-439D-8728-B4C82DEC2EAF}" type="slidenum">
              <a:rPr lang="en-US" smtClean="0"/>
              <a:pPr/>
              <a:t>‹#›</a:t>
            </a:fld>
            <a:endParaRPr lang="en-US" dirty="0"/>
          </a:p>
        </p:txBody>
      </p:sp>
      <p:pic>
        <p:nvPicPr>
          <p:cNvPr id="7" name="Picture 2" descr="C:\Users\jpetersen\Pictures\aspConf_Logo_HiRes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20740" y="81280"/>
            <a:ext cx="3440430" cy="1258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28635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xStyles>
    <p:titleStyle>
      <a:lvl1pPr algn="ctr" defTabSz="966612" rtl="0" eaLnBrk="1" latinLnBrk="0" hangingPunct="1">
        <a:spcBef>
          <a:spcPct val="0"/>
        </a:spcBef>
        <a:buNone/>
        <a:defRPr sz="4700" kern="1200">
          <a:solidFill>
            <a:schemeClr val="bg1">
              <a:lumMod val="75000"/>
            </a:schemeClr>
          </a:solidFill>
          <a:latin typeface="Segoe UI Light" pitchFamily="34" charset="0"/>
          <a:ea typeface="+mj-ea"/>
          <a:cs typeface="+mj-cs"/>
        </a:defRPr>
      </a:lvl1pPr>
    </p:titleStyle>
    <p:bodyStyle>
      <a:lvl1pPr marL="362480" indent="-362480" algn="l" defTabSz="966612" rtl="0" eaLnBrk="1" latinLnBrk="0" hangingPunct="1">
        <a:spcBef>
          <a:spcPct val="20000"/>
        </a:spcBef>
        <a:buFont typeface="Arial" pitchFamily="34" charset="0"/>
        <a:buChar char="•"/>
        <a:defRPr sz="3400" kern="1200">
          <a:solidFill>
            <a:schemeClr val="bg1">
              <a:lumMod val="85000"/>
            </a:schemeClr>
          </a:solidFill>
          <a:latin typeface="Segoe UI Light" pitchFamily="34" charset="0"/>
          <a:ea typeface="+mn-ea"/>
          <a:cs typeface="+mn-cs"/>
        </a:defRPr>
      </a:lvl1pPr>
      <a:lvl2pPr marL="785372" indent="-302066" algn="l" defTabSz="966612" rtl="0" eaLnBrk="1" latinLnBrk="0" hangingPunct="1">
        <a:spcBef>
          <a:spcPct val="20000"/>
        </a:spcBef>
        <a:buFont typeface="Arial" pitchFamily="34" charset="0"/>
        <a:buChar char="–"/>
        <a:defRPr sz="3000" kern="1200">
          <a:solidFill>
            <a:schemeClr val="bg1">
              <a:lumMod val="85000"/>
            </a:schemeClr>
          </a:solidFill>
          <a:latin typeface="Segoe UI Light" pitchFamily="34" charset="0"/>
          <a:ea typeface="+mn-ea"/>
          <a:cs typeface="+mn-cs"/>
        </a:defRPr>
      </a:lvl2pPr>
      <a:lvl3pPr marL="1208265" indent="-241653" algn="l" defTabSz="966612" rtl="0" eaLnBrk="1" latinLnBrk="0" hangingPunct="1">
        <a:spcBef>
          <a:spcPct val="20000"/>
        </a:spcBef>
        <a:buFont typeface="Arial" pitchFamily="34" charset="0"/>
        <a:buChar char="•"/>
        <a:defRPr sz="2500" kern="1200">
          <a:solidFill>
            <a:schemeClr val="bg1">
              <a:lumMod val="85000"/>
            </a:schemeClr>
          </a:solidFill>
          <a:latin typeface="Segoe UI Light" pitchFamily="34" charset="0"/>
          <a:ea typeface="+mn-ea"/>
          <a:cs typeface="+mn-cs"/>
        </a:defRPr>
      </a:lvl3pPr>
      <a:lvl4pPr marL="1691571" indent="-241653" algn="l" defTabSz="966612" rtl="0" eaLnBrk="1" latinLnBrk="0" hangingPunct="1">
        <a:spcBef>
          <a:spcPct val="20000"/>
        </a:spcBef>
        <a:buFont typeface="Arial" pitchFamily="34" charset="0"/>
        <a:buChar char="–"/>
        <a:defRPr sz="2100" kern="1200">
          <a:solidFill>
            <a:schemeClr val="bg1">
              <a:lumMod val="85000"/>
            </a:schemeClr>
          </a:solidFill>
          <a:latin typeface="Segoe UI Light" pitchFamily="34" charset="0"/>
          <a:ea typeface="+mn-ea"/>
          <a:cs typeface="+mn-cs"/>
        </a:defRPr>
      </a:lvl4pPr>
      <a:lvl5pPr marL="2174878" indent="-241653" algn="l" defTabSz="966612" rtl="0" eaLnBrk="1" latinLnBrk="0" hangingPunct="1">
        <a:spcBef>
          <a:spcPct val="20000"/>
        </a:spcBef>
        <a:buFont typeface="Arial" pitchFamily="34" charset="0"/>
        <a:buChar char="»"/>
        <a:defRPr sz="2100" kern="1200">
          <a:solidFill>
            <a:schemeClr val="bg1">
              <a:lumMod val="85000"/>
            </a:schemeClr>
          </a:solidFill>
          <a:latin typeface="Segoe UI Light" pitchFamily="34" charset="0"/>
          <a:ea typeface="+mn-ea"/>
          <a:cs typeface="+mn-cs"/>
        </a:defRPr>
      </a:lvl5pPr>
      <a:lvl6pPr marL="2658184" indent="-241653" algn="l" defTabSz="96661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41490" indent="-241653" algn="l" defTabSz="96661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24796" indent="-241653" algn="l" defTabSz="96661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108102" indent="-241653" algn="l" defTabSz="966612"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66612" rtl="0" eaLnBrk="1" latinLnBrk="0" hangingPunct="1">
        <a:defRPr sz="1900" kern="1200">
          <a:solidFill>
            <a:schemeClr val="tx1"/>
          </a:solidFill>
          <a:latin typeface="+mn-lt"/>
          <a:ea typeface="+mn-ea"/>
          <a:cs typeface="+mn-cs"/>
        </a:defRPr>
      </a:lvl1pPr>
      <a:lvl2pPr marL="483306" algn="l" defTabSz="966612" rtl="0" eaLnBrk="1" latinLnBrk="0" hangingPunct="1">
        <a:defRPr sz="1900" kern="1200">
          <a:solidFill>
            <a:schemeClr val="tx1"/>
          </a:solidFill>
          <a:latin typeface="+mn-lt"/>
          <a:ea typeface="+mn-ea"/>
          <a:cs typeface="+mn-cs"/>
        </a:defRPr>
      </a:lvl2pPr>
      <a:lvl3pPr marL="966612" algn="l" defTabSz="966612" rtl="0" eaLnBrk="1" latinLnBrk="0" hangingPunct="1">
        <a:defRPr sz="1900" kern="1200">
          <a:solidFill>
            <a:schemeClr val="tx1"/>
          </a:solidFill>
          <a:latin typeface="+mn-lt"/>
          <a:ea typeface="+mn-ea"/>
          <a:cs typeface="+mn-cs"/>
        </a:defRPr>
      </a:lvl3pPr>
      <a:lvl4pPr marL="1449918" algn="l" defTabSz="966612" rtl="0" eaLnBrk="1" latinLnBrk="0" hangingPunct="1">
        <a:defRPr sz="1900" kern="1200">
          <a:solidFill>
            <a:schemeClr val="tx1"/>
          </a:solidFill>
          <a:latin typeface="+mn-lt"/>
          <a:ea typeface="+mn-ea"/>
          <a:cs typeface="+mn-cs"/>
        </a:defRPr>
      </a:lvl4pPr>
      <a:lvl5pPr marL="1933224" algn="l" defTabSz="966612" rtl="0" eaLnBrk="1" latinLnBrk="0" hangingPunct="1">
        <a:defRPr sz="1900" kern="1200">
          <a:solidFill>
            <a:schemeClr val="tx1"/>
          </a:solidFill>
          <a:latin typeface="+mn-lt"/>
          <a:ea typeface="+mn-ea"/>
          <a:cs typeface="+mn-cs"/>
        </a:defRPr>
      </a:lvl5pPr>
      <a:lvl6pPr marL="2416531" algn="l" defTabSz="966612" rtl="0" eaLnBrk="1" latinLnBrk="0" hangingPunct="1">
        <a:defRPr sz="1900" kern="1200">
          <a:solidFill>
            <a:schemeClr val="tx1"/>
          </a:solidFill>
          <a:latin typeface="+mn-lt"/>
          <a:ea typeface="+mn-ea"/>
          <a:cs typeface="+mn-cs"/>
        </a:defRPr>
      </a:lvl6pPr>
      <a:lvl7pPr marL="2899837" algn="l" defTabSz="966612" rtl="0" eaLnBrk="1" latinLnBrk="0" hangingPunct="1">
        <a:defRPr sz="1900" kern="1200">
          <a:solidFill>
            <a:schemeClr val="tx1"/>
          </a:solidFill>
          <a:latin typeface="+mn-lt"/>
          <a:ea typeface="+mn-ea"/>
          <a:cs typeface="+mn-cs"/>
        </a:defRPr>
      </a:lvl7pPr>
      <a:lvl8pPr marL="3383143" algn="l" defTabSz="966612" rtl="0" eaLnBrk="1" latinLnBrk="0" hangingPunct="1">
        <a:defRPr sz="1900" kern="1200">
          <a:solidFill>
            <a:schemeClr val="tx1"/>
          </a:solidFill>
          <a:latin typeface="+mn-lt"/>
          <a:ea typeface="+mn-ea"/>
          <a:cs typeface="+mn-cs"/>
        </a:defRPr>
      </a:lvl8pPr>
      <a:lvl9pPr marL="3866449" algn="l" defTabSz="966612"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www.mvccontrib.codeplex.com/"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www.github.com/kburnell/TestDrivingASP.NETMVC"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40030" y="325120"/>
            <a:ext cx="5444078" cy="2600960"/>
          </a:xfrm>
        </p:spPr>
        <p:txBody>
          <a:bodyPr/>
          <a:lstStyle/>
          <a:p>
            <a:pPr lvl="0" defTabSz="914400" fontAlgn="base">
              <a:spcAft>
                <a:spcPct val="0"/>
              </a:spcAft>
              <a:defRPr/>
            </a:pPr>
            <a:r>
              <a:rPr lang="en-US" sz="5400" dirty="0">
                <a:solidFill>
                  <a:schemeClr val="bg1">
                    <a:lumMod val="75000"/>
                  </a:schemeClr>
                </a:solidFill>
                <a:ea typeface="+mn-ea"/>
                <a:cs typeface="+mn-cs"/>
              </a:rPr>
              <a:t>Test Driving ASP.NET MVC</a:t>
            </a:r>
            <a:r>
              <a:rPr lang="en-US" sz="5400" dirty="0">
                <a:solidFill>
                  <a:schemeClr val="bg1">
                    <a:lumMod val="75000"/>
                  </a:schemeClr>
                </a:solidFill>
                <a:latin typeface="Arial" charset="0"/>
                <a:ea typeface="+mn-ea"/>
                <a:cs typeface="+mn-cs"/>
              </a:rPr>
              <a:t/>
            </a:r>
            <a:br>
              <a:rPr lang="en-US" sz="5400" dirty="0">
                <a:solidFill>
                  <a:schemeClr val="bg1">
                    <a:lumMod val="75000"/>
                  </a:schemeClr>
                </a:solidFill>
                <a:latin typeface="Arial" charset="0"/>
                <a:ea typeface="+mn-ea"/>
                <a:cs typeface="+mn-cs"/>
              </a:rPr>
            </a:br>
            <a:endParaRPr lang="en-US" dirty="0">
              <a:solidFill>
                <a:schemeClr val="bg1">
                  <a:lumMod val="75000"/>
                </a:schemeClr>
              </a:solidFill>
            </a:endParaRPr>
          </a:p>
        </p:txBody>
      </p:sp>
      <p:sp>
        <p:nvSpPr>
          <p:cNvPr id="5" name="Rectangle 4"/>
          <p:cNvSpPr/>
          <p:nvPr/>
        </p:nvSpPr>
        <p:spPr>
          <a:xfrm>
            <a:off x="4587446" y="5277705"/>
            <a:ext cx="4800600" cy="1046440"/>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chemeClr val="bg1">
                    <a:lumMod val="75000"/>
                  </a:schemeClr>
                </a:solidFill>
                <a:effectLst>
                  <a:outerShdw blurRad="38100" dist="38100" dir="2700000" algn="tl">
                    <a:srgbClr val="000000"/>
                  </a:outerShdw>
                </a:effectLst>
                <a:uLnTx/>
                <a:uFillTx/>
                <a:latin typeface="Segoe UI Light" pitchFamily="34" charset="0"/>
              </a:rPr>
              <a:t>Keith </a:t>
            </a:r>
            <a:r>
              <a:rPr kumimoji="0" lang="en-US" sz="2400" b="1" i="0" u="none" strike="noStrike" kern="0" cap="none" spc="0" normalizeH="0" baseline="0" noProof="0" dirty="0" smtClean="0">
                <a:ln>
                  <a:noFill/>
                </a:ln>
                <a:solidFill>
                  <a:schemeClr val="bg1">
                    <a:lumMod val="75000"/>
                  </a:schemeClr>
                </a:solidFill>
                <a:effectLst>
                  <a:outerShdw blurRad="38100" dist="38100" dir="2700000" algn="tl">
                    <a:srgbClr val="000000"/>
                  </a:outerShdw>
                </a:effectLst>
                <a:uLnTx/>
                <a:uFillTx/>
                <a:latin typeface="Segoe UI Light" pitchFamily="34" charset="0"/>
              </a:rPr>
              <a:t>Burnell</a:t>
            </a:r>
          </a:p>
          <a:p>
            <a:pPr marL="0" marR="0" lvl="0" indent="0" defTabSz="914400" eaLnBrk="1" fontAlgn="auto" latinLnBrk="0" hangingPunct="1">
              <a:lnSpc>
                <a:spcPct val="100000"/>
              </a:lnSpc>
              <a:spcBef>
                <a:spcPts val="0"/>
              </a:spcBef>
              <a:spcAft>
                <a:spcPts val="0"/>
              </a:spcAft>
              <a:buClrTx/>
              <a:buSzTx/>
              <a:buFontTx/>
              <a:buNone/>
              <a:tabLst/>
              <a:defRPr/>
            </a:pPr>
            <a:r>
              <a:rPr lang="en-US" sz="2000" b="1" kern="0" dirty="0" smtClean="0">
                <a:solidFill>
                  <a:schemeClr val="bg1">
                    <a:lumMod val="75000"/>
                  </a:schemeClr>
                </a:solidFill>
                <a:effectLst>
                  <a:outerShdw blurRad="38100" dist="38100" dir="2700000" algn="tl">
                    <a:srgbClr val="000000"/>
                  </a:outerShdw>
                </a:effectLst>
                <a:latin typeface="Segoe UI Light" pitchFamily="34" charset="0"/>
              </a:rPr>
              <a:t>Skyline Technologies</a:t>
            </a:r>
            <a:endParaRPr kumimoji="0" lang="en-US" sz="2200" b="1" i="0" u="none" strike="noStrike" kern="0" cap="none" spc="0" normalizeH="0" baseline="0" noProof="0" dirty="0">
              <a:ln>
                <a:noFill/>
              </a:ln>
              <a:solidFill>
                <a:schemeClr val="bg1">
                  <a:lumMod val="75000"/>
                </a:schemeClr>
              </a:solidFill>
              <a:effectLst>
                <a:outerShdw blurRad="38100" dist="38100" dir="2700000" algn="tl">
                  <a:srgbClr val="000000"/>
                </a:outerShdw>
              </a:effectLst>
              <a:uLnTx/>
              <a:uFillTx/>
              <a:latin typeface="Segoe UI Light"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1">
                    <a:lumMod val="75000"/>
                  </a:schemeClr>
                </a:solidFill>
                <a:effectLst/>
                <a:uLnTx/>
                <a:uFillTx/>
                <a:latin typeface="Segoe UI Light" pitchFamily="34" charset="0"/>
              </a:rPr>
              <a:t>Senior Software Engineer II</a:t>
            </a:r>
          </a:p>
        </p:txBody>
      </p:sp>
      <p:pic>
        <p:nvPicPr>
          <p:cNvPr id="1026" name="Picture 2" descr="D:\My Dropbox\Dropbox\MVP\MVP Logo Kit With Enhancements\MVP Logo Kit With Enhancements\MVP_Horizontal_Full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76233" y="6321631"/>
            <a:ext cx="1714501" cy="693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899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752100" cy="2600960"/>
          </a:xfrm>
        </p:spPr>
        <p:txBody>
          <a:bodyPr/>
          <a:lstStyle/>
          <a:p>
            <a:r>
              <a:rPr lang="en-US" dirty="0" smtClean="0"/>
              <a:t>Types of testing</a:t>
            </a:r>
            <a:r>
              <a:rPr lang="en-US" dirty="0">
                <a:sym typeface="Wingdings" pitchFamily="2" charset="2"/>
              </a:rPr>
              <a:t/>
            </a:r>
            <a:br>
              <a:rPr lang="en-US" dirty="0">
                <a:sym typeface="Wingdings" pitchFamily="2" charset="2"/>
              </a:rPr>
            </a:br>
            <a:endParaRPr lang="en-US" dirty="0"/>
          </a:p>
        </p:txBody>
      </p:sp>
      <p:sp>
        <p:nvSpPr>
          <p:cNvPr id="4" name="Rectangle 3"/>
          <p:cNvSpPr txBox="1">
            <a:spLocks noChangeArrowheads="1"/>
          </p:cNvSpPr>
          <p:nvPr/>
        </p:nvSpPr>
        <p:spPr bwMode="auto">
          <a:xfrm>
            <a:off x="900113" y="2215166"/>
            <a:ext cx="8043862" cy="2704564"/>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kern="0" dirty="0" smtClean="0">
                <a:solidFill>
                  <a:schemeClr val="bg1">
                    <a:lumMod val="75000"/>
                  </a:schemeClr>
                </a:solidFill>
                <a:latin typeface="Segoe UI Light" pitchFamily="34" charset="0"/>
              </a:rPr>
              <a:t>Integration Testing</a:t>
            </a:r>
          </a:p>
          <a:p>
            <a:r>
              <a:rPr lang="en-US" sz="2400" kern="0" dirty="0" smtClean="0">
                <a:solidFill>
                  <a:schemeClr val="bg1">
                    <a:lumMod val="75000"/>
                  </a:schemeClr>
                </a:solidFill>
                <a:latin typeface="Segoe UI Light" pitchFamily="34" charset="0"/>
              </a:rPr>
              <a:t>Regression Testing</a:t>
            </a:r>
          </a:p>
          <a:p>
            <a:pPr lvl="0"/>
            <a:r>
              <a:rPr lang="en-US" sz="2400" kern="0" dirty="0" smtClean="0">
                <a:solidFill>
                  <a:schemeClr val="bg1">
                    <a:lumMod val="75000"/>
                  </a:schemeClr>
                </a:solidFill>
                <a:latin typeface="Segoe UI Light" pitchFamily="34" charset="0"/>
              </a:rPr>
              <a:t>User Acceptance Testing (UAT)</a:t>
            </a:r>
          </a:p>
          <a:p>
            <a:pPr lvl="0"/>
            <a:r>
              <a:rPr lang="en-US" sz="2400" kern="0" dirty="0" smtClean="0">
                <a:solidFill>
                  <a:schemeClr val="bg1">
                    <a:lumMod val="75000"/>
                  </a:schemeClr>
                </a:solidFill>
                <a:latin typeface="Segoe UI Light" pitchFamily="34" charset="0"/>
              </a:rPr>
              <a:t>Performance Testing</a:t>
            </a:r>
          </a:p>
          <a:p>
            <a:pPr lvl="0"/>
            <a:r>
              <a:rPr lang="en-US" sz="2400" kern="0" dirty="0" smtClean="0">
                <a:solidFill>
                  <a:schemeClr val="bg1">
                    <a:lumMod val="75000"/>
                  </a:schemeClr>
                </a:solidFill>
                <a:latin typeface="Segoe UI Light" pitchFamily="34" charset="0"/>
              </a:rPr>
              <a:t>Load Testing</a:t>
            </a:r>
          </a:p>
          <a:p>
            <a:pPr lvl="0"/>
            <a:r>
              <a:rPr lang="en-US" sz="2400" kern="0" dirty="0" smtClean="0">
                <a:solidFill>
                  <a:schemeClr val="bg1">
                    <a:lumMod val="75000"/>
                  </a:schemeClr>
                </a:solidFill>
                <a:latin typeface="Segoe UI Light" pitchFamily="34" charset="0"/>
              </a:rPr>
              <a:t>Stress Testing</a:t>
            </a:r>
          </a:p>
          <a:p>
            <a:pPr lvl="0"/>
            <a:endParaRPr lang="en-US" sz="2400" kern="0" dirty="0">
              <a:solidFill>
                <a:schemeClr val="bg1">
                  <a:lumMod val="75000"/>
                </a:schemeClr>
              </a:solidFill>
              <a:latin typeface="Segoe UI Light" pitchFamily="34" charset="0"/>
            </a:endParaRPr>
          </a:p>
          <a:p>
            <a:pPr lvl="0"/>
            <a:endParaRPr lang="en-US" sz="2400" kern="0" dirty="0">
              <a:solidFill>
                <a:schemeClr val="bg1">
                  <a:lumMod val="75000"/>
                </a:schemeClr>
              </a:solidFill>
              <a:latin typeface="Segoe UI Light" pitchFamily="34" charset="0"/>
            </a:endParaRPr>
          </a:p>
        </p:txBody>
      </p:sp>
    </p:spTree>
    <p:extLst>
      <p:ext uri="{BB962C8B-B14F-4D97-AF65-F5344CB8AC3E}">
        <p14:creationId xmlns:p14="http://schemas.microsoft.com/office/powerpoint/2010/main" val="4062954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752100" cy="2600960"/>
          </a:xfrm>
        </p:spPr>
        <p:txBody>
          <a:bodyPr/>
          <a:lstStyle/>
          <a:p>
            <a:r>
              <a:rPr lang="en-US" dirty="0" smtClean="0">
                <a:sym typeface="Wingdings" pitchFamily="2" charset="2"/>
              </a:rPr>
              <a:t>Yes…that is exactly what it means!</a:t>
            </a:r>
            <a:r>
              <a:rPr lang="en-US" dirty="0">
                <a:sym typeface="Wingdings" pitchFamily="2" charset="2"/>
              </a:rPr>
              <a:t/>
            </a:r>
            <a:br>
              <a:rPr lang="en-US" dirty="0">
                <a:sym typeface="Wingdings" pitchFamily="2" charset="2"/>
              </a:rPr>
            </a:br>
            <a:endParaRPr lang="en-US" dirty="0"/>
          </a:p>
        </p:txBody>
      </p:sp>
      <p:pic>
        <p:nvPicPr>
          <p:cNvPr id="5" name="Picture 2" descr="http://lostechies.com/derekgreer/files/2011/03/TestDrivenDevelopment_155FE5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1380" y="3991231"/>
            <a:ext cx="4504446" cy="3009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4909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752100" cy="2600960"/>
          </a:xfrm>
        </p:spPr>
        <p:txBody>
          <a:bodyPr/>
          <a:lstStyle/>
          <a:p>
            <a:r>
              <a:rPr lang="en-US" dirty="0" smtClean="0">
                <a:sym typeface="Wingdings" pitchFamily="2" charset="2"/>
              </a:rPr>
              <a:t>Unit testing is the </a:t>
            </a:r>
            <a:r>
              <a:rPr lang="en-US" b="1" dirty="0">
                <a:sym typeface="Wingdings" pitchFamily="2" charset="2"/>
              </a:rPr>
              <a:t>k</a:t>
            </a:r>
            <a:r>
              <a:rPr lang="en-US" b="1" dirty="0" smtClean="0">
                <a:sym typeface="Wingdings" pitchFamily="2" charset="2"/>
              </a:rPr>
              <a:t>ey</a:t>
            </a:r>
            <a:r>
              <a:rPr lang="en-US" dirty="0" smtClean="0">
                <a:sym typeface="Wingdings" pitchFamily="2" charset="2"/>
              </a:rPr>
              <a:t> to TDD!</a:t>
            </a:r>
            <a:r>
              <a:rPr lang="en-US" dirty="0">
                <a:sym typeface="Wingdings" pitchFamily="2" charset="2"/>
              </a:rPr>
              <a:t/>
            </a:r>
            <a:br>
              <a:rPr lang="en-US" dirty="0">
                <a:sym typeface="Wingdings" pitchFamily="2" charset="2"/>
              </a:rPr>
            </a:br>
            <a:endParaRPr lang="en-US" dirty="0"/>
          </a:p>
        </p:txBody>
      </p:sp>
      <p:pic>
        <p:nvPicPr>
          <p:cNvPr id="4" name="Picture 6" descr="http://upload.wikimedia.org/wikipedia/commons/f/fd/Light_Green_Lego_Bric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0734" y="4679174"/>
            <a:ext cx="3220871" cy="2225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1541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752100" cy="2600960"/>
          </a:xfrm>
        </p:spPr>
        <p:txBody>
          <a:bodyPr/>
          <a:lstStyle/>
          <a:p>
            <a:r>
              <a:rPr lang="en-US" dirty="0" smtClean="0">
                <a:sym typeface="Wingdings" pitchFamily="2" charset="2"/>
              </a:rPr>
              <a:t>Characteristics of a </a:t>
            </a:r>
            <a:r>
              <a:rPr lang="en-US" dirty="0">
                <a:sym typeface="Wingdings" pitchFamily="2" charset="2"/>
              </a:rPr>
              <a:t>g</a:t>
            </a:r>
            <a:r>
              <a:rPr lang="en-US" dirty="0" smtClean="0">
                <a:sym typeface="Wingdings" pitchFamily="2" charset="2"/>
              </a:rPr>
              <a:t>ood unit </a:t>
            </a:r>
            <a:r>
              <a:rPr lang="en-US" dirty="0">
                <a:sym typeface="Wingdings" pitchFamily="2" charset="2"/>
              </a:rPr>
              <a:t>t</a:t>
            </a:r>
            <a:r>
              <a:rPr lang="en-US" dirty="0" smtClean="0">
                <a:sym typeface="Wingdings" pitchFamily="2" charset="2"/>
              </a:rPr>
              <a:t>est</a:t>
            </a:r>
            <a:r>
              <a:rPr lang="en-US" dirty="0">
                <a:sym typeface="Wingdings" pitchFamily="2" charset="2"/>
              </a:rPr>
              <a:t/>
            </a:r>
            <a:br>
              <a:rPr lang="en-US" dirty="0">
                <a:sym typeface="Wingdings" pitchFamily="2" charset="2"/>
              </a:rPr>
            </a:br>
            <a:endParaRPr lang="en-US" dirty="0"/>
          </a:p>
        </p:txBody>
      </p:sp>
      <p:pic>
        <p:nvPicPr>
          <p:cNvPr id="5" name="Picture 4" descr="http://i.qkme.me/4p7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3696" y="4263081"/>
            <a:ext cx="2659148" cy="2633014"/>
          </a:xfrm>
          <a:prstGeom prst="rect">
            <a:avLst/>
          </a:prstGeom>
          <a:noFill/>
          <a:extLst>
            <a:ext uri="{909E8E84-426E-40DD-AFC4-6F175D3DCCD1}">
              <a14:hiddenFill xmlns:a14="http://schemas.microsoft.com/office/drawing/2010/main">
                <a:solidFill>
                  <a:srgbClr val="FFFFFF"/>
                </a:solidFill>
              </a14:hiddenFill>
            </a:ext>
          </a:extLst>
        </p:spPr>
      </p:pic>
      <p:sp>
        <p:nvSpPr>
          <p:cNvPr id="2" name="&quot;No&quot; Symbol 1"/>
          <p:cNvSpPr/>
          <p:nvPr/>
        </p:nvSpPr>
        <p:spPr>
          <a:xfrm>
            <a:off x="6301946" y="4118109"/>
            <a:ext cx="2879754" cy="2926269"/>
          </a:xfrm>
          <a:prstGeom prst="noSmoking">
            <a:avLst>
              <a:gd name="adj" fmla="val 932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latin typeface="Segoe UI Light" pitchFamily="34" charset="0"/>
            </a:endParaRPr>
          </a:p>
        </p:txBody>
      </p:sp>
      <p:sp>
        <p:nvSpPr>
          <p:cNvPr id="6" name="Rectangle 3"/>
          <p:cNvSpPr txBox="1">
            <a:spLocks noChangeArrowheads="1"/>
          </p:cNvSpPr>
          <p:nvPr/>
        </p:nvSpPr>
        <p:spPr bwMode="auto">
          <a:xfrm>
            <a:off x="923094" y="2139221"/>
            <a:ext cx="8159750" cy="2902336"/>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800" dirty="0">
                <a:solidFill>
                  <a:schemeClr val="bg1">
                    <a:lumMod val="75000"/>
                  </a:schemeClr>
                </a:solidFill>
                <a:latin typeface="Segoe UI Light" pitchFamily="34" charset="0"/>
              </a:rPr>
              <a:t>Automated and repeatable</a:t>
            </a:r>
          </a:p>
          <a:p>
            <a:r>
              <a:rPr lang="en-US" sz="2800" dirty="0">
                <a:solidFill>
                  <a:schemeClr val="bg1">
                    <a:lumMod val="75000"/>
                  </a:schemeClr>
                </a:solidFill>
                <a:latin typeface="Segoe UI Light" pitchFamily="34" charset="0"/>
              </a:rPr>
              <a:t>Easy to implement</a:t>
            </a:r>
          </a:p>
          <a:p>
            <a:r>
              <a:rPr lang="en-US" sz="2800" dirty="0">
                <a:solidFill>
                  <a:schemeClr val="bg1">
                    <a:lumMod val="75000"/>
                  </a:schemeClr>
                </a:solidFill>
                <a:latin typeface="Segoe UI Light" pitchFamily="34" charset="0"/>
              </a:rPr>
              <a:t>On demand/push of a button</a:t>
            </a:r>
          </a:p>
          <a:p>
            <a:r>
              <a:rPr lang="en-US" sz="2800" dirty="0">
                <a:solidFill>
                  <a:schemeClr val="bg1">
                    <a:lumMod val="75000"/>
                  </a:schemeClr>
                </a:solidFill>
                <a:latin typeface="Segoe UI Light" pitchFamily="34" charset="0"/>
              </a:rPr>
              <a:t>Fast</a:t>
            </a:r>
          </a:p>
          <a:p>
            <a:r>
              <a:rPr lang="en-US" sz="2800" dirty="0" smtClean="0">
                <a:solidFill>
                  <a:schemeClr val="bg1">
                    <a:lumMod val="75000"/>
                  </a:schemeClr>
                </a:solidFill>
                <a:latin typeface="Segoe UI Light" pitchFamily="34" charset="0"/>
              </a:rPr>
              <a:t>Isolated</a:t>
            </a:r>
            <a:endParaRPr lang="en-US" sz="2800" dirty="0">
              <a:solidFill>
                <a:schemeClr val="bg1">
                  <a:lumMod val="75000"/>
                </a:schemeClr>
              </a:solidFill>
              <a:latin typeface="Segoe UI Light" pitchFamily="34" charset="0"/>
            </a:endParaRPr>
          </a:p>
        </p:txBody>
      </p:sp>
    </p:spTree>
    <p:extLst>
      <p:ext uri="{BB962C8B-B14F-4D97-AF65-F5344CB8AC3E}">
        <p14:creationId xmlns:p14="http://schemas.microsoft.com/office/powerpoint/2010/main" val="195569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752100" cy="2600960"/>
          </a:xfrm>
        </p:spPr>
        <p:txBody>
          <a:bodyPr/>
          <a:lstStyle/>
          <a:p>
            <a:r>
              <a:rPr lang="en-US" dirty="0" smtClean="0">
                <a:sym typeface="Wingdings" pitchFamily="2" charset="2"/>
              </a:rPr>
              <a:t>Concepts and stuff</a:t>
            </a:r>
            <a:r>
              <a:rPr lang="en-US" dirty="0">
                <a:sym typeface="Wingdings" pitchFamily="2" charset="2"/>
              </a:rPr>
              <a:t/>
            </a:r>
            <a:br>
              <a:rPr lang="en-US" dirty="0">
                <a:sym typeface="Wingdings" pitchFamily="2" charset="2"/>
              </a:rPr>
            </a:br>
            <a:endParaRPr lang="en-US" dirty="0"/>
          </a:p>
        </p:txBody>
      </p:sp>
      <p:sp>
        <p:nvSpPr>
          <p:cNvPr id="7" name="Rectangle 3"/>
          <p:cNvSpPr txBox="1">
            <a:spLocks noChangeArrowheads="1"/>
          </p:cNvSpPr>
          <p:nvPr/>
        </p:nvSpPr>
        <p:spPr bwMode="auto">
          <a:xfrm>
            <a:off x="900113" y="2102150"/>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800" dirty="0">
                <a:solidFill>
                  <a:schemeClr val="bg1">
                    <a:lumMod val="75000"/>
                  </a:schemeClr>
                </a:solidFill>
                <a:latin typeface="Segoe UI Light" pitchFamily="34" charset="0"/>
              </a:rPr>
              <a:t>Single Responsibility </a:t>
            </a:r>
            <a:r>
              <a:rPr lang="en-US" sz="2800" dirty="0" smtClean="0">
                <a:solidFill>
                  <a:schemeClr val="bg1">
                    <a:lumMod val="75000"/>
                  </a:schemeClr>
                </a:solidFill>
                <a:latin typeface="Segoe UI Light" pitchFamily="34" charset="0"/>
              </a:rPr>
              <a:t>Principle</a:t>
            </a:r>
          </a:p>
          <a:p>
            <a:r>
              <a:rPr lang="en-US" sz="2800" dirty="0" smtClean="0">
                <a:solidFill>
                  <a:schemeClr val="bg1">
                    <a:lumMod val="75000"/>
                  </a:schemeClr>
                </a:solidFill>
                <a:latin typeface="Segoe UI Light" pitchFamily="34" charset="0"/>
              </a:rPr>
              <a:t>Program to Interfaces NOT Implementations</a:t>
            </a:r>
          </a:p>
          <a:p>
            <a:r>
              <a:rPr lang="en-US" sz="2800" dirty="0" smtClean="0">
                <a:solidFill>
                  <a:schemeClr val="bg1">
                    <a:lumMod val="75000"/>
                  </a:schemeClr>
                </a:solidFill>
                <a:latin typeface="Segoe UI Light" pitchFamily="34" charset="0"/>
              </a:rPr>
              <a:t>Dependency </a:t>
            </a:r>
            <a:r>
              <a:rPr lang="en-US" sz="2800" dirty="0">
                <a:solidFill>
                  <a:schemeClr val="bg1">
                    <a:lumMod val="75000"/>
                  </a:schemeClr>
                </a:solidFill>
                <a:latin typeface="Segoe UI Light" pitchFamily="34" charset="0"/>
              </a:rPr>
              <a:t>Inversion Principle (DI/</a:t>
            </a:r>
            <a:r>
              <a:rPr lang="en-US" sz="2800" dirty="0" err="1">
                <a:solidFill>
                  <a:schemeClr val="bg1">
                    <a:lumMod val="75000"/>
                  </a:schemeClr>
                </a:solidFill>
                <a:latin typeface="Segoe UI Light" pitchFamily="34" charset="0"/>
              </a:rPr>
              <a:t>IoC</a:t>
            </a:r>
            <a:r>
              <a:rPr lang="en-US" sz="2800" dirty="0" smtClean="0">
                <a:solidFill>
                  <a:schemeClr val="bg1">
                    <a:lumMod val="75000"/>
                  </a:schemeClr>
                </a:solidFill>
                <a:latin typeface="Segoe UI Light" pitchFamily="34" charset="0"/>
              </a:rPr>
              <a:t>)</a:t>
            </a:r>
          </a:p>
          <a:p>
            <a:r>
              <a:rPr lang="en-US" sz="2800" dirty="0">
                <a:solidFill>
                  <a:schemeClr val="bg1">
                    <a:lumMod val="75000"/>
                  </a:schemeClr>
                </a:solidFill>
                <a:latin typeface="Segoe UI Light" pitchFamily="34" charset="0"/>
              </a:rPr>
              <a:t> </a:t>
            </a:r>
            <a:r>
              <a:rPr lang="en-US" sz="2800" dirty="0" smtClean="0">
                <a:solidFill>
                  <a:srgbClr val="FF0000"/>
                </a:solidFill>
                <a:latin typeface="Segoe UI Light" pitchFamily="34" charset="0"/>
              </a:rPr>
              <a:t>Red</a:t>
            </a:r>
            <a:r>
              <a:rPr lang="en-US" sz="2800" dirty="0" smtClean="0">
                <a:solidFill>
                  <a:schemeClr val="bg1">
                    <a:lumMod val="75000"/>
                  </a:schemeClr>
                </a:solidFill>
                <a:latin typeface="Segoe UI Light" pitchFamily="34" charset="0"/>
              </a:rPr>
              <a:t> </a:t>
            </a:r>
            <a:r>
              <a:rPr lang="en-US" sz="2800" dirty="0" smtClean="0">
                <a:solidFill>
                  <a:schemeClr val="bg1">
                    <a:lumMod val="75000"/>
                  </a:schemeClr>
                </a:solidFill>
                <a:latin typeface="Segoe UI Light" pitchFamily="34" charset="0"/>
              </a:rPr>
              <a:t>– </a:t>
            </a:r>
            <a:r>
              <a:rPr lang="en-US" sz="2800" dirty="0" smtClean="0">
                <a:solidFill>
                  <a:srgbClr val="92D050"/>
                </a:solidFill>
                <a:latin typeface="Segoe UI Light" pitchFamily="34" charset="0"/>
              </a:rPr>
              <a:t>Green</a:t>
            </a:r>
            <a:r>
              <a:rPr lang="en-US" sz="2800" dirty="0" smtClean="0">
                <a:solidFill>
                  <a:schemeClr val="bg1">
                    <a:lumMod val="75000"/>
                  </a:schemeClr>
                </a:solidFill>
                <a:latin typeface="Segoe UI Light" pitchFamily="34" charset="0"/>
              </a:rPr>
              <a:t> – Refactor</a:t>
            </a:r>
          </a:p>
          <a:p>
            <a:r>
              <a:rPr lang="en-US" sz="2800" dirty="0" smtClean="0">
                <a:solidFill>
                  <a:schemeClr val="bg1">
                    <a:lumMod val="75000"/>
                  </a:schemeClr>
                </a:solidFill>
                <a:latin typeface="Segoe UI Light" pitchFamily="34" charset="0"/>
              </a:rPr>
              <a:t>Arrange – Act – Assert</a:t>
            </a:r>
          </a:p>
        </p:txBody>
      </p:sp>
    </p:spTree>
    <p:extLst>
      <p:ext uri="{BB962C8B-B14F-4D97-AF65-F5344CB8AC3E}">
        <p14:creationId xmlns:p14="http://schemas.microsoft.com/office/powerpoint/2010/main" val="38432675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752100" cy="2600960"/>
          </a:xfrm>
        </p:spPr>
        <p:txBody>
          <a:bodyPr/>
          <a:lstStyle/>
          <a:p>
            <a:r>
              <a:rPr lang="en-US" dirty="0" smtClean="0">
                <a:sym typeface="Wingdings" pitchFamily="2" charset="2"/>
              </a:rPr>
              <a:t>Setting the foundation</a:t>
            </a:r>
            <a:r>
              <a:rPr lang="en-US" dirty="0">
                <a:sym typeface="Wingdings" pitchFamily="2" charset="2"/>
              </a:rPr>
              <a:t/>
            </a:r>
            <a:br>
              <a:rPr lang="en-US" dirty="0">
                <a:sym typeface="Wingdings" pitchFamily="2" charset="2"/>
              </a:rPr>
            </a:b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738" y="2293493"/>
            <a:ext cx="3636487" cy="366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2800133" y="3337103"/>
            <a:ext cx="3214301" cy="118485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3000777" y="3522384"/>
            <a:ext cx="3013657" cy="40002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3166057" y="4324651"/>
            <a:ext cx="2848378" cy="191391"/>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08749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6"/>
                                        </p:tgtEl>
                                        <p:attrNameLst>
                                          <p:attrName>style.visibility</p:attrName>
                                        </p:attrNameLst>
                                      </p:cBhvr>
                                      <p:to>
                                        <p:strVal val="hidden"/>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752100" cy="2600960"/>
          </a:xfrm>
        </p:spPr>
        <p:txBody>
          <a:bodyPr/>
          <a:lstStyle/>
          <a:p>
            <a:r>
              <a:rPr lang="en-US" dirty="0" smtClean="0">
                <a:sym typeface="Wingdings" pitchFamily="2" charset="2"/>
              </a:rPr>
              <a:t>I shall call it...</a:t>
            </a:r>
            <a:r>
              <a:rPr lang="en-US" dirty="0">
                <a:sym typeface="Wingdings" pitchFamily="2" charset="2"/>
              </a:rPr>
              <a:t/>
            </a:r>
            <a:br>
              <a:rPr lang="en-US" dirty="0">
                <a:sym typeface="Wingdings" pitchFamily="2" charset="2"/>
              </a:rPr>
            </a:br>
            <a:endParaRPr lang="en-US" dirty="0"/>
          </a:p>
        </p:txBody>
      </p:sp>
      <p:pic>
        <p:nvPicPr>
          <p:cNvPr id="7" name="Picture 4" descr="http://www.digitalmomblog.com/wp-content/uploads/2011/05/baby-names.gif"/>
          <p:cNvPicPr>
            <a:picLocks noChangeAspect="1" noChangeArrowheads="1"/>
          </p:cNvPicPr>
          <p:nvPr/>
        </p:nvPicPr>
        <p:blipFill rotWithShape="1">
          <a:blip r:embed="rId3">
            <a:extLst>
              <a:ext uri="{28A0092B-C50C-407E-A947-70E740481C1C}">
                <a14:useLocalDpi xmlns:a14="http://schemas.microsoft.com/office/drawing/2010/main" val="0"/>
              </a:ext>
            </a:extLst>
          </a:blip>
          <a:srcRect l="21051"/>
          <a:stretch/>
        </p:blipFill>
        <p:spPr bwMode="auto">
          <a:xfrm>
            <a:off x="6880529" y="5104724"/>
            <a:ext cx="2459980" cy="181242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4"/>
          <p:cNvSpPr txBox="1">
            <a:spLocks/>
          </p:cNvSpPr>
          <p:nvPr/>
        </p:nvSpPr>
        <p:spPr>
          <a:xfrm>
            <a:off x="481012" y="1828931"/>
            <a:ext cx="8982302" cy="1861228"/>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r>
              <a:rPr lang="en-US" sz="2400" dirty="0" smtClean="0">
                <a:solidFill>
                  <a:schemeClr val="bg1">
                    <a:lumMod val="75000"/>
                  </a:schemeClr>
                </a:solidFill>
              </a:rPr>
              <a:t>[</a:t>
            </a:r>
            <a:r>
              <a:rPr lang="en-US" sz="2400" i="1" dirty="0" err="1" smtClean="0">
                <a:solidFill>
                  <a:schemeClr val="bg1">
                    <a:lumMod val="75000"/>
                  </a:schemeClr>
                </a:solidFill>
                <a:latin typeface="Consolas" pitchFamily="49" charset="0"/>
                <a:cs typeface="Consolas" pitchFamily="49" charset="0"/>
              </a:rPr>
              <a:t>MethodUnderTest</a:t>
            </a:r>
            <a:r>
              <a:rPr lang="en-US" sz="2400" dirty="0" smtClean="0">
                <a:solidFill>
                  <a:schemeClr val="bg1">
                    <a:lumMod val="75000"/>
                  </a:schemeClr>
                </a:solidFill>
              </a:rPr>
              <a:t>]_[</a:t>
            </a:r>
            <a:r>
              <a:rPr lang="en-US" sz="2400" i="1" dirty="0" err="1" smtClean="0">
                <a:solidFill>
                  <a:schemeClr val="bg1">
                    <a:lumMod val="75000"/>
                  </a:schemeClr>
                </a:solidFill>
                <a:latin typeface="Consolas" pitchFamily="49" charset="0"/>
                <a:cs typeface="Consolas" pitchFamily="49" charset="0"/>
              </a:rPr>
              <a:t>ExpectedResult</a:t>
            </a:r>
            <a:r>
              <a:rPr lang="en-US" sz="2400" dirty="0" smtClean="0">
                <a:solidFill>
                  <a:schemeClr val="bg1">
                    <a:lumMod val="75000"/>
                  </a:schemeClr>
                </a:solidFill>
              </a:rPr>
              <a:t>]_[</a:t>
            </a:r>
            <a:r>
              <a:rPr lang="en-US" sz="2400" i="1" dirty="0" smtClean="0">
                <a:solidFill>
                  <a:schemeClr val="bg1">
                    <a:lumMod val="75000"/>
                  </a:schemeClr>
                </a:solidFill>
                <a:latin typeface="Consolas" pitchFamily="49" charset="0"/>
                <a:cs typeface="Consolas" pitchFamily="49" charset="0"/>
              </a:rPr>
              <a:t>Conditions</a:t>
            </a:r>
            <a:r>
              <a:rPr lang="en-US" sz="2400" dirty="0" smtClean="0">
                <a:solidFill>
                  <a:schemeClr val="bg1">
                    <a:lumMod val="75000"/>
                  </a:schemeClr>
                </a:solidFill>
              </a:rPr>
              <a:t>]</a:t>
            </a:r>
            <a:r>
              <a:rPr lang="en-US" sz="2400" dirty="0" smtClean="0">
                <a:solidFill>
                  <a:schemeClr val="bg1">
                    <a:lumMod val="75000"/>
                  </a:schemeClr>
                </a:solidFill>
                <a:latin typeface="Consolas" pitchFamily="49" charset="0"/>
                <a:cs typeface="Consolas" pitchFamily="49" charset="0"/>
              </a:rPr>
              <a:t/>
            </a:r>
            <a:br>
              <a:rPr lang="en-US" sz="2400" dirty="0" smtClean="0">
                <a:solidFill>
                  <a:schemeClr val="bg1">
                    <a:lumMod val="75000"/>
                  </a:schemeClr>
                </a:solidFill>
                <a:latin typeface="Consolas" pitchFamily="49" charset="0"/>
                <a:cs typeface="Consolas" pitchFamily="49" charset="0"/>
              </a:rPr>
            </a:br>
            <a:endParaRPr lang="en-US" sz="2400" dirty="0" smtClean="0">
              <a:solidFill>
                <a:schemeClr val="bg1">
                  <a:lumMod val="75000"/>
                </a:schemeClr>
              </a:solidFill>
              <a:latin typeface="Consolas" pitchFamily="49" charset="0"/>
              <a:cs typeface="Consolas" pitchFamily="49" charset="0"/>
            </a:endParaRPr>
          </a:p>
          <a:p>
            <a:r>
              <a:rPr lang="en-US" sz="2400" dirty="0" err="1" smtClean="0">
                <a:solidFill>
                  <a:schemeClr val="bg1">
                    <a:lumMod val="75000"/>
                  </a:schemeClr>
                </a:solidFill>
                <a:latin typeface="Consolas" pitchFamily="49" charset="0"/>
                <a:cs typeface="Consolas" pitchFamily="49" charset="0"/>
              </a:rPr>
              <a:t>GetCustomers_ShouldReturn_ListOf_Customers</a:t>
            </a:r>
            <a:r>
              <a:rPr lang="en-US" sz="2400" dirty="0" smtClean="0">
                <a:solidFill>
                  <a:schemeClr val="bg1">
                    <a:lumMod val="75000"/>
                  </a:schemeClr>
                </a:solidFill>
                <a:latin typeface="Consolas" pitchFamily="49" charset="0"/>
                <a:cs typeface="Consolas" pitchFamily="49" charset="0"/>
              </a:rPr>
              <a:t>()</a:t>
            </a:r>
            <a:r>
              <a:rPr lang="en-US" sz="1800" dirty="0" smtClean="0">
                <a:solidFill>
                  <a:schemeClr val="bg1">
                    <a:lumMod val="75000"/>
                  </a:schemeClr>
                </a:solidFill>
                <a:latin typeface="Consolas" pitchFamily="49" charset="0"/>
                <a:cs typeface="Consolas" pitchFamily="49" charset="0"/>
              </a:rPr>
              <a:t/>
            </a:r>
            <a:br>
              <a:rPr lang="en-US" sz="1800" dirty="0" smtClean="0">
                <a:solidFill>
                  <a:schemeClr val="bg1">
                    <a:lumMod val="75000"/>
                  </a:schemeClr>
                </a:solidFill>
                <a:latin typeface="Consolas" pitchFamily="49" charset="0"/>
                <a:cs typeface="Consolas" pitchFamily="49" charset="0"/>
              </a:rPr>
            </a:br>
            <a:endParaRPr lang="en-US" sz="1800" dirty="0" smtClean="0">
              <a:solidFill>
                <a:schemeClr val="bg1">
                  <a:lumMod val="75000"/>
                </a:schemeClr>
              </a:solidFill>
              <a:latin typeface="Consolas" pitchFamily="49" charset="0"/>
              <a:cs typeface="Consolas" pitchFamily="49" charset="0"/>
            </a:endParaRPr>
          </a:p>
          <a:p>
            <a:r>
              <a:rPr lang="en-US" sz="2400" dirty="0" smtClean="0">
                <a:solidFill>
                  <a:schemeClr val="bg1">
                    <a:lumMod val="75000"/>
                  </a:schemeClr>
                </a:solidFill>
                <a:latin typeface="Consolas" pitchFamily="49" charset="0"/>
                <a:cs typeface="Consolas" pitchFamily="49" charset="0"/>
              </a:rPr>
              <a:t>CalculateRate_ShouldReturn_25_When_Interest_Is_50()</a:t>
            </a:r>
            <a:endParaRPr lang="en-US" sz="2400" dirty="0" smtClean="0">
              <a:solidFill>
                <a:schemeClr val="bg1">
                  <a:lumMod val="75000"/>
                </a:schemeClr>
              </a:solidFill>
              <a:latin typeface="Consolas" pitchFamily="49" charset="0"/>
              <a:cs typeface="Consolas" pitchFamily="49" charset="0"/>
            </a:endParaRPr>
          </a:p>
        </p:txBody>
      </p:sp>
    </p:spTree>
    <p:extLst>
      <p:ext uri="{BB962C8B-B14F-4D97-AF65-F5344CB8AC3E}">
        <p14:creationId xmlns:p14="http://schemas.microsoft.com/office/powerpoint/2010/main" val="1421348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752100" cy="2600960"/>
          </a:xfrm>
        </p:spPr>
        <p:txBody>
          <a:bodyPr/>
          <a:lstStyle/>
          <a:p>
            <a:r>
              <a:rPr lang="en-US" dirty="0" smtClean="0">
                <a:sym typeface="Wingdings" pitchFamily="2" charset="2"/>
              </a:rPr>
              <a:t>MVC</a:t>
            </a:r>
            <a:r>
              <a:rPr lang="en-US" dirty="0">
                <a:sym typeface="Wingdings" pitchFamily="2" charset="2"/>
              </a:rPr>
              <a:t/>
            </a:r>
            <a:br>
              <a:rPr lang="en-US" dirty="0">
                <a:sym typeface="Wingdings" pitchFamily="2" charset="2"/>
              </a:rPr>
            </a:br>
            <a:endParaRPr lang="en-US" dirty="0"/>
          </a:p>
        </p:txBody>
      </p:sp>
      <p:sp>
        <p:nvSpPr>
          <p:cNvPr id="6" name="Rectangle 5"/>
          <p:cNvSpPr/>
          <p:nvPr/>
        </p:nvSpPr>
        <p:spPr bwMode="auto">
          <a:xfrm>
            <a:off x="3595696" y="1914544"/>
            <a:ext cx="2301240" cy="1295400"/>
          </a:xfrm>
          <a:prstGeom prst="rect">
            <a:avLst/>
          </a:prstGeom>
          <a:solidFill>
            <a:schemeClr val="accent5">
              <a:lumMod val="75000"/>
            </a:schemeClr>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solidFill>
                  <a:srgbClr val="FFFFFF"/>
                </a:solidFill>
                <a:effectLst>
                  <a:outerShdw blurRad="38100" dist="38100" dir="2700000" algn="tl">
                    <a:srgbClr val="000000">
                      <a:alpha val="43137"/>
                    </a:srgbClr>
                  </a:outerShdw>
                </a:effectLst>
                <a:latin typeface="Segoe UI Light" pitchFamily="34" charset="0"/>
              </a:rPr>
              <a:t>Controller</a:t>
            </a:r>
          </a:p>
          <a:p>
            <a:pPr algn="ctr" defTabSz="914099"/>
            <a:r>
              <a:rPr lang="en-US" sz="2000" dirty="0" smtClean="0">
                <a:solidFill>
                  <a:srgbClr val="FFFFFF"/>
                </a:solidFill>
                <a:effectLst>
                  <a:outerShdw blurRad="38100" dist="38100" dir="2700000" algn="tl">
                    <a:srgbClr val="000000">
                      <a:alpha val="43137"/>
                    </a:srgbClr>
                  </a:outerShdw>
                </a:effectLst>
                <a:latin typeface="Segoe UI Light" pitchFamily="34" charset="0"/>
              </a:rPr>
              <a:t>(Input)</a:t>
            </a:r>
          </a:p>
        </p:txBody>
      </p:sp>
      <p:sp>
        <p:nvSpPr>
          <p:cNvPr id="8" name="Rectangle 7"/>
          <p:cNvSpPr/>
          <p:nvPr/>
        </p:nvSpPr>
        <p:spPr bwMode="auto">
          <a:xfrm>
            <a:off x="5880744" y="3932888"/>
            <a:ext cx="2301240" cy="1295400"/>
          </a:xfrm>
          <a:prstGeom prst="rect">
            <a:avLst/>
          </a:prstGeom>
          <a:solidFill>
            <a:srgbClr val="666633"/>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solidFill>
                  <a:srgbClr val="FFFFFF"/>
                </a:solidFill>
                <a:effectLst>
                  <a:outerShdw blurRad="38100" dist="38100" dir="2700000" algn="tl">
                    <a:srgbClr val="000000">
                      <a:alpha val="43137"/>
                    </a:srgbClr>
                  </a:outerShdw>
                </a:effectLst>
                <a:latin typeface="Segoe UI Light" pitchFamily="34" charset="0"/>
              </a:rPr>
              <a:t>Model</a:t>
            </a:r>
          </a:p>
          <a:p>
            <a:pPr algn="ctr" defTabSz="914099"/>
            <a:r>
              <a:rPr lang="en-US" sz="2000" dirty="0" smtClean="0">
                <a:solidFill>
                  <a:srgbClr val="FFFFFF"/>
                </a:solidFill>
                <a:effectLst>
                  <a:outerShdw blurRad="38100" dist="38100" dir="2700000" algn="tl">
                    <a:srgbClr val="000000">
                      <a:alpha val="43137"/>
                    </a:srgbClr>
                  </a:outerShdw>
                </a:effectLst>
                <a:latin typeface="Segoe UI Light" pitchFamily="34" charset="0"/>
              </a:rPr>
              <a:t>(Logic)</a:t>
            </a:r>
          </a:p>
        </p:txBody>
      </p:sp>
      <p:sp>
        <p:nvSpPr>
          <p:cNvPr id="10" name="Rectangle 9"/>
          <p:cNvSpPr/>
          <p:nvPr/>
        </p:nvSpPr>
        <p:spPr bwMode="auto">
          <a:xfrm>
            <a:off x="1366848" y="3961464"/>
            <a:ext cx="2301240" cy="1295400"/>
          </a:xfrm>
          <a:prstGeom prst="rect">
            <a:avLst/>
          </a:prstGeom>
          <a:solidFill>
            <a:schemeClr val="accent6">
              <a:lumMod val="75000"/>
            </a:schemeClr>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solidFill>
                  <a:srgbClr val="FFFFFF"/>
                </a:solidFill>
                <a:effectLst>
                  <a:outerShdw blurRad="38100" dist="38100" dir="2700000" algn="tl">
                    <a:srgbClr val="000000">
                      <a:alpha val="43137"/>
                    </a:srgbClr>
                  </a:outerShdw>
                </a:effectLst>
                <a:latin typeface="Segoe UI Light" pitchFamily="34" charset="0"/>
              </a:rPr>
              <a:t>View</a:t>
            </a:r>
          </a:p>
          <a:p>
            <a:pPr algn="ctr" defTabSz="914099"/>
            <a:r>
              <a:rPr lang="en-US" sz="2000" dirty="0" smtClean="0">
                <a:solidFill>
                  <a:srgbClr val="FFFFFF"/>
                </a:solidFill>
                <a:effectLst>
                  <a:outerShdw blurRad="38100" dist="38100" dir="2700000" algn="tl">
                    <a:srgbClr val="000000">
                      <a:alpha val="43137"/>
                    </a:srgbClr>
                  </a:outerShdw>
                </a:effectLst>
                <a:latin typeface="Segoe UI Light" pitchFamily="34" charset="0"/>
              </a:rPr>
              <a:t>(Presentation)</a:t>
            </a:r>
          </a:p>
        </p:txBody>
      </p:sp>
      <p:cxnSp>
        <p:nvCxnSpPr>
          <p:cNvPr id="11" name="Straight Arrow Connector 10"/>
          <p:cNvCxnSpPr/>
          <p:nvPr/>
        </p:nvCxnSpPr>
        <p:spPr>
          <a:xfrm rot="16200000" flipH="1">
            <a:off x="5504190" y="3334718"/>
            <a:ext cx="6858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583339" y="3209944"/>
            <a:ext cx="457201" cy="73139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679518" y="4624404"/>
            <a:ext cx="221741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Down Arrow 13"/>
          <p:cNvSpPr/>
          <p:nvPr/>
        </p:nvSpPr>
        <p:spPr bwMode="auto">
          <a:xfrm rot="4187503">
            <a:off x="6017696" y="1246795"/>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Segoe UI Light" pitchFamily="34" charset="0"/>
            </a:endParaRPr>
          </a:p>
        </p:txBody>
      </p:sp>
      <p:sp>
        <p:nvSpPr>
          <p:cNvPr id="15" name="Down Arrow 14"/>
          <p:cNvSpPr/>
          <p:nvPr/>
        </p:nvSpPr>
        <p:spPr bwMode="auto">
          <a:xfrm rot="7222280">
            <a:off x="8310475" y="5012375"/>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Segoe UI Light" pitchFamily="34" charset="0"/>
            </a:endParaRPr>
          </a:p>
        </p:txBody>
      </p:sp>
      <p:sp>
        <p:nvSpPr>
          <p:cNvPr id="16" name="Down Arrow 15"/>
          <p:cNvSpPr/>
          <p:nvPr/>
        </p:nvSpPr>
        <p:spPr bwMode="auto">
          <a:xfrm rot="18485699">
            <a:off x="643673" y="3218421"/>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Segoe UI Light" pitchFamily="34" charset="0"/>
            </a:endParaRPr>
          </a:p>
        </p:txBody>
      </p:sp>
    </p:spTree>
    <p:extLst>
      <p:ext uri="{BB962C8B-B14F-4D97-AF65-F5344CB8AC3E}">
        <p14:creationId xmlns:p14="http://schemas.microsoft.com/office/powerpoint/2010/main" val="381583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14"/>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752100" cy="2600960"/>
          </a:xfrm>
        </p:spPr>
        <p:txBody>
          <a:bodyPr/>
          <a:lstStyle/>
          <a:p>
            <a:r>
              <a:rPr lang="en-US" dirty="0" smtClean="0">
                <a:sym typeface="Wingdings" pitchFamily="2" charset="2"/>
              </a:rPr>
              <a:t>MVC: A different approach for Microsoft</a:t>
            </a:r>
            <a:r>
              <a:rPr lang="en-US" dirty="0">
                <a:sym typeface="Wingdings" pitchFamily="2" charset="2"/>
              </a:rPr>
              <a:t/>
            </a:r>
            <a:br>
              <a:rPr lang="en-US" dirty="0">
                <a:sym typeface="Wingdings" pitchFamily="2" charset="2"/>
              </a:rPr>
            </a:br>
            <a:endParaRPr lang="en-US" dirty="0"/>
          </a:p>
        </p:txBody>
      </p:sp>
      <p:pic>
        <p:nvPicPr>
          <p:cNvPr id="5" name="Picture 4" descr="http://memecreator.net/the-most-interesting-man-in-the-world/showimage.php/5919/I-usually-don't-work-but-when-I-do-I-prefer-to-set-myself-up-for-fail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7720" y="301158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6672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752100" cy="2600960"/>
          </a:xfrm>
        </p:spPr>
        <p:txBody>
          <a:bodyPr/>
          <a:lstStyle/>
          <a:p>
            <a:r>
              <a:rPr lang="en-US" dirty="0" err="1" smtClean="0">
                <a:sym typeface="Wingdings" pitchFamily="2" charset="2"/>
              </a:rPr>
              <a:t>MvcContrib</a:t>
            </a:r>
            <a:r>
              <a:rPr lang="en-US" dirty="0">
                <a:sym typeface="Wingdings" pitchFamily="2" charset="2"/>
              </a:rPr>
              <a:t/>
            </a:r>
            <a:br>
              <a:rPr lang="en-US" dirty="0">
                <a:sym typeface="Wingdings" pitchFamily="2" charset="2"/>
              </a:rPr>
            </a:br>
            <a:endParaRPr lang="en-US" dirty="0"/>
          </a:p>
        </p:txBody>
      </p:sp>
      <p:sp>
        <p:nvSpPr>
          <p:cNvPr id="6" name="Rectangle 3"/>
          <p:cNvSpPr txBox="1">
            <a:spLocks noChangeArrowheads="1"/>
          </p:cNvSpPr>
          <p:nvPr/>
        </p:nvSpPr>
        <p:spPr bwMode="auto">
          <a:xfrm>
            <a:off x="900113" y="1484312"/>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err="1" smtClean="0">
                <a:solidFill>
                  <a:schemeClr val="bg1">
                    <a:lumMod val="75000"/>
                  </a:schemeClr>
                </a:solidFill>
                <a:latin typeface="Segoe UI Light" pitchFamily="34" charset="0"/>
              </a:rPr>
              <a:t>CodePlex</a:t>
            </a:r>
            <a:r>
              <a:rPr lang="en-US" sz="2400" dirty="0" smtClean="0">
                <a:solidFill>
                  <a:schemeClr val="bg1">
                    <a:lumMod val="75000"/>
                  </a:schemeClr>
                </a:solidFill>
                <a:latin typeface="Segoe UI Light" pitchFamily="34" charset="0"/>
              </a:rPr>
              <a:t> project</a:t>
            </a:r>
          </a:p>
          <a:p>
            <a:r>
              <a:rPr lang="en-US" sz="2400" dirty="0" smtClean="0">
                <a:solidFill>
                  <a:schemeClr val="bg1">
                    <a:lumMod val="75000"/>
                  </a:schemeClr>
                </a:solidFill>
                <a:latin typeface="Segoe UI Light" pitchFamily="34" charset="0"/>
              </a:rPr>
              <a:t>Designed to add additional functionality</a:t>
            </a:r>
          </a:p>
          <a:p>
            <a:r>
              <a:rPr lang="en-US" sz="2400" dirty="0" err="1" smtClean="0">
                <a:solidFill>
                  <a:schemeClr val="bg1">
                    <a:lumMod val="75000"/>
                  </a:schemeClr>
                </a:solidFill>
                <a:latin typeface="Segoe UI Light" pitchFamily="34" charset="0"/>
              </a:rPr>
              <a:t>MvcContrib.TestHelper</a:t>
            </a:r>
            <a:endParaRPr lang="en-US" sz="2400" dirty="0">
              <a:solidFill>
                <a:schemeClr val="bg1">
                  <a:lumMod val="75000"/>
                </a:schemeClr>
              </a:solidFill>
              <a:latin typeface="Segoe UI Light" pitchFamily="34" charset="0"/>
            </a:endParaRPr>
          </a:p>
          <a:p>
            <a:r>
              <a:rPr lang="en-US" sz="2400" dirty="0" smtClean="0">
                <a:solidFill>
                  <a:schemeClr val="bg1">
                    <a:lumMod val="75000"/>
                  </a:schemeClr>
                </a:solidFill>
                <a:latin typeface="Segoe UI Light" pitchFamily="34" charset="0"/>
                <a:hlinkClick r:id="rId3"/>
              </a:rPr>
              <a:t>http://www.MvcContrib.CodePlex.com</a:t>
            </a:r>
            <a:endParaRPr lang="en-US" sz="2100" dirty="0" smtClean="0">
              <a:solidFill>
                <a:schemeClr val="bg1">
                  <a:lumMod val="75000"/>
                </a:schemeClr>
              </a:solidFill>
              <a:latin typeface="Segoe UI Light" pitchFamily="34" charset="0"/>
            </a:endParaRPr>
          </a:p>
          <a:p>
            <a:pPr lvl="1"/>
            <a:endParaRPr lang="en-US" sz="2100" dirty="0" smtClean="0">
              <a:solidFill>
                <a:schemeClr val="bg1">
                  <a:lumMod val="75000"/>
                </a:schemeClr>
              </a:solidFill>
              <a:latin typeface="Segoe UI Light" pitchFamily="34" charset="0"/>
            </a:endParaRPr>
          </a:p>
        </p:txBody>
      </p:sp>
      <p:pic>
        <p:nvPicPr>
          <p:cNvPr id="1028" name="Picture 4" descr="http://www.hanselman.com/blog/content/binary/WindowsLiveWriter/Hanselmi.NETMVCContribwithJeffreyPalermo_50A/image_bdb4cae8-bcac-465d-acb1-52aa5b5ed60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1326" y="6003561"/>
            <a:ext cx="2819400" cy="96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210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Little about me</a:t>
            </a:r>
            <a:endParaRPr lang="en-US" dirty="0"/>
          </a:p>
        </p:txBody>
      </p:sp>
      <p:sp>
        <p:nvSpPr>
          <p:cNvPr id="5" name="Rectangle 3"/>
          <p:cNvSpPr txBox="1">
            <a:spLocks noChangeArrowheads="1"/>
          </p:cNvSpPr>
          <p:nvPr/>
        </p:nvSpPr>
        <p:spPr bwMode="auto">
          <a:xfrm>
            <a:off x="900113" y="1484313"/>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smtClean="0">
                <a:solidFill>
                  <a:schemeClr val="bg1">
                    <a:lumMod val="75000"/>
                  </a:schemeClr>
                </a:solidFill>
                <a:latin typeface="Segoe UI Light" pitchFamily="34" charset="0"/>
              </a:rPr>
              <a:t>Microsoft MVP: ASP.NET</a:t>
            </a:r>
          </a:p>
          <a:p>
            <a:r>
              <a:rPr lang="en-US" sz="2400" dirty="0" smtClean="0">
                <a:solidFill>
                  <a:schemeClr val="bg1">
                    <a:lumMod val="75000"/>
                  </a:schemeClr>
                </a:solidFill>
                <a:latin typeface="Segoe UI Light" pitchFamily="34" charset="0"/>
              </a:rPr>
              <a:t>Senior Software Engineer II at Skyline Technologies</a:t>
            </a:r>
          </a:p>
          <a:p>
            <a:r>
              <a:rPr lang="en-US" sz="2400" dirty="0" smtClean="0">
                <a:solidFill>
                  <a:schemeClr val="bg1">
                    <a:lumMod val="75000"/>
                  </a:schemeClr>
                </a:solidFill>
                <a:latin typeface="Segoe UI Light" pitchFamily="34" charset="0"/>
              </a:rPr>
              <a:t>Been developing software for over 10 years</a:t>
            </a:r>
          </a:p>
          <a:p>
            <a:r>
              <a:rPr lang="en-US" sz="2400" dirty="0" smtClean="0">
                <a:solidFill>
                  <a:schemeClr val="bg1">
                    <a:lumMod val="75000"/>
                  </a:schemeClr>
                </a:solidFill>
                <a:latin typeface="Segoe UI Light" pitchFamily="34" charset="0"/>
              </a:rPr>
              <a:t>Primary focus on the Microsoft Web stack.</a:t>
            </a:r>
          </a:p>
          <a:p>
            <a:r>
              <a:rPr lang="en-US" sz="2400" dirty="0">
                <a:solidFill>
                  <a:schemeClr val="bg1">
                    <a:lumMod val="75000"/>
                  </a:schemeClr>
                </a:solidFill>
                <a:latin typeface="Segoe UI Light" pitchFamily="34" charset="0"/>
              </a:rPr>
              <a:t>Speaker (</a:t>
            </a:r>
            <a:r>
              <a:rPr lang="en-US" sz="2400" dirty="0" smtClean="0">
                <a:solidFill>
                  <a:schemeClr val="bg1">
                    <a:lumMod val="75000"/>
                  </a:schemeClr>
                </a:solidFill>
                <a:latin typeface="Segoe UI Light" pitchFamily="34" charset="0"/>
              </a:rPr>
              <a:t>Local, Regional, National)</a:t>
            </a:r>
          </a:p>
          <a:p>
            <a:r>
              <a:rPr lang="en-US" sz="2400" dirty="0" smtClean="0">
                <a:solidFill>
                  <a:schemeClr val="bg1">
                    <a:lumMod val="75000"/>
                  </a:schemeClr>
                </a:solidFill>
                <a:latin typeface="Segoe UI Light" pitchFamily="34" charset="0"/>
              </a:rPr>
              <a:t>Author (MSDN, Pluralsight)</a:t>
            </a:r>
          </a:p>
        </p:txBody>
      </p:sp>
      <p:pic>
        <p:nvPicPr>
          <p:cNvPr id="4098" name="Picture 2" descr="D:\My Dropbox\Dropbox\MVP\MVP Logo Kit With Enhancements\MVP Logo Kit With Enhancements\MVP_FullColor_ForScre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62802" y="5675085"/>
            <a:ext cx="964229" cy="1513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0393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752100" cy="2600960"/>
          </a:xfrm>
        </p:spPr>
        <p:txBody>
          <a:bodyPr/>
          <a:lstStyle/>
          <a:p>
            <a:r>
              <a:rPr lang="en-US" dirty="0" smtClean="0">
                <a:sym typeface="Wingdings" pitchFamily="2" charset="2"/>
              </a:rPr>
              <a:t>Routing</a:t>
            </a:r>
            <a:r>
              <a:rPr lang="en-US" dirty="0">
                <a:sym typeface="Wingdings" pitchFamily="2" charset="2"/>
              </a:rPr>
              <a:t/>
            </a:r>
            <a:br>
              <a:rPr lang="en-US" dirty="0">
                <a:sym typeface="Wingdings" pitchFamily="2" charset="2"/>
              </a:rPr>
            </a:br>
            <a:endParaRPr lang="en-US" dirty="0"/>
          </a:p>
        </p:txBody>
      </p:sp>
      <p:pic>
        <p:nvPicPr>
          <p:cNvPr id="1026" name="Picture 2" descr="http://reverandandys.files.wordpress.com/2011/04/which-way-can-i-go.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9031" y="4122295"/>
            <a:ext cx="3026151" cy="297773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bwMode="auto">
          <a:xfrm>
            <a:off x="900113" y="1484313"/>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smtClean="0">
                <a:solidFill>
                  <a:schemeClr val="bg1">
                    <a:lumMod val="75000"/>
                  </a:schemeClr>
                </a:solidFill>
              </a:rPr>
              <a:t>Handles the incoming request</a:t>
            </a:r>
          </a:p>
          <a:p>
            <a:r>
              <a:rPr lang="en-US" sz="2400" dirty="0" smtClean="0">
                <a:solidFill>
                  <a:schemeClr val="bg1">
                    <a:lumMod val="75000"/>
                  </a:schemeClr>
                </a:solidFill>
              </a:rPr>
              <a:t>Maps to controller and action</a:t>
            </a:r>
            <a:endParaRPr lang="en-US" sz="2400" dirty="0">
              <a:solidFill>
                <a:schemeClr val="bg1">
                  <a:lumMod val="75000"/>
                </a:schemeClr>
              </a:solidFill>
            </a:endParaRPr>
          </a:p>
          <a:p>
            <a:r>
              <a:rPr lang="en-US" sz="2400" dirty="0" smtClean="0">
                <a:solidFill>
                  <a:schemeClr val="bg1">
                    <a:lumMod val="75000"/>
                  </a:schemeClr>
                </a:solidFill>
              </a:rPr>
              <a:t>Can get crazy complex</a:t>
            </a:r>
            <a:endParaRPr lang="en-US" sz="2100" dirty="0" smtClean="0">
              <a:solidFill>
                <a:schemeClr val="bg1">
                  <a:lumMod val="75000"/>
                </a:schemeClr>
              </a:solidFill>
            </a:endParaRPr>
          </a:p>
          <a:p>
            <a:pPr lvl="1"/>
            <a:endParaRPr lang="en-US" sz="2100" dirty="0" smtClean="0">
              <a:solidFill>
                <a:schemeClr val="bg1">
                  <a:lumMod val="75000"/>
                </a:schemeClr>
              </a:solidFill>
            </a:endParaRPr>
          </a:p>
          <a:p>
            <a:pPr lvl="1"/>
            <a:endParaRPr lang="en-US" sz="2100" dirty="0" smtClean="0">
              <a:solidFill>
                <a:schemeClr val="bg1">
                  <a:lumMod val="75000"/>
                </a:schemeClr>
              </a:solidFill>
            </a:endParaRPr>
          </a:p>
        </p:txBody>
      </p:sp>
    </p:spTree>
    <p:extLst>
      <p:ext uri="{BB962C8B-B14F-4D97-AF65-F5344CB8AC3E}">
        <p14:creationId xmlns:p14="http://schemas.microsoft.com/office/powerpoint/2010/main" val="16389246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752100" cy="2600960"/>
          </a:xfrm>
        </p:spPr>
        <p:txBody>
          <a:bodyPr/>
          <a:lstStyle/>
          <a:p>
            <a:r>
              <a:rPr lang="en-US" b="1" dirty="0" smtClean="0">
                <a:sym typeface="Wingdings" pitchFamily="2" charset="2"/>
              </a:rPr>
              <a:t>Demo:</a:t>
            </a:r>
            <a:r>
              <a:rPr lang="en-US" dirty="0" smtClean="0">
                <a:sym typeface="Wingdings" pitchFamily="2" charset="2"/>
              </a:rPr>
              <a:t>  Abstracting and testing your routes</a:t>
            </a:r>
            <a:r>
              <a:rPr lang="en-US" dirty="0">
                <a:sym typeface="Wingdings" pitchFamily="2" charset="2"/>
              </a:rPr>
              <a:t/>
            </a:r>
            <a:br>
              <a:rPr lang="en-US" dirty="0">
                <a:sym typeface="Wingdings" pitchFamily="2" charset="2"/>
              </a:rPr>
            </a:br>
            <a:endParaRPr lang="en-US" dirty="0"/>
          </a:p>
        </p:txBody>
      </p:sp>
      <p:pic>
        <p:nvPicPr>
          <p:cNvPr id="5"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044" y="4437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0551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752100" cy="2600960"/>
          </a:xfrm>
        </p:spPr>
        <p:txBody>
          <a:bodyPr/>
          <a:lstStyle/>
          <a:p>
            <a:r>
              <a:rPr lang="en-US" dirty="0" smtClean="0">
                <a:sym typeface="Wingdings" pitchFamily="2" charset="2"/>
              </a:rPr>
              <a:t>Controller</a:t>
            </a:r>
            <a:r>
              <a:rPr lang="en-US" dirty="0">
                <a:sym typeface="Wingdings" pitchFamily="2" charset="2"/>
              </a:rPr>
              <a:t/>
            </a:r>
            <a:br>
              <a:rPr lang="en-US" dirty="0">
                <a:sym typeface="Wingdings" pitchFamily="2" charset="2"/>
              </a:rPr>
            </a:br>
            <a:endParaRPr lang="en-US" dirty="0"/>
          </a:p>
        </p:txBody>
      </p:sp>
      <p:sp>
        <p:nvSpPr>
          <p:cNvPr id="6" name="Rectangle 3"/>
          <p:cNvSpPr txBox="1">
            <a:spLocks noChangeArrowheads="1"/>
          </p:cNvSpPr>
          <p:nvPr/>
        </p:nvSpPr>
        <p:spPr bwMode="auto">
          <a:xfrm>
            <a:off x="900113" y="1484313"/>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solidFill>
                  <a:schemeClr val="bg1">
                    <a:lumMod val="75000"/>
                  </a:schemeClr>
                </a:solidFill>
                <a:latin typeface="Segoe UI Light" pitchFamily="34" charset="0"/>
              </a:rPr>
              <a:t>Thin and light weight</a:t>
            </a:r>
          </a:p>
          <a:p>
            <a:r>
              <a:rPr lang="en-US" sz="2400" dirty="0">
                <a:solidFill>
                  <a:schemeClr val="bg1">
                    <a:lumMod val="75000"/>
                  </a:schemeClr>
                </a:solidFill>
                <a:latin typeface="Segoe UI Light" pitchFamily="34" charset="0"/>
              </a:rPr>
              <a:t>Loosely coupled</a:t>
            </a:r>
          </a:p>
          <a:p>
            <a:r>
              <a:rPr lang="en-US" sz="2400" dirty="0">
                <a:solidFill>
                  <a:schemeClr val="bg1">
                    <a:lumMod val="75000"/>
                  </a:schemeClr>
                </a:solidFill>
                <a:latin typeface="Segoe UI Light" pitchFamily="34" charset="0"/>
              </a:rPr>
              <a:t>Things to test:</a:t>
            </a:r>
          </a:p>
          <a:p>
            <a:pPr lvl="1"/>
            <a:r>
              <a:rPr lang="en-US" sz="2100" dirty="0">
                <a:solidFill>
                  <a:schemeClr val="bg1">
                    <a:lumMod val="75000"/>
                  </a:schemeClr>
                </a:solidFill>
                <a:latin typeface="Segoe UI Light" pitchFamily="34" charset="0"/>
              </a:rPr>
              <a:t>Takes correct action</a:t>
            </a:r>
          </a:p>
          <a:p>
            <a:pPr lvl="1"/>
            <a:r>
              <a:rPr lang="en-US" sz="2100" dirty="0">
                <a:solidFill>
                  <a:schemeClr val="bg1">
                    <a:lumMod val="75000"/>
                  </a:schemeClr>
                </a:solidFill>
                <a:latin typeface="Segoe UI Light" pitchFamily="34" charset="0"/>
              </a:rPr>
              <a:t>Includes the right stuff</a:t>
            </a:r>
          </a:p>
          <a:p>
            <a:pPr lvl="1"/>
            <a:endParaRPr lang="en-US" sz="2100" dirty="0" smtClean="0">
              <a:solidFill>
                <a:schemeClr val="bg1">
                  <a:lumMod val="75000"/>
                </a:schemeClr>
              </a:solidFill>
              <a:latin typeface="Segoe UI Light" pitchFamily="34" charset="0"/>
            </a:endParaRPr>
          </a:p>
          <a:p>
            <a:pPr lvl="1"/>
            <a:endParaRPr lang="en-US" sz="2100" dirty="0" smtClean="0">
              <a:solidFill>
                <a:schemeClr val="bg1">
                  <a:lumMod val="75000"/>
                </a:schemeClr>
              </a:solidFill>
              <a:latin typeface="Segoe UI Light" pitchFamily="34"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0333" y="4419600"/>
            <a:ext cx="250507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30570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752100" cy="2600960"/>
          </a:xfrm>
        </p:spPr>
        <p:txBody>
          <a:bodyPr/>
          <a:lstStyle/>
          <a:p>
            <a:r>
              <a:rPr lang="en-US" b="1" dirty="0" smtClean="0">
                <a:sym typeface="Wingdings" pitchFamily="2" charset="2"/>
              </a:rPr>
              <a:t>Demo:</a:t>
            </a:r>
            <a:r>
              <a:rPr lang="en-US" dirty="0" smtClean="0">
                <a:sym typeface="Wingdings" pitchFamily="2" charset="2"/>
              </a:rPr>
              <a:t>  </a:t>
            </a:r>
            <a:br>
              <a:rPr lang="en-US" dirty="0" smtClean="0">
                <a:sym typeface="Wingdings" pitchFamily="2" charset="2"/>
              </a:rPr>
            </a:br>
            <a:r>
              <a:rPr lang="en-US" dirty="0" smtClean="0">
                <a:sym typeface="Wingdings" pitchFamily="2" charset="2"/>
              </a:rPr>
              <a:t>Isolating and testing a controller </a:t>
            </a:r>
            <a:endParaRPr lang="en-US" dirty="0"/>
          </a:p>
        </p:txBody>
      </p:sp>
      <p:pic>
        <p:nvPicPr>
          <p:cNvPr id="5"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044" y="4437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6740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5153064" cy="2600960"/>
          </a:xfrm>
        </p:spPr>
        <p:txBody>
          <a:bodyPr/>
          <a:lstStyle/>
          <a:p>
            <a:r>
              <a:rPr lang="en-US" dirty="0" smtClean="0">
                <a:sym typeface="Wingdings" pitchFamily="2" charset="2"/>
              </a:rPr>
              <a:t>WatiN: Automated UI testing</a:t>
            </a:r>
            <a:r>
              <a:rPr lang="en-US" dirty="0">
                <a:sym typeface="Wingdings" pitchFamily="2" charset="2"/>
              </a:rPr>
              <a:t/>
            </a:r>
            <a:br>
              <a:rPr lang="en-US" dirty="0">
                <a:sym typeface="Wingdings" pitchFamily="2" charset="2"/>
              </a:rPr>
            </a:br>
            <a:endParaRPr lang="en-US" dirty="0"/>
          </a:p>
        </p:txBody>
      </p:sp>
      <p:sp>
        <p:nvSpPr>
          <p:cNvPr id="6" name="Rectangle 3"/>
          <p:cNvSpPr txBox="1">
            <a:spLocks noChangeArrowheads="1"/>
          </p:cNvSpPr>
          <p:nvPr/>
        </p:nvSpPr>
        <p:spPr bwMode="auto">
          <a:xfrm>
            <a:off x="900113" y="2631233"/>
            <a:ext cx="8159750" cy="362351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solidFill>
                  <a:schemeClr val="bg1">
                    <a:lumMod val="75000"/>
                  </a:schemeClr>
                </a:solidFill>
              </a:rPr>
              <a:t>Automate the browser from your tests</a:t>
            </a:r>
          </a:p>
          <a:p>
            <a:r>
              <a:rPr lang="en-US" sz="2400" dirty="0">
                <a:solidFill>
                  <a:schemeClr val="bg1">
                    <a:lumMod val="75000"/>
                  </a:schemeClr>
                </a:solidFill>
              </a:rPr>
              <a:t>Supports IE and </a:t>
            </a:r>
            <a:r>
              <a:rPr lang="en-US" sz="2400" dirty="0" err="1">
                <a:solidFill>
                  <a:schemeClr val="bg1">
                    <a:lumMod val="75000"/>
                  </a:schemeClr>
                </a:solidFill>
              </a:rPr>
              <a:t>FireFox</a:t>
            </a:r>
            <a:endParaRPr lang="en-US" sz="2400" dirty="0">
              <a:solidFill>
                <a:schemeClr val="bg1">
                  <a:lumMod val="75000"/>
                </a:schemeClr>
              </a:solidFill>
            </a:endParaRPr>
          </a:p>
          <a:p>
            <a:r>
              <a:rPr lang="en-US" sz="2400" dirty="0">
                <a:solidFill>
                  <a:schemeClr val="bg1">
                    <a:lumMod val="75000"/>
                  </a:schemeClr>
                </a:solidFill>
              </a:rPr>
              <a:t>Allows you test</a:t>
            </a:r>
          </a:p>
          <a:p>
            <a:pPr lvl="1"/>
            <a:r>
              <a:rPr lang="en-US" sz="2100" dirty="0">
                <a:solidFill>
                  <a:schemeClr val="bg1">
                    <a:lumMod val="75000"/>
                  </a:schemeClr>
                </a:solidFill>
              </a:rPr>
              <a:t>Navigation</a:t>
            </a:r>
          </a:p>
          <a:p>
            <a:pPr lvl="1"/>
            <a:r>
              <a:rPr lang="en-US" sz="2100" dirty="0">
                <a:solidFill>
                  <a:schemeClr val="bg1">
                    <a:lumMod val="75000"/>
                  </a:schemeClr>
                </a:solidFill>
              </a:rPr>
              <a:t>Display logic (visible, </a:t>
            </a:r>
            <a:r>
              <a:rPr lang="en-US" sz="2100" dirty="0" err="1">
                <a:solidFill>
                  <a:schemeClr val="bg1">
                    <a:lumMod val="75000"/>
                  </a:schemeClr>
                </a:solidFill>
              </a:rPr>
              <a:t>etc</a:t>
            </a:r>
            <a:r>
              <a:rPr lang="en-US" sz="2100" dirty="0">
                <a:solidFill>
                  <a:schemeClr val="bg1">
                    <a:lumMod val="75000"/>
                  </a:schemeClr>
                </a:solidFill>
              </a:rPr>
              <a:t>)</a:t>
            </a:r>
          </a:p>
          <a:p>
            <a:pPr lvl="1"/>
            <a:r>
              <a:rPr lang="en-US" sz="2100" dirty="0">
                <a:solidFill>
                  <a:schemeClr val="bg1">
                    <a:lumMod val="75000"/>
                  </a:schemeClr>
                </a:solidFill>
              </a:rPr>
              <a:t>Dialogs</a:t>
            </a:r>
          </a:p>
          <a:p>
            <a:r>
              <a:rPr lang="en-US" sz="2400" dirty="0">
                <a:solidFill>
                  <a:schemeClr val="bg1">
                    <a:lumMod val="75000"/>
                  </a:schemeClr>
                </a:solidFill>
              </a:rPr>
              <a:t>Free</a:t>
            </a:r>
            <a:endParaRPr lang="en-US" sz="2100" dirty="0">
              <a:solidFill>
                <a:schemeClr val="bg1">
                  <a:lumMod val="75000"/>
                </a:schemeClr>
              </a:solidFill>
            </a:endParaRPr>
          </a:p>
          <a:p>
            <a:pPr lvl="1"/>
            <a:endParaRPr lang="en-US" sz="2100" dirty="0" smtClean="0">
              <a:solidFill>
                <a:schemeClr val="bg1">
                  <a:lumMod val="75000"/>
                </a:schemeClr>
              </a:solidFill>
            </a:endParaRPr>
          </a:p>
          <a:p>
            <a:pPr lvl="1"/>
            <a:endParaRPr lang="en-US" sz="2100" dirty="0" smtClean="0">
              <a:solidFill>
                <a:schemeClr val="bg1">
                  <a:lumMod val="75000"/>
                </a:schemeClr>
              </a:solidFill>
            </a:endParaRPr>
          </a:p>
        </p:txBody>
      </p:sp>
    </p:spTree>
    <p:extLst>
      <p:ext uri="{BB962C8B-B14F-4D97-AF65-F5344CB8AC3E}">
        <p14:creationId xmlns:p14="http://schemas.microsoft.com/office/powerpoint/2010/main" val="11915604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5265032" cy="2600960"/>
          </a:xfrm>
        </p:spPr>
        <p:txBody>
          <a:bodyPr/>
          <a:lstStyle/>
          <a:p>
            <a:r>
              <a:rPr lang="en-US" b="1" dirty="0" smtClean="0">
                <a:sym typeface="Wingdings" pitchFamily="2" charset="2"/>
              </a:rPr>
              <a:t>Demo:</a:t>
            </a:r>
            <a:r>
              <a:rPr lang="en-US" dirty="0">
                <a:sym typeface="Wingdings" pitchFamily="2" charset="2"/>
              </a:rPr>
              <a:t> </a:t>
            </a:r>
            <a:r>
              <a:rPr lang="en-US" dirty="0" smtClean="0">
                <a:sym typeface="Wingdings" pitchFamily="2" charset="2"/>
              </a:rPr>
              <a:t>Automated UI testing</a:t>
            </a:r>
            <a:endParaRPr lang="en-US" dirty="0"/>
          </a:p>
        </p:txBody>
      </p:sp>
      <p:pic>
        <p:nvPicPr>
          <p:cNvPr id="5"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044" y="443708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3710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5265032" cy="2600960"/>
          </a:xfrm>
        </p:spPr>
        <p:txBody>
          <a:bodyPr/>
          <a:lstStyle/>
          <a:p>
            <a:r>
              <a:rPr lang="en-US" b="1" dirty="0" smtClean="0">
                <a:sym typeface="Wingdings" pitchFamily="2" charset="2"/>
              </a:rPr>
              <a:t>Slides and demos</a:t>
            </a:r>
            <a:endParaRPr lang="en-US" dirty="0"/>
          </a:p>
        </p:txBody>
      </p:sp>
      <p:sp>
        <p:nvSpPr>
          <p:cNvPr id="4" name="Content Placeholder 4"/>
          <p:cNvSpPr txBox="1">
            <a:spLocks/>
          </p:cNvSpPr>
          <p:nvPr/>
        </p:nvSpPr>
        <p:spPr>
          <a:xfrm>
            <a:off x="481012" y="1420974"/>
            <a:ext cx="8761413" cy="4461258"/>
          </a:xfrm>
          <a:prstGeom prst="rect">
            <a:avLst/>
          </a:prstGeom>
        </p:spPr>
        <p:txBody>
          <a:bodyPr lIns="96661" tIns="48331" rIns="96661" bIns="48331"/>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r>
              <a:rPr lang="en-US" sz="2400" dirty="0" smtClean="0">
                <a:hlinkClick r:id="rId3"/>
              </a:rPr>
              <a:t>http://www.github.com/</a:t>
            </a:r>
            <a:r>
              <a:rPr lang="en-US" sz="2400" b="1" dirty="0" smtClean="0">
                <a:hlinkClick r:id="rId3"/>
              </a:rPr>
              <a:t>kburnell/TestDrivingASP.NETMVC</a:t>
            </a:r>
            <a:endParaRPr lang="en-US" sz="2400" b="1" dirty="0" smtClean="0"/>
          </a:p>
          <a:p>
            <a:endParaRPr lang="en-US" sz="2400" dirty="0" smtClean="0"/>
          </a:p>
        </p:txBody>
      </p:sp>
      <p:pic>
        <p:nvPicPr>
          <p:cNvPr id="5" name="Picture 2" descr="http://mobile.github.com/img/github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6829" y="5762171"/>
            <a:ext cx="2682617" cy="1180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1382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ctrTitle"/>
          </p:nvPr>
        </p:nvSpPr>
        <p:spPr>
          <a:xfrm>
            <a:off x="240030" y="325120"/>
            <a:ext cx="5265032" cy="2600960"/>
          </a:xfrm>
        </p:spPr>
        <p:txBody>
          <a:bodyPr/>
          <a:lstStyle/>
          <a:p>
            <a:r>
              <a:rPr lang="en-US" b="1" dirty="0" smtClean="0">
                <a:sym typeface="Wingdings" pitchFamily="2" charset="2"/>
              </a:rPr>
              <a:t>Thank You! </a:t>
            </a:r>
            <a:endParaRPr lang="en-US" dirty="0"/>
          </a:p>
        </p:txBody>
      </p:sp>
      <p:sp>
        <p:nvSpPr>
          <p:cNvPr id="10" name="TextBox 1"/>
          <p:cNvSpPr txBox="1">
            <a:spLocks noChangeArrowheads="1"/>
          </p:cNvSpPr>
          <p:nvPr/>
        </p:nvSpPr>
        <p:spPr bwMode="auto">
          <a:xfrm>
            <a:off x="4281715" y="5837010"/>
            <a:ext cx="5153706"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r>
              <a:rPr lang="en-US" sz="3200" dirty="0" smtClean="0">
                <a:solidFill>
                  <a:schemeClr val="bg1">
                    <a:lumMod val="75000"/>
                  </a:schemeClr>
                </a:solidFill>
                <a:latin typeface="+mn-lt"/>
              </a:rPr>
              <a:t>@</a:t>
            </a:r>
            <a:r>
              <a:rPr lang="en-US" sz="3200" dirty="0">
                <a:solidFill>
                  <a:schemeClr val="bg1">
                    <a:lumMod val="75000"/>
                  </a:schemeClr>
                </a:solidFill>
                <a:latin typeface="+mn-lt"/>
              </a:rPr>
              <a:t>keburnell</a:t>
            </a:r>
          </a:p>
        </p:txBody>
      </p:sp>
      <p:sp>
        <p:nvSpPr>
          <p:cNvPr id="11" name="TextBox 5"/>
          <p:cNvSpPr txBox="1">
            <a:spLocks noChangeArrowheads="1"/>
          </p:cNvSpPr>
          <p:nvPr/>
        </p:nvSpPr>
        <p:spPr bwMode="auto">
          <a:xfrm>
            <a:off x="4281715" y="6232525"/>
            <a:ext cx="5153706"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r>
              <a:rPr lang="en-US" sz="3200" dirty="0" smtClean="0">
                <a:solidFill>
                  <a:schemeClr val="bg1">
                    <a:lumMod val="75000"/>
                  </a:schemeClr>
                </a:solidFill>
                <a:latin typeface="+mn-lt"/>
              </a:rPr>
              <a:t>DotNetDevDude.com</a:t>
            </a:r>
            <a:endParaRPr lang="en-US" sz="3200" dirty="0">
              <a:solidFill>
                <a:schemeClr val="bg1">
                  <a:lumMod val="75000"/>
                </a:schemeClr>
              </a:solidFill>
              <a:latin typeface="+mn-lt"/>
            </a:endParaRPr>
          </a:p>
        </p:txBody>
      </p:sp>
      <p:sp>
        <p:nvSpPr>
          <p:cNvPr id="12" name="TextBox 5"/>
          <p:cNvSpPr txBox="1">
            <a:spLocks noChangeArrowheads="1"/>
          </p:cNvSpPr>
          <p:nvPr/>
        </p:nvSpPr>
        <p:spPr bwMode="auto">
          <a:xfrm>
            <a:off x="4281715" y="6686550"/>
            <a:ext cx="5153706"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r>
              <a:rPr lang="en-US" sz="3200" dirty="0" smtClean="0">
                <a:solidFill>
                  <a:schemeClr val="bg1">
                    <a:lumMod val="75000"/>
                  </a:schemeClr>
                </a:solidFill>
                <a:latin typeface="+mn-lt"/>
              </a:rPr>
              <a:t>keith@DotNetDevDude.com</a:t>
            </a:r>
            <a:endParaRPr lang="en-US" sz="3200" dirty="0">
              <a:solidFill>
                <a:schemeClr val="bg1">
                  <a:lumMod val="75000"/>
                </a:schemeClr>
              </a:solidFill>
              <a:latin typeface="+mn-lt"/>
            </a:endParaRPr>
          </a:p>
        </p:txBody>
      </p:sp>
      <p:sp>
        <p:nvSpPr>
          <p:cNvPr id="13" name="Title 2"/>
          <p:cNvSpPr txBox="1">
            <a:spLocks/>
          </p:cNvSpPr>
          <p:nvPr/>
        </p:nvSpPr>
        <p:spPr>
          <a:xfrm>
            <a:off x="2772773" y="1987006"/>
            <a:ext cx="5265032" cy="2600960"/>
          </a:xfrm>
          <a:prstGeom prst="rect">
            <a:avLst/>
          </a:prstGeom>
        </p:spPr>
        <p:txBody>
          <a:bodyPr lIns="96661" tIns="48331" rIns="96661" bIns="48331"/>
          <a:lstStyle>
            <a:lvl1pPr algn="l" defTabSz="966612" rtl="0" eaLnBrk="1" latinLnBrk="0" hangingPunct="1">
              <a:spcBef>
                <a:spcPct val="0"/>
              </a:spcBef>
              <a:buNone/>
              <a:defRPr sz="4700" kern="1200">
                <a:solidFill>
                  <a:schemeClr val="bg1">
                    <a:lumMod val="75000"/>
                  </a:schemeClr>
                </a:solidFill>
                <a:latin typeface="Segoe UI Light" pitchFamily="34" charset="0"/>
                <a:ea typeface="+mj-ea"/>
                <a:cs typeface="+mj-cs"/>
              </a:defRPr>
            </a:lvl1pPr>
          </a:lstStyle>
          <a:p>
            <a:r>
              <a:rPr lang="en-US" b="1" dirty="0" smtClean="0">
                <a:sym typeface="Wingdings" pitchFamily="2" charset="2"/>
              </a:rPr>
              <a:t/>
            </a:r>
            <a:br>
              <a:rPr lang="en-US" b="1" dirty="0" smtClean="0">
                <a:sym typeface="Wingdings" pitchFamily="2" charset="2"/>
              </a:rPr>
            </a:br>
            <a:r>
              <a:rPr lang="en-US" b="1" dirty="0" smtClean="0">
                <a:sym typeface="Wingdings" pitchFamily="2" charset="2"/>
              </a:rPr>
              <a:t>Questions?</a:t>
            </a:r>
            <a:endParaRPr lang="en-US" dirty="0"/>
          </a:p>
        </p:txBody>
      </p:sp>
    </p:spTree>
    <p:extLst>
      <p:ext uri="{BB962C8B-B14F-4D97-AF65-F5344CB8AC3E}">
        <p14:creationId xmlns:p14="http://schemas.microsoft.com/office/powerpoint/2010/main" val="1437796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What’s on tap</a:t>
            </a:r>
            <a:endParaRPr lang="en-US" dirty="0"/>
          </a:p>
        </p:txBody>
      </p:sp>
      <p:sp>
        <p:nvSpPr>
          <p:cNvPr id="4"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kern="0" dirty="0" smtClean="0">
                <a:solidFill>
                  <a:schemeClr val="bg1">
                    <a:lumMod val="75000"/>
                  </a:schemeClr>
                </a:solidFill>
                <a:latin typeface="Segoe UI Light" pitchFamily="34" charset="0"/>
              </a:rPr>
              <a:t>Types of testing</a:t>
            </a:r>
          </a:p>
          <a:p>
            <a:r>
              <a:rPr lang="en-US" sz="2400" kern="0" dirty="0" smtClean="0">
                <a:solidFill>
                  <a:schemeClr val="bg1">
                    <a:lumMod val="75000"/>
                  </a:schemeClr>
                </a:solidFill>
                <a:latin typeface="Segoe UI Light" pitchFamily="34" charset="0"/>
              </a:rPr>
              <a:t>Unit testing</a:t>
            </a:r>
          </a:p>
          <a:p>
            <a:pPr lvl="0"/>
            <a:r>
              <a:rPr lang="en-US" sz="2400" kern="0" dirty="0" smtClean="0">
                <a:solidFill>
                  <a:schemeClr val="bg1">
                    <a:lumMod val="75000"/>
                  </a:schemeClr>
                </a:solidFill>
                <a:latin typeface="Segoe UI Light" pitchFamily="34" charset="0"/>
              </a:rPr>
              <a:t>Concepts and stuff</a:t>
            </a:r>
          </a:p>
          <a:p>
            <a:pPr lvl="0"/>
            <a:r>
              <a:rPr lang="en-US" sz="2400" kern="0" dirty="0" smtClean="0">
                <a:solidFill>
                  <a:schemeClr val="bg1">
                    <a:lumMod val="75000"/>
                  </a:schemeClr>
                </a:solidFill>
                <a:latin typeface="Segoe UI Light" pitchFamily="34" charset="0"/>
              </a:rPr>
              <a:t>Organizing and naming</a:t>
            </a:r>
          </a:p>
          <a:p>
            <a:pPr lvl="0"/>
            <a:r>
              <a:rPr lang="en-US" sz="2400" kern="0" dirty="0" smtClean="0">
                <a:solidFill>
                  <a:schemeClr val="bg1">
                    <a:lumMod val="75000"/>
                  </a:schemeClr>
                </a:solidFill>
                <a:latin typeface="Segoe UI Light" pitchFamily="34" charset="0"/>
              </a:rPr>
              <a:t>MVC: a big leap for Microsoft</a:t>
            </a:r>
          </a:p>
          <a:p>
            <a:pPr lvl="0"/>
            <a:r>
              <a:rPr lang="en-US" sz="2400" kern="0" dirty="0" smtClean="0">
                <a:solidFill>
                  <a:schemeClr val="bg1">
                    <a:lumMod val="75000"/>
                  </a:schemeClr>
                </a:solidFill>
                <a:latin typeface="Segoe UI Light" pitchFamily="34" charset="0"/>
              </a:rPr>
              <a:t>Routing: What it is and how to test it</a:t>
            </a:r>
          </a:p>
          <a:p>
            <a:pPr lvl="0"/>
            <a:r>
              <a:rPr lang="en-US" sz="2400" kern="0" dirty="0" smtClean="0">
                <a:solidFill>
                  <a:schemeClr val="bg1">
                    <a:lumMod val="75000"/>
                  </a:schemeClr>
                </a:solidFill>
                <a:latin typeface="Segoe UI Light" pitchFamily="34" charset="0"/>
              </a:rPr>
              <a:t>Controllers: Isolating and testing</a:t>
            </a:r>
          </a:p>
          <a:p>
            <a:pPr lvl="0"/>
            <a:r>
              <a:rPr lang="en-US" sz="2400" kern="0" dirty="0" smtClean="0">
                <a:solidFill>
                  <a:schemeClr val="bg1">
                    <a:lumMod val="75000"/>
                  </a:schemeClr>
                </a:solidFill>
                <a:latin typeface="Segoe UI Light" pitchFamily="34" charset="0"/>
              </a:rPr>
              <a:t>Automated testing doesn’t stop with the controller</a:t>
            </a:r>
          </a:p>
          <a:p>
            <a:pPr lvl="0"/>
            <a:endParaRPr lang="en-US" sz="2400" kern="0" dirty="0">
              <a:solidFill>
                <a:schemeClr val="bg1">
                  <a:lumMod val="75000"/>
                </a:schemeClr>
              </a:solidFill>
              <a:latin typeface="Segoe UI Light" pitchFamily="34" charset="0"/>
            </a:endParaRPr>
          </a:p>
          <a:p>
            <a:pPr lvl="0"/>
            <a:endParaRPr lang="en-US" sz="2400" kern="0" dirty="0">
              <a:solidFill>
                <a:schemeClr val="bg1">
                  <a:lumMod val="75000"/>
                </a:schemeClr>
              </a:solidFill>
              <a:latin typeface="Segoe UI Light" pitchFamily="34" charset="0"/>
            </a:endParaRPr>
          </a:p>
        </p:txBody>
      </p:sp>
    </p:spTree>
    <p:extLst>
      <p:ext uri="{BB962C8B-B14F-4D97-AF65-F5344CB8AC3E}">
        <p14:creationId xmlns:p14="http://schemas.microsoft.com/office/powerpoint/2010/main" val="1477534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Pop quiz!</a:t>
            </a:r>
            <a:endParaRPr lang="en-US" dirty="0"/>
          </a:p>
        </p:txBody>
      </p:sp>
      <p:pic>
        <p:nvPicPr>
          <p:cNvPr id="5" name="Picture 2" descr="http://www.unix-ag.uni-kl.de/~guenther/images/failure-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0072" y="4136596"/>
            <a:ext cx="3463331" cy="2939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371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sym typeface="Wingdings" pitchFamily="2" charset="2"/>
              </a:rPr>
              <a:t>Ever have to deal with </a:t>
            </a:r>
            <a:r>
              <a:rPr lang="en-US" b="1" dirty="0">
                <a:sym typeface="Wingdings" pitchFamily="2" charset="2"/>
              </a:rPr>
              <a:t>s</a:t>
            </a:r>
            <a:r>
              <a:rPr lang="en-US" b="1" dirty="0" smtClean="0">
                <a:sym typeface="Wingdings" pitchFamily="2" charset="2"/>
              </a:rPr>
              <a:t>paghetti </a:t>
            </a:r>
            <a:r>
              <a:rPr lang="en-US" b="1" dirty="0">
                <a:sym typeface="Wingdings" pitchFamily="2" charset="2"/>
              </a:rPr>
              <a:t>c</a:t>
            </a:r>
            <a:r>
              <a:rPr lang="en-US" b="1" dirty="0" smtClean="0">
                <a:sym typeface="Wingdings" pitchFamily="2" charset="2"/>
              </a:rPr>
              <a:t>ode</a:t>
            </a:r>
            <a:r>
              <a:rPr lang="en-US" b="1" dirty="0">
                <a:sym typeface="Wingdings" pitchFamily="2" charset="2"/>
              </a:rPr>
              <a:t>?</a:t>
            </a:r>
            <a:endParaRPr lang="en-US" dirty="0"/>
          </a:p>
        </p:txBody>
      </p:sp>
      <p:pic>
        <p:nvPicPr>
          <p:cNvPr id="4" name="Picture 2" descr="http://www.kennybodanis.com/.a/6a015432cb00d8970c01630156a4cb970d-320w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5896" y="3277907"/>
            <a:ext cx="282892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315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752100" cy="2600960"/>
          </a:xfrm>
        </p:spPr>
        <p:txBody>
          <a:bodyPr/>
          <a:lstStyle/>
          <a:p>
            <a:r>
              <a:rPr lang="en-US" dirty="0">
                <a:sym typeface="Wingdings" pitchFamily="2" charset="2"/>
              </a:rPr>
              <a:t>Ever inherit </a:t>
            </a:r>
            <a:r>
              <a:rPr lang="en-US" b="1" dirty="0">
                <a:sym typeface="Wingdings" pitchFamily="2" charset="2"/>
              </a:rPr>
              <a:t>l</a:t>
            </a:r>
            <a:r>
              <a:rPr lang="en-US" b="1" dirty="0" smtClean="0">
                <a:sym typeface="Wingdings" pitchFamily="2" charset="2"/>
              </a:rPr>
              <a:t>egacy </a:t>
            </a:r>
            <a:r>
              <a:rPr lang="en-US" b="1" dirty="0">
                <a:sym typeface="Wingdings" pitchFamily="2" charset="2"/>
              </a:rPr>
              <a:t>c</a:t>
            </a:r>
            <a:r>
              <a:rPr lang="en-US" b="1" dirty="0" smtClean="0">
                <a:sym typeface="Wingdings" pitchFamily="2" charset="2"/>
              </a:rPr>
              <a:t>ode</a:t>
            </a:r>
            <a:r>
              <a:rPr lang="en-US" b="1" dirty="0">
                <a:sym typeface="Wingdings" pitchFamily="2" charset="2"/>
              </a:rPr>
              <a:t>?</a:t>
            </a:r>
            <a:endParaRPr lang="en-US" dirty="0"/>
          </a:p>
        </p:txBody>
      </p:sp>
      <p:pic>
        <p:nvPicPr>
          <p:cNvPr id="5" name="Picture 2" descr="http://dilbert.com/dyn/str_strip/000000000/00000000/0000000/000000/00000/1000/400/1438/1438.stri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0959" y="4857978"/>
            <a:ext cx="7224319" cy="224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2061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752100" cy="2600960"/>
          </a:xfrm>
        </p:spPr>
        <p:txBody>
          <a:bodyPr/>
          <a:lstStyle/>
          <a:p>
            <a:r>
              <a:rPr lang="en-US" dirty="0">
                <a:sym typeface="Wingdings" pitchFamily="2" charset="2"/>
              </a:rPr>
              <a:t>Ever </a:t>
            </a:r>
            <a:r>
              <a:rPr lang="en-US" b="1" dirty="0">
                <a:sym typeface="Wingdings" pitchFamily="2" charset="2"/>
              </a:rPr>
              <a:t>scared</a:t>
            </a:r>
            <a:r>
              <a:rPr lang="en-US" dirty="0">
                <a:sym typeface="Wingdings" pitchFamily="2" charset="2"/>
              </a:rPr>
              <a:t> to </a:t>
            </a:r>
            <a:r>
              <a:rPr lang="en-US" dirty="0" smtClean="0">
                <a:sym typeface="Wingdings" pitchFamily="2" charset="2"/>
              </a:rPr>
              <a:t>change code?</a:t>
            </a:r>
            <a:r>
              <a:rPr lang="en-US" dirty="0">
                <a:sym typeface="Wingdings" pitchFamily="2" charset="2"/>
              </a:rPr>
              <a:t/>
            </a:r>
            <a:br>
              <a:rPr lang="en-US" dirty="0">
                <a:sym typeface="Wingdings" pitchFamily="2" charset="2"/>
              </a:rPr>
            </a:br>
            <a:endParaRPr lang="en-US" dirty="0"/>
          </a:p>
        </p:txBody>
      </p:sp>
      <p:pic>
        <p:nvPicPr>
          <p:cNvPr id="4" name="Picture 2" descr="http://1.bp.blogspot.com/-OdbE80H9XmI/Th8APPuXNBI/AAAAAAAAACs/Fw_EMoQYyo8/s1600/Fea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2606" y="4688874"/>
            <a:ext cx="2742795" cy="244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835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0030" y="325120"/>
            <a:ext cx="4752100" cy="2600960"/>
          </a:xfrm>
        </p:spPr>
        <p:txBody>
          <a:bodyPr/>
          <a:lstStyle/>
          <a:p>
            <a:r>
              <a:rPr lang="en-US" dirty="0"/>
              <a:t>If you answered </a:t>
            </a:r>
            <a:r>
              <a:rPr lang="en-US" b="1" dirty="0" smtClean="0"/>
              <a:t>YES</a:t>
            </a:r>
            <a:r>
              <a:rPr lang="en-US" dirty="0" smtClean="0"/>
              <a:t> </a:t>
            </a:r>
            <a:r>
              <a:rPr lang="en-US" dirty="0"/>
              <a:t>to any of those questions</a:t>
            </a:r>
            <a:r>
              <a:rPr lang="en-US" dirty="0">
                <a:sym typeface="Wingdings" pitchFamily="2" charset="2"/>
              </a:rPr>
              <a:t/>
            </a:r>
            <a:br>
              <a:rPr lang="en-US" dirty="0">
                <a:sym typeface="Wingdings" pitchFamily="2" charset="2"/>
              </a:rPr>
            </a:br>
            <a:endParaRPr lang="en-US" dirty="0"/>
          </a:p>
        </p:txBody>
      </p:sp>
      <p:sp>
        <p:nvSpPr>
          <p:cNvPr id="7" name="Title 2"/>
          <p:cNvSpPr txBox="1">
            <a:spLocks/>
          </p:cNvSpPr>
          <p:nvPr/>
        </p:nvSpPr>
        <p:spPr>
          <a:xfrm>
            <a:off x="5758248" y="5214551"/>
            <a:ext cx="3192163" cy="1608026"/>
          </a:xfrm>
          <a:prstGeom prst="rect">
            <a:avLst/>
          </a:prstGeom>
        </p:spPr>
        <p:txBody>
          <a:bodyPr lIns="96661" tIns="48331" rIns="96661" bIns="48331"/>
          <a:lstStyle>
            <a:lvl1pPr algn="l" defTabSz="966612" rtl="0" eaLnBrk="1" latinLnBrk="0" hangingPunct="1">
              <a:spcBef>
                <a:spcPct val="0"/>
              </a:spcBef>
              <a:buNone/>
              <a:defRPr sz="4700" kern="1200" baseline="0">
                <a:solidFill>
                  <a:schemeClr val="tx1"/>
                </a:solidFill>
                <a:latin typeface="Segoe UI Light" pitchFamily="34" charset="0"/>
                <a:ea typeface="+mj-ea"/>
                <a:cs typeface="+mj-cs"/>
              </a:defRPr>
            </a:lvl1pPr>
          </a:lstStyle>
          <a:p>
            <a:r>
              <a:rPr lang="en-US" dirty="0" smtClean="0">
                <a:solidFill>
                  <a:schemeClr val="bg1">
                    <a:lumMod val="75000"/>
                  </a:schemeClr>
                </a:solidFill>
              </a:rPr>
              <a:t>Then…</a:t>
            </a:r>
            <a:r>
              <a:rPr lang="en-US" dirty="0" smtClean="0">
                <a:solidFill>
                  <a:schemeClr val="bg1">
                    <a:lumMod val="75000"/>
                  </a:schemeClr>
                </a:solidFill>
                <a:sym typeface="Wingdings" pitchFamily="2" charset="2"/>
              </a:rPr>
              <a:t/>
            </a:r>
            <a:br>
              <a:rPr lang="en-US" dirty="0" smtClean="0">
                <a:solidFill>
                  <a:schemeClr val="bg1">
                    <a:lumMod val="75000"/>
                  </a:schemeClr>
                </a:solidFill>
                <a:sym typeface="Wingdings" pitchFamily="2" charset="2"/>
              </a:rPr>
            </a:br>
            <a:endParaRPr lang="en-US" dirty="0">
              <a:solidFill>
                <a:schemeClr val="bg1">
                  <a:lumMod val="75000"/>
                </a:schemeClr>
              </a:solidFill>
            </a:endParaRPr>
          </a:p>
        </p:txBody>
      </p:sp>
    </p:spTree>
    <p:extLst>
      <p:ext uri="{BB962C8B-B14F-4D97-AF65-F5344CB8AC3E}">
        <p14:creationId xmlns:p14="http://schemas.microsoft.com/office/powerpoint/2010/main" val="3736839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www.tugberkugurlu.com/Content/images/Uploadedbyauthors/wlw/1934ffeb460c_FB47/you-need-some-tests-y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116" y="2002394"/>
            <a:ext cx="5572125" cy="4179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578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4D2E750987EE2543B234B3A674D6BE3D" ma:contentTypeVersion="105" ma:contentTypeDescription="Create a new document." ma:contentTypeScope="" ma:versionID="62fa037737ae31885dcb260bd5c7d1f2">
  <xsd:schema xmlns:xsd="http://www.w3.org/2001/XMLSchema" xmlns:xs="http://www.w3.org/2001/XMLSchema" xmlns:p="http://schemas.microsoft.com/office/2006/metadata/properties" xmlns:ns2="1e37aee8-73ad-441e-bced-8b530ad9291b" xmlns:ns3="52ad97b0-86c1-49b5-b544-c488bf38e7c0" targetNamespace="http://schemas.microsoft.com/office/2006/metadata/properties" ma:root="true" ma:fieldsID="ce0d2501b4c25830d7e1734de94951c7" ns2:_="" ns3:_="">
    <xsd:import namespace="1e37aee8-73ad-441e-bced-8b530ad9291b"/>
    <xsd:import namespace="52ad97b0-86c1-49b5-b544-c488bf38e7c0"/>
    <xsd:element name="properties">
      <xsd:complexType>
        <xsd:sequence>
          <xsd:element name="documentManagement">
            <xsd:complexType>
              <xsd:all>
                <xsd:element ref="ns2:Description0"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ee8-73ad-441e-bced-8b530ad9291b"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ad97b0-86c1-49b5-b544-c488bf38e7c0"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Description0 xmlns="1e37aee8-73ad-441e-bced-8b530ad9291b">PowerPoint template with Microsoft Partner Network logo on it.</Description0>
    <_dlc_DocId xmlns="52ad97b0-86c1-49b5-b544-c488bf38e7c0">SAZVWXQSR7YH-3011-7</_dlc_DocId>
    <_dlc_DocIdUrl xmlns="52ad97b0-86c1-49b5-b544-c488bf38e7c0">
      <Url>https://my.skylinetechnologies.com/Support/SalesMarketingCenter/branding/_layouts/DocIdRedir.aspx?ID=SAZVWXQSR7YH-3011-7</Url>
      <Description>SAZVWXQSR7YH-3011-7</Description>
    </_dlc_DocIdUrl>
  </documentManagement>
</p:properties>
</file>

<file path=customXml/itemProps1.xml><?xml version="1.0" encoding="utf-8"?>
<ds:datastoreItem xmlns:ds="http://schemas.openxmlformats.org/officeDocument/2006/customXml" ds:itemID="{0068A067-F354-4585-8169-FC99DA836E1C}">
  <ds:schemaRefs>
    <ds:schemaRef ds:uri="http://schemas.microsoft.com/sharepoint/events"/>
  </ds:schemaRefs>
</ds:datastoreItem>
</file>

<file path=customXml/itemProps2.xml><?xml version="1.0" encoding="utf-8"?>
<ds:datastoreItem xmlns:ds="http://schemas.openxmlformats.org/officeDocument/2006/customXml" ds:itemID="{B03FC495-EB61-4A2C-B8E7-345CEB92D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ee8-73ad-441e-bced-8b530ad9291b"/>
    <ds:schemaRef ds:uri="52ad97b0-86c1-49b5-b544-c488bf38e7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6DBE1C9-0895-41F8-89A3-98DC40E912B0}">
  <ds:schemaRefs>
    <ds:schemaRef ds:uri="http://schemas.microsoft.com/sharepoint/v3/contenttype/forms"/>
  </ds:schemaRefs>
</ds:datastoreItem>
</file>

<file path=customXml/itemProps4.xml><?xml version="1.0" encoding="utf-8"?>
<ds:datastoreItem xmlns:ds="http://schemas.openxmlformats.org/officeDocument/2006/customXml" ds:itemID="{9F5040E5-4564-49C1-9147-56F1700A1C56}">
  <ds:schemaRefs>
    <ds:schemaRef ds:uri="http://schemas.microsoft.com/office/2006/documentManagement/types"/>
    <ds:schemaRef ds:uri="http://schemas.microsoft.com/office/infopath/2007/PartnerControls"/>
    <ds:schemaRef ds:uri="http://purl.org/dc/terms/"/>
    <ds:schemaRef ds:uri="http://purl.org/dc/elements/1.1/"/>
    <ds:schemaRef ds:uri="http://purl.org/dc/dcmitype/"/>
    <ds:schemaRef ds:uri="http://schemas.openxmlformats.org/package/2006/metadata/core-properties"/>
    <ds:schemaRef ds:uri="http://www.w3.org/XML/1998/namespace"/>
    <ds:schemaRef ds:uri="52ad97b0-86c1-49b5-b544-c488bf38e7c0"/>
    <ds:schemaRef ds:uri="1e37aee8-73ad-441e-bced-8b530ad9291b"/>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aspConfTemplate_Dark</Template>
  <TotalTime>9534</TotalTime>
  <Words>1915</Words>
  <Application>Microsoft Office PowerPoint</Application>
  <PresentationFormat>Custom</PresentationFormat>
  <Paragraphs>460</Paragraphs>
  <Slides>27</Slides>
  <Notes>24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Metro</vt:lpstr>
      <vt:lpstr>Test Driving ASP.NET MVC </vt:lpstr>
      <vt:lpstr>Little about me</vt:lpstr>
      <vt:lpstr>What’s on tap</vt:lpstr>
      <vt:lpstr>Pop quiz!</vt:lpstr>
      <vt:lpstr>Ever have to deal with spaghetti code?</vt:lpstr>
      <vt:lpstr>Ever inherit legacy code?</vt:lpstr>
      <vt:lpstr>Ever scared to change code? </vt:lpstr>
      <vt:lpstr>If you answered YES to any of those questions </vt:lpstr>
      <vt:lpstr>PowerPoint Presentation</vt:lpstr>
      <vt:lpstr>Types of testing </vt:lpstr>
      <vt:lpstr>Yes…that is exactly what it means! </vt:lpstr>
      <vt:lpstr>Unit testing is the key to TDD! </vt:lpstr>
      <vt:lpstr>Characteristics of a good unit test </vt:lpstr>
      <vt:lpstr>Concepts and stuff </vt:lpstr>
      <vt:lpstr>Setting the foundation </vt:lpstr>
      <vt:lpstr>I shall call it... </vt:lpstr>
      <vt:lpstr>MVC </vt:lpstr>
      <vt:lpstr>MVC: A different approach for Microsoft </vt:lpstr>
      <vt:lpstr>MvcContrib </vt:lpstr>
      <vt:lpstr>Routing </vt:lpstr>
      <vt:lpstr>Demo:  Abstracting and testing your routes </vt:lpstr>
      <vt:lpstr>Controller </vt:lpstr>
      <vt:lpstr>Demo:   Isolating and testing a controller </vt:lpstr>
      <vt:lpstr>WatiN: Automated UI testing </vt:lpstr>
      <vt:lpstr>Demo: Automated UI testing</vt:lpstr>
      <vt:lpstr>Slides and demos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kburnell</dc:creator>
  <cp:lastModifiedBy>kburnell</cp:lastModifiedBy>
  <cp:revision>375</cp:revision>
  <dcterms:created xsi:type="dcterms:W3CDTF">2012-04-03T13:40:37Z</dcterms:created>
  <dcterms:modified xsi:type="dcterms:W3CDTF">2012-07-17T15:32:58Z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Project Phase">
    <vt:lpwstr>5</vt:lpwstr>
  </property>
  <property fmtid="{D5CDD505-2E9C-101B-9397-08002B2CF9AE}" pid="4" name="ContentTypeId">
    <vt:lpwstr>0x0101004D2E750987EE2543B234B3A674D6BE3D</vt:lpwstr>
  </property>
  <property fmtid="{D5CDD505-2E9C-101B-9397-08002B2CF9AE}" pid="5" name="_dlc_DocIdItemGuid">
    <vt:lpwstr>db3611c7-57b8-4268-92ec-f7788c73fd0e</vt:lpwstr>
  </property>
</Properties>
</file>