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Lst>
  <p:notesMasterIdLst>
    <p:notesMasterId r:id="rId37"/>
  </p:notesMasterIdLst>
  <p:handoutMasterIdLst>
    <p:handoutMasterId r:id="rId38"/>
  </p:handoutMasterIdLst>
  <p:sldIdLst>
    <p:sldId id="259" r:id="rId6"/>
    <p:sldId id="261" r:id="rId7"/>
    <p:sldId id="262" r:id="rId8"/>
    <p:sldId id="312" r:id="rId9"/>
    <p:sldId id="357" r:id="rId10"/>
    <p:sldId id="313" r:id="rId11"/>
    <p:sldId id="314" r:id="rId12"/>
    <p:sldId id="315" r:id="rId13"/>
    <p:sldId id="316" r:id="rId14"/>
    <p:sldId id="317" r:id="rId15"/>
    <p:sldId id="304" r:id="rId16"/>
    <p:sldId id="294" r:id="rId17"/>
    <p:sldId id="311" r:id="rId18"/>
    <p:sldId id="319" r:id="rId19"/>
    <p:sldId id="369" r:id="rId20"/>
    <p:sldId id="333" r:id="rId21"/>
    <p:sldId id="329" r:id="rId22"/>
    <p:sldId id="358" r:id="rId23"/>
    <p:sldId id="368" r:id="rId24"/>
    <p:sldId id="359" r:id="rId25"/>
    <p:sldId id="366" r:id="rId26"/>
    <p:sldId id="367" r:id="rId27"/>
    <p:sldId id="361" r:id="rId28"/>
    <p:sldId id="363" r:id="rId29"/>
    <p:sldId id="356" r:id="rId30"/>
    <p:sldId id="360" r:id="rId31"/>
    <p:sldId id="354" r:id="rId32"/>
    <p:sldId id="362" r:id="rId33"/>
    <p:sldId id="352" r:id="rId34"/>
    <p:sldId id="297" r:id="rId35"/>
    <p:sldId id="295" r:id="rId36"/>
  </p:sldIdLst>
  <p:sldSz cx="96012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9CAFC6"/>
    <a:srgbClr val="C4D270"/>
    <a:srgbClr val="A3A151"/>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98" autoAdjust="0"/>
    <p:restoredTop sz="73216" autoAdjust="0"/>
  </p:normalViewPr>
  <p:slideViewPr>
    <p:cSldViewPr snapToGrid="0">
      <p:cViewPr varScale="1">
        <p:scale>
          <a:sx n="74" d="100"/>
          <a:sy n="74" d="100"/>
        </p:scale>
        <p:origin x="-1086" y="-90"/>
      </p:cViewPr>
      <p:guideLst>
        <p:guide orient="horz" pos="2304"/>
        <p:guide pos="291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58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7/11/2012</a:t>
            </a:fld>
            <a:endParaRPr lang="en-US"/>
          </a:p>
        </p:txBody>
      </p:sp>
      <p:sp>
        <p:nvSpPr>
          <p:cNvPr id="4" name="Slide Image Placeholder 3"/>
          <p:cNvSpPr>
            <a:spLocks noGrp="1" noRot="1" noChangeAspect="1"/>
          </p:cNvSpPr>
          <p:nvPr>
            <p:ph type="sldImg" idx="2"/>
          </p:nvPr>
        </p:nvSpPr>
        <p:spPr>
          <a:xfrm>
            <a:off x="1217613" y="696913"/>
            <a:ext cx="4575175"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a:t>
            </a:r>
          </a:p>
          <a:p>
            <a:r>
              <a:rPr lang="en-US" sz="2400" dirty="0" smtClean="0"/>
              <a:t>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first the developer writes a failing automated test case that defines a desired improvement or new function, then produces code to pass that test and finally refactors the new code to acceptable standards.</a:t>
            </a:r>
          </a:p>
          <a:p>
            <a:pPr lvl="1"/>
            <a:r>
              <a:rPr lang="en-US" sz="2000" dirty="0" smtClean="0"/>
              <a:t>Often referred to Test-First Development</a:t>
            </a:r>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dirty="0" smtClean="0"/>
              <a:t>The act </a:t>
            </a:r>
            <a:r>
              <a:rPr lang="en-US" sz="1200" smtClean="0"/>
              <a:t>of testing </a:t>
            </a:r>
            <a:r>
              <a:rPr lang="en-US" sz="1200" dirty="0" smtClean="0"/>
              <a:t>piece of code, usually a method, that tests a very small piece of functionality by invoking it and verifying assumptions</a:t>
            </a: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endParaRPr lang="en-US" sz="2000" dirty="0" smtClean="0"/>
          </a:p>
          <a:p>
            <a:pPr>
              <a:buFontTx/>
              <a:buChar char="-"/>
            </a:pPr>
            <a:r>
              <a:rPr lang="en-US" sz="2000" dirty="0" smtClean="0"/>
              <a:t>It is very easy to write bad unit tests</a:t>
            </a:r>
          </a:p>
          <a:p>
            <a:pPr>
              <a:buFontTx/>
              <a:buChar char="-"/>
            </a:pPr>
            <a:endParaRPr lang="en-US" sz="2000" dirty="0" smtClean="0"/>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sz="1200" dirty="0" smtClean="0"/>
              <a:t>Tests should</a:t>
            </a:r>
            <a:r>
              <a:rPr lang="en-US" sz="1200" baseline="0" dirty="0" smtClean="0"/>
              <a:t> be isolated from the actual code</a:t>
            </a:r>
            <a:r>
              <a:rPr lang="en-US" sz="1200" baseline="0" dirty="0" smtClean="0"/>
              <a:t>! </a:t>
            </a:r>
            <a:r>
              <a:rPr lang="en-US" sz="1200" b="1" baseline="0" dirty="0" smtClean="0"/>
              <a:t>[CLICK]</a:t>
            </a:r>
            <a:endParaRPr lang="en-US" sz="1200" baseline="0" dirty="0" smtClean="0"/>
          </a:p>
          <a:p>
            <a:pPr marL="171450" indent="-171450">
              <a:buFontTx/>
              <a:buChar char="-"/>
            </a:pPr>
            <a:r>
              <a:rPr lang="en-US" sz="1200" dirty="0" smtClean="0"/>
              <a:t>Different types of tests should be isolated from other types to allow easily running a group of tests</a:t>
            </a:r>
            <a:r>
              <a:rPr lang="en-US" sz="1200" dirty="0" smtClean="0"/>
              <a:t>. </a:t>
            </a:r>
            <a:r>
              <a:rPr lang="en-US" sz="1200" b="1" dirty="0" smtClean="0"/>
              <a:t>[CLICK]</a:t>
            </a:r>
            <a:endParaRPr lang="en-US" sz="1200" dirty="0" smtClean="0"/>
          </a:p>
          <a:p>
            <a:pPr marL="171450" indent="-171450">
              <a:buFontTx/>
              <a:buChar char="-"/>
            </a:pPr>
            <a:r>
              <a:rPr lang="en-US" sz="1200" dirty="0" smtClean="0"/>
              <a:t>Tests should be placed in projects named the same as the project they are testing with a prefix of the type of tests it contains.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400" baseline="0" dirty="0" smtClean="0"/>
          </a:p>
          <a:p>
            <a:r>
              <a:rPr lang="en-US" sz="1400" baseline="0" dirty="0" smtClean="0"/>
              <a:t>MVC is a design pattern that stands for Model-View-Controller.  What it strives to do is separate the concerns of an application’s presentation layer by assigning specific roles to the three different components. </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Controller is responsible for handling all user input. Once input has been received, the Controller will perform any operations/actions it needs to, which might include interacting with the Model.</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Model represents the core concern/logic of the application. Once the Controller retrieves some model data and performs any work with the model/</a:t>
            </a:r>
            <a:r>
              <a:rPr lang="en-US" sz="1400" baseline="0" dirty="0" err="1" smtClean="0"/>
              <a:t>etc</a:t>
            </a:r>
            <a:r>
              <a:rPr lang="en-US" sz="1400" baseline="0" dirty="0" smtClean="0"/>
              <a:t> it needs to it constructs a presentation model that describes the model in terms the View can understand.</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dirty="0" smtClean="0"/>
              <a:t>The View is</a:t>
            </a:r>
            <a:r>
              <a:rPr lang="en-US" sz="1400" baseline="0" dirty="0" smtClean="0"/>
              <a:t> the visual representation of the model. It presents the model data to the actual user in a way that is meaningful. In a web application, this would typically be HTML.</a:t>
            </a:r>
          </a:p>
          <a:p>
            <a:endParaRPr lang="en-US" sz="1400" baseline="0" dirty="0" smtClean="0"/>
          </a:p>
          <a:p>
            <a:r>
              <a:rPr lang="en-US" sz="1400" baseline="0" dirty="0" smtClean="0"/>
              <a:t>With these three pieces in place, your presentation layer becomes cleanly separated in such a way that each component can be developed/tested independently.</a:t>
            </a:r>
          </a:p>
          <a:p>
            <a:endParaRPr lang="en-US" sz="1400" baseline="0" dirty="0" smtClean="0"/>
          </a:p>
          <a:p>
            <a:r>
              <a:rPr lang="en-US" sz="1400" b="1" baseline="0" dirty="0" smtClean="0"/>
              <a:t>[CLICK]</a:t>
            </a:r>
          </a:p>
          <a:p>
            <a:r>
              <a:rPr lang="en-US" sz="1400" b="1" baseline="0" dirty="0" smtClean="0"/>
              <a:t>Separation of Concerns!</a:t>
            </a:r>
            <a:endParaRPr lang="en-US" sz="1400" b="1" dirty="0" smtClean="0"/>
          </a:p>
          <a:p>
            <a:endParaRPr lang="en-US" sz="1400" dirty="0" smtClean="0"/>
          </a:p>
          <a:p>
            <a:pPr marL="0" lvl="0" indent="0" algn="l">
              <a:buFont typeface="Arial" pitchFamily="34" charset="0"/>
              <a:buNone/>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 typeface="Arial" pitchFamily="34" charset="0"/>
              <a:buChar char="•"/>
            </a:pPr>
            <a:r>
              <a:rPr lang="en-US" sz="1400" dirty="0" smtClean="0"/>
              <a:t>ASP.NET</a:t>
            </a:r>
            <a:r>
              <a:rPr lang="en-US" sz="1400" baseline="0" dirty="0" smtClean="0"/>
              <a:t> MVC was created with a clear focus on best practices in both Architecture and Coding</a:t>
            </a:r>
          </a:p>
          <a:p>
            <a:pPr marL="285750" lvl="0" indent="-285750" algn="l">
              <a:buFont typeface="Arial" pitchFamily="34" charset="0"/>
              <a:buChar char="•"/>
            </a:pPr>
            <a:r>
              <a:rPr lang="en-US" sz="1400" baseline="0" dirty="0" smtClean="0"/>
              <a:t>This is a new approach for Microsoft – in the past they always set us up for failure and it was our job to know better</a:t>
            </a:r>
          </a:p>
          <a:p>
            <a:pPr marL="285750" lvl="0" indent="-285750" algn="l">
              <a:buFont typeface="Arial" pitchFamily="34" charset="0"/>
              <a:buChar char="•"/>
            </a:pPr>
            <a:r>
              <a:rPr lang="en-US" sz="1400" baseline="0" dirty="0" smtClean="0"/>
              <a:t>In ASP.NET MVC:</a:t>
            </a:r>
          </a:p>
          <a:p>
            <a:pPr marL="742950" lvl="1" indent="-285750" algn="l">
              <a:buFont typeface="Arial" pitchFamily="34" charset="0"/>
              <a:buChar char="•"/>
            </a:pPr>
            <a:r>
              <a:rPr lang="en-US" sz="1400" baseline="0" dirty="0" smtClean="0"/>
              <a:t>1.  There is a clear separation of layers (Model/View/Controller)</a:t>
            </a:r>
          </a:p>
          <a:p>
            <a:pPr marL="742950" lvl="1" indent="-285750" algn="l">
              <a:buFont typeface="Arial" pitchFamily="34" charset="0"/>
              <a:buChar char="•"/>
            </a:pPr>
            <a:r>
              <a:rPr lang="en-US" sz="1400" baseline="0" dirty="0" smtClean="0"/>
              <a:t>2.  No designer!</a:t>
            </a:r>
          </a:p>
          <a:p>
            <a:pPr marL="742950" lvl="1" indent="-285750" algn="l">
              <a:buFont typeface="Arial" pitchFamily="34" charset="0"/>
              <a:buChar char="•"/>
            </a:pPr>
            <a:r>
              <a:rPr lang="en-US" sz="1400" baseline="0" dirty="0" smtClean="0"/>
              <a:t>3.  No server controls that you can drag on and hook up directly to your Database!</a:t>
            </a:r>
          </a:p>
          <a:p>
            <a:pPr marL="742950" lvl="1" indent="-285750" algn="l">
              <a:buFont typeface="Arial" pitchFamily="34" charset="0"/>
              <a:buChar char="•"/>
            </a:pPr>
            <a:r>
              <a:rPr lang="en-US" sz="1400" baseline="0" dirty="0" smtClean="0"/>
              <a:t>4.  They are actually encouraging testing…WHAT?</a:t>
            </a:r>
          </a:p>
          <a:p>
            <a:pPr marL="1200150" lvl="2" indent="-285750" algn="l">
              <a:buFont typeface="Arial" pitchFamily="34" charset="0"/>
              <a:buChar char="•"/>
            </a:pPr>
            <a:r>
              <a:rPr lang="en-US" sz="1400" baseline="0" dirty="0" smtClean="0"/>
              <a:t>- Don’t believe me…File -&gt; New Project -&gt; ASP.NET -&gt; “Create a unit test project”….Grant it, it should be defaulted to checked…but Rome was Built in a day</a:t>
            </a:r>
          </a:p>
          <a:p>
            <a:pPr marL="742950" lvl="1" indent="-285750" algn="l">
              <a:buFont typeface="Arial" pitchFamily="34" charset="0"/>
              <a:buChar char="•"/>
            </a:pPr>
            <a:r>
              <a:rPr lang="en-US" sz="1400" baseline="0" dirty="0" smtClean="0"/>
              <a:t>5.  MVC has a lot of DI points </a:t>
            </a:r>
            <a:r>
              <a:rPr lang="en-US" sz="1400" b="1" baseline="0" dirty="0" smtClean="0"/>
              <a:t>[Next Slide]</a:t>
            </a:r>
            <a:endParaRPr lang="en-US" sz="1400" baseline="0" dirty="0" smtClean="0"/>
          </a:p>
          <a:p>
            <a:pPr marL="285750" lvl="0" indent="-285750" algn="l">
              <a:buFont typeface="Arial" pitchFamily="34" charset="0"/>
              <a:buChar char="•"/>
            </a:pPr>
            <a:endParaRPr lang="en-US" sz="1400" baseline="0" dirty="0" smtClean="0"/>
          </a:p>
          <a:p>
            <a:pPr marL="285750" lvl="0" indent="-285750" algn="l">
              <a:buFont typeface="Arial" pitchFamily="34" charset="0"/>
              <a:buChar char="•"/>
            </a:pPr>
            <a:endParaRPr lang="en-US" sz="1400" baseline="0" dirty="0" smtClean="0"/>
          </a:p>
          <a:p>
            <a:pPr marL="742950" lvl="1" indent="-285750" algn="l">
              <a:buFont typeface="Arial" pitchFamily="34" charset="0"/>
              <a:buChar char="•"/>
            </a:pPr>
            <a:endParaRPr lang="en-US" sz="1400" baseline="0" dirty="0" smtClean="0"/>
          </a:p>
          <a:p>
            <a:pPr marL="285750" lvl="0"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lvl="0" indent="0" algn="l">
              <a:buFont typeface="Arial" pitchFamily="34" charset="0"/>
              <a:buNone/>
            </a:pPr>
            <a:r>
              <a:rPr lang="en-US" sz="1400" dirty="0" smtClean="0"/>
              <a:t>ASP.NET</a:t>
            </a:r>
            <a:r>
              <a:rPr lang="en-US" sz="1400" baseline="0" dirty="0" smtClean="0"/>
              <a:t> MVC has a bunch of supported DI points.  Not only does this allow you to architect correctly it allows you to plug in non Microsoft tooling</a:t>
            </a: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Routing is what makes clean readable </a:t>
            </a:r>
            <a:r>
              <a:rPr lang="en-US" sz="1400" baseline="0" dirty="0" err="1" smtClean="0"/>
              <a:t>url’s</a:t>
            </a:r>
            <a:r>
              <a:rPr lang="en-US" sz="1400" baseline="0" dirty="0" smtClean="0"/>
              <a:t> in MVC possible.</a:t>
            </a:r>
          </a:p>
          <a:p>
            <a:pPr marL="285750" lvl="0" indent="-285750" algn="l">
              <a:buFontTx/>
              <a:buChar char="-"/>
            </a:pPr>
            <a:r>
              <a:rPr lang="en-US" sz="1400" baseline="0" dirty="0" smtClean="0"/>
              <a:t>Handles the incoming request and maps that to a controller and action based on the URL segments</a:t>
            </a:r>
          </a:p>
          <a:p>
            <a:pPr marL="285750" lvl="0" indent="-285750" algn="l">
              <a:buFontTx/>
              <a:buChar char="-"/>
            </a:pPr>
            <a:r>
              <a:rPr lang="en-US" sz="1400" baseline="0" dirty="0" smtClean="0"/>
              <a:t>Can get complicated and confusing, luckily they can be tested</a:t>
            </a:r>
          </a:p>
          <a:p>
            <a:pPr marL="285750" lvl="0" indent="-285750" algn="l">
              <a:buFontTx/>
              <a:buChar char="-"/>
            </a:pPr>
            <a:r>
              <a:rPr lang="en-US" sz="1400" baseline="0" dirty="0" smtClean="0"/>
              <a:t>Let’s look at a demo of that now.</a:t>
            </a:r>
          </a:p>
          <a:p>
            <a:pPr marL="285750" lvl="0" indent="-285750" algn="l">
              <a:buFontTx/>
              <a:buChar char="-"/>
            </a:pPr>
            <a:endParaRPr lang="en-US" sz="1400" baseline="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Testing your routes</a:t>
            </a:r>
          </a:p>
          <a:p>
            <a:pPr marL="800100" lvl="1" indent="-342900" algn="l">
              <a:buFont typeface="Arial" pitchFamily="34" charset="0"/>
              <a:buAutoNum type="arabicPeriod"/>
            </a:pPr>
            <a:r>
              <a:rPr lang="en-US" sz="1400" baseline="0" dirty="0" smtClean="0"/>
              <a:t>For testing of my routes and controllers which you will see in a bit I am going to use </a:t>
            </a:r>
            <a:r>
              <a:rPr lang="en-US" sz="1400" baseline="0" dirty="0" err="1" smtClean="0"/>
              <a:t>MVCContrib</a:t>
            </a:r>
            <a:r>
              <a:rPr lang="en-US" sz="1400" baseline="0" dirty="0" smtClean="0"/>
              <a:t> and specifically the </a:t>
            </a:r>
            <a:r>
              <a:rPr lang="en-US" sz="1400" baseline="0" dirty="0" err="1" smtClean="0"/>
              <a:t>MvcContrib</a:t>
            </a:r>
            <a:r>
              <a:rPr lang="en-US" sz="1400" baseline="0" dirty="0" smtClean="0"/>
              <a:t> Test Helper</a:t>
            </a:r>
          </a:p>
          <a:p>
            <a:pPr marL="800100" lvl="1" indent="-342900" algn="l">
              <a:buFont typeface="Arial" pitchFamily="34" charset="0"/>
              <a:buAutoNum type="arabicPeriod"/>
            </a:pPr>
            <a:r>
              <a:rPr lang="en-US" sz="1400" baseline="0" dirty="0" smtClean="0"/>
              <a:t>You can find out more about </a:t>
            </a:r>
            <a:r>
              <a:rPr lang="en-US" sz="1400" baseline="0" dirty="0" err="1" smtClean="0"/>
              <a:t>MvcContrib</a:t>
            </a:r>
            <a:r>
              <a:rPr lang="en-US" sz="1400" baseline="0" dirty="0" smtClean="0"/>
              <a:t> at MvcContrib.codeplex.com</a:t>
            </a:r>
          </a:p>
          <a:p>
            <a:pPr marL="800100" lvl="1" indent="-342900" algn="l">
              <a:buFont typeface="Arial" pitchFamily="34" charset="0"/>
              <a:buAutoNum type="arabicPeriod"/>
            </a:pPr>
            <a:r>
              <a:rPr lang="en-US" sz="1400" b="0" i="0" baseline="0" dirty="0" smtClean="0"/>
              <a:t>NuGet MvcContrib.MVC3.TestHelper (don’t install – already installed)</a:t>
            </a:r>
            <a:endParaRPr lang="en-US" sz="1400" baseline="0" dirty="0" smtClean="0"/>
          </a:p>
          <a:p>
            <a:pPr marL="800100" lvl="1" indent="-342900" algn="l">
              <a:buFont typeface="Arial" pitchFamily="34" charset="0"/>
              <a:buAutoNum type="arabicPeriod"/>
            </a:pPr>
            <a:r>
              <a:rPr lang="en-US" sz="1400" baseline="0" dirty="0" smtClean="0"/>
              <a:t>Pull up </a:t>
            </a:r>
            <a:r>
              <a:rPr lang="en-US" sz="1400" baseline="0" dirty="0" err="1" smtClean="0"/>
              <a:t>RouteConfig.cs</a:t>
            </a:r>
            <a:r>
              <a:rPr lang="en-US" sz="1400" baseline="0" dirty="0" smtClean="0"/>
              <a:t> – this has changed a bit since MVC3 where the routes used to be defined directly in the Global.ascx</a:t>
            </a:r>
          </a:p>
          <a:p>
            <a:pPr marL="800100" lvl="1" indent="-342900" algn="l">
              <a:buFont typeface="Arial" pitchFamily="34" charset="0"/>
              <a:buAutoNum type="arabicPeriod"/>
            </a:pPr>
            <a:r>
              <a:rPr lang="en-US" sz="1400" baseline="0" dirty="0" smtClean="0"/>
              <a:t>Out of the box the Routes are defined directly in the </a:t>
            </a:r>
            <a:r>
              <a:rPr lang="en-US" sz="1400" baseline="0" dirty="0" err="1" smtClean="0"/>
              <a:t>RegisterRoutes</a:t>
            </a:r>
            <a:r>
              <a:rPr lang="en-US" sz="1400" baseline="0" dirty="0" smtClean="0"/>
              <a:t> method. </a:t>
            </a:r>
          </a:p>
          <a:p>
            <a:pPr marL="1200150" lvl="2" indent="-285750" algn="l">
              <a:buFontTx/>
              <a:buChar char="-"/>
            </a:pPr>
            <a:r>
              <a:rPr lang="en-US" sz="1400" baseline="0" dirty="0" smtClean="0"/>
              <a:t>Now I could still test my routes in my unit tests by creating a new collection of routes and adding the same routes I have created here</a:t>
            </a:r>
          </a:p>
          <a:p>
            <a:pPr marL="1200150" lvl="2" indent="-285750" algn="l">
              <a:buFontTx/>
              <a:buChar char="-"/>
            </a:pPr>
            <a:r>
              <a:rPr lang="en-US" sz="1400" baseline="0" dirty="0" smtClean="0"/>
              <a:t>But that is duplication of work and in the end I am not 100% certain that I am testing the same routes</a:t>
            </a:r>
          </a:p>
          <a:p>
            <a:pPr marL="1200150" lvl="2" indent="-285750" algn="l">
              <a:buFontTx/>
              <a:buChar char="-"/>
            </a:pPr>
            <a:r>
              <a:rPr lang="en-US" sz="1400" baseline="0" dirty="0" smtClean="0"/>
              <a:t>And since the order of routes make a huge difference, most specific first and general last, I want to make sure that I am testing exactly what will be used</a:t>
            </a:r>
          </a:p>
          <a:p>
            <a:pPr marL="1200150" lvl="2" indent="-285750" algn="l">
              <a:buFontTx/>
              <a:buChar char="-"/>
            </a:pPr>
            <a:r>
              <a:rPr lang="en-US" sz="1400" baseline="0" dirty="0" smtClean="0"/>
              <a:t>[Comment out “Out of the box” implementation and replace with “</a:t>
            </a:r>
            <a:r>
              <a:rPr lang="en-US" sz="1400" baseline="0" dirty="0" err="1" smtClean="0"/>
              <a:t>RouteProvider</a:t>
            </a:r>
            <a:r>
              <a:rPr lang="en-US" sz="1400" baseline="0" dirty="0" smtClean="0"/>
              <a:t>”</a:t>
            </a:r>
          </a:p>
          <a:p>
            <a:pPr marL="800100" lvl="1" indent="-342900" algn="l">
              <a:buFont typeface="Arial" pitchFamily="34" charset="0"/>
              <a:buAutoNum type="arabicPeriod"/>
            </a:pPr>
            <a:r>
              <a:rPr lang="en-US" sz="1400" baseline="0" dirty="0" smtClean="0"/>
              <a:t>So, I created an abstraction on top of this to allow me use the same routes in my tests that I use in my app</a:t>
            </a:r>
          </a:p>
          <a:p>
            <a:pPr marL="1200150" lvl="2" indent="-285750" algn="l">
              <a:buFont typeface="Arial" charset="0"/>
              <a:buChar char="•"/>
            </a:pPr>
            <a:r>
              <a:rPr lang="en-US" sz="1400" baseline="0" dirty="0" smtClean="0"/>
              <a:t>Otherwise if I was registering my routes the way it is done out of the box I would not be able to use the same implementation in my tests</a:t>
            </a:r>
          </a:p>
          <a:p>
            <a:pPr marL="800100" lvl="1" indent="-342900" algn="l">
              <a:buFont typeface="Arial" charset="0"/>
              <a:buAutoNum type="arabicPeriod" startAt="4"/>
            </a:pPr>
            <a:r>
              <a:rPr lang="en-US" sz="1400" baseline="0" dirty="0" smtClean="0"/>
              <a:t>Open </a:t>
            </a:r>
            <a:r>
              <a:rPr lang="en-US" sz="1400" baseline="0" dirty="0" err="1" smtClean="0"/>
              <a:t>RouteTester</a:t>
            </a:r>
            <a:endParaRPr lang="en-US" sz="1400" baseline="0" dirty="0" smtClean="0"/>
          </a:p>
          <a:p>
            <a:pPr marL="914400" lvl="2" indent="0" algn="l">
              <a:buFont typeface="Arial" charset="0"/>
              <a:buNone/>
            </a:pPr>
            <a:r>
              <a:rPr lang="en-US" sz="1400" baseline="0" dirty="0" smtClean="0"/>
              <a:t>- Look at the usage of the </a:t>
            </a:r>
            <a:r>
              <a:rPr lang="en-US" sz="1400" baseline="0" dirty="0" err="1" smtClean="0"/>
              <a:t>RouteProvider</a:t>
            </a:r>
            <a:endParaRPr lang="en-US" sz="1400" baseline="0" dirty="0" smtClean="0"/>
          </a:p>
          <a:p>
            <a:pPr marL="800100" lvl="1" indent="-342900" algn="l">
              <a:buFont typeface="Arial" charset="0"/>
              <a:buAutoNum type="arabicPeriod" startAt="4"/>
            </a:pPr>
            <a:r>
              <a:rPr lang="en-US" sz="1400" baseline="0" dirty="0" smtClean="0"/>
              <a:t>Create a test for the default route:</a:t>
            </a:r>
          </a:p>
          <a:p>
            <a:pPr marL="457200" lvl="1" indent="0" algn="l">
              <a:buFont typeface="Arial" charset="0"/>
              <a:buNone/>
            </a:pPr>
            <a:endParaRPr lang="en-US" sz="1400" baseline="0"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RequestGoingTo_Whack_ShouldMapTo_Customer_Index</a:t>
            </a:r>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//Arrange</a:t>
            </a:r>
          </a:p>
          <a:p>
            <a:pPr lvl="1"/>
            <a:r>
              <a:rPr lang="en-US" sz="1200" kern="1200" dirty="0" smtClean="0">
                <a:solidFill>
                  <a:schemeClr val="tx1"/>
                </a:solidFill>
                <a:latin typeface="+mn-lt"/>
                <a:ea typeface="+mn-ea"/>
                <a:cs typeface="+mn-cs"/>
              </a:rPr>
              <a:t>            string url = "~/";</a:t>
            </a:r>
          </a:p>
          <a:p>
            <a:pPr lvl="1"/>
            <a:r>
              <a:rPr lang="en-US" sz="1200" kern="1200" dirty="0" smtClean="0">
                <a:solidFill>
                  <a:schemeClr val="tx1"/>
                </a:solidFill>
                <a:latin typeface="+mn-lt"/>
                <a:ea typeface="+mn-ea"/>
                <a:cs typeface="+mn-cs"/>
              </a:rPr>
              <a:t>            //Act &amp; Assert</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url.ShouldMapTo</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&gt;(action =&gt; </a:t>
            </a:r>
            <a:r>
              <a:rPr lang="en-US" sz="1200" kern="1200" dirty="0" err="1" smtClean="0">
                <a:solidFill>
                  <a:schemeClr val="tx1"/>
                </a:solidFill>
                <a:latin typeface="+mn-lt"/>
                <a:ea typeface="+mn-ea"/>
                <a:cs typeface="+mn-cs"/>
              </a:rPr>
              <a:t>action.Index</a:t>
            </a:r>
            <a:r>
              <a:rPr lang="en-US" sz="1200" kern="1200" dirty="0" smtClean="0">
                <a:solidFill>
                  <a:schemeClr val="tx1"/>
                </a:solidFill>
                <a:latin typeface="+mn-lt"/>
                <a:ea typeface="+mn-ea"/>
                <a:cs typeface="+mn-cs"/>
              </a:rPr>
              <a:t>(1));</a:t>
            </a:r>
          </a:p>
          <a:p>
            <a:pPr lvl="1"/>
            <a:r>
              <a:rPr lang="en-US" sz="1200" kern="1200" dirty="0" smtClean="0">
                <a:solidFill>
                  <a:schemeClr val="tx1"/>
                </a:solidFill>
                <a:latin typeface="+mn-lt"/>
                <a:ea typeface="+mn-ea"/>
                <a:cs typeface="+mn-cs"/>
              </a:rPr>
              <a:t>        }</a:t>
            </a:r>
          </a:p>
          <a:p>
            <a:pPr lvl="1"/>
            <a:endParaRPr lang="en-US" sz="1200" kern="1200" baseline="0" dirty="0" smtClean="0">
              <a:solidFill>
                <a:schemeClr val="tx1"/>
              </a:solidFill>
              <a:latin typeface="+mn-lt"/>
              <a:ea typeface="+mn-ea"/>
              <a:cs typeface="+mn-cs"/>
            </a:endParaRPr>
          </a:p>
          <a:p>
            <a:pPr marL="685800" lvl="1" indent="-228600">
              <a:buAutoNum type="arabicPeriod" startAt="5"/>
            </a:pPr>
            <a:r>
              <a:rPr lang="en-US" sz="1200" kern="1200" baseline="0" dirty="0" smtClean="0">
                <a:solidFill>
                  <a:schemeClr val="tx1"/>
                </a:solidFill>
                <a:latin typeface="+mn-lt"/>
                <a:ea typeface="+mn-ea"/>
                <a:cs typeface="+mn-cs"/>
              </a:rPr>
              <a:t>Test for ignore</a:t>
            </a:r>
          </a:p>
          <a:p>
            <a:pPr marL="685800" lvl="1" indent="-228600">
              <a:buAutoNum type="arabicPeriod" startAt="5"/>
            </a:pPr>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RequestTo_Wack_TraceAxd_ShouldBe_Ignored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string url = "~/</a:t>
            </a:r>
            <a:r>
              <a:rPr lang="en-US" sz="1200" kern="1200" dirty="0" err="1" smtClean="0">
                <a:solidFill>
                  <a:schemeClr val="tx1"/>
                </a:solidFill>
                <a:latin typeface="+mn-lt"/>
                <a:ea typeface="+mn-ea"/>
                <a:cs typeface="+mn-cs"/>
              </a:rPr>
              <a:t>trace.axd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 &amp; Assert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url.ShouldBeIgnored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endParaRPr lang="en-US" sz="2000" kern="1200" baseline="0" dirty="0" smtClean="0">
              <a:solidFill>
                <a:schemeClr val="tx1"/>
              </a:solidFill>
              <a:latin typeface="+mn-lt"/>
              <a:ea typeface="+mn-ea"/>
              <a:cs typeface="+mn-cs"/>
            </a:endParaRPr>
          </a:p>
          <a:p>
            <a:pPr marL="914400" lvl="1" indent="-457200">
              <a:buAutoNum type="arabicPeriod" startAt="5"/>
            </a:pPr>
            <a:endParaRPr lang="en-US" sz="2400" baseline="0" dirty="0" smtClean="0"/>
          </a:p>
          <a:p>
            <a:pPr marL="800100" lvl="1" indent="-342900" algn="l">
              <a:buFont typeface="Arial" charset="0"/>
              <a:buAutoNum type="arabicPeriod" startAt="4"/>
            </a:pPr>
            <a:endParaRPr lang="en-US" sz="1400" baseline="0" dirty="0" smtClean="0"/>
          </a:p>
          <a:p>
            <a:pPr marL="1257300" lvl="2" indent="-342900" algn="l">
              <a:buFont typeface="Arial" pitchFamily="34" charset="0"/>
              <a:buAutoNum type="arabicPeriod"/>
            </a:pPr>
            <a:endParaRPr lang="en-US" sz="1400" baseline="0" dirty="0" smtClean="0"/>
          </a:p>
          <a:p>
            <a:pPr marL="800100" lvl="1" indent="-342900" algn="l">
              <a:buFont typeface="Arial" pitchFamily="34" charset="0"/>
              <a:buAutoNum type="arabi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Very little logic</a:t>
            </a:r>
          </a:p>
          <a:p>
            <a:pPr marL="742950" lvl="1" indent="-285750" algn="l">
              <a:buFontTx/>
              <a:buChar char="-"/>
            </a:pPr>
            <a:r>
              <a:rPr lang="en-US" sz="1400" baseline="0" dirty="0" smtClean="0"/>
              <a:t>Glorified traffic cop that directs input from the view either down the service road and back to the view, in a different direction (redirect, </a:t>
            </a:r>
            <a:r>
              <a:rPr lang="en-US" sz="1400" baseline="0" dirty="0" err="1" smtClean="0"/>
              <a:t>etc</a:t>
            </a:r>
            <a:r>
              <a:rPr lang="en-US" sz="1400" baseline="0" dirty="0" smtClean="0"/>
              <a:t>), or to turn around if invalid</a:t>
            </a:r>
          </a:p>
          <a:p>
            <a:pPr marL="285750" lvl="0" indent="-285750" algn="l">
              <a:buFontTx/>
              <a:buChar char="-"/>
            </a:pPr>
            <a:r>
              <a:rPr lang="en-US" sz="1400" baseline="0" dirty="0" smtClean="0"/>
              <a:t>Loosely coupled</a:t>
            </a:r>
          </a:p>
          <a:p>
            <a:pPr marL="742950" lvl="1" indent="-285750" algn="l">
              <a:buFontTx/>
              <a:buChar char="-"/>
            </a:pPr>
            <a:r>
              <a:rPr lang="en-US" sz="1400" baseline="0" dirty="0" smtClean="0"/>
              <a:t>Dependencies should be injected</a:t>
            </a:r>
          </a:p>
          <a:p>
            <a:pPr marL="285750" lvl="0" indent="-285750" algn="l">
              <a:buFontTx/>
              <a:buChar char="-"/>
            </a:pPr>
            <a:r>
              <a:rPr lang="en-US" sz="1400" baseline="0" dirty="0" smtClean="0"/>
              <a:t>Things to be tested</a:t>
            </a:r>
          </a:p>
          <a:p>
            <a:pPr marL="742950" lvl="1" indent="-285750" algn="l">
              <a:buFontTx/>
              <a:buChar char="-"/>
            </a:pPr>
            <a:r>
              <a:rPr lang="en-US" sz="1400" baseline="0" dirty="0" smtClean="0"/>
              <a:t>Takes Correct Action</a:t>
            </a:r>
          </a:p>
          <a:p>
            <a:pPr marL="1200150" lvl="2" indent="-285750" algn="l">
              <a:buFontTx/>
              <a:buChar char="-"/>
            </a:pPr>
            <a:r>
              <a:rPr lang="en-US" sz="1400" baseline="0" dirty="0" smtClean="0"/>
              <a:t>Redirects to the correct view</a:t>
            </a:r>
          </a:p>
          <a:p>
            <a:pPr marL="1200150" lvl="2" indent="-285750" algn="l">
              <a:buFontTx/>
              <a:buChar char="-"/>
            </a:pPr>
            <a:r>
              <a:rPr lang="en-US" sz="1400" baseline="0" dirty="0" smtClean="0"/>
              <a:t>Returns correct view</a:t>
            </a:r>
          </a:p>
          <a:p>
            <a:pPr marL="1200150" lvl="2" indent="-285750" algn="l">
              <a:buFontTx/>
              <a:buChar char="-"/>
            </a:pPr>
            <a:r>
              <a:rPr lang="en-US" sz="1400" baseline="0" dirty="0" smtClean="0"/>
              <a:t>Includes correct model </a:t>
            </a:r>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Isolating the Controller</a:t>
            </a:r>
          </a:p>
          <a:p>
            <a:pPr marL="800100" lvl="1" indent="-342900" algn="l">
              <a:buFont typeface="Arial" pitchFamily="34" charset="0"/>
              <a:buAutoNum type="arabicPeriod"/>
            </a:pPr>
            <a:r>
              <a:rPr lang="en-US" sz="1400" baseline="0" dirty="0" smtClean="0"/>
              <a:t>Talk about </a:t>
            </a:r>
            <a:r>
              <a:rPr lang="en-US" sz="1400" baseline="0" dirty="0" err="1" smtClean="0"/>
              <a:t>DependencyResolver</a:t>
            </a:r>
            <a:r>
              <a:rPr lang="en-US" sz="1400" baseline="0" dirty="0" smtClean="0"/>
              <a:t> and StructureMap</a:t>
            </a:r>
          </a:p>
          <a:p>
            <a:pPr marL="1257300" lvl="2" indent="-342900" algn="l">
              <a:buFont typeface="Arial" pitchFamily="34" charset="0"/>
              <a:buAutoNum type="arabicPeriod"/>
            </a:pPr>
            <a:r>
              <a:rPr lang="en-US" sz="1400" baseline="0" dirty="0" smtClean="0"/>
              <a:t>* Why I rolled my own!</a:t>
            </a:r>
          </a:p>
          <a:p>
            <a:pPr marL="800100" lvl="1" indent="-342900" algn="l">
              <a:buFont typeface="Arial" pitchFamily="34" charset="0"/>
              <a:buAutoNum type="arabicPeriod"/>
            </a:pPr>
            <a:r>
              <a:rPr lang="en-US" sz="1400" baseline="0" dirty="0" smtClean="0"/>
              <a:t>Talk about application structure</a:t>
            </a:r>
          </a:p>
          <a:p>
            <a:pPr marL="1257300" lvl="2" indent="-342900" algn="l">
              <a:buFont typeface="Arial" pitchFamily="34" charset="0"/>
              <a:buAutoNum type="arabicPeriod"/>
            </a:pPr>
            <a:r>
              <a:rPr lang="en-US" sz="1400" baseline="0" dirty="0" smtClean="0"/>
              <a:t>Common -&gt; Interfaces -&gt; </a:t>
            </a:r>
            <a:r>
              <a:rPr lang="en-US" sz="1400" baseline="0" dirty="0" err="1" smtClean="0"/>
              <a:t>ICustomerService</a:t>
            </a:r>
            <a:endParaRPr lang="en-US" sz="1400" baseline="0" dirty="0" smtClean="0"/>
          </a:p>
          <a:p>
            <a:pPr marL="1257300" lvl="2" indent="-342900" algn="l">
              <a:buFont typeface="Arial" pitchFamily="34" charset="0"/>
              <a:buAutoNum type="arabicPeriod"/>
            </a:pPr>
            <a:r>
              <a:rPr lang="en-US" sz="1400" baseline="0" dirty="0" smtClean="0"/>
              <a:t>Service -&gt; </a:t>
            </a:r>
            <a:r>
              <a:rPr lang="en-US" sz="1400" baseline="0" dirty="0" err="1" smtClean="0"/>
              <a:t>CustomerService</a:t>
            </a:r>
            <a:endParaRPr lang="en-US" sz="1400" baseline="0" dirty="0" smtClean="0"/>
          </a:p>
          <a:p>
            <a:pPr marL="800100" lvl="1" indent="-342900" algn="l">
              <a:buFont typeface="Arial" pitchFamily="34" charset="0"/>
              <a:buAutoNum type="arabicPeriod"/>
            </a:pPr>
            <a:r>
              <a:rPr lang="en-US" sz="1400" baseline="0" dirty="0" smtClean="0"/>
              <a:t>Controller Project</a:t>
            </a:r>
          </a:p>
          <a:p>
            <a:pPr marL="1200150" lvl="2" indent="-285750" algn="l">
              <a:buFontTx/>
              <a:buChar char="-"/>
            </a:pPr>
            <a:r>
              <a:rPr lang="en-US" sz="1400" baseline="0" dirty="0" smtClean="0"/>
              <a:t>Yes, I put my controller’s in their own project…explain why</a:t>
            </a:r>
          </a:p>
          <a:p>
            <a:pPr marL="1200150" lvl="2" indent="-285750" algn="l">
              <a:buFontTx/>
              <a:buChar char="-"/>
            </a:pPr>
            <a:r>
              <a:rPr lang="en-US" sz="1400" baseline="0" dirty="0" smtClean="0"/>
              <a:t>Show </a:t>
            </a:r>
            <a:r>
              <a:rPr lang="en-US" sz="1400" baseline="0" dirty="0" err="1" smtClean="0"/>
              <a:t>Global.asax.cs</a:t>
            </a:r>
            <a:r>
              <a:rPr lang="en-US" sz="1400" baseline="0" dirty="0" smtClean="0"/>
              <a:t> and how controller project is handled with routing </a:t>
            </a:r>
            <a:r>
              <a:rPr lang="en-US" sz="1400" b="1" baseline="0" dirty="0" smtClean="0"/>
              <a:t>[namespace]</a:t>
            </a:r>
          </a:p>
          <a:p>
            <a:pPr marL="1200150" lvl="2" indent="-285750" algn="l">
              <a:buFontTx/>
              <a:buChar char="-"/>
            </a:pPr>
            <a:r>
              <a:rPr lang="en-US" sz="1400" baseline="0" dirty="0" err="1" smtClean="0"/>
              <a:t>CustomerController</a:t>
            </a:r>
            <a:endParaRPr lang="en-US" sz="1400" baseline="0" dirty="0" smtClean="0"/>
          </a:p>
          <a:p>
            <a:pPr marL="1657350" lvl="3" indent="-285750" algn="l">
              <a:buFontTx/>
              <a:buChar char="-"/>
            </a:pPr>
            <a:r>
              <a:rPr lang="en-US" sz="1400" baseline="0" dirty="0" smtClean="0"/>
              <a:t>With my current architecture - every controller will need an </a:t>
            </a:r>
            <a:r>
              <a:rPr lang="en-US" sz="1400" baseline="0" dirty="0" err="1" smtClean="0"/>
              <a:t>ILoggingService</a:t>
            </a:r>
            <a:r>
              <a:rPr lang="en-US" sz="1400" baseline="0" dirty="0" smtClean="0"/>
              <a:t> and an I[controller name]Service</a:t>
            </a:r>
          </a:p>
          <a:p>
            <a:pPr marL="1657350" lvl="3" indent="-285750" algn="l">
              <a:buFontTx/>
              <a:buChar char="-"/>
            </a:pPr>
            <a:r>
              <a:rPr lang="en-US" sz="1400" baseline="0" dirty="0" smtClean="0"/>
              <a:t>I am using StructureMap as my IoC Container, but that requires me to wire up my dependencies one by one</a:t>
            </a:r>
          </a:p>
          <a:p>
            <a:pPr marL="1657350" lvl="3" indent="-285750" algn="l">
              <a:buFontTx/>
              <a:buChar char="-"/>
            </a:pPr>
            <a:r>
              <a:rPr lang="en-US" sz="1400" baseline="0" dirty="0" smtClean="0"/>
              <a:t>What if there was a way to not have to wire up the dependencies manually for each controller?</a:t>
            </a:r>
          </a:p>
          <a:p>
            <a:pPr marL="1657350" lvl="3" indent="-285750" algn="l">
              <a:buFontTx/>
              <a:buChar char="-"/>
            </a:pPr>
            <a:r>
              <a:rPr lang="en-US" sz="1400" baseline="0" dirty="0" smtClean="0"/>
              <a:t>Custom Controller Factory</a:t>
            </a:r>
          </a:p>
          <a:p>
            <a:pPr marL="2114550" lvl="4" indent="-285750" algn="l">
              <a:buFontTx/>
              <a:buChar char="-"/>
            </a:pPr>
            <a:r>
              <a:rPr lang="en-US" sz="1400" baseline="0" dirty="0" smtClean="0"/>
              <a:t>Out of the box the default controller factory just resolves controllers using the default naming convention</a:t>
            </a:r>
          </a:p>
          <a:p>
            <a:pPr marL="2114550" lvl="4" indent="-285750" algn="l">
              <a:buFontTx/>
              <a:buChar char="-"/>
            </a:pPr>
            <a:r>
              <a:rPr lang="en-US" sz="1400" baseline="0" dirty="0" smtClean="0"/>
              <a:t>You can create a custom controller factory to add functionality and/or override the default functionality</a:t>
            </a:r>
          </a:p>
          <a:p>
            <a:pPr marL="2114550" lvl="4" indent="-285750" algn="l">
              <a:buFontTx/>
              <a:buChar char="-"/>
            </a:pPr>
            <a:r>
              <a:rPr lang="en-US" sz="1400" baseline="0" dirty="0" smtClean="0"/>
              <a:t>In this case we are going to pimp out the default controller factory with StructureMap</a:t>
            </a:r>
          </a:p>
          <a:p>
            <a:pPr marL="2114550" lvl="4" indent="-285750" algn="l">
              <a:buFontTx/>
              <a:buChar char="-"/>
            </a:pPr>
            <a:r>
              <a:rPr lang="en-US" sz="1400" baseline="0" dirty="0" smtClean="0"/>
              <a:t>Explain </a:t>
            </a:r>
            <a:r>
              <a:rPr lang="en-US" sz="1400" baseline="0" dirty="0" err="1" smtClean="0"/>
              <a:t>GetControllerInstance</a:t>
            </a:r>
            <a:endParaRPr lang="en-US" sz="1400" baseline="0" dirty="0" smtClean="0"/>
          </a:p>
          <a:p>
            <a:pPr marL="2114550" lvl="4" indent="-285750" algn="l">
              <a:buFontTx/>
              <a:buChar char="-"/>
            </a:pPr>
            <a:r>
              <a:rPr lang="en-US" sz="1400" baseline="0" dirty="0" smtClean="0"/>
              <a:t>Show how we are using StructureMap and the </a:t>
            </a:r>
            <a:r>
              <a:rPr lang="en-US" sz="1400" baseline="0" dirty="0" err="1" smtClean="0"/>
              <a:t>IContainer</a:t>
            </a:r>
            <a:endParaRPr lang="en-US" sz="1400" baseline="0" dirty="0" smtClean="0"/>
          </a:p>
          <a:p>
            <a:pPr marL="2114550" lvl="4" indent="-285750" algn="l">
              <a:buFontTx/>
              <a:buChar char="-"/>
            </a:pPr>
            <a:r>
              <a:rPr lang="en-US" sz="1400" baseline="0" dirty="0" smtClean="0"/>
              <a:t>And we need to tell ASP.NET MVC to use the Custom Controller Factory</a:t>
            </a:r>
          </a:p>
          <a:p>
            <a:pPr marL="2571750" lvl="5" indent="-285750" algn="l">
              <a:buFontTx/>
              <a:buChar char="-"/>
            </a:pPr>
            <a:r>
              <a:rPr lang="en-US" sz="1400" baseline="0" dirty="0" err="1" smtClean="0"/>
              <a:t>Global.asax.cs</a:t>
            </a:r>
            <a:endParaRPr lang="en-US" sz="1400" baseline="0" dirty="0" smtClean="0"/>
          </a:p>
          <a:p>
            <a:pPr lvl="6"/>
            <a:r>
              <a:rPr lang="en-US" sz="1200" b="1" kern="1200" dirty="0" smtClean="0">
                <a:solidFill>
                  <a:schemeClr val="tx1"/>
                </a:solidFill>
                <a:latin typeface="+mn-lt"/>
                <a:ea typeface="+mn-ea"/>
                <a:cs typeface="+mn-cs"/>
              </a:rPr>
              <a:t>private void </a:t>
            </a:r>
            <a:r>
              <a:rPr lang="en-US" sz="1200" b="1" kern="1200" dirty="0" err="1" smtClean="0">
                <a:solidFill>
                  <a:schemeClr val="tx1"/>
                </a:solidFill>
                <a:latin typeface="+mn-lt"/>
                <a:ea typeface="+mn-ea"/>
                <a:cs typeface="+mn-cs"/>
              </a:rPr>
              <a:t>SetControllerFactory</a:t>
            </a:r>
            <a:r>
              <a:rPr lang="en-US" sz="1200" b="1" kern="1200" dirty="0" smtClean="0">
                <a:solidFill>
                  <a:schemeClr val="tx1"/>
                </a:solidFill>
                <a:latin typeface="+mn-lt"/>
                <a:ea typeface="+mn-ea"/>
                <a:cs typeface="+mn-cs"/>
              </a:rPr>
              <a:t>() {</a:t>
            </a:r>
          </a:p>
          <a:p>
            <a:pPr lvl="6"/>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ControllerBuilder.Current.SetControllerFactory</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ControllerFactory</a:t>
            </a:r>
            <a:r>
              <a:rPr lang="en-US" sz="1200" b="1" kern="1200" dirty="0" smtClean="0">
                <a:solidFill>
                  <a:schemeClr val="tx1"/>
                </a:solidFill>
                <a:latin typeface="+mn-lt"/>
                <a:ea typeface="+mn-ea"/>
                <a:cs typeface="+mn-cs"/>
              </a:rPr>
              <a:t>());</a:t>
            </a:r>
          </a:p>
          <a:p>
            <a:pPr lvl="6"/>
            <a:r>
              <a:rPr lang="en-US" sz="1200" b="1" kern="1200" dirty="0" smtClean="0">
                <a:solidFill>
                  <a:schemeClr val="tx1"/>
                </a:solidFill>
                <a:latin typeface="+mn-lt"/>
                <a:ea typeface="+mn-ea"/>
                <a:cs typeface="+mn-cs"/>
              </a:rPr>
              <a:t>        }</a:t>
            </a:r>
          </a:p>
          <a:p>
            <a:pPr lvl="6"/>
            <a:r>
              <a:rPr lang="en-US" sz="1200" kern="1200" baseline="0" dirty="0" smtClean="0">
                <a:solidFill>
                  <a:schemeClr val="tx1"/>
                </a:solidFill>
                <a:latin typeface="+mn-lt"/>
                <a:ea typeface="+mn-ea"/>
                <a:cs typeface="+mn-cs"/>
              </a:rPr>
              <a:t>	</a:t>
            </a:r>
          </a:p>
          <a:p>
            <a:pPr lvl="6"/>
            <a:r>
              <a:rPr lang="en-US" sz="1200" b="1" kern="1200" baseline="0" dirty="0" err="1" smtClean="0">
                <a:solidFill>
                  <a:schemeClr val="tx1"/>
                </a:solidFill>
                <a:latin typeface="+mn-lt"/>
                <a:ea typeface="+mn-ea"/>
                <a:cs typeface="+mn-cs"/>
              </a:rPr>
              <a:t>SetControllerFactory</a:t>
            </a:r>
            <a:r>
              <a:rPr lang="en-US" sz="1200" b="1" kern="1200" baseline="0" dirty="0" smtClean="0">
                <a:solidFill>
                  <a:schemeClr val="tx1"/>
                </a:solidFill>
                <a:latin typeface="+mn-lt"/>
                <a:ea typeface="+mn-ea"/>
                <a:cs typeface="+mn-cs"/>
              </a:rPr>
              <a:t>();     **** After </a:t>
            </a:r>
            <a:r>
              <a:rPr lang="en-US" sz="1200" b="1" kern="1200" baseline="0" dirty="0" err="1" smtClean="0">
                <a:solidFill>
                  <a:schemeClr val="tx1"/>
                </a:solidFill>
                <a:latin typeface="+mn-lt"/>
                <a:ea typeface="+mn-ea"/>
                <a:cs typeface="+mn-cs"/>
              </a:rPr>
              <a:t>WireUpDependencyInjection</a:t>
            </a:r>
            <a:r>
              <a:rPr lang="en-US" sz="1200" b="1" kern="1200" baseline="0" dirty="0" smtClean="0">
                <a:solidFill>
                  <a:schemeClr val="tx1"/>
                </a:solidFill>
                <a:latin typeface="+mn-lt"/>
                <a:ea typeface="+mn-ea"/>
                <a:cs typeface="+mn-cs"/>
              </a:rPr>
              <a:t>();</a:t>
            </a:r>
            <a:endParaRPr lang="en-US" sz="2400" b="1" baseline="0" dirty="0" smtClean="0"/>
          </a:p>
          <a:p>
            <a:pPr marL="2114550" lvl="4" indent="-285750" algn="l">
              <a:buFontTx/>
              <a:buChar char="-"/>
            </a:pPr>
            <a:r>
              <a:rPr lang="en-US" sz="1400" baseline="0" dirty="0" smtClean="0"/>
              <a:t>And then change the Customer Controller to accept the 2 dependencies as inputs</a:t>
            </a:r>
          </a:p>
          <a:p>
            <a:pPr marL="2114550" lvl="4" indent="-285750" algn="l">
              <a:buFontTx/>
              <a:buChar char="-"/>
            </a:pPr>
            <a:r>
              <a:rPr lang="en-US" sz="1400" baseline="0" dirty="0" smtClean="0"/>
              <a:t>That’s it the combination of ASP.NET MVC and having a StructureMap container in our Controller Factory allows our controllers to automatically resolve their dependencies!</a:t>
            </a:r>
          </a:p>
          <a:p>
            <a:pPr marL="2114550" lvl="4" indent="-285750" algn="l">
              <a:buFontTx/>
              <a:buChar char="-"/>
            </a:pPr>
            <a:r>
              <a:rPr lang="en-US" sz="1400" baseline="0" dirty="0" smtClean="0"/>
              <a:t>Set a breakpoint in </a:t>
            </a:r>
            <a:r>
              <a:rPr lang="en-US" sz="1400" baseline="0" dirty="0" err="1" smtClean="0"/>
              <a:t>CustomerController.Index</a:t>
            </a:r>
            <a:r>
              <a:rPr lang="en-US" sz="1400" baseline="0" dirty="0" smtClean="0"/>
              <a:t> to prove it.</a:t>
            </a:r>
          </a:p>
          <a:p>
            <a:pPr marL="1200150" lvl="2" indent="-285750" algn="l">
              <a:buFontTx/>
              <a:buChar char="-"/>
            </a:pPr>
            <a:endParaRPr lang="en-US" sz="1400" baseline="0" dirty="0" smtClean="0"/>
          </a:p>
          <a:p>
            <a:pPr marL="1200150" lvl="2" indent="-285750" algn="l">
              <a:buFontTx/>
              <a:buChar char="-"/>
            </a:pPr>
            <a:endParaRPr lang="en-US" sz="1400" baseline="0" dirty="0" smtClean="0"/>
          </a:p>
          <a:p>
            <a:pPr marL="342900" lvl="0" indent="-342900" algn="l">
              <a:buFontTx/>
              <a:buAutoNum type="arabicPeriod" startAt="2"/>
            </a:pPr>
            <a:r>
              <a:rPr lang="en-US" sz="1400" b="1" i="1" baseline="0" dirty="0" smtClean="0"/>
              <a:t>Testing the Controller</a:t>
            </a:r>
          </a:p>
          <a:p>
            <a:pPr marL="742950" lvl="1" indent="-285750" algn="l">
              <a:buFontTx/>
              <a:buChar char="-"/>
            </a:pPr>
            <a:r>
              <a:rPr lang="en-US" sz="1400" b="0" i="0" baseline="0" dirty="0" smtClean="0"/>
              <a:t>Open the controller test class, talk about the usage of fakes</a:t>
            </a:r>
          </a:p>
          <a:p>
            <a:pPr marL="742950" lvl="1" indent="-285750" algn="l">
              <a:buFontTx/>
              <a:buChar char="-"/>
            </a:pPr>
            <a:r>
              <a:rPr lang="en-US" sz="1400" b="0" i="0" baseline="0" dirty="0" smtClean="0"/>
              <a:t>In order to test that the correct view is being returned or we are redirecting as necessary or the correct model is being returned we could write some really ugly low-level code that interrogates the controller context…or we could use MVCContrib</a:t>
            </a:r>
          </a:p>
          <a:p>
            <a:pPr marL="742950" lvl="1" indent="-285750" algn="l">
              <a:buFontTx/>
              <a:buChar char="-"/>
            </a:pPr>
            <a:r>
              <a:rPr lang="en-US" sz="1400" b="0" i="0" baseline="0" dirty="0" smtClean="0"/>
              <a:t>NuGet MvcContrib.MVC3.TestHelper (don’t install – already installed)</a:t>
            </a:r>
          </a:p>
          <a:p>
            <a:pPr marL="742950" lvl="1" indent="-285750" algn="l">
              <a:buFontTx/>
              <a:buChar char="-"/>
            </a:pPr>
            <a:r>
              <a:rPr lang="en-US" sz="1400" b="0" i="0" baseline="0" dirty="0" smtClean="0"/>
              <a:t>So let’s test that our Index controller method returns a view named “Index”</a:t>
            </a:r>
          </a:p>
          <a:p>
            <a:pPr marL="1200150" lvl="2" indent="-285750" algn="l">
              <a:buFontTx/>
              <a:buChar char="-"/>
            </a:pPr>
            <a:r>
              <a:rPr lang="en-US" sz="1400" b="1" i="0" baseline="0" dirty="0" smtClean="0"/>
              <a:t>[</a:t>
            </a:r>
            <a:r>
              <a:rPr lang="en-US" sz="1400" b="1" i="0" baseline="0" dirty="0" err="1" smtClean="0"/>
              <a:t>TestMethod</a:t>
            </a:r>
            <a:r>
              <a:rPr lang="en-US" sz="1400" b="1" i="0" baseline="0" dirty="0" smtClean="0"/>
              <a:t>]</a:t>
            </a:r>
          </a:p>
          <a:p>
            <a:pPr marL="1200150" lvl="2" indent="-285750" algn="l">
              <a:buFontTx/>
              <a:buChar char="-"/>
            </a:pPr>
            <a:r>
              <a:rPr lang="en-US" sz="1400" b="1" i="0" baseline="0" dirty="0" smtClean="0"/>
              <a:t>        public void </a:t>
            </a:r>
            <a:r>
              <a:rPr lang="en-US" sz="1400" b="1" i="0" baseline="0" dirty="0" err="1" smtClean="0"/>
              <a:t>Index_ShouldReturn_ViewNamed_Index</a:t>
            </a:r>
            <a:r>
              <a:rPr lang="en-US" sz="1400" b="1" i="0" baseline="0" dirty="0" smtClean="0"/>
              <a:t>() {</a:t>
            </a:r>
          </a:p>
          <a:p>
            <a:pPr marL="1200150" lvl="2" indent="-285750" algn="l">
              <a:buFontTx/>
              <a:buChar char="-"/>
            </a:pPr>
            <a:r>
              <a:rPr lang="en-US" sz="1400" b="1" i="0" baseline="0" dirty="0" smtClean="0"/>
              <a:t>            //Arrange</a:t>
            </a:r>
          </a:p>
          <a:p>
            <a:pPr marL="1200150" lvl="2" indent="-285750" algn="l">
              <a:buFontTx/>
              <a:buChar char="-"/>
            </a:pPr>
            <a:r>
              <a:rPr lang="en-US" sz="1400" b="1" i="0" baseline="0" dirty="0" smtClean="0"/>
              <a:t>            </a:t>
            </a:r>
            <a:r>
              <a:rPr lang="en-US" sz="1400" b="1" i="0" baseline="0" dirty="0" err="1" smtClean="0"/>
              <a:t>CustomerController</a:t>
            </a:r>
            <a:r>
              <a:rPr lang="en-US" sz="1400" b="1" i="0" baseline="0" dirty="0" smtClean="0"/>
              <a:t> controller = new </a:t>
            </a:r>
            <a:r>
              <a:rPr lang="en-US" sz="1400" b="1" i="0" baseline="0" dirty="0" err="1" smtClean="0"/>
              <a:t>CustomerController</a:t>
            </a:r>
            <a:r>
              <a:rPr lang="en-US" sz="1400" b="1" i="0" baseline="0" dirty="0" smtClean="0"/>
              <a:t>(_</a:t>
            </a:r>
            <a:r>
              <a:rPr lang="en-US" sz="1400" b="1" i="0" baseline="0" dirty="0" err="1" smtClean="0"/>
              <a:t>loggingService</a:t>
            </a:r>
            <a:r>
              <a:rPr lang="en-US" sz="1400" b="1" i="0" baseline="0" dirty="0" smtClean="0"/>
              <a:t>, _</a:t>
            </a:r>
            <a:r>
              <a:rPr lang="en-US" sz="1400" b="1" i="0" baseline="0" dirty="0" err="1" smtClean="0"/>
              <a:t>customerService</a:t>
            </a:r>
            <a:r>
              <a:rPr lang="en-US" sz="1400" b="1" i="0" baseline="0" dirty="0" smtClean="0"/>
              <a:t>);</a:t>
            </a:r>
          </a:p>
          <a:p>
            <a:pPr marL="1200150" lvl="2" indent="-285750" algn="l">
              <a:buFontTx/>
              <a:buChar char="-"/>
            </a:pPr>
            <a:r>
              <a:rPr lang="en-US" sz="1400" b="1" i="0" baseline="0" dirty="0" smtClean="0"/>
              <a:t>            //Act</a:t>
            </a:r>
          </a:p>
          <a:p>
            <a:pPr marL="1200150" lvl="2" indent="-285750" algn="l">
              <a:buFontTx/>
              <a:buChar char="-"/>
            </a:pPr>
            <a:r>
              <a:rPr lang="en-US" sz="1400" b="1" i="0" baseline="0" dirty="0" smtClean="0"/>
              <a:t>            </a:t>
            </a:r>
            <a:r>
              <a:rPr lang="en-US" sz="1400" b="1" i="0" baseline="0" dirty="0" err="1" smtClean="0"/>
              <a:t>ActionResult</a:t>
            </a:r>
            <a:r>
              <a:rPr lang="en-US" sz="1400" b="1" i="0" baseline="0" dirty="0" smtClean="0"/>
              <a:t> result = </a:t>
            </a:r>
            <a:r>
              <a:rPr lang="en-US" sz="1400" b="1" i="0" baseline="0" dirty="0" err="1" smtClean="0"/>
              <a:t>controller.Index</a:t>
            </a:r>
            <a:r>
              <a:rPr lang="en-US" sz="1400" b="1" i="0" baseline="0" dirty="0" smtClean="0"/>
              <a:t>(1);</a:t>
            </a:r>
          </a:p>
          <a:p>
            <a:pPr marL="1200150" lvl="2" indent="-285750" algn="l">
              <a:buFontTx/>
              <a:buChar char="-"/>
            </a:pPr>
            <a:r>
              <a:rPr lang="en-US" sz="1400" b="1" i="0" baseline="0" dirty="0" smtClean="0"/>
              <a:t>            //Assert</a:t>
            </a:r>
          </a:p>
          <a:p>
            <a:pPr marL="1200150" lvl="2" indent="-285750" algn="l">
              <a:buFontTx/>
              <a:buChar char="-"/>
            </a:pPr>
            <a:r>
              <a:rPr lang="en-US" sz="1400" b="1" i="0" baseline="0" dirty="0" smtClean="0"/>
              <a:t>            </a:t>
            </a:r>
            <a:r>
              <a:rPr lang="en-US" sz="1400" b="1" i="0" baseline="0" dirty="0" err="1" smtClean="0"/>
              <a:t>result.AssertViewRendered</a:t>
            </a:r>
            <a:r>
              <a:rPr lang="en-US" sz="1400" b="1" i="0" baseline="0" dirty="0" smtClean="0"/>
              <a:t>().</a:t>
            </a:r>
            <a:r>
              <a:rPr lang="en-US" sz="1400" b="1" i="0" baseline="0" dirty="0" err="1" smtClean="0"/>
              <a:t>ForView</a:t>
            </a:r>
            <a:r>
              <a:rPr lang="en-US" sz="1400" b="1" i="0" baseline="0" dirty="0" smtClean="0"/>
              <a:t>("Index");</a:t>
            </a:r>
          </a:p>
          <a:p>
            <a:pPr marL="1200150" lvl="2" indent="-285750" algn="l">
              <a:buFontTx/>
              <a:buChar char="-"/>
            </a:pPr>
            <a:r>
              <a:rPr lang="en-US" sz="1400" b="1" i="0" baseline="0" dirty="0" smtClean="0"/>
              <a:t>        }</a:t>
            </a:r>
          </a:p>
          <a:p>
            <a:pPr marL="742950" lvl="1" indent="-285750" algn="l">
              <a:buFontTx/>
              <a:buChar char="-"/>
            </a:pPr>
            <a:r>
              <a:rPr lang="en-US" sz="1400" b="0" i="0" baseline="0" dirty="0" smtClean="0"/>
              <a:t>And now we can write a test to make sure the model being returned is the correct type</a:t>
            </a:r>
          </a:p>
          <a:p>
            <a:pPr marL="1200150" lvl="2" indent="-285750" algn="l">
              <a:buFontTx/>
              <a:buChar char="-"/>
            </a:pPr>
            <a:r>
              <a:rPr lang="en-US" sz="1400" b="1" i="0" baseline="0" dirty="0" smtClean="0"/>
              <a:t>[</a:t>
            </a:r>
            <a:r>
              <a:rPr lang="en-US" sz="1400" b="1" i="0" baseline="0" dirty="0" err="1" smtClean="0"/>
              <a:t>TestMethod</a:t>
            </a:r>
            <a:r>
              <a:rPr lang="en-US" sz="1400" b="1" i="0" baseline="0" dirty="0" smtClean="0"/>
              <a:t>]</a:t>
            </a:r>
          </a:p>
          <a:p>
            <a:pPr marL="1200150" lvl="2" indent="-285750" algn="l">
              <a:buFontTx/>
              <a:buChar char="-"/>
            </a:pPr>
            <a:r>
              <a:rPr lang="en-US" sz="1400" b="1" i="0" baseline="0" dirty="0" smtClean="0"/>
              <a:t>        public void </a:t>
            </a:r>
            <a:r>
              <a:rPr lang="en-US" sz="1400" b="1" i="0" baseline="0" dirty="0" err="1" smtClean="0"/>
              <a:t>Index_ShouldReturn_ViewWithModelofType_Customer</a:t>
            </a:r>
            <a:r>
              <a:rPr lang="en-US" sz="1400" b="1" i="0" baseline="0" dirty="0" smtClean="0"/>
              <a:t>() {</a:t>
            </a:r>
          </a:p>
          <a:p>
            <a:pPr marL="1200150" lvl="2" indent="-285750" algn="l">
              <a:buFontTx/>
              <a:buChar char="-"/>
            </a:pPr>
            <a:r>
              <a:rPr lang="en-US" sz="1400" b="1" i="0" baseline="0" dirty="0" smtClean="0"/>
              <a:t>            //Arrange</a:t>
            </a:r>
          </a:p>
          <a:p>
            <a:pPr marL="1200150" lvl="2" indent="-285750" algn="l">
              <a:buFontTx/>
              <a:buChar char="-"/>
            </a:pPr>
            <a:r>
              <a:rPr lang="en-US" sz="1400" b="1" i="0" baseline="0" dirty="0" smtClean="0"/>
              <a:t>            </a:t>
            </a:r>
            <a:r>
              <a:rPr lang="en-US" sz="1400" b="1" i="0" baseline="0" dirty="0" err="1" smtClean="0"/>
              <a:t>CustomerController</a:t>
            </a:r>
            <a:r>
              <a:rPr lang="en-US" sz="1400" b="1" i="0" baseline="0" dirty="0" smtClean="0"/>
              <a:t> controller = new </a:t>
            </a:r>
            <a:r>
              <a:rPr lang="en-US" sz="1400" b="1" i="0" baseline="0" dirty="0" err="1" smtClean="0"/>
              <a:t>CustomerController</a:t>
            </a:r>
            <a:r>
              <a:rPr lang="en-US" sz="1400" b="1" i="0" baseline="0" dirty="0" smtClean="0"/>
              <a:t>(_</a:t>
            </a:r>
            <a:r>
              <a:rPr lang="en-US" sz="1400" b="1" i="0" baseline="0" dirty="0" err="1" smtClean="0"/>
              <a:t>loggingService</a:t>
            </a:r>
            <a:r>
              <a:rPr lang="en-US" sz="1400" b="1" i="0" baseline="0" dirty="0" smtClean="0"/>
              <a:t>, _</a:t>
            </a:r>
            <a:r>
              <a:rPr lang="en-US" sz="1400" b="1" i="0" baseline="0" dirty="0" err="1" smtClean="0"/>
              <a:t>customerService</a:t>
            </a:r>
            <a:r>
              <a:rPr lang="en-US" sz="1400" b="1" i="0" baseline="0" dirty="0" smtClean="0"/>
              <a:t>);</a:t>
            </a:r>
          </a:p>
          <a:p>
            <a:pPr marL="1200150" lvl="2" indent="-285750" algn="l">
              <a:buFontTx/>
              <a:buChar char="-"/>
            </a:pPr>
            <a:r>
              <a:rPr lang="en-US" sz="1400" b="1" i="0" baseline="0" dirty="0" smtClean="0"/>
              <a:t>            //Act</a:t>
            </a:r>
          </a:p>
          <a:p>
            <a:pPr marL="1200150" lvl="2" indent="-285750" algn="l">
              <a:buFontTx/>
              <a:buChar char="-"/>
            </a:pPr>
            <a:r>
              <a:rPr lang="en-US" sz="1400" b="1" i="0" baseline="0" dirty="0" smtClean="0"/>
              <a:t>            </a:t>
            </a:r>
            <a:r>
              <a:rPr lang="en-US" sz="1400" b="1" i="0" baseline="0" dirty="0" err="1" smtClean="0"/>
              <a:t>ActionResult</a:t>
            </a:r>
            <a:r>
              <a:rPr lang="en-US" sz="1400" b="1" i="0" baseline="0" dirty="0" smtClean="0"/>
              <a:t> result = </a:t>
            </a:r>
            <a:r>
              <a:rPr lang="en-US" sz="1400" b="1" i="0" baseline="0" dirty="0" err="1" smtClean="0"/>
              <a:t>controller.Index</a:t>
            </a:r>
            <a:r>
              <a:rPr lang="en-US" sz="1400" b="1" i="0" baseline="0" dirty="0" smtClean="0"/>
              <a:t>(1);</a:t>
            </a:r>
          </a:p>
          <a:p>
            <a:pPr marL="1200150" lvl="2" indent="-285750" algn="l">
              <a:buFontTx/>
              <a:buChar char="-"/>
            </a:pPr>
            <a:r>
              <a:rPr lang="en-US" sz="1400" b="1" i="0" baseline="0" dirty="0" smtClean="0"/>
              <a:t>            //Assert</a:t>
            </a:r>
          </a:p>
          <a:p>
            <a:pPr marL="1200150" lvl="2" indent="-285750" algn="l">
              <a:buFontTx/>
              <a:buChar char="-"/>
            </a:pPr>
            <a:r>
              <a:rPr lang="en-US" sz="1400" b="1" i="0" baseline="0" dirty="0" smtClean="0"/>
              <a:t>            </a:t>
            </a:r>
            <a:r>
              <a:rPr lang="en-US" sz="1400" b="1" i="0" baseline="0" dirty="0" err="1" smtClean="0"/>
              <a:t>Assert.IsInstanceOfType</a:t>
            </a:r>
            <a:r>
              <a:rPr lang="en-US" sz="1400" b="1" i="0" baseline="0" dirty="0" smtClean="0"/>
              <a:t>(((</a:t>
            </a:r>
            <a:r>
              <a:rPr lang="en-US" sz="1400" b="1" i="0" baseline="0" dirty="0" err="1" smtClean="0"/>
              <a:t>ViewResult</a:t>
            </a:r>
            <a:r>
              <a:rPr lang="en-US" sz="1400" b="1" i="0" baseline="0" dirty="0" smtClean="0"/>
              <a:t>) result).Model, </a:t>
            </a:r>
            <a:r>
              <a:rPr lang="en-US" sz="1400" b="1" i="0" baseline="0" dirty="0" err="1" smtClean="0"/>
              <a:t>typeof</a:t>
            </a:r>
            <a:r>
              <a:rPr lang="en-US" sz="1400" b="1" i="0" baseline="0" dirty="0" smtClean="0"/>
              <a:t> (</a:t>
            </a:r>
            <a:r>
              <a:rPr lang="en-US" sz="1400" b="1" i="0" baseline="0" dirty="0" err="1" smtClean="0"/>
              <a:t>Common.Domain.Customer</a:t>
            </a:r>
            <a:r>
              <a:rPr lang="en-US" sz="1400" b="1" i="0" baseline="0" dirty="0" smtClean="0"/>
              <a:t>));</a:t>
            </a:r>
          </a:p>
          <a:p>
            <a:pPr marL="1200150" lvl="2" indent="-285750" algn="l">
              <a:buFontTx/>
              <a:buChar char="-"/>
            </a:pPr>
            <a:r>
              <a:rPr lang="en-US" sz="1400" b="1" i="0" baseline="0" dirty="0" smtClean="0"/>
              <a:t>        }</a:t>
            </a:r>
          </a:p>
          <a:p>
            <a:pPr marL="742950" lvl="1" indent="-285750" algn="l">
              <a:buFontTx/>
              <a:buChar char="-"/>
            </a:pPr>
            <a:r>
              <a:rPr lang="en-US" sz="1400" b="0" i="0" baseline="0" dirty="0" smtClean="0"/>
              <a:t>Assert…blah </a:t>
            </a:r>
            <a:r>
              <a:rPr lang="en-US" sz="1400" b="0" i="0" baseline="0" dirty="0" err="1" smtClean="0"/>
              <a:t>blah</a:t>
            </a:r>
            <a:r>
              <a:rPr lang="en-US" sz="1400" b="0" i="0" baseline="0" dirty="0" smtClean="0"/>
              <a:t> </a:t>
            </a:r>
            <a:r>
              <a:rPr lang="en-US" sz="1400" b="0" i="0" baseline="0" dirty="0" err="1" smtClean="0"/>
              <a:t>blah</a:t>
            </a:r>
            <a:r>
              <a:rPr lang="en-US" sz="1400" b="0" i="0" baseline="0" dirty="0" smtClean="0"/>
              <a:t>, hard to read!</a:t>
            </a:r>
          </a:p>
          <a:p>
            <a:pPr marL="742950" lvl="1" indent="-285750" algn="l">
              <a:buFontTx/>
              <a:buChar char="-"/>
            </a:pPr>
            <a:r>
              <a:rPr lang="en-US" sz="1400" b="0" i="0" baseline="0" dirty="0" smtClean="0"/>
              <a:t>Should Assertion Library – user readable assertions</a:t>
            </a:r>
          </a:p>
          <a:p>
            <a:pPr marL="1200150" lvl="2" indent="-285750" algn="l">
              <a:buFontTx/>
              <a:buChar char="-"/>
            </a:pP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ViewResult</a:t>
            </a:r>
            <a:r>
              <a:rPr lang="en-US" sz="1200" b="1" kern="1200" dirty="0" smtClean="0">
                <a:solidFill>
                  <a:schemeClr val="tx1"/>
                </a:solidFill>
                <a:latin typeface="+mn-lt"/>
                <a:ea typeface="+mn-ea"/>
                <a:cs typeface="+mn-cs"/>
              </a:rPr>
              <a:t>) result).</a:t>
            </a:r>
            <a:r>
              <a:rPr lang="en-US" sz="1200" b="1" kern="1200" dirty="0" err="1" smtClean="0">
                <a:solidFill>
                  <a:schemeClr val="tx1"/>
                </a:solidFill>
                <a:latin typeface="+mn-lt"/>
                <a:ea typeface="+mn-ea"/>
                <a:cs typeface="+mn-cs"/>
              </a:rPr>
              <a:t>Model.ShouldBeType</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Common.Domain.Customer</a:t>
            </a:r>
            <a:r>
              <a:rPr lang="en-US" sz="1200" b="1" kern="1200" dirty="0" smtClean="0">
                <a:solidFill>
                  <a:schemeClr val="tx1"/>
                </a:solidFill>
                <a:latin typeface="+mn-lt"/>
                <a:ea typeface="+mn-ea"/>
                <a:cs typeface="+mn-cs"/>
              </a:rPr>
              <a:t>&gt;();</a:t>
            </a:r>
          </a:p>
          <a:p>
            <a:pPr marL="742950" lvl="1" indent="-285750" algn="l">
              <a:buFontTx/>
              <a:buChar char="-"/>
            </a:pPr>
            <a:r>
              <a:rPr lang="en-US" sz="1200" kern="1200" dirty="0" smtClean="0">
                <a:solidFill>
                  <a:schemeClr val="tx1"/>
                </a:solidFill>
                <a:latin typeface="+mn-lt"/>
                <a:ea typeface="+mn-ea"/>
                <a:cs typeface="+mn-cs"/>
              </a:rPr>
              <a:t>Lastly we can test the redirect on our Post</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public void IndexPost_ShouldRedirectTo_Step2() {</a:t>
            </a:r>
          </a:p>
          <a:p>
            <a:r>
              <a:rPr lang="en-US" sz="1200" b="1" kern="1200" dirty="0" smtClean="0">
                <a:solidFill>
                  <a:schemeClr val="tx1"/>
                </a:solidFill>
                <a:latin typeface="+mn-lt"/>
                <a:ea typeface="+mn-ea"/>
                <a:cs typeface="+mn-cs"/>
              </a:rPr>
              <a:t>	    //Arrange</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CustomerController</a:t>
            </a:r>
            <a:r>
              <a:rPr lang="en-US" sz="1200" b="1" kern="1200" dirty="0" smtClean="0">
                <a:solidFill>
                  <a:schemeClr val="tx1"/>
                </a:solidFill>
                <a:latin typeface="+mn-lt"/>
                <a:ea typeface="+mn-ea"/>
                <a:cs typeface="+mn-cs"/>
              </a:rPr>
              <a:t> controller = new </a:t>
            </a:r>
            <a:r>
              <a:rPr lang="en-US" sz="1200" b="1" kern="1200" dirty="0" err="1" smtClean="0">
                <a:solidFill>
                  <a:schemeClr val="tx1"/>
                </a:solidFill>
                <a:latin typeface="+mn-lt"/>
                <a:ea typeface="+mn-ea"/>
                <a:cs typeface="+mn-cs"/>
              </a:rPr>
              <a:t>CustomerController</a:t>
            </a:r>
            <a:r>
              <a:rPr lang="en-US" sz="1200" b="1" kern="1200" dirty="0" smtClean="0">
                <a:solidFill>
                  <a:schemeClr val="tx1"/>
                </a:solidFill>
                <a:latin typeface="+mn-lt"/>
                <a:ea typeface="+mn-ea"/>
                <a:cs typeface="+mn-cs"/>
              </a:rPr>
              <a:t>(_</a:t>
            </a:r>
            <a:r>
              <a:rPr lang="en-US" sz="1200" b="1" kern="1200" dirty="0" err="1" smtClean="0">
                <a:solidFill>
                  <a:schemeClr val="tx1"/>
                </a:solidFill>
                <a:latin typeface="+mn-lt"/>
                <a:ea typeface="+mn-ea"/>
                <a:cs typeface="+mn-cs"/>
              </a:rPr>
              <a:t>loggingServiceFake</a:t>
            </a:r>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customerServiceFake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//Act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ActionResult</a:t>
            </a:r>
            <a:r>
              <a:rPr lang="en-US" sz="1200" b="1" kern="1200" dirty="0" smtClean="0">
                <a:solidFill>
                  <a:schemeClr val="tx1"/>
                </a:solidFill>
                <a:latin typeface="+mn-lt"/>
                <a:ea typeface="+mn-ea"/>
                <a:cs typeface="+mn-cs"/>
              </a:rPr>
              <a:t> result = </a:t>
            </a:r>
            <a:r>
              <a:rPr lang="en-US" sz="1200" b="1" kern="1200" dirty="0" err="1" smtClean="0">
                <a:solidFill>
                  <a:schemeClr val="tx1"/>
                </a:solidFill>
                <a:latin typeface="+mn-lt"/>
                <a:ea typeface="+mn-ea"/>
                <a:cs typeface="+mn-cs"/>
              </a:rPr>
              <a:t>controller.Index</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Common.Domain.Customer</a:t>
            </a:r>
            <a:r>
              <a:rPr lang="en-US" sz="1200" b="1" kern="1200" dirty="0" smtClean="0">
                <a:solidFill>
                  <a:schemeClr val="tx1"/>
                </a:solidFill>
                <a:latin typeface="+mn-lt"/>
                <a:ea typeface="+mn-ea"/>
                <a:cs typeface="+mn-cs"/>
              </a:rPr>
              <a:t> {Id = 1});</a:t>
            </a:r>
          </a:p>
          <a:p>
            <a:r>
              <a:rPr lang="en-US" sz="1200" b="1"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result.AssertActionRedirect</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ToAction</a:t>
            </a:r>
            <a:r>
              <a:rPr lang="en-US" sz="1200" b="1" kern="1200" dirty="0" smtClean="0">
                <a:solidFill>
                  <a:schemeClr val="tx1"/>
                </a:solidFill>
                <a:latin typeface="+mn-lt"/>
                <a:ea typeface="+mn-ea"/>
                <a:cs typeface="+mn-cs"/>
              </a:rPr>
              <a:t>("Step2");</a:t>
            </a:r>
          </a:p>
          <a:p>
            <a:r>
              <a:rPr lang="en-US" sz="1200" b="1" kern="1200" dirty="0" smtClean="0">
                <a:solidFill>
                  <a:schemeClr val="tx1"/>
                </a:solidFill>
                <a:latin typeface="+mn-lt"/>
                <a:ea typeface="+mn-ea"/>
                <a:cs typeface="+mn-cs"/>
              </a:rPr>
              <a:t>	}</a:t>
            </a:r>
            <a:endParaRPr lang="en-US" sz="2000" b="1" kern="1200" dirty="0" smtClean="0">
              <a:solidFill>
                <a:schemeClr val="tx1"/>
              </a:solidFill>
              <a:latin typeface="+mn-lt"/>
              <a:ea typeface="+mn-ea"/>
              <a:cs typeface="+mn-cs"/>
            </a:endParaRPr>
          </a:p>
          <a:p>
            <a:pPr marL="742950" lvl="1"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Allows you to enter text in input fields, click radio buttons, submit</a:t>
            </a:r>
            <a:r>
              <a:rPr lang="en-US" baseline="0" dirty="0" smtClean="0"/>
              <a:t> forms, click links, etc.</a:t>
            </a: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Automated UI Testing w/ WatiN</a:t>
            </a:r>
          </a:p>
          <a:p>
            <a:pPr marL="800100" lvl="1" indent="-342900" algn="l">
              <a:buFont typeface="Arial" pitchFamily="34" charset="0"/>
              <a:buAutoNum type="arabicPeriod"/>
            </a:pPr>
            <a:r>
              <a:rPr lang="en-US" sz="1400" baseline="0" dirty="0" smtClean="0"/>
              <a:t>Already done – but tell them : Install via NuGet and </a:t>
            </a:r>
            <a:r>
              <a:rPr lang="en-US" sz="1400" b="1" baseline="0" dirty="0" smtClean="0"/>
              <a:t>Change the </a:t>
            </a:r>
            <a:r>
              <a:rPr lang="en-US" sz="1400" b="1" baseline="0" dirty="0" err="1" smtClean="0"/>
              <a:t>EmbedInteropType</a:t>
            </a:r>
            <a:r>
              <a:rPr lang="en-US" sz="1400" b="1" baseline="0" dirty="0" smtClean="0"/>
              <a:t> to FALSE!!!!!</a:t>
            </a:r>
          </a:p>
          <a:p>
            <a:pPr marL="800100" lvl="1" indent="-342900" algn="l">
              <a:buFont typeface="Arial" pitchFamily="34" charset="0"/>
              <a:buAutoNum type="arabicPeriod"/>
            </a:pPr>
            <a:r>
              <a:rPr lang="en-US" sz="1400" b="0" baseline="0" dirty="0" smtClean="0"/>
              <a:t>Create a test for “</a:t>
            </a:r>
            <a:r>
              <a:rPr lang="en-US" sz="1400" b="1" baseline="0" dirty="0" err="1" smtClean="0"/>
              <a:t>CustomerIndex_ShouldBeDisplayed_AsThe_DefaultPage</a:t>
            </a:r>
            <a:r>
              <a:rPr lang="en-US" sz="1400" b="0" baseline="0" dirty="0" smtClean="0"/>
              <a:t>”</a:t>
            </a:r>
          </a:p>
          <a:p>
            <a:pPr marL="800100" lvl="1" indent="-342900" algn="l">
              <a:buFont typeface="Arial" pitchFamily="34" charset="0"/>
              <a:buAutoNum type="arabicPeriod"/>
            </a:pPr>
            <a:r>
              <a:rPr lang="en-US" sz="1400" b="0" baseline="0" dirty="0" smtClean="0"/>
              <a:t>The first thing we need is a url:</a:t>
            </a:r>
          </a:p>
          <a:p>
            <a:pPr marL="1200150" lvl="2" indent="-285750" algn="l">
              <a:buFontTx/>
              <a:buChar char="-"/>
            </a:pPr>
            <a:r>
              <a:rPr lang="en-US" sz="1400" b="0" baseline="0" dirty="0" smtClean="0"/>
              <a:t>Point out common url field and Setup</a:t>
            </a:r>
          </a:p>
          <a:p>
            <a:pPr marL="800100" lvl="1" indent="-342900" algn="l">
              <a:buFontTx/>
              <a:buAutoNum type="arabicPeriod" startAt="4"/>
            </a:pPr>
            <a:r>
              <a:rPr lang="en-US" sz="1400" b="0" baseline="0" dirty="0" smtClean="0"/>
              <a:t>The core of WatiN are the browser objects “IE” and “</a:t>
            </a:r>
            <a:r>
              <a:rPr lang="en-US" sz="1400" b="0" baseline="0" dirty="0" err="1" smtClean="0"/>
              <a:t>FireFox</a:t>
            </a:r>
            <a:r>
              <a:rPr lang="en-US" sz="1400" b="0" baseline="0" dirty="0" smtClean="0"/>
              <a:t>”</a:t>
            </a:r>
          </a:p>
          <a:p>
            <a:pPr marL="1200150" lvl="2" indent="-285750" algn="l">
              <a:buFontTx/>
              <a:buChar char="-"/>
            </a:pPr>
            <a:r>
              <a:rPr lang="en-US" sz="1400" b="0" i="0" baseline="0" dirty="0" smtClean="0"/>
              <a:t>And we declare a new instance and pass in the url</a:t>
            </a:r>
          </a:p>
          <a:p>
            <a:pPr marL="1200150" lvl="2" indent="-285750" algn="l">
              <a:buFontTx/>
              <a:buChar char="-"/>
            </a:pPr>
            <a:r>
              <a:rPr lang="en-US" sz="1400" b="1" i="0" baseline="0" dirty="0" smtClean="0"/>
              <a:t>_browser = new IE(url);</a:t>
            </a:r>
          </a:p>
          <a:p>
            <a:pPr marL="800100" lvl="1" indent="-342900" algn="l">
              <a:buFontTx/>
              <a:buAutoNum type="arabicPeriod" startAt="5"/>
            </a:pPr>
            <a:r>
              <a:rPr lang="en-US" sz="1400" b="0" i="0" baseline="0" dirty="0" smtClean="0"/>
              <a:t>At this point we can run this and see that just by declaring a browser and passing a url our site is spun up</a:t>
            </a:r>
          </a:p>
          <a:p>
            <a:pPr marL="800100" lvl="1" indent="-342900" algn="l">
              <a:buFontTx/>
              <a:buAutoNum type="arabicPeriod" startAt="5"/>
            </a:pPr>
            <a:r>
              <a:rPr lang="en-US" sz="1400" b="0" i="0" baseline="0" dirty="0" smtClean="0"/>
              <a:t>Now we can finish our test by interrogating the browser object</a:t>
            </a:r>
          </a:p>
          <a:p>
            <a:pPr marL="1200150" lvl="2" indent="-285750" algn="l">
              <a:buFontTx/>
              <a:buChar char="-"/>
            </a:pPr>
            <a:r>
              <a:rPr lang="en-US" sz="1400" b="0" i="0" baseline="0" dirty="0" smtClean="0"/>
              <a:t>In this case we want to verify that we are on the “Customer Index” page and we do that by looking at the title</a:t>
            </a:r>
          </a:p>
          <a:p>
            <a:pPr marL="1200150" lvl="2" indent="-285750" algn="l">
              <a:buFontTx/>
              <a:buChar char="-"/>
            </a:pPr>
            <a:r>
              <a:rPr lang="en-US" sz="1400" b="1" i="0" baseline="0" dirty="0" err="1" smtClean="0"/>
              <a:t>Browser.Title.ShouldEqual</a:t>
            </a:r>
            <a:r>
              <a:rPr lang="en-US" sz="1400" b="1" i="0" baseline="0" dirty="0" smtClean="0"/>
              <a:t>(“Customer Index”)</a:t>
            </a:r>
            <a:r>
              <a:rPr lang="en-US" sz="1400" b="0" i="0" baseline="0" dirty="0" smtClean="0"/>
              <a:t>;</a:t>
            </a:r>
          </a:p>
          <a:p>
            <a:pPr marL="800100" lvl="1" indent="-342900" algn="l">
              <a:buFontTx/>
              <a:buAutoNum type="arabicPeriod" startAt="7"/>
            </a:pPr>
            <a:r>
              <a:rPr lang="en-US" sz="1400" b="0" i="0" baseline="0" dirty="0" smtClean="0"/>
              <a:t>Run the test – GREEN!</a:t>
            </a:r>
          </a:p>
          <a:p>
            <a:pPr marL="800100" lvl="1" indent="-342900" algn="l">
              <a:buFontTx/>
              <a:buAutoNum type="arabicPeriod" startAt="7"/>
            </a:pPr>
            <a:r>
              <a:rPr lang="en-US" sz="1400" b="0" i="0" baseline="0" dirty="0" smtClean="0"/>
              <a:t>Prove that it works change the expected title and run again</a:t>
            </a:r>
          </a:p>
          <a:p>
            <a:pPr marL="800100" lvl="1" indent="-342900" algn="l">
              <a:buFontTx/>
              <a:buAutoNum type="arabicPeriod" startAt="7"/>
            </a:pPr>
            <a:r>
              <a:rPr lang="en-US" sz="1400" b="0" i="0" baseline="0" dirty="0" smtClean="0"/>
              <a:t>You’ll notice our browser stays open and also that browser has a dispose method so let’s handle this – IN </a:t>
            </a:r>
            <a:r>
              <a:rPr lang="en-US" sz="1400" b="0" i="0" baseline="0" dirty="0" err="1" smtClean="0"/>
              <a:t>CleanUp</a:t>
            </a:r>
            <a:r>
              <a:rPr lang="en-US" sz="1400" b="0" i="0" baseline="0" dirty="0" smtClean="0"/>
              <a:t>!</a:t>
            </a:r>
          </a:p>
          <a:p>
            <a:pPr marL="1200150" lvl="2" indent="-285750" algn="l">
              <a:buFontTx/>
              <a:buChar char="-"/>
            </a:pPr>
            <a:r>
              <a:rPr lang="en-US" sz="1400" b="1" i="0" baseline="0" dirty="0" err="1" smtClean="0"/>
              <a:t>browser.Close</a:t>
            </a:r>
            <a:r>
              <a:rPr lang="en-US" sz="1400" b="1" i="0" baseline="0" dirty="0" smtClean="0"/>
              <a:t>();</a:t>
            </a:r>
          </a:p>
          <a:p>
            <a:pPr marL="1200150" lvl="2" indent="-285750" algn="l">
              <a:buFontTx/>
              <a:buChar char="-"/>
            </a:pPr>
            <a:r>
              <a:rPr lang="en-US" sz="1400" b="1" i="0" baseline="0" dirty="0" err="1" smtClean="0"/>
              <a:t>browser.Dispose</a:t>
            </a:r>
            <a:r>
              <a:rPr lang="en-US" sz="1400" b="1" i="0" baseline="0" dirty="0" smtClean="0"/>
              <a:t>();</a:t>
            </a:r>
          </a:p>
          <a:p>
            <a:pPr marL="800100" lvl="1" indent="-342900" algn="l">
              <a:buFontTx/>
              <a:buAutoNum type="arabicPeriod" startAt="10"/>
            </a:pPr>
            <a:r>
              <a:rPr lang="en-US" sz="1400" b="0" i="0" baseline="0" dirty="0" smtClean="0"/>
              <a:t>What else can we do with WatiN?</a:t>
            </a:r>
          </a:p>
          <a:p>
            <a:pPr marL="800100" lvl="1" indent="-342900" algn="l">
              <a:buFontTx/>
              <a:buAutoNum type="arabicPeriod" startAt="10"/>
            </a:pPr>
            <a:r>
              <a:rPr lang="en-US" sz="1400" b="0" i="0" baseline="0" dirty="0" smtClean="0"/>
              <a:t>How about making sure a field exists on the page…</a:t>
            </a:r>
          </a:p>
          <a:p>
            <a:pPr marL="914400" lvl="2" indent="0" algn="l">
              <a:buFontTx/>
              <a:buNone/>
            </a:pPr>
            <a:r>
              <a:rPr lang="en-US" sz="1400" b="0" i="0" baseline="0" dirty="0" smtClean="0"/>
              <a:t>- Let’s make sure the </a:t>
            </a:r>
            <a:r>
              <a:rPr lang="en-US" sz="1400" b="0" i="0" baseline="0" dirty="0" err="1" smtClean="0"/>
              <a:t>firstName</a:t>
            </a:r>
            <a:r>
              <a:rPr lang="en-US" sz="1400" b="0" i="0" baseline="0" dirty="0" smtClean="0"/>
              <a:t> field is displayed – we will use the browser dev tools to figure out what we are looking for</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public void </a:t>
            </a:r>
            <a:r>
              <a:rPr lang="en-US" sz="1200" b="1" kern="1200" dirty="0" err="1" smtClean="0">
                <a:solidFill>
                  <a:schemeClr val="tx1"/>
                </a:solidFill>
                <a:latin typeface="+mn-lt"/>
                <a:ea typeface="+mn-ea"/>
                <a:cs typeface="+mn-cs"/>
              </a:rPr>
              <a:t>CustomerIndex_ShouldContain_DisplayFor_FirstName</a:t>
            </a:r>
            <a:r>
              <a:rPr lang="en-US" sz="1200" b="1"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	            //Arrange</a:t>
            </a:r>
          </a:p>
          <a:p>
            <a:r>
              <a:rPr lang="en-US" sz="1200" b="1" kern="1200" dirty="0" smtClean="0">
                <a:solidFill>
                  <a:schemeClr val="tx1"/>
                </a:solidFill>
                <a:latin typeface="+mn-lt"/>
                <a:ea typeface="+mn-ea"/>
                <a:cs typeface="+mn-cs"/>
              </a:rPr>
              <a:t>	            IE browser = new IE(url);</a:t>
            </a:r>
          </a:p>
          <a:p>
            <a:r>
              <a:rPr lang="en-US" sz="1200" b="1" kern="120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            //Act</a:t>
            </a:r>
          </a:p>
          <a:p>
            <a:r>
              <a:rPr lang="en-US" sz="1200" b="1" kern="1200" baseline="0" dirty="0" smtClean="0">
                <a:solidFill>
                  <a:schemeClr val="tx1"/>
                </a:solidFill>
                <a:latin typeface="+mn-lt"/>
                <a:ea typeface="+mn-ea"/>
                <a:cs typeface="+mn-cs"/>
              </a:rPr>
              <a:t>	            Label result = _</a:t>
            </a:r>
            <a:r>
              <a:rPr lang="en-US" sz="1200" b="1" kern="1200" baseline="0" dirty="0" err="1" smtClean="0">
                <a:solidFill>
                  <a:schemeClr val="tx1"/>
                </a:solidFill>
                <a:latin typeface="+mn-lt"/>
                <a:ea typeface="+mn-ea"/>
                <a:cs typeface="+mn-cs"/>
              </a:rPr>
              <a:t>browser.Label</a:t>
            </a:r>
            <a:r>
              <a:rPr lang="en-US" sz="1200" b="1" kern="1200" baseline="0" dirty="0" smtClean="0">
                <a:solidFill>
                  <a:schemeClr val="tx1"/>
                </a:solidFill>
                <a:latin typeface="+mn-lt"/>
                <a:ea typeface="+mn-ea"/>
                <a:cs typeface="+mn-cs"/>
              </a:rPr>
              <a:t>(“</a:t>
            </a:r>
            <a:r>
              <a:rPr lang="en-US" sz="1200" b="1" kern="1200" baseline="0" dirty="0" err="1" smtClean="0">
                <a:solidFill>
                  <a:schemeClr val="tx1"/>
                </a:solidFill>
                <a:latin typeface="+mn-lt"/>
                <a:ea typeface="+mn-ea"/>
                <a:cs typeface="+mn-cs"/>
              </a:rPr>
              <a:t>firstName</a:t>
            </a:r>
            <a:r>
              <a:rPr lang="en-US" sz="1200" b="1"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result.ShouldNotBeNull</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p>
          <a:p>
            <a:endParaRPr lang="en-US" sz="1200" b="0" i="0" kern="1200" baseline="0" dirty="0" smtClean="0">
              <a:solidFill>
                <a:schemeClr val="tx1"/>
              </a:solidFill>
              <a:latin typeface="+mn-lt"/>
              <a:ea typeface="+mn-ea"/>
              <a:cs typeface="+mn-cs"/>
            </a:endParaRPr>
          </a:p>
          <a:p>
            <a:pPr marL="685800" lvl="1" indent="-228600">
              <a:buAutoNum type="arabicPeriod" startAt="12"/>
            </a:pPr>
            <a:r>
              <a:rPr lang="en-US" sz="1200" b="0" i="0" kern="1200" baseline="0" dirty="0" smtClean="0">
                <a:solidFill>
                  <a:schemeClr val="tx1"/>
                </a:solidFill>
                <a:latin typeface="+mn-lt"/>
                <a:ea typeface="+mn-ea"/>
                <a:cs typeface="+mn-cs"/>
              </a:rPr>
              <a:t>  Let’s test our button</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public void Clicking_Next_ShouldDisplayThe_Step2Page() {</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Arange</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string url = "http://localhost:11074/";</a:t>
            </a:r>
          </a:p>
          <a:p>
            <a:r>
              <a:rPr lang="en-US" sz="1200" b="1" kern="1200" dirty="0" smtClean="0">
                <a:solidFill>
                  <a:schemeClr val="tx1"/>
                </a:solidFill>
                <a:latin typeface="+mn-lt"/>
                <a:ea typeface="+mn-ea"/>
                <a:cs typeface="+mn-cs"/>
              </a:rPr>
              <a:t>	            //Act</a:t>
            </a:r>
          </a:p>
          <a:p>
            <a:r>
              <a:rPr lang="en-US" sz="1200" b="1" kern="1200" dirty="0" smtClean="0">
                <a:solidFill>
                  <a:schemeClr val="tx1"/>
                </a:solidFill>
                <a:latin typeface="+mn-lt"/>
                <a:ea typeface="+mn-ea"/>
                <a:cs typeface="+mn-cs"/>
              </a:rPr>
              <a:t>	            IE browser = new IE(url);</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browser.Button</a:t>
            </a:r>
            <a:r>
              <a:rPr lang="en-US" sz="1200" b="1" kern="1200" dirty="0" smtClean="0">
                <a:solidFill>
                  <a:schemeClr val="tx1"/>
                </a:solidFill>
                <a:latin typeface="+mn-lt"/>
                <a:ea typeface="+mn-ea"/>
                <a:cs typeface="+mn-cs"/>
              </a:rPr>
              <a:t>("next").Click();</a:t>
            </a:r>
          </a:p>
          <a:p>
            <a:r>
              <a:rPr lang="en-US" sz="1200" b="1"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browser.Title.ShouldEqual</a:t>
            </a:r>
            <a:r>
              <a:rPr lang="en-US" sz="1200" b="1" kern="1200" dirty="0" smtClean="0">
                <a:solidFill>
                  <a:schemeClr val="tx1"/>
                </a:solidFill>
                <a:latin typeface="+mn-lt"/>
                <a:ea typeface="+mn-ea"/>
                <a:cs typeface="+mn-cs"/>
              </a:rPr>
              <a:t>("Step 2");</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browser.Close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browser.Dispose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p>
          <a:p>
            <a:endParaRPr lang="en-US" sz="2000" b="0" i="0" kern="1200" baseline="0" dirty="0" smtClean="0">
              <a:solidFill>
                <a:schemeClr val="tx1"/>
              </a:solidFill>
              <a:latin typeface="+mn-lt"/>
              <a:ea typeface="+mn-ea"/>
              <a:cs typeface="+mn-cs"/>
            </a:endParaRPr>
          </a:p>
          <a:p>
            <a:pPr marL="685800" lvl="1" indent="-228600">
              <a:buAutoNum type="arabicPeriod" startAt="13"/>
            </a:pPr>
            <a:r>
              <a:rPr lang="en-US" sz="1200" b="0" i="0" kern="1200" baseline="0" dirty="0" smtClean="0">
                <a:solidFill>
                  <a:schemeClr val="tx1"/>
                </a:solidFill>
                <a:latin typeface="+mn-lt"/>
                <a:ea typeface="+mn-ea"/>
                <a:cs typeface="+mn-cs"/>
              </a:rPr>
              <a:t>  How about testing validation?  Let’s make sure that our first name required message is displayed when clicking Create and with nothing in First Name</a:t>
            </a:r>
          </a:p>
          <a:p>
            <a:pPr lvl="1"/>
            <a:r>
              <a:rPr lang="en-US" sz="1200" b="0" i="0"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pPr lvl="2"/>
            <a:r>
              <a:rPr lang="en-US" sz="1200" b="1" kern="1200" dirty="0" smtClean="0">
                <a:solidFill>
                  <a:schemeClr val="tx1"/>
                </a:solidFill>
                <a:latin typeface="+mn-lt"/>
                <a:ea typeface="+mn-ea"/>
                <a:cs typeface="+mn-cs"/>
              </a:rPr>
              <a:t>        public void FirstNameIsRequired_ValidationMessage_ShouldBeDisplayed_WhenClickingCreate_WithoutFillingIn_FirstName_Field() {</a:t>
            </a:r>
          </a:p>
          <a:p>
            <a:pPr lvl="2"/>
            <a:r>
              <a:rPr lang="en-US" sz="1200" b="1" kern="1200" dirty="0" smtClean="0">
                <a:solidFill>
                  <a:schemeClr val="tx1"/>
                </a:solidFill>
                <a:latin typeface="+mn-lt"/>
                <a:ea typeface="+mn-ea"/>
                <a:cs typeface="+mn-cs"/>
              </a:rPr>
              <a:t>            //Arrange</a:t>
            </a:r>
          </a:p>
          <a:p>
            <a:pPr lvl="2"/>
            <a:r>
              <a:rPr lang="en-US" sz="1200" b="1" kern="1200" dirty="0" smtClean="0">
                <a:solidFill>
                  <a:schemeClr val="tx1"/>
                </a:solidFill>
                <a:latin typeface="+mn-lt"/>
                <a:ea typeface="+mn-ea"/>
                <a:cs typeface="+mn-cs"/>
              </a:rPr>
              <a:t>            _browser = new IE(Url);</a:t>
            </a:r>
          </a:p>
          <a:p>
            <a:pPr lvl="2"/>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browser.Button</a:t>
            </a:r>
            <a:r>
              <a:rPr lang="en-US" sz="1200" b="1" kern="1200" dirty="0" smtClean="0">
                <a:solidFill>
                  <a:schemeClr val="tx1"/>
                </a:solidFill>
                <a:latin typeface="+mn-lt"/>
                <a:ea typeface="+mn-ea"/>
                <a:cs typeface="+mn-cs"/>
              </a:rPr>
              <a:t>("create").Click();</a:t>
            </a:r>
          </a:p>
          <a:p>
            <a:pPr lvl="2"/>
            <a:r>
              <a:rPr lang="en-US" sz="1200" b="1" kern="1200" dirty="0" smtClean="0">
                <a:solidFill>
                  <a:schemeClr val="tx1"/>
                </a:solidFill>
                <a:latin typeface="+mn-lt"/>
                <a:ea typeface="+mn-ea"/>
                <a:cs typeface="+mn-cs"/>
              </a:rPr>
              <a:t>            //Act</a:t>
            </a:r>
          </a:p>
          <a:p>
            <a:pPr lvl="2"/>
            <a:r>
              <a:rPr lang="en-US" sz="1200" b="1" kern="1200" dirty="0" smtClean="0">
                <a:solidFill>
                  <a:schemeClr val="tx1"/>
                </a:solidFill>
                <a:latin typeface="+mn-lt"/>
                <a:ea typeface="+mn-ea"/>
                <a:cs typeface="+mn-cs"/>
              </a:rPr>
              <a:t>            Span result = _</a:t>
            </a:r>
            <a:r>
              <a:rPr lang="en-US" sz="1200" b="1" kern="1200" dirty="0" err="1" smtClean="0">
                <a:solidFill>
                  <a:schemeClr val="tx1"/>
                </a:solidFill>
                <a:latin typeface="+mn-lt"/>
                <a:ea typeface="+mn-ea"/>
                <a:cs typeface="+mn-cs"/>
              </a:rPr>
              <a:t>browser.Span</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Find.By</a:t>
            </a:r>
            <a:r>
              <a:rPr lang="en-US" sz="1200" b="1" kern="1200" dirty="0" smtClean="0">
                <a:solidFill>
                  <a:schemeClr val="tx1"/>
                </a:solidFill>
                <a:latin typeface="+mn-lt"/>
                <a:ea typeface="+mn-ea"/>
                <a:cs typeface="+mn-cs"/>
              </a:rPr>
              <a:t>("for","</a:t>
            </a:r>
            <a:r>
              <a:rPr lang="en-US" sz="1200" b="1" kern="1200" dirty="0" err="1" smtClean="0">
                <a:solidFill>
                  <a:schemeClr val="tx1"/>
                </a:solidFill>
                <a:latin typeface="+mn-lt"/>
                <a:ea typeface="+mn-ea"/>
                <a:cs typeface="+mn-cs"/>
              </a:rPr>
              <a:t>FirstName</a:t>
            </a:r>
            <a:r>
              <a:rPr lang="en-US" sz="1200" b="1" kern="1200" dirty="0" smtClean="0">
                <a:solidFill>
                  <a:schemeClr val="tx1"/>
                </a:solidFill>
                <a:latin typeface="+mn-lt"/>
                <a:ea typeface="+mn-ea"/>
                <a:cs typeface="+mn-cs"/>
              </a:rPr>
              <a:t>"));</a:t>
            </a:r>
          </a:p>
          <a:p>
            <a:pPr lvl="2"/>
            <a:r>
              <a:rPr lang="en-US" sz="1200" b="1" kern="1200" dirty="0" smtClean="0">
                <a:solidFill>
                  <a:schemeClr val="tx1"/>
                </a:solidFill>
                <a:latin typeface="+mn-lt"/>
                <a:ea typeface="+mn-ea"/>
                <a:cs typeface="+mn-cs"/>
              </a:rPr>
              <a:t>            //Assert</a:t>
            </a:r>
          </a:p>
          <a:p>
            <a:pPr lvl="2"/>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result.InnerHtml.ShouldEqual</a:t>
            </a:r>
            <a:r>
              <a:rPr lang="en-US" sz="1200" b="1" kern="1200" dirty="0" smtClean="0">
                <a:solidFill>
                  <a:schemeClr val="tx1"/>
                </a:solidFill>
                <a:latin typeface="+mn-lt"/>
                <a:ea typeface="+mn-ea"/>
                <a:cs typeface="+mn-cs"/>
              </a:rPr>
              <a:t>("First Name is required");</a:t>
            </a:r>
          </a:p>
          <a:p>
            <a:pPr lvl="2"/>
            <a:r>
              <a:rPr lang="en-US" sz="1200" b="1" kern="1200" dirty="0" smtClean="0">
                <a:solidFill>
                  <a:schemeClr val="tx1"/>
                </a:solidFill>
                <a:latin typeface="+mn-lt"/>
                <a:ea typeface="+mn-ea"/>
                <a:cs typeface="+mn-cs"/>
              </a:rPr>
              <a:t>        }</a:t>
            </a:r>
          </a:p>
          <a:p>
            <a:pPr lvl="2"/>
            <a:endParaRPr lang="en-US" sz="1200" kern="1200" dirty="0" smtClean="0">
              <a:solidFill>
                <a:schemeClr val="tx1"/>
              </a:solidFill>
              <a:latin typeface="+mn-lt"/>
              <a:ea typeface="+mn-ea"/>
              <a:cs typeface="+mn-cs"/>
            </a:endParaRPr>
          </a:p>
          <a:p>
            <a:pPr marL="685800" lvl="1" indent="-228600">
              <a:buAutoNum type="arabicPeriod" startAt="14"/>
            </a:pPr>
            <a:r>
              <a:rPr lang="en-US" sz="1200" b="0" i="0" kern="1200" baseline="0" dirty="0" smtClean="0">
                <a:solidFill>
                  <a:schemeClr val="tx1"/>
                </a:solidFill>
                <a:latin typeface="+mn-lt"/>
                <a:ea typeface="+mn-ea"/>
                <a:cs typeface="+mn-cs"/>
              </a:rPr>
              <a:t>  Now we can test the opposite: Message should not be displayed when we fill in First Name and click Create</a:t>
            </a:r>
          </a:p>
          <a:p>
            <a:pPr marL="457200" lvl="1" indent="0">
              <a:buNone/>
            </a:pPr>
            <a:r>
              <a:rPr lang="en-US" sz="1200" b="0" i="0"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pPr lvl="1"/>
            <a:r>
              <a:rPr lang="en-US" sz="1200" b="1" kern="1200" dirty="0" smtClean="0">
                <a:solidFill>
                  <a:schemeClr val="tx1"/>
                </a:solidFill>
                <a:latin typeface="+mn-lt"/>
                <a:ea typeface="+mn-ea"/>
                <a:cs typeface="+mn-cs"/>
              </a:rPr>
              <a:t>        public void FirstNameIsRequired_ValidationMessage_ShouldNotBeDisplayed_WhenClickingCreate_With_FirstName_Field_FilledIn() {</a:t>
            </a:r>
          </a:p>
          <a:p>
            <a:pPr lvl="1"/>
            <a:r>
              <a:rPr lang="en-US" sz="1200" b="1" kern="1200" dirty="0" smtClean="0">
                <a:solidFill>
                  <a:schemeClr val="tx1"/>
                </a:solidFill>
                <a:latin typeface="+mn-lt"/>
                <a:ea typeface="+mn-ea"/>
                <a:cs typeface="+mn-cs"/>
              </a:rPr>
              <a:t>            //Arrange</a:t>
            </a:r>
          </a:p>
          <a:p>
            <a:pPr lvl="1"/>
            <a:r>
              <a:rPr lang="en-US" sz="1200" b="1" kern="1200" dirty="0" smtClean="0">
                <a:solidFill>
                  <a:schemeClr val="tx1"/>
                </a:solidFill>
                <a:latin typeface="+mn-lt"/>
                <a:ea typeface="+mn-ea"/>
                <a:cs typeface="+mn-cs"/>
              </a:rPr>
              <a:t>            _browser = new IE(Url);</a:t>
            </a:r>
          </a:p>
          <a:p>
            <a:pPr lvl="1"/>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browser.TextField</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FirstName</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TypeText</a:t>
            </a:r>
            <a:r>
              <a:rPr lang="en-US" sz="1200" b="1" kern="1200" dirty="0" smtClean="0">
                <a:solidFill>
                  <a:schemeClr val="tx1"/>
                </a:solidFill>
                <a:latin typeface="+mn-lt"/>
                <a:ea typeface="+mn-ea"/>
                <a:cs typeface="+mn-cs"/>
              </a:rPr>
              <a:t>("Joe");</a:t>
            </a:r>
          </a:p>
          <a:p>
            <a:pPr lvl="1"/>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browser.Button</a:t>
            </a:r>
            <a:r>
              <a:rPr lang="en-US" sz="1200" b="1" kern="1200" dirty="0" smtClean="0">
                <a:solidFill>
                  <a:schemeClr val="tx1"/>
                </a:solidFill>
                <a:latin typeface="+mn-lt"/>
                <a:ea typeface="+mn-ea"/>
                <a:cs typeface="+mn-cs"/>
              </a:rPr>
              <a:t>("create").Click();</a:t>
            </a:r>
          </a:p>
          <a:p>
            <a:pPr lvl="1"/>
            <a:r>
              <a:rPr lang="en-US" sz="1200" b="1" kern="1200" dirty="0" smtClean="0">
                <a:solidFill>
                  <a:schemeClr val="tx1"/>
                </a:solidFill>
                <a:latin typeface="+mn-lt"/>
                <a:ea typeface="+mn-ea"/>
                <a:cs typeface="+mn-cs"/>
              </a:rPr>
              <a:t>            //Act</a:t>
            </a:r>
          </a:p>
          <a:p>
            <a:pPr lvl="1"/>
            <a:r>
              <a:rPr lang="en-US" sz="1200" b="1" kern="1200" dirty="0" smtClean="0">
                <a:solidFill>
                  <a:schemeClr val="tx1"/>
                </a:solidFill>
                <a:latin typeface="+mn-lt"/>
                <a:ea typeface="+mn-ea"/>
                <a:cs typeface="+mn-cs"/>
              </a:rPr>
              <a:t>            Span result = _</a:t>
            </a:r>
            <a:r>
              <a:rPr lang="en-US" sz="1200" b="1" kern="1200" dirty="0" err="1" smtClean="0">
                <a:solidFill>
                  <a:schemeClr val="tx1"/>
                </a:solidFill>
                <a:latin typeface="+mn-lt"/>
                <a:ea typeface="+mn-ea"/>
                <a:cs typeface="+mn-cs"/>
              </a:rPr>
              <a:t>browser.Span</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Find.By</a:t>
            </a:r>
            <a:r>
              <a:rPr lang="en-US" sz="1200" b="1" kern="1200" dirty="0" smtClean="0">
                <a:solidFill>
                  <a:schemeClr val="tx1"/>
                </a:solidFill>
                <a:latin typeface="+mn-lt"/>
                <a:ea typeface="+mn-ea"/>
                <a:cs typeface="+mn-cs"/>
              </a:rPr>
              <a:t>("for", "</a:t>
            </a:r>
            <a:r>
              <a:rPr lang="en-US" sz="1200" b="1" kern="1200" dirty="0" err="1" smtClean="0">
                <a:solidFill>
                  <a:schemeClr val="tx1"/>
                </a:solidFill>
                <a:latin typeface="+mn-lt"/>
                <a:ea typeface="+mn-ea"/>
                <a:cs typeface="+mn-cs"/>
              </a:rPr>
              <a:t>FirstName</a:t>
            </a:r>
            <a:r>
              <a:rPr lang="en-US" sz="1200" b="1" kern="1200" dirty="0" smtClean="0">
                <a:solidFill>
                  <a:schemeClr val="tx1"/>
                </a:solidFill>
                <a:latin typeface="+mn-lt"/>
                <a:ea typeface="+mn-ea"/>
                <a:cs typeface="+mn-cs"/>
              </a:rPr>
              <a:t>"));</a:t>
            </a:r>
          </a:p>
          <a:p>
            <a:pPr lvl="1"/>
            <a:r>
              <a:rPr lang="en-US" sz="1200" b="1" kern="1200" dirty="0" smtClean="0">
                <a:solidFill>
                  <a:schemeClr val="tx1"/>
                </a:solidFill>
                <a:latin typeface="+mn-lt"/>
                <a:ea typeface="+mn-ea"/>
                <a:cs typeface="+mn-cs"/>
              </a:rPr>
              <a:t>            //Assert</a:t>
            </a:r>
          </a:p>
          <a:p>
            <a:pPr lvl="1"/>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result.Exists.ShouldBeFalse</a:t>
            </a:r>
            <a:r>
              <a:rPr lang="en-US" sz="1200" b="1" kern="1200" dirty="0" smtClean="0">
                <a:solidFill>
                  <a:schemeClr val="tx1"/>
                </a:solidFill>
                <a:latin typeface="+mn-lt"/>
                <a:ea typeface="+mn-ea"/>
                <a:cs typeface="+mn-cs"/>
              </a:rPr>
              <a:t>();</a:t>
            </a:r>
          </a:p>
          <a:p>
            <a:pPr lvl="1"/>
            <a:r>
              <a:rPr lang="en-US" sz="1200" b="1" kern="1200" dirty="0" smtClean="0">
                <a:solidFill>
                  <a:schemeClr val="tx1"/>
                </a:solidFill>
                <a:latin typeface="+mn-lt"/>
                <a:ea typeface="+mn-ea"/>
                <a:cs typeface="+mn-cs"/>
              </a:rPr>
              <a:t>        }</a:t>
            </a:r>
            <a:endParaRPr lang="en-US" sz="1100" b="1" i="0" kern="1200" baseline="0" dirty="0" smtClean="0">
              <a:solidFill>
                <a:schemeClr val="tx1"/>
              </a:solidFill>
              <a:latin typeface="+mn-lt"/>
              <a:ea typeface="+mn-ea"/>
              <a:cs typeface="+mn-cs"/>
            </a:endParaRPr>
          </a:p>
          <a:p>
            <a:pPr marL="685800" lvl="1" indent="-228600">
              <a:buAutoNum type="arabicPeriod" startAt="14"/>
            </a:pPr>
            <a:endParaRPr lang="en-US" sz="1200" b="0" i="0" kern="1200" baseline="0" dirty="0" smtClean="0">
              <a:solidFill>
                <a:schemeClr val="tx1"/>
              </a:solidFill>
              <a:latin typeface="+mn-lt"/>
              <a:ea typeface="+mn-ea"/>
              <a:cs typeface="+mn-cs"/>
            </a:endParaRPr>
          </a:p>
          <a:p>
            <a:pPr marL="1143000" lvl="2" indent="-228600">
              <a:buAutoNum type="arabicPeriod" startAt="14"/>
            </a:pPr>
            <a:endParaRPr lang="en-US" sz="11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457200" indent="-457200">
              <a:buAutoNum type="arabicPeriod" startAt="12"/>
            </a:pPr>
            <a:endParaRPr lang="en-US" sz="2400" b="0" i="0" baseline="0" dirty="0" smtClean="0"/>
          </a:p>
          <a:p>
            <a:pPr marL="1200150" lvl="2"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r>
              <a:rPr lang="en-US" sz="2400" dirty="0" smtClean="0"/>
              <a:t>Short answer is “YES”</a:t>
            </a:r>
          </a:p>
          <a:p>
            <a:endParaRPr lang="en-US" sz="2400" dirty="0" smtClean="0"/>
          </a:p>
          <a:p>
            <a:r>
              <a:rPr lang="en-US" sz="2400" dirty="0" smtClean="0"/>
              <a:t>If you are here hopefully you agree or your mind is at least open to the idea.</a:t>
            </a:r>
          </a:p>
          <a:p>
            <a:endParaRPr lang="en-US" sz="2400" dirty="0" smtClean="0"/>
          </a:p>
          <a:p>
            <a:r>
              <a:rPr lang="en-US" sz="2400" dirty="0" smtClean="0"/>
              <a:t>My goal is </a:t>
            </a:r>
          </a:p>
          <a:p>
            <a:pPr lvl="1"/>
            <a:r>
              <a:rPr lang="en-US" sz="2100" dirty="0" smtClean="0"/>
              <a:t>show you that with out a doubt you should be doing TDD</a:t>
            </a:r>
          </a:p>
          <a:p>
            <a:pPr lvl="1"/>
            <a:r>
              <a:rPr lang="en-US" sz="2100" dirty="0" smtClean="0"/>
              <a:t>And once I have brain-washed, err, convinced you - </a:t>
            </a:r>
            <a:r>
              <a:rPr lang="en-US" sz="1600" dirty="0" smtClean="0"/>
              <a:t>Arm you with the knowledge to spread the word</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400" dirty="0" smtClean="0"/>
              <a:t>I think there are 2 types of spaghetti code</a:t>
            </a:r>
          </a:p>
          <a:p>
            <a:pPr lvl="1"/>
            <a:r>
              <a:rPr lang="en-US" sz="2100" dirty="0" smtClean="0"/>
              <a:t>Tangled mess code </a:t>
            </a:r>
          </a:p>
          <a:p>
            <a:pPr lvl="1"/>
            <a:r>
              <a:rPr lang="en-US" sz="2100" dirty="0" smtClean="0"/>
              <a:t>Long code</a:t>
            </a:r>
            <a:endParaRPr lang="en-US" sz="2400" dirty="0" smtClean="0"/>
          </a:p>
          <a:p>
            <a:pPr eaLnBrk="1" hangingPunct="1">
              <a:spcBef>
                <a:spcPct val="0"/>
              </a:spcBef>
            </a:pPr>
            <a:r>
              <a:rPr lang="en-US" dirty="0" smtClean="0"/>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Don’t deny it every company has at least 1 notorious app</a:t>
            </a:r>
          </a:p>
          <a:p>
            <a:endParaRPr lang="en-US" sz="1200" dirty="0" smtClean="0"/>
          </a:p>
          <a:p>
            <a:r>
              <a:rPr lang="en-US" sz="1200" dirty="0" smtClean="0"/>
              <a:t>The one where you always eager to pass off to the new guy</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didn’t answer yes to any of these questions I will give you my business card because I want to work where you work.</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725" y="2271713"/>
            <a:ext cx="8159750" cy="15684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439863" y="4144963"/>
            <a:ext cx="6721475"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3263" y="595313"/>
            <a:ext cx="2189162" cy="5741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81013" y="595313"/>
            <a:ext cx="6419850" cy="5741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1013" y="1433513"/>
            <a:ext cx="4303712"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7125" y="1433513"/>
            <a:ext cx="4305300"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3688"/>
            <a:ext cx="8642350" cy="1219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79425"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9425"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6800"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6800"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0513"/>
            <a:ext cx="3159125" cy="12398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38" y="290513"/>
            <a:ext cx="5367337"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1188" y="654050"/>
            <a:ext cx="5761037"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PPTbackground.jpg"/>
          <p:cNvPicPr>
            <a:picLocks noChangeAspect="1"/>
          </p:cNvPicPr>
          <p:nvPr/>
        </p:nvPicPr>
        <p:blipFill>
          <a:blip r:embed="rId13" cstate="print"/>
          <a:srcRect/>
          <a:stretch>
            <a:fillRect/>
          </a:stretch>
        </p:blipFill>
        <p:spPr bwMode="auto">
          <a:xfrm>
            <a:off x="0" y="0"/>
            <a:ext cx="9601200" cy="73152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81013" y="595313"/>
            <a:ext cx="8761412"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81013" y="1433513"/>
            <a:ext cx="8761412" cy="490378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p:titleStyle>
    <p:body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eith@dotnetdevdud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github.com/kburnell/TestDrivingASP.NETMVC"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hyperlink" Target="http://www.osherove.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bit.ly/MO0zXU" TargetMode="External"/><Relationship Id="rId4" Type="http://schemas.openxmlformats.org/officeDocument/2006/relationships/hyperlink" Target="http://www.dotnetdevdude.com/"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mvccontrib.codeplex.com/" TargetMode="External"/><Relationship Id="rId3" Type="http://schemas.openxmlformats.org/officeDocument/2006/relationships/hyperlink" Target="http://www.nuget.org/" TargetMode="External"/><Relationship Id="rId7" Type="http://schemas.openxmlformats.org/officeDocument/2006/relationships/hyperlink" Target="http://www.structuremap.ne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hibernatingrhinos.com/open-source/rhino-mocks" TargetMode="External"/><Relationship Id="rId5" Type="http://schemas.openxmlformats.org/officeDocument/2006/relationships/hyperlink" Target="http://should.codeplex.com/" TargetMode="External"/><Relationship Id="rId4" Type="http://schemas.openxmlformats.org/officeDocument/2006/relationships/hyperlink" Target="http://www.jetbrains.com/resharper/" TargetMode="External"/><Relationship Id="rId9" Type="http://schemas.openxmlformats.org/officeDocument/2006/relationships/hyperlink" Target="http://www.watin.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96322" y="1835993"/>
            <a:ext cx="9172574"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r">
              <a:defRPr/>
            </a:pPr>
            <a:r>
              <a:rPr lang="en-US" sz="5400" dirty="0" smtClean="0"/>
              <a:t>Test Driving ASP.NET MVC</a:t>
            </a:r>
          </a:p>
        </p:txBody>
      </p:sp>
      <p:sp>
        <p:nvSpPr>
          <p:cNvPr id="8" name="Rectangle 4"/>
          <p:cNvSpPr>
            <a:spLocks noChangeArrowheads="1"/>
          </p:cNvSpPr>
          <p:nvPr/>
        </p:nvSpPr>
        <p:spPr bwMode="auto">
          <a:xfrm>
            <a:off x="4813300" y="3622675"/>
            <a:ext cx="39878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algn="r" eaLnBrk="1" hangingPunct="1">
              <a:defRPr/>
            </a:pPr>
            <a:r>
              <a:rPr lang="en-US" sz="2400" b="1" dirty="0">
                <a:effectLst>
                  <a:outerShdw blurRad="38100" dist="38100" dir="2700000" algn="tl">
                    <a:srgbClr val="000000"/>
                  </a:outerShdw>
                </a:effectLst>
                <a:latin typeface="Arial" charset="0"/>
                <a:cs typeface="+mn-cs"/>
              </a:rPr>
              <a:t>Keith Burnell</a:t>
            </a:r>
            <a:endParaRPr lang="en-US" sz="2200" b="1" dirty="0">
              <a:effectLst>
                <a:outerShdw blurRad="38100" dist="38100" dir="2700000" algn="tl">
                  <a:srgbClr val="000000"/>
                </a:outerShdw>
              </a:effectLst>
              <a:latin typeface="Arial" charset="0"/>
              <a:cs typeface="+mn-cs"/>
            </a:endParaRPr>
          </a:p>
          <a:p>
            <a:pPr algn="r" eaLnBrk="1" hangingPunct="1">
              <a:defRPr/>
            </a:pPr>
            <a:r>
              <a:rPr lang="en-US" sz="1800" b="1" dirty="0">
                <a:solidFill>
                  <a:srgbClr val="00B0EB"/>
                </a:solidFill>
                <a:latin typeface="Arial" charset="0"/>
                <a:cs typeface="+mn-cs"/>
              </a:rPr>
              <a:t>Senior Software </a:t>
            </a:r>
            <a:r>
              <a:rPr lang="en-US" sz="1800" b="1" dirty="0" smtClean="0">
                <a:solidFill>
                  <a:srgbClr val="00B0EB"/>
                </a:solidFill>
                <a:latin typeface="Arial" charset="0"/>
                <a:cs typeface="+mn-cs"/>
              </a:rPr>
              <a:t>Engineer II</a:t>
            </a:r>
            <a:endParaRPr lang="en-US" sz="1800" b="1" dirty="0">
              <a:solidFill>
                <a:srgbClr val="00B0EB"/>
              </a:solidFill>
              <a:latin typeface="Arial" charset="0"/>
              <a:cs typeface="+mn-cs"/>
            </a:endParaRPr>
          </a:p>
          <a:p>
            <a:pPr algn="r" eaLnBrk="1" hangingPunct="1">
              <a:defRPr/>
            </a:pPr>
            <a:endParaRPr lang="en-US" sz="1800" b="1" dirty="0">
              <a:solidFill>
                <a:srgbClr val="00B0EB"/>
              </a:solidFill>
              <a:latin typeface="Arial" charset="0"/>
              <a:cs typeface="+mn-cs"/>
            </a:endParaRPr>
          </a:p>
          <a:p>
            <a:pPr algn="r" eaLnBrk="1" hangingPunct="1">
              <a:defRPr/>
            </a:pPr>
            <a:r>
              <a:rPr lang="en-US" b="1" dirty="0">
                <a:solidFill>
                  <a:schemeClr val="bg2">
                    <a:lumMod val="60000"/>
                    <a:lumOff val="40000"/>
                  </a:schemeClr>
                </a:solidFill>
                <a:latin typeface="Arial" charset="0"/>
                <a:cs typeface="+mn-cs"/>
              </a:rPr>
              <a:t>Email:</a:t>
            </a:r>
            <a:r>
              <a:rPr lang="en-US" b="1" dirty="0">
                <a:solidFill>
                  <a:srgbClr val="00B0EB"/>
                </a:solidFill>
                <a:latin typeface="Arial" charset="0"/>
                <a:cs typeface="+mn-cs"/>
              </a:rPr>
              <a:t> </a:t>
            </a:r>
            <a:r>
              <a:rPr lang="en-US" b="1" dirty="0">
                <a:solidFill>
                  <a:srgbClr val="00B0EB"/>
                </a:solidFill>
                <a:latin typeface="Arial" charset="0"/>
                <a:cs typeface="+mn-cs"/>
                <a:hlinkClick r:id="rId3"/>
              </a:rPr>
              <a:t>keith@dotnetdevdude.com</a:t>
            </a:r>
            <a:endParaRPr lang="en-US" b="1" dirty="0">
              <a:solidFill>
                <a:srgbClr val="00B0EB"/>
              </a:solidFill>
              <a:latin typeface="Arial" charset="0"/>
              <a:cs typeface="+mn-cs"/>
            </a:endParaRPr>
          </a:p>
          <a:p>
            <a:pPr algn="r" eaLnBrk="1" hangingPunct="1">
              <a:defRPr/>
            </a:pPr>
            <a:r>
              <a:rPr lang="en-US" b="1" dirty="0">
                <a:solidFill>
                  <a:schemeClr val="bg2">
                    <a:lumMod val="60000"/>
                    <a:lumOff val="40000"/>
                  </a:schemeClr>
                </a:solidFill>
                <a:latin typeface="Arial" charset="0"/>
                <a:cs typeface="+mn-cs"/>
              </a:rPr>
              <a:t>Twitter:</a:t>
            </a:r>
            <a:r>
              <a:rPr lang="en-US" b="1" dirty="0">
                <a:solidFill>
                  <a:srgbClr val="00B0EB"/>
                </a:solidFill>
                <a:latin typeface="Arial" charset="0"/>
                <a:cs typeface="+mn-cs"/>
              </a:rPr>
              <a:t> </a:t>
            </a:r>
            <a:r>
              <a:rPr lang="en-US" b="1" dirty="0" err="1">
                <a:solidFill>
                  <a:srgbClr val="00B0EB"/>
                </a:solidFill>
                <a:latin typeface="Arial" charset="0"/>
                <a:cs typeface="+mn-cs"/>
              </a:rPr>
              <a:t>keburnell</a:t>
            </a:r>
            <a:endParaRPr lang="en-US" b="1" dirty="0">
              <a:solidFill>
                <a:srgbClr val="00B0EB"/>
              </a:solidFill>
              <a:latin typeface="Arial" charset="0"/>
              <a:cs typeface="+mn-cs"/>
            </a:endParaRPr>
          </a:p>
          <a:p>
            <a:pPr algn="r" eaLnBrk="1" hangingPunct="1">
              <a:defRPr/>
            </a:pPr>
            <a:r>
              <a:rPr lang="en-US" b="1" dirty="0">
                <a:solidFill>
                  <a:schemeClr val="bg2">
                    <a:lumMod val="60000"/>
                    <a:lumOff val="40000"/>
                  </a:schemeClr>
                </a:solidFill>
                <a:latin typeface="Arial" charset="0"/>
                <a:cs typeface="+mn-cs"/>
              </a:rPr>
              <a:t>Blog:</a:t>
            </a:r>
            <a:r>
              <a:rPr lang="en-US" b="1" dirty="0">
                <a:solidFill>
                  <a:srgbClr val="00B0EB"/>
                </a:solidFill>
                <a:latin typeface="Arial" charset="0"/>
                <a:cs typeface="+mn-cs"/>
              </a:rPr>
              <a:t> </a:t>
            </a:r>
            <a:r>
              <a:rPr lang="en-US" b="1" dirty="0" smtClean="0">
                <a:solidFill>
                  <a:srgbClr val="00B0EB"/>
                </a:solidFill>
                <a:latin typeface="Arial" charset="0"/>
                <a:cs typeface="+mn-cs"/>
              </a:rPr>
              <a:t>www.DotNetDevDude.com</a:t>
            </a:r>
            <a:endParaRPr lang="en-US" b="1" dirty="0">
              <a:solidFill>
                <a:srgbClr val="00B0EB"/>
              </a:solidFill>
              <a:latin typeface="Arial" charset="0"/>
              <a:cs typeface="+mn-cs"/>
            </a:endParaRPr>
          </a:p>
          <a:p>
            <a:pPr algn="r" eaLnBrk="1" hangingPunct="1">
              <a:defRPr/>
            </a:pPr>
            <a:endParaRPr lang="en-US" b="1" dirty="0">
              <a:solidFill>
                <a:srgbClr val="FFCC00"/>
              </a:solidFill>
              <a:latin typeface="Arial" charset="0"/>
              <a:cs typeface="+mn-cs"/>
            </a:endParaRPr>
          </a:p>
          <a:p>
            <a:pPr eaLnBrk="1" hangingPunct="1">
              <a:defRPr/>
            </a:pPr>
            <a:endParaRPr lang="en-US" b="1" dirty="0">
              <a:solidFill>
                <a:srgbClr val="FFCC00"/>
              </a:solidFill>
              <a:latin typeface="Arial" charset="0"/>
              <a:cs typeface="+mn-cs"/>
            </a:endParaRPr>
          </a:p>
          <a:p>
            <a:pPr eaLnBrk="1" hangingPunct="1">
              <a:defRPr/>
            </a:pPr>
            <a:endParaRPr lang="en-US" sz="1400" dirty="0">
              <a:latin typeface="Times New Roman" pitchFamily="28" charset="0"/>
              <a:cs typeface="+mn-cs"/>
            </a:endParaRPr>
          </a:p>
        </p:txBody>
      </p:sp>
      <p:pic>
        <p:nvPicPr>
          <p:cNvPr id="4" name="Picture 2" descr="http://t2.gstatic.com/images?q=tbn:ANd9GcSpaWRjj-wFNzXAis6AWfFrw34sUXv8gOzqj2D2VVmC3H4cBsIH"/>
          <p:cNvPicPr>
            <a:picLocks noChangeAspect="1" noChangeArrowheads="1"/>
          </p:cNvPicPr>
          <p:nvPr/>
        </p:nvPicPr>
        <p:blipFill>
          <a:blip r:embed="rId4" cstate="print"/>
          <a:srcRect/>
          <a:stretch>
            <a:fillRect/>
          </a:stretch>
        </p:blipFill>
        <p:spPr bwMode="auto">
          <a:xfrm>
            <a:off x="534986" y="4867803"/>
            <a:ext cx="1253597" cy="125359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163" y="1152524"/>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25638" y="2329438"/>
            <a:ext cx="7369175" cy="941388"/>
          </a:xfrm>
        </p:spPr>
        <p:txBody>
          <a:bodyPr/>
          <a:lstStyle/>
          <a:p>
            <a:pPr algn="ctr">
              <a:defRPr/>
            </a:pPr>
            <a:r>
              <a:rPr lang="en-US" dirty="0" smtClean="0"/>
              <a:t>Types of testing that </a:t>
            </a:r>
            <a:r>
              <a:rPr lang="en-US" b="1" dirty="0" smtClean="0"/>
              <a:t>are</a:t>
            </a:r>
            <a:r>
              <a:rPr lang="en-US" dirty="0" smtClean="0"/>
              <a:t> not keys to test-driven development</a:t>
            </a:r>
          </a:p>
        </p:txBody>
      </p:sp>
      <p:sp>
        <p:nvSpPr>
          <p:cNvPr id="5" name="Rectangle 3"/>
          <p:cNvSpPr txBox="1">
            <a:spLocks noChangeArrowheads="1"/>
          </p:cNvSpPr>
          <p:nvPr/>
        </p:nvSpPr>
        <p:spPr bwMode="auto">
          <a:xfrm>
            <a:off x="900113" y="2215166"/>
            <a:ext cx="8043862" cy="2704564"/>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smtClean="0">
                <a:solidFill>
                  <a:srgbClr val="000000"/>
                </a:solidFill>
              </a:rPr>
              <a:t>Integration Testing</a:t>
            </a:r>
            <a:endParaRPr lang="en-US" sz="2400" kern="0" dirty="0" smtClean="0">
              <a:solidFill>
                <a:srgbClr val="000000"/>
              </a:solidFill>
            </a:endParaRPr>
          </a:p>
          <a:p>
            <a:r>
              <a:rPr lang="en-US" sz="2400" kern="0" dirty="0" smtClean="0">
                <a:solidFill>
                  <a:srgbClr val="000000"/>
                </a:solidFill>
              </a:rPr>
              <a:t>Regression Testing</a:t>
            </a:r>
            <a:endParaRPr lang="en-US" sz="2400" kern="0" dirty="0" smtClean="0">
              <a:solidFill>
                <a:srgbClr val="000000"/>
              </a:solidFill>
            </a:endParaRPr>
          </a:p>
          <a:p>
            <a:pPr lvl="0"/>
            <a:r>
              <a:rPr lang="en-US" sz="2400" kern="0" dirty="0" smtClean="0">
                <a:solidFill>
                  <a:srgbClr val="000000"/>
                </a:solidFill>
              </a:rPr>
              <a:t>User Acceptance Testing (UAT)</a:t>
            </a:r>
            <a:endParaRPr lang="en-US" sz="2400" kern="0" dirty="0" smtClean="0">
              <a:solidFill>
                <a:srgbClr val="000000"/>
              </a:solidFill>
            </a:endParaRPr>
          </a:p>
          <a:p>
            <a:pPr lvl="0"/>
            <a:r>
              <a:rPr lang="en-US" sz="2400" kern="0" dirty="0" smtClean="0">
                <a:solidFill>
                  <a:srgbClr val="000000"/>
                </a:solidFill>
              </a:rPr>
              <a:t>Performance Testing</a:t>
            </a:r>
            <a:endParaRPr lang="en-US" sz="2400" kern="0" dirty="0" smtClean="0">
              <a:solidFill>
                <a:srgbClr val="000000"/>
              </a:solidFill>
            </a:endParaRPr>
          </a:p>
          <a:p>
            <a:pPr lvl="0"/>
            <a:r>
              <a:rPr lang="en-US" sz="2400" kern="0" dirty="0" smtClean="0">
                <a:solidFill>
                  <a:srgbClr val="000000"/>
                </a:solidFill>
              </a:rPr>
              <a:t>Load Testing</a:t>
            </a:r>
          </a:p>
          <a:p>
            <a:pPr lvl="0"/>
            <a:r>
              <a:rPr lang="en-US" sz="2400" kern="0" dirty="0" smtClean="0">
                <a:solidFill>
                  <a:srgbClr val="000000"/>
                </a:solidFill>
              </a:rPr>
              <a:t>Stress Testing</a:t>
            </a:r>
            <a:endParaRPr lang="en-US" sz="2400" kern="0" dirty="0" smtClean="0">
              <a:solidFill>
                <a:srgbClr val="000000"/>
              </a:solidFill>
            </a:endParaRP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1.15664E-6 4.51389E-6 L -1.15664E-6 -0.19532 " pathEditMode="relative" rAng="0" ptsTypes="AA">
                                      <p:cBhvr>
                                        <p:cTn id="6" dur="2000" fill="hold"/>
                                        <p:tgtEl>
                                          <p:spTgt spid="6"/>
                                        </p:tgtEl>
                                        <p:attrNameLst>
                                          <p:attrName>ppt_x</p:attrName>
                                          <p:attrName>ppt_y</p:attrName>
                                        </p:attrNameLst>
                                      </p:cBhvr>
                                      <p:rCtr x="0" y="-9766"/>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893763" y="381000"/>
            <a:ext cx="7369175" cy="941388"/>
          </a:xfrm>
        </p:spPr>
        <p:txBody>
          <a:bodyPr/>
          <a:lstStyle/>
          <a:p>
            <a:pPr>
              <a:defRPr/>
            </a:pPr>
            <a:r>
              <a:rPr lang="en-US" dirty="0" smtClean="0"/>
              <a:t>What is Test-driven Development?</a:t>
            </a:r>
          </a:p>
        </p:txBody>
      </p:sp>
      <p:sp>
        <p:nvSpPr>
          <p:cNvPr id="4" name="Rectangle 3"/>
          <p:cNvSpPr txBox="1">
            <a:spLocks noChangeArrowheads="1"/>
          </p:cNvSpPr>
          <p:nvPr/>
        </p:nvSpPr>
        <p:spPr bwMode="auto">
          <a:xfrm>
            <a:off x="900113" y="1484313"/>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smtClean="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115" y="1733550"/>
            <a:ext cx="5627408"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Unit Testing: Key to TDD</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6150"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3955" y="2092459"/>
            <a:ext cx="4299738" cy="297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150"/>
                                        </p:tgtEl>
                                        <p:attrNameLst>
                                          <p:attrName>style.visibility</p:attrName>
                                        </p:attrNameLst>
                                      </p:cBhvr>
                                      <p:to>
                                        <p:strVal val="visible"/>
                                      </p:to>
                                    </p:set>
                                    <p:animEffect transition="in" filter="fade">
                                      <p:cBhvr>
                                        <p:cTn id="7"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 makes a good Unit Test?</a:t>
            </a:r>
          </a:p>
        </p:txBody>
      </p:sp>
      <p:pic>
        <p:nvPicPr>
          <p:cNvPr id="1028" name="Picture 4"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88" y="1661205"/>
            <a:ext cx="3876675" cy="38385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800" dirty="0" smtClean="0"/>
              <a:t>Automated and Repeatable</a:t>
            </a:r>
          </a:p>
          <a:p>
            <a:r>
              <a:rPr lang="en-US" sz="2800" dirty="0" smtClean="0"/>
              <a:t>Easy to implement</a:t>
            </a:r>
          </a:p>
          <a:p>
            <a:r>
              <a:rPr lang="en-US" sz="2800" dirty="0" smtClean="0"/>
              <a:t>Run on demand at the push of a button</a:t>
            </a:r>
          </a:p>
          <a:p>
            <a:r>
              <a:rPr lang="en-US" sz="2800" dirty="0" smtClean="0"/>
              <a:t>Fast</a:t>
            </a:r>
          </a:p>
          <a:p>
            <a:r>
              <a:rPr lang="en-US" sz="2800" dirty="0" smtClean="0"/>
              <a:t>Isolated</a:t>
            </a:r>
            <a:endParaRPr lang="en-US" sz="2800" dirty="0"/>
          </a:p>
          <a:p>
            <a:endParaRPr lang="en-US" sz="2400" dirty="0" smtClean="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500"/>
                                        <p:tgtEl>
                                          <p:spTgt spid="7">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893763" y="381000"/>
            <a:ext cx="7369175" cy="941388"/>
          </a:xfrm>
        </p:spPr>
        <p:txBody>
          <a:bodyPr/>
          <a:lstStyle/>
          <a:p>
            <a:pPr>
              <a:defRPr/>
            </a:pPr>
            <a:r>
              <a:rPr lang="en-US" dirty="0" smtClean="0"/>
              <a:t>Concepts and Stuff</a:t>
            </a:r>
            <a:endParaRPr lang="en-US" dirty="0" smtClean="0"/>
          </a:p>
        </p:txBody>
      </p:sp>
      <p:sp>
        <p:nvSpPr>
          <p:cNvPr id="18"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solidFill>
                  <a:srgbClr val="FF0000"/>
                </a:solidFill>
              </a:rPr>
              <a:t>Red</a:t>
            </a:r>
            <a:r>
              <a:rPr lang="en-US" sz="2400" dirty="0" smtClean="0"/>
              <a:t> – </a:t>
            </a:r>
            <a:r>
              <a:rPr lang="en-US" sz="2400" dirty="0" smtClean="0">
                <a:solidFill>
                  <a:srgbClr val="92D050"/>
                </a:solidFill>
              </a:rPr>
              <a:t>Green</a:t>
            </a:r>
            <a:r>
              <a:rPr lang="en-US" sz="2400" dirty="0" smtClean="0"/>
              <a:t> – Refactor</a:t>
            </a:r>
            <a:endParaRPr lang="en-US" sz="2400" dirty="0" smtClean="0"/>
          </a:p>
          <a:p>
            <a:r>
              <a:rPr lang="en-US" sz="2400" dirty="0" smtClean="0"/>
              <a:t>Arrange – Act – Assert</a:t>
            </a:r>
            <a:endParaRPr lang="en-US" sz="2400" dirty="0" smtClean="0"/>
          </a:p>
          <a:p>
            <a:r>
              <a:rPr lang="en-US" sz="2400" dirty="0" smtClean="0"/>
              <a:t>Single Responsibility Principle</a:t>
            </a:r>
            <a:endParaRPr lang="en-US" sz="2400" dirty="0" smtClean="0"/>
          </a:p>
          <a:p>
            <a:r>
              <a:rPr lang="en-US" sz="2400" dirty="0" smtClean="0"/>
              <a:t>Dependency Inversion Principle (DI/IoC)</a:t>
            </a:r>
            <a:endParaRPr lang="en-US" sz="2400" dirty="0"/>
          </a:p>
          <a:p>
            <a:endParaRPr lang="en-US" sz="2400" dirty="0" smtClean="0"/>
          </a:p>
        </p:txBody>
      </p:sp>
    </p:spTree>
    <p:extLst>
      <p:ext uri="{BB962C8B-B14F-4D97-AF65-F5344CB8AC3E}">
        <p14:creationId xmlns:p14="http://schemas.microsoft.com/office/powerpoint/2010/main" val="4134320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Example Solution Layout</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738"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2800133"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3000777" y="3237574"/>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166057" y="4039841"/>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Naming Your Tests</a:t>
            </a:r>
            <a:endParaRPr lang="en-US" dirty="0">
              <a:solidFill>
                <a:schemeClr val="accent2"/>
              </a:solidFill>
            </a:endParaRPr>
          </a:p>
        </p:txBody>
      </p:sp>
      <p:pic>
        <p:nvPicPr>
          <p:cNvPr id="819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509826" y="4198513"/>
            <a:ext cx="2459980" cy="181242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
          </p:nvPr>
        </p:nvSpPr>
        <p:spPr>
          <a:xfrm>
            <a:off x="481013" y="1433515"/>
            <a:ext cx="8761413" cy="1861228"/>
          </a:xfrm>
        </p:spPr>
        <p:txBody>
          <a:bodyPr/>
          <a:lstStyle/>
          <a:p>
            <a:r>
              <a:rPr lang="en-US" sz="2000" dirty="0" smtClean="0"/>
              <a:t>[</a:t>
            </a:r>
            <a:r>
              <a:rPr lang="en-US" sz="2000" i="1" dirty="0" err="1" smtClean="0">
                <a:latin typeface="Consolas" pitchFamily="49" charset="0"/>
                <a:cs typeface="Consolas" pitchFamily="49" charset="0"/>
              </a:rPr>
              <a:t>MethodUnderTest</a:t>
            </a:r>
            <a:r>
              <a:rPr lang="en-US" sz="2000" dirty="0" smtClean="0"/>
              <a:t>]_[</a:t>
            </a:r>
            <a:r>
              <a:rPr lang="en-US" sz="2000" i="1" dirty="0" err="1" smtClean="0">
                <a:latin typeface="Consolas" pitchFamily="49" charset="0"/>
                <a:cs typeface="Consolas" pitchFamily="49" charset="0"/>
              </a:rPr>
              <a:t>ExpectedResult</a:t>
            </a:r>
            <a:r>
              <a:rPr lang="en-US" sz="2000" dirty="0" smtClean="0"/>
              <a:t>]_[</a:t>
            </a:r>
            <a:r>
              <a:rPr lang="en-US" sz="2000" i="1" dirty="0" smtClean="0">
                <a:latin typeface="Consolas" pitchFamily="49" charset="0"/>
                <a:cs typeface="Consolas" pitchFamily="49" charset="0"/>
              </a:rPr>
              <a:t>Conditions</a:t>
            </a:r>
            <a:r>
              <a:rPr lang="en-US" sz="2000" dirty="0" smtClean="0"/>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err="1" smtClean="0">
                <a:latin typeface="Consolas" pitchFamily="49" charset="0"/>
                <a:cs typeface="Consolas" pitchFamily="49" charset="0"/>
              </a:rPr>
              <a:t>GetCustomers_ShouldReturn_ListOf_Customers</a:t>
            </a:r>
            <a:r>
              <a:rPr lang="en-US" sz="1800" dirty="0" smtClean="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smtClean="0">
                <a:latin typeface="Consolas" pitchFamily="49" charset="0"/>
                <a:cs typeface="Consolas" pitchFamily="49" charset="0"/>
              </a:rPr>
              <a:t>CalculateRate_ShouldReturn_25_When_Interest_Is_50_And_X_Is_5()</a:t>
            </a:r>
          </a:p>
        </p:txBody>
      </p:sp>
    </p:spTree>
    <p:extLst>
      <p:ext uri="{BB962C8B-B14F-4D97-AF65-F5344CB8AC3E}">
        <p14:creationId xmlns:p14="http://schemas.microsoft.com/office/powerpoint/2010/main" val="49470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595696" y="1914544"/>
            <a:ext cx="2301240" cy="1295400"/>
          </a:xfrm>
          <a:prstGeom prst="rect">
            <a:avLst/>
          </a:prstGeom>
          <a:solidFill>
            <a:schemeClr val="accent5">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sp>
        <p:nvSpPr>
          <p:cNvPr id="7" name="Rectangle 6"/>
          <p:cNvSpPr/>
          <p:nvPr/>
        </p:nvSpPr>
        <p:spPr bwMode="auto">
          <a:xfrm>
            <a:off x="5880744" y="3932888"/>
            <a:ext cx="2301240" cy="1295400"/>
          </a:xfrm>
          <a:prstGeom prst="rect">
            <a:avLst/>
          </a:prstGeom>
          <a:solidFill>
            <a:srgbClr val="666633"/>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(Logic)</a:t>
            </a:r>
          </a:p>
        </p:txBody>
      </p:sp>
      <p:sp>
        <p:nvSpPr>
          <p:cNvPr id="8" name="Rectangle 7"/>
          <p:cNvSpPr/>
          <p:nvPr/>
        </p:nvSpPr>
        <p:spPr bwMode="auto">
          <a:xfrm>
            <a:off x="1366848" y="3961464"/>
            <a:ext cx="2301240" cy="1295400"/>
          </a:xfrm>
          <a:prstGeom prst="rect">
            <a:avLst/>
          </a:prstGeom>
          <a:solidFill>
            <a:schemeClr val="bg2">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9" name="Straight Arrow Connector 8"/>
          <p:cNvCxnSpPr/>
          <p:nvPr/>
        </p:nvCxnSpPr>
        <p:spPr>
          <a:xfrm rot="16200000" flipH="1">
            <a:off x="5504190" y="3334718"/>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3489016" y="3315670"/>
            <a:ext cx="67056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79518" y="4624404"/>
            <a:ext cx="22174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MVC = </a:t>
            </a:r>
            <a:r>
              <a:rPr lang="en-US" b="1" dirty="0" smtClean="0">
                <a:solidFill>
                  <a:schemeClr val="accent2"/>
                </a:solidFill>
              </a:rPr>
              <a:t>M</a:t>
            </a:r>
            <a:r>
              <a:rPr lang="en-US" dirty="0" smtClean="0">
                <a:solidFill>
                  <a:schemeClr val="accent2"/>
                </a:solidFill>
              </a:rPr>
              <a:t>odel – </a:t>
            </a:r>
            <a:r>
              <a:rPr lang="en-US" b="1" dirty="0" smtClean="0">
                <a:solidFill>
                  <a:schemeClr val="accent2"/>
                </a:solidFill>
              </a:rPr>
              <a:t>V</a:t>
            </a:r>
            <a:r>
              <a:rPr lang="en-US" dirty="0" smtClean="0">
                <a:solidFill>
                  <a:schemeClr val="accent2"/>
                </a:solidFill>
              </a:rPr>
              <a:t>iew - </a:t>
            </a:r>
            <a:r>
              <a:rPr lang="en-US" b="1" dirty="0" smtClean="0">
                <a:solidFill>
                  <a:schemeClr val="accent2"/>
                </a:solidFill>
              </a:rPr>
              <a:t>C</a:t>
            </a:r>
            <a:r>
              <a:rPr lang="en-US" dirty="0" smtClean="0">
                <a:solidFill>
                  <a:schemeClr val="accent2"/>
                </a:solidFill>
              </a:rPr>
              <a:t>ontroller</a:t>
            </a:r>
            <a:endParaRPr lang="en-US" dirty="0">
              <a:solidFill>
                <a:schemeClr val="accent2"/>
              </a:solidFill>
            </a:endParaRPr>
          </a:p>
        </p:txBody>
      </p:sp>
      <p:sp>
        <p:nvSpPr>
          <p:cNvPr id="2" name="Down Arrow 1"/>
          <p:cNvSpPr/>
          <p:nvPr/>
        </p:nvSpPr>
        <p:spPr bwMode="auto">
          <a:xfrm rot="4187503">
            <a:off x="6017696" y="1246795"/>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Down Arrow 10"/>
          <p:cNvSpPr/>
          <p:nvPr/>
        </p:nvSpPr>
        <p:spPr bwMode="auto">
          <a:xfrm rot="7222280">
            <a:off x="8310475" y="5012375"/>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Down Arrow 12"/>
          <p:cNvSpPr/>
          <p:nvPr/>
        </p:nvSpPr>
        <p:spPr bwMode="auto">
          <a:xfrm rot="18485699">
            <a:off x="643673" y="3218421"/>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2084"/>
            <a:ext cx="9601200" cy="728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6042" y="23425"/>
            <a:ext cx="9601201" cy="923330"/>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Separation of Concerns</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135348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par>
                                <p:cTn id="26" presetID="26"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80">
                                          <p:stCondLst>
                                            <p:cond delay="0"/>
                                          </p:stCondLst>
                                        </p:cTn>
                                        <p:tgtEl>
                                          <p:spTgt spid="11"/>
                                        </p:tgtEl>
                                      </p:cBhvr>
                                    </p:animEffect>
                                    <p:anim calcmode="lin" valueType="num">
                                      <p:cBhvr>
                                        <p:cTn id="29"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4" dur="26">
                                          <p:stCondLst>
                                            <p:cond delay="650"/>
                                          </p:stCondLst>
                                        </p:cTn>
                                        <p:tgtEl>
                                          <p:spTgt spid="11"/>
                                        </p:tgtEl>
                                      </p:cBhvr>
                                      <p:to x="100000" y="60000"/>
                                    </p:animScale>
                                    <p:animScale>
                                      <p:cBhvr>
                                        <p:cTn id="35" dur="166" decel="50000">
                                          <p:stCondLst>
                                            <p:cond delay="676"/>
                                          </p:stCondLst>
                                        </p:cTn>
                                        <p:tgtEl>
                                          <p:spTgt spid="11"/>
                                        </p:tgtEl>
                                      </p:cBhvr>
                                      <p:to x="100000" y="100000"/>
                                    </p:animScale>
                                    <p:animScale>
                                      <p:cBhvr>
                                        <p:cTn id="36" dur="26">
                                          <p:stCondLst>
                                            <p:cond delay="1312"/>
                                          </p:stCondLst>
                                        </p:cTn>
                                        <p:tgtEl>
                                          <p:spTgt spid="11"/>
                                        </p:tgtEl>
                                      </p:cBhvr>
                                      <p:to x="100000" y="80000"/>
                                    </p:animScale>
                                    <p:animScale>
                                      <p:cBhvr>
                                        <p:cTn id="37" dur="166" decel="50000">
                                          <p:stCondLst>
                                            <p:cond delay="1338"/>
                                          </p:stCondLst>
                                        </p:cTn>
                                        <p:tgtEl>
                                          <p:spTgt spid="11"/>
                                        </p:tgtEl>
                                      </p:cBhvr>
                                      <p:to x="100000" y="100000"/>
                                    </p:animScale>
                                    <p:animScale>
                                      <p:cBhvr>
                                        <p:cTn id="38" dur="26">
                                          <p:stCondLst>
                                            <p:cond delay="1642"/>
                                          </p:stCondLst>
                                        </p:cTn>
                                        <p:tgtEl>
                                          <p:spTgt spid="11"/>
                                        </p:tgtEl>
                                      </p:cBhvr>
                                      <p:to x="100000" y="90000"/>
                                    </p:animScale>
                                    <p:animScale>
                                      <p:cBhvr>
                                        <p:cTn id="39" dur="166" decel="50000">
                                          <p:stCondLst>
                                            <p:cond delay="1668"/>
                                          </p:stCondLst>
                                        </p:cTn>
                                        <p:tgtEl>
                                          <p:spTgt spid="11"/>
                                        </p:tgtEl>
                                      </p:cBhvr>
                                      <p:to x="100000" y="100000"/>
                                    </p:animScale>
                                    <p:animScale>
                                      <p:cBhvr>
                                        <p:cTn id="40" dur="26">
                                          <p:stCondLst>
                                            <p:cond delay="1808"/>
                                          </p:stCondLst>
                                        </p:cTn>
                                        <p:tgtEl>
                                          <p:spTgt spid="11"/>
                                        </p:tgtEl>
                                      </p:cBhvr>
                                      <p:to x="100000" y="95000"/>
                                    </p:animScale>
                                    <p:animScale>
                                      <p:cBhvr>
                                        <p:cTn id="41" dur="166" decel="50000">
                                          <p:stCondLst>
                                            <p:cond delay="1834"/>
                                          </p:stCondLst>
                                        </p:cTn>
                                        <p:tgtEl>
                                          <p:spTgt spid="11"/>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par>
                                <p:cTn id="47" presetID="26"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80">
                                          <p:stCondLst>
                                            <p:cond delay="0"/>
                                          </p:stCondLst>
                                        </p:cTn>
                                        <p:tgtEl>
                                          <p:spTgt spid="13"/>
                                        </p:tgtEl>
                                      </p:cBhvr>
                                    </p:animEffect>
                                    <p:anim calcmode="lin" valueType="num">
                                      <p:cBhvr>
                                        <p:cTn id="5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5" dur="26">
                                          <p:stCondLst>
                                            <p:cond delay="650"/>
                                          </p:stCondLst>
                                        </p:cTn>
                                        <p:tgtEl>
                                          <p:spTgt spid="13"/>
                                        </p:tgtEl>
                                      </p:cBhvr>
                                      <p:to x="100000" y="60000"/>
                                    </p:animScale>
                                    <p:animScale>
                                      <p:cBhvr>
                                        <p:cTn id="56" dur="166" decel="50000">
                                          <p:stCondLst>
                                            <p:cond delay="676"/>
                                          </p:stCondLst>
                                        </p:cTn>
                                        <p:tgtEl>
                                          <p:spTgt spid="13"/>
                                        </p:tgtEl>
                                      </p:cBhvr>
                                      <p:to x="100000" y="100000"/>
                                    </p:animScale>
                                    <p:animScale>
                                      <p:cBhvr>
                                        <p:cTn id="57" dur="26">
                                          <p:stCondLst>
                                            <p:cond delay="1312"/>
                                          </p:stCondLst>
                                        </p:cTn>
                                        <p:tgtEl>
                                          <p:spTgt spid="13"/>
                                        </p:tgtEl>
                                      </p:cBhvr>
                                      <p:to x="100000" y="80000"/>
                                    </p:animScale>
                                    <p:animScale>
                                      <p:cBhvr>
                                        <p:cTn id="58" dur="166" decel="50000">
                                          <p:stCondLst>
                                            <p:cond delay="1338"/>
                                          </p:stCondLst>
                                        </p:cTn>
                                        <p:tgtEl>
                                          <p:spTgt spid="13"/>
                                        </p:tgtEl>
                                      </p:cBhvr>
                                      <p:to x="100000" y="100000"/>
                                    </p:animScale>
                                    <p:animScale>
                                      <p:cBhvr>
                                        <p:cTn id="59" dur="26">
                                          <p:stCondLst>
                                            <p:cond delay="1642"/>
                                          </p:stCondLst>
                                        </p:cTn>
                                        <p:tgtEl>
                                          <p:spTgt spid="13"/>
                                        </p:tgtEl>
                                      </p:cBhvr>
                                      <p:to x="100000" y="90000"/>
                                    </p:animScale>
                                    <p:animScale>
                                      <p:cBhvr>
                                        <p:cTn id="60" dur="166" decel="50000">
                                          <p:stCondLst>
                                            <p:cond delay="1668"/>
                                          </p:stCondLst>
                                        </p:cTn>
                                        <p:tgtEl>
                                          <p:spTgt spid="13"/>
                                        </p:tgtEl>
                                      </p:cBhvr>
                                      <p:to x="100000" y="100000"/>
                                    </p:animScale>
                                    <p:animScale>
                                      <p:cBhvr>
                                        <p:cTn id="61" dur="26">
                                          <p:stCondLst>
                                            <p:cond delay="1808"/>
                                          </p:stCondLst>
                                        </p:cTn>
                                        <p:tgtEl>
                                          <p:spTgt spid="13"/>
                                        </p:tgtEl>
                                      </p:cBhvr>
                                      <p:to x="100000" y="95000"/>
                                    </p:animScale>
                                    <p:animScale>
                                      <p:cBhvr>
                                        <p:cTn id="62" dur="166" decel="50000">
                                          <p:stCondLst>
                                            <p:cond delay="1834"/>
                                          </p:stCondLst>
                                        </p:cTn>
                                        <p:tgtEl>
                                          <p:spTgt spid="13"/>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026"/>
                                        </p:tgtEl>
                                        <p:attrNameLst>
                                          <p:attrName>style.visibility</p:attrName>
                                        </p:attrNameLst>
                                      </p:cBhvr>
                                      <p:to>
                                        <p:strVal val="visible"/>
                                      </p:to>
                                    </p:set>
                                    <p:animEffect transition="in" filter="fade">
                                      <p:cBhvr>
                                        <p:cTn id="67" dur="1000"/>
                                        <p:tgtEl>
                                          <p:spTgt spid="1026"/>
                                        </p:tgtEl>
                                      </p:cBhvr>
                                    </p:animEffect>
                                    <p:anim calcmode="lin" valueType="num">
                                      <p:cBhvr>
                                        <p:cTn id="68" dur="1000" fill="hold"/>
                                        <p:tgtEl>
                                          <p:spTgt spid="1026"/>
                                        </p:tgtEl>
                                        <p:attrNameLst>
                                          <p:attrName>ppt_x</p:attrName>
                                        </p:attrNameLst>
                                      </p:cBhvr>
                                      <p:tavLst>
                                        <p:tav tm="0">
                                          <p:val>
                                            <p:strVal val="#ppt_x"/>
                                          </p:val>
                                        </p:tav>
                                        <p:tav tm="100000">
                                          <p:val>
                                            <p:strVal val="#ppt_x"/>
                                          </p:val>
                                        </p:tav>
                                      </p:tavLst>
                                    </p:anim>
                                    <p:anim calcmode="lin" valueType="num">
                                      <p:cBhvr>
                                        <p:cTn id="69" dur="1000" fill="hold"/>
                                        <p:tgtEl>
                                          <p:spTgt spid="102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1000"/>
                                        <p:tgtEl>
                                          <p:spTgt spid="3"/>
                                        </p:tgtEl>
                                      </p:cBhvr>
                                    </p:animEffect>
                                    <p:anim calcmode="lin" valueType="num">
                                      <p:cBhvr>
                                        <p:cTn id="73" dur="1000" fill="hold"/>
                                        <p:tgtEl>
                                          <p:spTgt spid="3"/>
                                        </p:tgtEl>
                                        <p:attrNameLst>
                                          <p:attrName>ppt_x</p:attrName>
                                        </p:attrNameLst>
                                      </p:cBhvr>
                                      <p:tavLst>
                                        <p:tav tm="0">
                                          <p:val>
                                            <p:strVal val="#ppt_x"/>
                                          </p:val>
                                        </p:tav>
                                        <p:tav tm="100000">
                                          <p:val>
                                            <p:strVal val="#ppt_x"/>
                                          </p:val>
                                        </p:tav>
                                      </p:tavLst>
                                    </p:anim>
                                    <p:anim calcmode="lin" valueType="num">
                                      <p:cBhvr>
                                        <p:cTn id="7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1" grpId="0" animBg="1"/>
      <p:bldP spid="11" grpId="1" animBg="1"/>
      <p:bldP spid="13"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solidFill>
                  <a:schemeClr val="accent2"/>
                </a:solidFill>
              </a:rPr>
              <a:t>Created with Best Practices in Mind</a:t>
            </a:r>
            <a:endParaRPr lang="en-US" dirty="0">
              <a:solidFill>
                <a:schemeClr val="accent2"/>
              </a:solidFill>
            </a:endParaRPr>
          </a:p>
        </p:txBody>
      </p:sp>
      <p:pic>
        <p:nvPicPr>
          <p:cNvPr id="2052" name="Picture 4" descr="http://memecreator.net/the-most-interesting-man-in-the-world/showimage.php/5919/I-usually-don't-work-but-when-I-do-I-prefer-to-set-myself-up-for-fail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807" y="1652337"/>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1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893763" y="381000"/>
            <a:ext cx="7369175" cy="941388"/>
          </a:xfrm>
        </p:spPr>
        <p:txBody>
          <a:bodyPr/>
          <a:lstStyle/>
          <a:p>
            <a:pPr>
              <a:defRPr/>
            </a:pPr>
            <a:r>
              <a:rPr lang="en-US" dirty="0" smtClean="0"/>
              <a:t>Little about me</a:t>
            </a:r>
          </a:p>
        </p:txBody>
      </p:sp>
      <p:sp>
        <p:nvSpPr>
          <p:cNvPr id="18"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t>Microsoft Web MVP</a:t>
            </a:r>
          </a:p>
          <a:p>
            <a:r>
              <a:rPr lang="en-US" sz="2400" dirty="0" smtClean="0"/>
              <a:t>Senior Software Engineer II at Skyline Technologies</a:t>
            </a:r>
          </a:p>
          <a:p>
            <a:r>
              <a:rPr lang="en-US" sz="2400" dirty="0" smtClean="0"/>
              <a:t>Been developing software for over 10 years</a:t>
            </a:r>
          </a:p>
          <a:p>
            <a:r>
              <a:rPr lang="en-US" sz="2400" dirty="0" smtClean="0"/>
              <a:t>Primary focus on the Microsoft Web stack.</a:t>
            </a:r>
          </a:p>
          <a:p>
            <a:r>
              <a:rPr lang="en-US" sz="2400" dirty="0" smtClean="0"/>
              <a:t>Local/Regional/National Speaker</a:t>
            </a:r>
          </a:p>
          <a:p>
            <a:r>
              <a:rPr lang="en-US" sz="2400" dirty="0" smtClean="0"/>
              <a:t>Author (MSDN, Pluralsight)</a:t>
            </a:r>
          </a:p>
          <a:p>
            <a:r>
              <a:rPr lang="en-US" sz="2400" dirty="0" smtClean="0"/>
              <a:t>President </a:t>
            </a:r>
            <a:r>
              <a:rPr lang="en-US" sz="2400" dirty="0"/>
              <a:t>of Fox Valley .NET UG.</a:t>
            </a:r>
          </a:p>
          <a:p>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Supported DI Points in ASP.NET MVC</a:t>
            </a:r>
            <a:endParaRPr lang="en-US" dirty="0">
              <a:solidFill>
                <a:schemeClr val="accent2"/>
              </a:solidFill>
            </a:endParaRPr>
          </a:p>
        </p:txBody>
      </p:sp>
      <p:sp>
        <p:nvSpPr>
          <p:cNvPr id="11" name="Freeform 10"/>
          <p:cNvSpPr/>
          <p:nvPr/>
        </p:nvSpPr>
        <p:spPr>
          <a:xfrm>
            <a:off x="3547111" y="1476377"/>
            <a:ext cx="3901441" cy="542702"/>
          </a:xfrm>
          <a:custGeom>
            <a:avLst/>
            <a:gdLst>
              <a:gd name="connsiteX0" fmla="*/ 90452 w 542701"/>
              <a:gd name="connsiteY0" fmla="*/ 0 h 3901440"/>
              <a:gd name="connsiteX1" fmla="*/ 452249 w 542701"/>
              <a:gd name="connsiteY1" fmla="*/ 0 h 3901440"/>
              <a:gd name="connsiteX2" fmla="*/ 542701 w 542701"/>
              <a:gd name="connsiteY2" fmla="*/ 90452 h 3901440"/>
              <a:gd name="connsiteX3" fmla="*/ 542701 w 542701"/>
              <a:gd name="connsiteY3" fmla="*/ 3901440 h 3901440"/>
              <a:gd name="connsiteX4" fmla="*/ 542701 w 542701"/>
              <a:gd name="connsiteY4" fmla="*/ 3901440 h 3901440"/>
              <a:gd name="connsiteX5" fmla="*/ 0 w 542701"/>
              <a:gd name="connsiteY5" fmla="*/ 3901440 h 3901440"/>
              <a:gd name="connsiteX6" fmla="*/ 0 w 542701"/>
              <a:gd name="connsiteY6" fmla="*/ 3901440 h 3901440"/>
              <a:gd name="connsiteX7" fmla="*/ 0 w 542701"/>
              <a:gd name="connsiteY7" fmla="*/ 90452 h 3901440"/>
              <a:gd name="connsiteX8" fmla="*/ 90452 w 542701"/>
              <a:gd name="connsiteY8" fmla="*/ 0 h 390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701" h="3901440">
                <a:moveTo>
                  <a:pt x="542701" y="650256"/>
                </a:moveTo>
                <a:lnTo>
                  <a:pt x="542701" y="3251184"/>
                </a:lnTo>
                <a:cubicBezTo>
                  <a:pt x="542701" y="3610307"/>
                  <a:pt x="537068" y="3901436"/>
                  <a:pt x="530119" y="3901436"/>
                </a:cubicBezTo>
                <a:lnTo>
                  <a:pt x="0" y="3901436"/>
                </a:lnTo>
                <a:lnTo>
                  <a:pt x="0" y="3901436"/>
                </a:lnTo>
                <a:lnTo>
                  <a:pt x="0" y="4"/>
                </a:lnTo>
                <a:lnTo>
                  <a:pt x="0" y="4"/>
                </a:lnTo>
                <a:lnTo>
                  <a:pt x="530119" y="4"/>
                </a:lnTo>
                <a:cubicBezTo>
                  <a:pt x="537068" y="4"/>
                  <a:pt x="542701" y="291133"/>
                  <a:pt x="542701" y="650256"/>
                </a:cubicBezTo>
                <a:close/>
              </a:path>
            </a:pathLst>
          </a:custGeom>
          <a:solidFill>
            <a:schemeClr val="bg1">
              <a:lumMod val="85000"/>
              <a:alpha val="90000"/>
            </a:schemeClr>
          </a:solidFill>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53162" rIns="79832" bIns="53163" numCol="1" spcCol="1270" anchor="ctr" anchorCtr="0">
            <a:noAutofit/>
          </a:bodyPr>
          <a:lstStyle/>
          <a:p>
            <a:pPr marL="114300" lvl="1" indent="-114300" algn="l" defTabSz="622300" rtl="0">
              <a:lnSpc>
                <a:spcPct val="90000"/>
              </a:lnSpc>
              <a:spcBef>
                <a:spcPct val="0"/>
              </a:spcBef>
              <a:spcAft>
                <a:spcPct val="15000"/>
              </a:spcAft>
              <a:buChar char="••"/>
            </a:pPr>
            <a:r>
              <a:rPr lang="en-US" sz="1400" i="1" kern="1200" dirty="0" smtClean="0"/>
              <a:t>registering &amp; injecting controller factories</a:t>
            </a:r>
            <a:endParaRPr lang="en-US" sz="1400" kern="1200" dirty="0"/>
          </a:p>
          <a:p>
            <a:pPr marL="114300" lvl="1" indent="-114300" algn="l" defTabSz="622300" rtl="0">
              <a:lnSpc>
                <a:spcPct val="90000"/>
              </a:lnSpc>
              <a:spcBef>
                <a:spcPct val="0"/>
              </a:spcBef>
              <a:spcAft>
                <a:spcPct val="15000"/>
              </a:spcAft>
              <a:buChar char="••"/>
            </a:pPr>
            <a:r>
              <a:rPr lang="en-US" sz="1400" i="1" kern="1200" dirty="0" smtClean="0"/>
              <a:t>injecting controllers</a:t>
            </a:r>
            <a:endParaRPr lang="en-US" sz="1400" kern="1200" dirty="0"/>
          </a:p>
        </p:txBody>
      </p:sp>
      <p:sp>
        <p:nvSpPr>
          <p:cNvPr id="13" name="Freeform 12"/>
          <p:cNvSpPr/>
          <p:nvPr/>
        </p:nvSpPr>
        <p:spPr>
          <a:xfrm>
            <a:off x="1352552" y="1433513"/>
            <a:ext cx="2194560" cy="610539"/>
          </a:xfrm>
          <a:custGeom>
            <a:avLst/>
            <a:gdLst>
              <a:gd name="connsiteX0" fmla="*/ 0 w 2194560"/>
              <a:gd name="connsiteY0" fmla="*/ 113065 h 678377"/>
              <a:gd name="connsiteX1" fmla="*/ 113065 w 2194560"/>
              <a:gd name="connsiteY1" fmla="*/ 0 h 678377"/>
              <a:gd name="connsiteX2" fmla="*/ 2081495 w 2194560"/>
              <a:gd name="connsiteY2" fmla="*/ 0 h 678377"/>
              <a:gd name="connsiteX3" fmla="*/ 2194560 w 2194560"/>
              <a:gd name="connsiteY3" fmla="*/ 113065 h 678377"/>
              <a:gd name="connsiteX4" fmla="*/ 2194560 w 2194560"/>
              <a:gd name="connsiteY4" fmla="*/ 565312 h 678377"/>
              <a:gd name="connsiteX5" fmla="*/ 2081495 w 2194560"/>
              <a:gd name="connsiteY5" fmla="*/ 678377 h 678377"/>
              <a:gd name="connsiteX6" fmla="*/ 113065 w 2194560"/>
              <a:gd name="connsiteY6" fmla="*/ 678377 h 678377"/>
              <a:gd name="connsiteX7" fmla="*/ 0 w 2194560"/>
              <a:gd name="connsiteY7" fmla="*/ 565312 h 678377"/>
              <a:gd name="connsiteX8" fmla="*/ 0 w 2194560"/>
              <a:gd name="connsiteY8" fmla="*/ 113065 h 678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678377">
                <a:moveTo>
                  <a:pt x="0" y="113065"/>
                </a:moveTo>
                <a:cubicBezTo>
                  <a:pt x="0" y="50621"/>
                  <a:pt x="50621" y="0"/>
                  <a:pt x="113065" y="0"/>
                </a:cubicBezTo>
                <a:lnTo>
                  <a:pt x="2081495" y="0"/>
                </a:lnTo>
                <a:cubicBezTo>
                  <a:pt x="2143939" y="0"/>
                  <a:pt x="2194560" y="50621"/>
                  <a:pt x="2194560" y="113065"/>
                </a:cubicBezTo>
                <a:lnTo>
                  <a:pt x="2194560" y="565312"/>
                </a:lnTo>
                <a:cubicBezTo>
                  <a:pt x="2194560" y="627756"/>
                  <a:pt x="2143939" y="678377"/>
                  <a:pt x="2081495" y="678377"/>
                </a:cubicBezTo>
                <a:lnTo>
                  <a:pt x="113065" y="678377"/>
                </a:lnTo>
                <a:cubicBezTo>
                  <a:pt x="50621" y="678377"/>
                  <a:pt x="0" y="627756"/>
                  <a:pt x="0" y="565312"/>
                </a:cubicBezTo>
                <a:lnTo>
                  <a:pt x="0" y="113065"/>
                </a:lnTo>
                <a:close/>
              </a:path>
            </a:pathLst>
          </a:custGeom>
          <a:solidFill>
            <a:schemeClr val="tx1">
              <a:lumMod val="50000"/>
              <a:lumOff val="5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5506" tIns="69311" rIns="105506" bIns="69311" numCol="1" spcCol="1270" anchor="ctr" anchorCtr="0">
            <a:noAutofit/>
          </a:bodyPr>
          <a:lstStyle/>
          <a:p>
            <a:pPr lvl="0" algn="ctr" defTabSz="844550" rtl="0">
              <a:lnSpc>
                <a:spcPct val="90000"/>
              </a:lnSpc>
              <a:spcBef>
                <a:spcPct val="0"/>
              </a:spcBef>
              <a:spcAft>
                <a:spcPct val="35000"/>
              </a:spcAft>
            </a:pPr>
            <a:r>
              <a:rPr lang="en-US" sz="1900" kern="1200" dirty="0" smtClean="0"/>
              <a:t>Controllers</a:t>
            </a:r>
            <a:endParaRPr lang="en-US" sz="1900" kern="1200" dirty="0"/>
          </a:p>
        </p:txBody>
      </p:sp>
      <p:sp>
        <p:nvSpPr>
          <p:cNvPr id="14" name="Freeform 13"/>
          <p:cNvSpPr/>
          <p:nvPr/>
        </p:nvSpPr>
        <p:spPr>
          <a:xfrm>
            <a:off x="3547111" y="2131521"/>
            <a:ext cx="3901441" cy="542702"/>
          </a:xfrm>
          <a:custGeom>
            <a:avLst/>
            <a:gdLst>
              <a:gd name="connsiteX0" fmla="*/ 90452 w 542701"/>
              <a:gd name="connsiteY0" fmla="*/ 0 h 3901440"/>
              <a:gd name="connsiteX1" fmla="*/ 452249 w 542701"/>
              <a:gd name="connsiteY1" fmla="*/ 0 h 3901440"/>
              <a:gd name="connsiteX2" fmla="*/ 542701 w 542701"/>
              <a:gd name="connsiteY2" fmla="*/ 90452 h 3901440"/>
              <a:gd name="connsiteX3" fmla="*/ 542701 w 542701"/>
              <a:gd name="connsiteY3" fmla="*/ 3901440 h 3901440"/>
              <a:gd name="connsiteX4" fmla="*/ 542701 w 542701"/>
              <a:gd name="connsiteY4" fmla="*/ 3901440 h 3901440"/>
              <a:gd name="connsiteX5" fmla="*/ 0 w 542701"/>
              <a:gd name="connsiteY5" fmla="*/ 3901440 h 3901440"/>
              <a:gd name="connsiteX6" fmla="*/ 0 w 542701"/>
              <a:gd name="connsiteY6" fmla="*/ 3901440 h 3901440"/>
              <a:gd name="connsiteX7" fmla="*/ 0 w 542701"/>
              <a:gd name="connsiteY7" fmla="*/ 90452 h 3901440"/>
              <a:gd name="connsiteX8" fmla="*/ 90452 w 542701"/>
              <a:gd name="connsiteY8" fmla="*/ 0 h 390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701" h="3901440">
                <a:moveTo>
                  <a:pt x="542701" y="650256"/>
                </a:moveTo>
                <a:lnTo>
                  <a:pt x="542701" y="3251184"/>
                </a:lnTo>
                <a:cubicBezTo>
                  <a:pt x="542701" y="3610307"/>
                  <a:pt x="537068" y="3901436"/>
                  <a:pt x="530119" y="3901436"/>
                </a:cubicBezTo>
                <a:lnTo>
                  <a:pt x="0" y="3901436"/>
                </a:lnTo>
                <a:lnTo>
                  <a:pt x="0" y="3901436"/>
                </a:lnTo>
                <a:lnTo>
                  <a:pt x="0" y="4"/>
                </a:lnTo>
                <a:lnTo>
                  <a:pt x="0" y="4"/>
                </a:lnTo>
                <a:lnTo>
                  <a:pt x="530119" y="4"/>
                </a:lnTo>
                <a:cubicBezTo>
                  <a:pt x="537068" y="4"/>
                  <a:pt x="542701" y="291133"/>
                  <a:pt x="542701" y="650256"/>
                </a:cubicBezTo>
                <a:close/>
              </a:path>
            </a:pathLst>
          </a:custGeom>
          <a:solidFill>
            <a:schemeClr val="bg1">
              <a:lumMod val="85000"/>
              <a:alpha val="90000"/>
            </a:schemeClr>
          </a:solidFill>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53162" rIns="79832" bIns="53163" numCol="1" spcCol="1270" anchor="ctr" anchorCtr="0">
            <a:noAutofit/>
          </a:bodyPr>
          <a:lstStyle/>
          <a:p>
            <a:pPr marL="114300" lvl="1" indent="-114300" algn="l" defTabSz="622300" rtl="0">
              <a:lnSpc>
                <a:spcPct val="90000"/>
              </a:lnSpc>
              <a:spcBef>
                <a:spcPct val="0"/>
              </a:spcBef>
              <a:spcAft>
                <a:spcPct val="15000"/>
              </a:spcAft>
              <a:buChar char="••"/>
            </a:pPr>
            <a:r>
              <a:rPr lang="en-US" sz="1400" i="1" kern="1200" smtClean="0"/>
              <a:t>registering &amp; injecting view engines</a:t>
            </a:r>
            <a:endParaRPr lang="en-US" sz="1400" kern="1200"/>
          </a:p>
          <a:p>
            <a:pPr marL="114300" lvl="1" indent="-114300" algn="l" defTabSz="622300" rtl="0">
              <a:lnSpc>
                <a:spcPct val="90000"/>
              </a:lnSpc>
              <a:spcBef>
                <a:spcPct val="0"/>
              </a:spcBef>
              <a:spcAft>
                <a:spcPct val="15000"/>
              </a:spcAft>
              <a:buChar char="••"/>
            </a:pPr>
            <a:r>
              <a:rPr lang="en-US" sz="1400" i="1" kern="1200" smtClean="0"/>
              <a:t>injecting dependencies into view pages</a:t>
            </a:r>
            <a:endParaRPr lang="en-US" sz="1400" kern="1200"/>
          </a:p>
        </p:txBody>
      </p:sp>
      <p:sp>
        <p:nvSpPr>
          <p:cNvPr id="15" name="Freeform 14"/>
          <p:cNvSpPr/>
          <p:nvPr/>
        </p:nvSpPr>
        <p:spPr>
          <a:xfrm>
            <a:off x="1352552" y="2088657"/>
            <a:ext cx="2194560" cy="610539"/>
          </a:xfrm>
          <a:custGeom>
            <a:avLst/>
            <a:gdLst>
              <a:gd name="connsiteX0" fmla="*/ 0 w 2194560"/>
              <a:gd name="connsiteY0" fmla="*/ 113065 h 678377"/>
              <a:gd name="connsiteX1" fmla="*/ 113065 w 2194560"/>
              <a:gd name="connsiteY1" fmla="*/ 0 h 678377"/>
              <a:gd name="connsiteX2" fmla="*/ 2081495 w 2194560"/>
              <a:gd name="connsiteY2" fmla="*/ 0 h 678377"/>
              <a:gd name="connsiteX3" fmla="*/ 2194560 w 2194560"/>
              <a:gd name="connsiteY3" fmla="*/ 113065 h 678377"/>
              <a:gd name="connsiteX4" fmla="*/ 2194560 w 2194560"/>
              <a:gd name="connsiteY4" fmla="*/ 565312 h 678377"/>
              <a:gd name="connsiteX5" fmla="*/ 2081495 w 2194560"/>
              <a:gd name="connsiteY5" fmla="*/ 678377 h 678377"/>
              <a:gd name="connsiteX6" fmla="*/ 113065 w 2194560"/>
              <a:gd name="connsiteY6" fmla="*/ 678377 h 678377"/>
              <a:gd name="connsiteX7" fmla="*/ 0 w 2194560"/>
              <a:gd name="connsiteY7" fmla="*/ 565312 h 678377"/>
              <a:gd name="connsiteX8" fmla="*/ 0 w 2194560"/>
              <a:gd name="connsiteY8" fmla="*/ 113065 h 678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678377">
                <a:moveTo>
                  <a:pt x="0" y="113065"/>
                </a:moveTo>
                <a:cubicBezTo>
                  <a:pt x="0" y="50621"/>
                  <a:pt x="50621" y="0"/>
                  <a:pt x="113065" y="0"/>
                </a:cubicBezTo>
                <a:lnTo>
                  <a:pt x="2081495" y="0"/>
                </a:lnTo>
                <a:cubicBezTo>
                  <a:pt x="2143939" y="0"/>
                  <a:pt x="2194560" y="50621"/>
                  <a:pt x="2194560" y="113065"/>
                </a:cubicBezTo>
                <a:lnTo>
                  <a:pt x="2194560" y="565312"/>
                </a:lnTo>
                <a:cubicBezTo>
                  <a:pt x="2194560" y="627756"/>
                  <a:pt x="2143939" y="678377"/>
                  <a:pt x="2081495" y="678377"/>
                </a:cubicBezTo>
                <a:lnTo>
                  <a:pt x="113065" y="678377"/>
                </a:lnTo>
                <a:cubicBezTo>
                  <a:pt x="50621" y="678377"/>
                  <a:pt x="0" y="627756"/>
                  <a:pt x="0" y="565312"/>
                </a:cubicBezTo>
                <a:lnTo>
                  <a:pt x="0" y="113065"/>
                </a:lnTo>
                <a:close/>
              </a:path>
            </a:pathLst>
          </a:custGeom>
          <a:solidFill>
            <a:schemeClr val="tx1">
              <a:lumMod val="50000"/>
              <a:lumOff val="5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5506" tIns="69311" rIns="105506" bIns="69311" numCol="1" spcCol="1270" anchor="ctr" anchorCtr="0">
            <a:noAutofit/>
          </a:bodyPr>
          <a:lstStyle/>
          <a:p>
            <a:pPr lvl="0" algn="ctr" defTabSz="844550" rtl="0">
              <a:lnSpc>
                <a:spcPct val="90000"/>
              </a:lnSpc>
              <a:spcBef>
                <a:spcPct val="0"/>
              </a:spcBef>
              <a:spcAft>
                <a:spcPct val="35000"/>
              </a:spcAft>
            </a:pPr>
            <a:r>
              <a:rPr lang="en-US" sz="1900" kern="1200" dirty="0" smtClean="0"/>
              <a:t>Views</a:t>
            </a:r>
            <a:endParaRPr lang="en-US" sz="1900" kern="1200" dirty="0"/>
          </a:p>
        </p:txBody>
      </p:sp>
      <p:sp>
        <p:nvSpPr>
          <p:cNvPr id="16" name="Freeform 15"/>
          <p:cNvSpPr/>
          <p:nvPr/>
        </p:nvSpPr>
        <p:spPr>
          <a:xfrm>
            <a:off x="3547111" y="2786665"/>
            <a:ext cx="3901441" cy="542702"/>
          </a:xfrm>
          <a:custGeom>
            <a:avLst/>
            <a:gdLst>
              <a:gd name="connsiteX0" fmla="*/ 90452 w 542701"/>
              <a:gd name="connsiteY0" fmla="*/ 0 h 3901440"/>
              <a:gd name="connsiteX1" fmla="*/ 452249 w 542701"/>
              <a:gd name="connsiteY1" fmla="*/ 0 h 3901440"/>
              <a:gd name="connsiteX2" fmla="*/ 542701 w 542701"/>
              <a:gd name="connsiteY2" fmla="*/ 90452 h 3901440"/>
              <a:gd name="connsiteX3" fmla="*/ 542701 w 542701"/>
              <a:gd name="connsiteY3" fmla="*/ 3901440 h 3901440"/>
              <a:gd name="connsiteX4" fmla="*/ 542701 w 542701"/>
              <a:gd name="connsiteY4" fmla="*/ 3901440 h 3901440"/>
              <a:gd name="connsiteX5" fmla="*/ 0 w 542701"/>
              <a:gd name="connsiteY5" fmla="*/ 3901440 h 3901440"/>
              <a:gd name="connsiteX6" fmla="*/ 0 w 542701"/>
              <a:gd name="connsiteY6" fmla="*/ 3901440 h 3901440"/>
              <a:gd name="connsiteX7" fmla="*/ 0 w 542701"/>
              <a:gd name="connsiteY7" fmla="*/ 90452 h 3901440"/>
              <a:gd name="connsiteX8" fmla="*/ 90452 w 542701"/>
              <a:gd name="connsiteY8" fmla="*/ 0 h 390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701" h="3901440">
                <a:moveTo>
                  <a:pt x="542701" y="650256"/>
                </a:moveTo>
                <a:lnTo>
                  <a:pt x="542701" y="3251184"/>
                </a:lnTo>
                <a:cubicBezTo>
                  <a:pt x="542701" y="3610307"/>
                  <a:pt x="537068" y="3901436"/>
                  <a:pt x="530119" y="3901436"/>
                </a:cubicBezTo>
                <a:lnTo>
                  <a:pt x="0" y="3901436"/>
                </a:lnTo>
                <a:lnTo>
                  <a:pt x="0" y="3901436"/>
                </a:lnTo>
                <a:lnTo>
                  <a:pt x="0" y="4"/>
                </a:lnTo>
                <a:lnTo>
                  <a:pt x="0" y="4"/>
                </a:lnTo>
                <a:lnTo>
                  <a:pt x="530119" y="4"/>
                </a:lnTo>
                <a:cubicBezTo>
                  <a:pt x="537068" y="4"/>
                  <a:pt x="542701" y="291133"/>
                  <a:pt x="542701" y="650256"/>
                </a:cubicBezTo>
                <a:close/>
              </a:path>
            </a:pathLst>
          </a:custGeom>
          <a:solidFill>
            <a:schemeClr val="bg1">
              <a:lumMod val="85000"/>
              <a:alpha val="90000"/>
            </a:schemeClr>
          </a:solidFill>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53162" rIns="79832" bIns="53163" numCol="1" spcCol="1270" anchor="ctr" anchorCtr="0">
            <a:noAutofit/>
          </a:bodyPr>
          <a:lstStyle/>
          <a:p>
            <a:pPr marL="114300" lvl="1" indent="-114300" algn="l" defTabSz="622300" rtl="0">
              <a:lnSpc>
                <a:spcPct val="90000"/>
              </a:lnSpc>
              <a:spcBef>
                <a:spcPct val="0"/>
              </a:spcBef>
              <a:spcAft>
                <a:spcPct val="15000"/>
              </a:spcAft>
              <a:buChar char="••"/>
            </a:pPr>
            <a:r>
              <a:rPr lang="en-US" sz="1400" i="1" kern="1200" smtClean="0"/>
              <a:t>locating &amp; injecting filters</a:t>
            </a:r>
            <a:endParaRPr lang="en-US" sz="1400" kern="1200"/>
          </a:p>
        </p:txBody>
      </p:sp>
      <p:sp>
        <p:nvSpPr>
          <p:cNvPr id="18" name="Freeform 17"/>
          <p:cNvSpPr/>
          <p:nvPr/>
        </p:nvSpPr>
        <p:spPr>
          <a:xfrm>
            <a:off x="1352552" y="2743801"/>
            <a:ext cx="2194560" cy="610539"/>
          </a:xfrm>
          <a:custGeom>
            <a:avLst/>
            <a:gdLst>
              <a:gd name="connsiteX0" fmla="*/ 0 w 2194560"/>
              <a:gd name="connsiteY0" fmla="*/ 113065 h 678377"/>
              <a:gd name="connsiteX1" fmla="*/ 113065 w 2194560"/>
              <a:gd name="connsiteY1" fmla="*/ 0 h 678377"/>
              <a:gd name="connsiteX2" fmla="*/ 2081495 w 2194560"/>
              <a:gd name="connsiteY2" fmla="*/ 0 h 678377"/>
              <a:gd name="connsiteX3" fmla="*/ 2194560 w 2194560"/>
              <a:gd name="connsiteY3" fmla="*/ 113065 h 678377"/>
              <a:gd name="connsiteX4" fmla="*/ 2194560 w 2194560"/>
              <a:gd name="connsiteY4" fmla="*/ 565312 h 678377"/>
              <a:gd name="connsiteX5" fmla="*/ 2081495 w 2194560"/>
              <a:gd name="connsiteY5" fmla="*/ 678377 h 678377"/>
              <a:gd name="connsiteX6" fmla="*/ 113065 w 2194560"/>
              <a:gd name="connsiteY6" fmla="*/ 678377 h 678377"/>
              <a:gd name="connsiteX7" fmla="*/ 0 w 2194560"/>
              <a:gd name="connsiteY7" fmla="*/ 565312 h 678377"/>
              <a:gd name="connsiteX8" fmla="*/ 0 w 2194560"/>
              <a:gd name="connsiteY8" fmla="*/ 113065 h 678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678377">
                <a:moveTo>
                  <a:pt x="0" y="113065"/>
                </a:moveTo>
                <a:cubicBezTo>
                  <a:pt x="0" y="50621"/>
                  <a:pt x="50621" y="0"/>
                  <a:pt x="113065" y="0"/>
                </a:cubicBezTo>
                <a:lnTo>
                  <a:pt x="2081495" y="0"/>
                </a:lnTo>
                <a:cubicBezTo>
                  <a:pt x="2143939" y="0"/>
                  <a:pt x="2194560" y="50621"/>
                  <a:pt x="2194560" y="113065"/>
                </a:cubicBezTo>
                <a:lnTo>
                  <a:pt x="2194560" y="565312"/>
                </a:lnTo>
                <a:cubicBezTo>
                  <a:pt x="2194560" y="627756"/>
                  <a:pt x="2143939" y="678377"/>
                  <a:pt x="2081495" y="678377"/>
                </a:cubicBezTo>
                <a:lnTo>
                  <a:pt x="113065" y="678377"/>
                </a:lnTo>
                <a:cubicBezTo>
                  <a:pt x="50621" y="678377"/>
                  <a:pt x="0" y="627756"/>
                  <a:pt x="0" y="565312"/>
                </a:cubicBezTo>
                <a:lnTo>
                  <a:pt x="0" y="113065"/>
                </a:lnTo>
                <a:close/>
              </a:path>
            </a:pathLst>
          </a:custGeom>
          <a:solidFill>
            <a:schemeClr val="tx1">
              <a:lumMod val="50000"/>
              <a:lumOff val="5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5506" tIns="69311" rIns="105506" bIns="69311" numCol="1" spcCol="1270" anchor="ctr" anchorCtr="0">
            <a:noAutofit/>
          </a:bodyPr>
          <a:lstStyle/>
          <a:p>
            <a:pPr lvl="0" algn="ctr" defTabSz="844550" rtl="0">
              <a:lnSpc>
                <a:spcPct val="90000"/>
              </a:lnSpc>
              <a:spcBef>
                <a:spcPct val="0"/>
              </a:spcBef>
              <a:spcAft>
                <a:spcPct val="35000"/>
              </a:spcAft>
            </a:pPr>
            <a:r>
              <a:rPr lang="en-US" sz="1900" kern="1200" smtClean="0"/>
              <a:t>Action Filters</a:t>
            </a:r>
            <a:endParaRPr lang="en-US" sz="1900" kern="1200"/>
          </a:p>
        </p:txBody>
      </p:sp>
      <p:sp>
        <p:nvSpPr>
          <p:cNvPr id="19" name="Freeform 18"/>
          <p:cNvSpPr/>
          <p:nvPr/>
        </p:nvSpPr>
        <p:spPr>
          <a:xfrm>
            <a:off x="3547111" y="3441808"/>
            <a:ext cx="3901441" cy="542702"/>
          </a:xfrm>
          <a:custGeom>
            <a:avLst/>
            <a:gdLst>
              <a:gd name="connsiteX0" fmla="*/ 90452 w 542701"/>
              <a:gd name="connsiteY0" fmla="*/ 0 h 3901440"/>
              <a:gd name="connsiteX1" fmla="*/ 452249 w 542701"/>
              <a:gd name="connsiteY1" fmla="*/ 0 h 3901440"/>
              <a:gd name="connsiteX2" fmla="*/ 542701 w 542701"/>
              <a:gd name="connsiteY2" fmla="*/ 90452 h 3901440"/>
              <a:gd name="connsiteX3" fmla="*/ 542701 w 542701"/>
              <a:gd name="connsiteY3" fmla="*/ 3901440 h 3901440"/>
              <a:gd name="connsiteX4" fmla="*/ 542701 w 542701"/>
              <a:gd name="connsiteY4" fmla="*/ 3901440 h 3901440"/>
              <a:gd name="connsiteX5" fmla="*/ 0 w 542701"/>
              <a:gd name="connsiteY5" fmla="*/ 3901440 h 3901440"/>
              <a:gd name="connsiteX6" fmla="*/ 0 w 542701"/>
              <a:gd name="connsiteY6" fmla="*/ 3901440 h 3901440"/>
              <a:gd name="connsiteX7" fmla="*/ 0 w 542701"/>
              <a:gd name="connsiteY7" fmla="*/ 90452 h 3901440"/>
              <a:gd name="connsiteX8" fmla="*/ 90452 w 542701"/>
              <a:gd name="connsiteY8" fmla="*/ 0 h 390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701" h="3901440">
                <a:moveTo>
                  <a:pt x="542701" y="650256"/>
                </a:moveTo>
                <a:lnTo>
                  <a:pt x="542701" y="3251184"/>
                </a:lnTo>
                <a:cubicBezTo>
                  <a:pt x="542701" y="3610307"/>
                  <a:pt x="537068" y="3901436"/>
                  <a:pt x="530119" y="3901436"/>
                </a:cubicBezTo>
                <a:lnTo>
                  <a:pt x="0" y="3901436"/>
                </a:lnTo>
                <a:lnTo>
                  <a:pt x="0" y="3901436"/>
                </a:lnTo>
                <a:lnTo>
                  <a:pt x="0" y="4"/>
                </a:lnTo>
                <a:lnTo>
                  <a:pt x="0" y="4"/>
                </a:lnTo>
                <a:lnTo>
                  <a:pt x="530119" y="4"/>
                </a:lnTo>
                <a:cubicBezTo>
                  <a:pt x="537068" y="4"/>
                  <a:pt x="542701" y="291133"/>
                  <a:pt x="542701" y="650256"/>
                </a:cubicBezTo>
                <a:close/>
              </a:path>
            </a:pathLst>
          </a:custGeom>
          <a:solidFill>
            <a:schemeClr val="bg1">
              <a:lumMod val="85000"/>
              <a:alpha val="90000"/>
            </a:schemeClr>
          </a:solidFill>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53162" rIns="79832" bIns="53163" numCol="1" spcCol="1270" anchor="ctr" anchorCtr="0">
            <a:noAutofit/>
          </a:bodyPr>
          <a:lstStyle/>
          <a:p>
            <a:pPr marL="114300" lvl="1" indent="-114300" algn="l" defTabSz="622300" rtl="0">
              <a:lnSpc>
                <a:spcPct val="90000"/>
              </a:lnSpc>
              <a:spcBef>
                <a:spcPct val="0"/>
              </a:spcBef>
              <a:spcAft>
                <a:spcPct val="15000"/>
              </a:spcAft>
              <a:buChar char="••"/>
            </a:pPr>
            <a:r>
              <a:rPr lang="en-US" sz="1400" i="1" kern="1200" smtClean="0"/>
              <a:t>registering &amp; injecting</a:t>
            </a:r>
            <a:endParaRPr lang="en-US" sz="1400" kern="1200"/>
          </a:p>
        </p:txBody>
      </p:sp>
      <p:sp>
        <p:nvSpPr>
          <p:cNvPr id="20" name="Freeform 19"/>
          <p:cNvSpPr/>
          <p:nvPr/>
        </p:nvSpPr>
        <p:spPr>
          <a:xfrm>
            <a:off x="1352552" y="3398945"/>
            <a:ext cx="2194560" cy="610539"/>
          </a:xfrm>
          <a:custGeom>
            <a:avLst/>
            <a:gdLst>
              <a:gd name="connsiteX0" fmla="*/ 0 w 2194560"/>
              <a:gd name="connsiteY0" fmla="*/ 113065 h 678377"/>
              <a:gd name="connsiteX1" fmla="*/ 113065 w 2194560"/>
              <a:gd name="connsiteY1" fmla="*/ 0 h 678377"/>
              <a:gd name="connsiteX2" fmla="*/ 2081495 w 2194560"/>
              <a:gd name="connsiteY2" fmla="*/ 0 h 678377"/>
              <a:gd name="connsiteX3" fmla="*/ 2194560 w 2194560"/>
              <a:gd name="connsiteY3" fmla="*/ 113065 h 678377"/>
              <a:gd name="connsiteX4" fmla="*/ 2194560 w 2194560"/>
              <a:gd name="connsiteY4" fmla="*/ 565312 h 678377"/>
              <a:gd name="connsiteX5" fmla="*/ 2081495 w 2194560"/>
              <a:gd name="connsiteY5" fmla="*/ 678377 h 678377"/>
              <a:gd name="connsiteX6" fmla="*/ 113065 w 2194560"/>
              <a:gd name="connsiteY6" fmla="*/ 678377 h 678377"/>
              <a:gd name="connsiteX7" fmla="*/ 0 w 2194560"/>
              <a:gd name="connsiteY7" fmla="*/ 565312 h 678377"/>
              <a:gd name="connsiteX8" fmla="*/ 0 w 2194560"/>
              <a:gd name="connsiteY8" fmla="*/ 113065 h 678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678377">
                <a:moveTo>
                  <a:pt x="0" y="113065"/>
                </a:moveTo>
                <a:cubicBezTo>
                  <a:pt x="0" y="50621"/>
                  <a:pt x="50621" y="0"/>
                  <a:pt x="113065" y="0"/>
                </a:cubicBezTo>
                <a:lnTo>
                  <a:pt x="2081495" y="0"/>
                </a:lnTo>
                <a:cubicBezTo>
                  <a:pt x="2143939" y="0"/>
                  <a:pt x="2194560" y="50621"/>
                  <a:pt x="2194560" y="113065"/>
                </a:cubicBezTo>
                <a:lnTo>
                  <a:pt x="2194560" y="565312"/>
                </a:lnTo>
                <a:cubicBezTo>
                  <a:pt x="2194560" y="627756"/>
                  <a:pt x="2143939" y="678377"/>
                  <a:pt x="2081495" y="678377"/>
                </a:cubicBezTo>
                <a:lnTo>
                  <a:pt x="113065" y="678377"/>
                </a:lnTo>
                <a:cubicBezTo>
                  <a:pt x="50621" y="678377"/>
                  <a:pt x="0" y="627756"/>
                  <a:pt x="0" y="565312"/>
                </a:cubicBezTo>
                <a:lnTo>
                  <a:pt x="0" y="113065"/>
                </a:lnTo>
                <a:close/>
              </a:path>
            </a:pathLst>
          </a:custGeom>
          <a:solidFill>
            <a:schemeClr val="tx1">
              <a:lumMod val="50000"/>
              <a:lumOff val="5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5506" tIns="69311" rIns="105506" bIns="69311" numCol="1" spcCol="1270" anchor="ctr" anchorCtr="0">
            <a:noAutofit/>
          </a:bodyPr>
          <a:lstStyle/>
          <a:p>
            <a:pPr lvl="0" algn="ctr" defTabSz="844550" rtl="0">
              <a:lnSpc>
                <a:spcPct val="90000"/>
              </a:lnSpc>
              <a:spcBef>
                <a:spcPct val="0"/>
              </a:spcBef>
              <a:spcAft>
                <a:spcPct val="35000"/>
              </a:spcAft>
            </a:pPr>
            <a:r>
              <a:rPr lang="en-US" sz="1900" kern="1200" dirty="0" smtClean="0"/>
              <a:t>Model Binders</a:t>
            </a:r>
            <a:endParaRPr lang="en-US" sz="1900" kern="1200" dirty="0"/>
          </a:p>
        </p:txBody>
      </p:sp>
      <p:sp>
        <p:nvSpPr>
          <p:cNvPr id="21" name="Freeform 20"/>
          <p:cNvSpPr/>
          <p:nvPr/>
        </p:nvSpPr>
        <p:spPr>
          <a:xfrm>
            <a:off x="3547111" y="4096953"/>
            <a:ext cx="3901441" cy="542702"/>
          </a:xfrm>
          <a:custGeom>
            <a:avLst/>
            <a:gdLst>
              <a:gd name="connsiteX0" fmla="*/ 90452 w 542701"/>
              <a:gd name="connsiteY0" fmla="*/ 0 h 3901440"/>
              <a:gd name="connsiteX1" fmla="*/ 452249 w 542701"/>
              <a:gd name="connsiteY1" fmla="*/ 0 h 3901440"/>
              <a:gd name="connsiteX2" fmla="*/ 542701 w 542701"/>
              <a:gd name="connsiteY2" fmla="*/ 90452 h 3901440"/>
              <a:gd name="connsiteX3" fmla="*/ 542701 w 542701"/>
              <a:gd name="connsiteY3" fmla="*/ 3901440 h 3901440"/>
              <a:gd name="connsiteX4" fmla="*/ 542701 w 542701"/>
              <a:gd name="connsiteY4" fmla="*/ 3901440 h 3901440"/>
              <a:gd name="connsiteX5" fmla="*/ 0 w 542701"/>
              <a:gd name="connsiteY5" fmla="*/ 3901440 h 3901440"/>
              <a:gd name="connsiteX6" fmla="*/ 0 w 542701"/>
              <a:gd name="connsiteY6" fmla="*/ 3901440 h 3901440"/>
              <a:gd name="connsiteX7" fmla="*/ 0 w 542701"/>
              <a:gd name="connsiteY7" fmla="*/ 90452 h 3901440"/>
              <a:gd name="connsiteX8" fmla="*/ 90452 w 542701"/>
              <a:gd name="connsiteY8" fmla="*/ 0 h 390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701" h="3901440">
                <a:moveTo>
                  <a:pt x="542701" y="650256"/>
                </a:moveTo>
                <a:lnTo>
                  <a:pt x="542701" y="3251184"/>
                </a:lnTo>
                <a:cubicBezTo>
                  <a:pt x="542701" y="3610307"/>
                  <a:pt x="537068" y="3901436"/>
                  <a:pt x="530119" y="3901436"/>
                </a:cubicBezTo>
                <a:lnTo>
                  <a:pt x="0" y="3901436"/>
                </a:lnTo>
                <a:lnTo>
                  <a:pt x="0" y="3901436"/>
                </a:lnTo>
                <a:lnTo>
                  <a:pt x="0" y="4"/>
                </a:lnTo>
                <a:lnTo>
                  <a:pt x="0" y="4"/>
                </a:lnTo>
                <a:lnTo>
                  <a:pt x="530119" y="4"/>
                </a:lnTo>
                <a:cubicBezTo>
                  <a:pt x="537068" y="4"/>
                  <a:pt x="542701" y="291133"/>
                  <a:pt x="542701" y="650256"/>
                </a:cubicBezTo>
                <a:close/>
              </a:path>
            </a:pathLst>
          </a:custGeom>
          <a:solidFill>
            <a:schemeClr val="bg1">
              <a:lumMod val="85000"/>
              <a:alpha val="90000"/>
            </a:schemeClr>
          </a:solidFill>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53162" rIns="79832" bIns="53163" numCol="1" spcCol="1270" anchor="ctr" anchorCtr="0">
            <a:noAutofit/>
          </a:bodyPr>
          <a:lstStyle/>
          <a:p>
            <a:pPr marL="114300" lvl="1" indent="-114300" algn="l" defTabSz="622300" rtl="0">
              <a:lnSpc>
                <a:spcPct val="90000"/>
              </a:lnSpc>
              <a:spcBef>
                <a:spcPct val="0"/>
              </a:spcBef>
              <a:spcAft>
                <a:spcPct val="15000"/>
              </a:spcAft>
              <a:buChar char="••"/>
            </a:pPr>
            <a:r>
              <a:rPr lang="en-US" sz="1400" i="1" kern="1200" smtClean="0"/>
              <a:t>registering &amp; injecting</a:t>
            </a:r>
            <a:endParaRPr lang="en-US" sz="1400" kern="1200"/>
          </a:p>
        </p:txBody>
      </p:sp>
      <p:sp>
        <p:nvSpPr>
          <p:cNvPr id="22" name="Freeform 21"/>
          <p:cNvSpPr/>
          <p:nvPr/>
        </p:nvSpPr>
        <p:spPr>
          <a:xfrm>
            <a:off x="1352552" y="4054089"/>
            <a:ext cx="2194560" cy="610539"/>
          </a:xfrm>
          <a:custGeom>
            <a:avLst/>
            <a:gdLst>
              <a:gd name="connsiteX0" fmla="*/ 0 w 2194560"/>
              <a:gd name="connsiteY0" fmla="*/ 113065 h 678377"/>
              <a:gd name="connsiteX1" fmla="*/ 113065 w 2194560"/>
              <a:gd name="connsiteY1" fmla="*/ 0 h 678377"/>
              <a:gd name="connsiteX2" fmla="*/ 2081495 w 2194560"/>
              <a:gd name="connsiteY2" fmla="*/ 0 h 678377"/>
              <a:gd name="connsiteX3" fmla="*/ 2194560 w 2194560"/>
              <a:gd name="connsiteY3" fmla="*/ 113065 h 678377"/>
              <a:gd name="connsiteX4" fmla="*/ 2194560 w 2194560"/>
              <a:gd name="connsiteY4" fmla="*/ 565312 h 678377"/>
              <a:gd name="connsiteX5" fmla="*/ 2081495 w 2194560"/>
              <a:gd name="connsiteY5" fmla="*/ 678377 h 678377"/>
              <a:gd name="connsiteX6" fmla="*/ 113065 w 2194560"/>
              <a:gd name="connsiteY6" fmla="*/ 678377 h 678377"/>
              <a:gd name="connsiteX7" fmla="*/ 0 w 2194560"/>
              <a:gd name="connsiteY7" fmla="*/ 565312 h 678377"/>
              <a:gd name="connsiteX8" fmla="*/ 0 w 2194560"/>
              <a:gd name="connsiteY8" fmla="*/ 113065 h 678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678377">
                <a:moveTo>
                  <a:pt x="0" y="113065"/>
                </a:moveTo>
                <a:cubicBezTo>
                  <a:pt x="0" y="50621"/>
                  <a:pt x="50621" y="0"/>
                  <a:pt x="113065" y="0"/>
                </a:cubicBezTo>
                <a:lnTo>
                  <a:pt x="2081495" y="0"/>
                </a:lnTo>
                <a:cubicBezTo>
                  <a:pt x="2143939" y="0"/>
                  <a:pt x="2194560" y="50621"/>
                  <a:pt x="2194560" y="113065"/>
                </a:cubicBezTo>
                <a:lnTo>
                  <a:pt x="2194560" y="565312"/>
                </a:lnTo>
                <a:cubicBezTo>
                  <a:pt x="2194560" y="627756"/>
                  <a:pt x="2143939" y="678377"/>
                  <a:pt x="2081495" y="678377"/>
                </a:cubicBezTo>
                <a:lnTo>
                  <a:pt x="113065" y="678377"/>
                </a:lnTo>
                <a:cubicBezTo>
                  <a:pt x="50621" y="678377"/>
                  <a:pt x="0" y="627756"/>
                  <a:pt x="0" y="565312"/>
                </a:cubicBezTo>
                <a:lnTo>
                  <a:pt x="0" y="113065"/>
                </a:lnTo>
                <a:close/>
              </a:path>
            </a:pathLst>
          </a:custGeom>
          <a:solidFill>
            <a:schemeClr val="tx1">
              <a:lumMod val="50000"/>
              <a:lumOff val="5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5506" tIns="69311" rIns="105506" bIns="69311" numCol="1" spcCol="1270" anchor="ctr" anchorCtr="0">
            <a:noAutofit/>
          </a:bodyPr>
          <a:lstStyle/>
          <a:p>
            <a:pPr lvl="0" algn="ctr" defTabSz="844550" rtl="0">
              <a:lnSpc>
                <a:spcPct val="90000"/>
              </a:lnSpc>
              <a:spcBef>
                <a:spcPct val="0"/>
              </a:spcBef>
              <a:spcAft>
                <a:spcPct val="35000"/>
              </a:spcAft>
            </a:pPr>
            <a:r>
              <a:rPr lang="en-US" sz="1900" kern="1200" smtClean="0"/>
              <a:t>Value Providers</a:t>
            </a:r>
            <a:endParaRPr lang="en-US" sz="1900" kern="1200"/>
          </a:p>
        </p:txBody>
      </p:sp>
      <p:sp>
        <p:nvSpPr>
          <p:cNvPr id="23" name="Freeform 22"/>
          <p:cNvSpPr/>
          <p:nvPr/>
        </p:nvSpPr>
        <p:spPr>
          <a:xfrm>
            <a:off x="3547111" y="4752097"/>
            <a:ext cx="3901441" cy="542702"/>
          </a:xfrm>
          <a:custGeom>
            <a:avLst/>
            <a:gdLst>
              <a:gd name="connsiteX0" fmla="*/ 90452 w 542701"/>
              <a:gd name="connsiteY0" fmla="*/ 0 h 3901440"/>
              <a:gd name="connsiteX1" fmla="*/ 452249 w 542701"/>
              <a:gd name="connsiteY1" fmla="*/ 0 h 3901440"/>
              <a:gd name="connsiteX2" fmla="*/ 542701 w 542701"/>
              <a:gd name="connsiteY2" fmla="*/ 90452 h 3901440"/>
              <a:gd name="connsiteX3" fmla="*/ 542701 w 542701"/>
              <a:gd name="connsiteY3" fmla="*/ 3901440 h 3901440"/>
              <a:gd name="connsiteX4" fmla="*/ 542701 w 542701"/>
              <a:gd name="connsiteY4" fmla="*/ 3901440 h 3901440"/>
              <a:gd name="connsiteX5" fmla="*/ 0 w 542701"/>
              <a:gd name="connsiteY5" fmla="*/ 3901440 h 3901440"/>
              <a:gd name="connsiteX6" fmla="*/ 0 w 542701"/>
              <a:gd name="connsiteY6" fmla="*/ 3901440 h 3901440"/>
              <a:gd name="connsiteX7" fmla="*/ 0 w 542701"/>
              <a:gd name="connsiteY7" fmla="*/ 90452 h 3901440"/>
              <a:gd name="connsiteX8" fmla="*/ 90452 w 542701"/>
              <a:gd name="connsiteY8" fmla="*/ 0 h 390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701" h="3901440">
                <a:moveTo>
                  <a:pt x="542701" y="650256"/>
                </a:moveTo>
                <a:lnTo>
                  <a:pt x="542701" y="3251184"/>
                </a:lnTo>
                <a:cubicBezTo>
                  <a:pt x="542701" y="3610307"/>
                  <a:pt x="537068" y="3901436"/>
                  <a:pt x="530119" y="3901436"/>
                </a:cubicBezTo>
                <a:lnTo>
                  <a:pt x="0" y="3901436"/>
                </a:lnTo>
                <a:lnTo>
                  <a:pt x="0" y="3901436"/>
                </a:lnTo>
                <a:lnTo>
                  <a:pt x="0" y="4"/>
                </a:lnTo>
                <a:lnTo>
                  <a:pt x="0" y="4"/>
                </a:lnTo>
                <a:lnTo>
                  <a:pt x="530119" y="4"/>
                </a:lnTo>
                <a:cubicBezTo>
                  <a:pt x="537068" y="4"/>
                  <a:pt x="542701" y="291133"/>
                  <a:pt x="542701" y="650256"/>
                </a:cubicBezTo>
                <a:close/>
              </a:path>
            </a:pathLst>
          </a:custGeom>
          <a:solidFill>
            <a:schemeClr val="bg1">
              <a:lumMod val="85000"/>
              <a:alpha val="90000"/>
            </a:schemeClr>
          </a:solidFill>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53162" rIns="79832" bIns="53163" numCol="1" spcCol="1270" anchor="ctr" anchorCtr="0">
            <a:noAutofit/>
          </a:bodyPr>
          <a:lstStyle/>
          <a:p>
            <a:pPr marL="114300" lvl="1" indent="-114300" algn="l" defTabSz="622300" rtl="0">
              <a:lnSpc>
                <a:spcPct val="90000"/>
              </a:lnSpc>
              <a:spcBef>
                <a:spcPct val="0"/>
              </a:spcBef>
              <a:spcAft>
                <a:spcPct val="15000"/>
              </a:spcAft>
              <a:buChar char="••"/>
            </a:pPr>
            <a:r>
              <a:rPr lang="en-US" sz="1400" i="1" kern="1200" smtClean="0"/>
              <a:t>registering &amp; injecting</a:t>
            </a:r>
            <a:endParaRPr lang="en-US" sz="1400" kern="1200"/>
          </a:p>
        </p:txBody>
      </p:sp>
      <p:sp>
        <p:nvSpPr>
          <p:cNvPr id="24" name="Freeform 23"/>
          <p:cNvSpPr/>
          <p:nvPr/>
        </p:nvSpPr>
        <p:spPr>
          <a:xfrm>
            <a:off x="1352552" y="4709233"/>
            <a:ext cx="2194560" cy="610539"/>
          </a:xfrm>
          <a:custGeom>
            <a:avLst/>
            <a:gdLst>
              <a:gd name="connsiteX0" fmla="*/ 0 w 2194560"/>
              <a:gd name="connsiteY0" fmla="*/ 113065 h 678377"/>
              <a:gd name="connsiteX1" fmla="*/ 113065 w 2194560"/>
              <a:gd name="connsiteY1" fmla="*/ 0 h 678377"/>
              <a:gd name="connsiteX2" fmla="*/ 2081495 w 2194560"/>
              <a:gd name="connsiteY2" fmla="*/ 0 h 678377"/>
              <a:gd name="connsiteX3" fmla="*/ 2194560 w 2194560"/>
              <a:gd name="connsiteY3" fmla="*/ 113065 h 678377"/>
              <a:gd name="connsiteX4" fmla="*/ 2194560 w 2194560"/>
              <a:gd name="connsiteY4" fmla="*/ 565312 h 678377"/>
              <a:gd name="connsiteX5" fmla="*/ 2081495 w 2194560"/>
              <a:gd name="connsiteY5" fmla="*/ 678377 h 678377"/>
              <a:gd name="connsiteX6" fmla="*/ 113065 w 2194560"/>
              <a:gd name="connsiteY6" fmla="*/ 678377 h 678377"/>
              <a:gd name="connsiteX7" fmla="*/ 0 w 2194560"/>
              <a:gd name="connsiteY7" fmla="*/ 565312 h 678377"/>
              <a:gd name="connsiteX8" fmla="*/ 0 w 2194560"/>
              <a:gd name="connsiteY8" fmla="*/ 113065 h 678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678377">
                <a:moveTo>
                  <a:pt x="0" y="113065"/>
                </a:moveTo>
                <a:cubicBezTo>
                  <a:pt x="0" y="50621"/>
                  <a:pt x="50621" y="0"/>
                  <a:pt x="113065" y="0"/>
                </a:cubicBezTo>
                <a:lnTo>
                  <a:pt x="2081495" y="0"/>
                </a:lnTo>
                <a:cubicBezTo>
                  <a:pt x="2143939" y="0"/>
                  <a:pt x="2194560" y="50621"/>
                  <a:pt x="2194560" y="113065"/>
                </a:cubicBezTo>
                <a:lnTo>
                  <a:pt x="2194560" y="565312"/>
                </a:lnTo>
                <a:cubicBezTo>
                  <a:pt x="2194560" y="627756"/>
                  <a:pt x="2143939" y="678377"/>
                  <a:pt x="2081495" y="678377"/>
                </a:cubicBezTo>
                <a:lnTo>
                  <a:pt x="113065" y="678377"/>
                </a:lnTo>
                <a:cubicBezTo>
                  <a:pt x="50621" y="678377"/>
                  <a:pt x="0" y="627756"/>
                  <a:pt x="0" y="565312"/>
                </a:cubicBezTo>
                <a:lnTo>
                  <a:pt x="0" y="113065"/>
                </a:lnTo>
                <a:close/>
              </a:path>
            </a:pathLst>
          </a:custGeom>
          <a:solidFill>
            <a:schemeClr val="tx1">
              <a:lumMod val="50000"/>
              <a:lumOff val="5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5506" tIns="69311" rIns="105506" bIns="69311" numCol="1" spcCol="1270" anchor="ctr" anchorCtr="0">
            <a:noAutofit/>
          </a:bodyPr>
          <a:lstStyle/>
          <a:p>
            <a:pPr lvl="0" algn="ctr" defTabSz="844550" rtl="0">
              <a:lnSpc>
                <a:spcPct val="90000"/>
              </a:lnSpc>
              <a:spcBef>
                <a:spcPct val="0"/>
              </a:spcBef>
              <a:spcAft>
                <a:spcPct val="35000"/>
              </a:spcAft>
            </a:pPr>
            <a:r>
              <a:rPr lang="en-US" sz="1900" kern="1200" dirty="0" smtClean="0"/>
              <a:t>Validation Providers</a:t>
            </a:r>
            <a:endParaRPr lang="en-US" sz="1900" kern="1200" dirty="0"/>
          </a:p>
        </p:txBody>
      </p:sp>
      <p:sp>
        <p:nvSpPr>
          <p:cNvPr id="25" name="Freeform 24"/>
          <p:cNvSpPr/>
          <p:nvPr/>
        </p:nvSpPr>
        <p:spPr>
          <a:xfrm>
            <a:off x="3547111" y="5407241"/>
            <a:ext cx="3901441" cy="542702"/>
          </a:xfrm>
          <a:custGeom>
            <a:avLst/>
            <a:gdLst>
              <a:gd name="connsiteX0" fmla="*/ 90452 w 542701"/>
              <a:gd name="connsiteY0" fmla="*/ 0 h 3901440"/>
              <a:gd name="connsiteX1" fmla="*/ 452249 w 542701"/>
              <a:gd name="connsiteY1" fmla="*/ 0 h 3901440"/>
              <a:gd name="connsiteX2" fmla="*/ 542701 w 542701"/>
              <a:gd name="connsiteY2" fmla="*/ 90452 h 3901440"/>
              <a:gd name="connsiteX3" fmla="*/ 542701 w 542701"/>
              <a:gd name="connsiteY3" fmla="*/ 3901440 h 3901440"/>
              <a:gd name="connsiteX4" fmla="*/ 542701 w 542701"/>
              <a:gd name="connsiteY4" fmla="*/ 3901440 h 3901440"/>
              <a:gd name="connsiteX5" fmla="*/ 0 w 542701"/>
              <a:gd name="connsiteY5" fmla="*/ 3901440 h 3901440"/>
              <a:gd name="connsiteX6" fmla="*/ 0 w 542701"/>
              <a:gd name="connsiteY6" fmla="*/ 3901440 h 3901440"/>
              <a:gd name="connsiteX7" fmla="*/ 0 w 542701"/>
              <a:gd name="connsiteY7" fmla="*/ 90452 h 3901440"/>
              <a:gd name="connsiteX8" fmla="*/ 90452 w 542701"/>
              <a:gd name="connsiteY8" fmla="*/ 0 h 390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701" h="3901440">
                <a:moveTo>
                  <a:pt x="542701" y="650256"/>
                </a:moveTo>
                <a:lnTo>
                  <a:pt x="542701" y="3251184"/>
                </a:lnTo>
                <a:cubicBezTo>
                  <a:pt x="542701" y="3610307"/>
                  <a:pt x="537068" y="3901436"/>
                  <a:pt x="530119" y="3901436"/>
                </a:cubicBezTo>
                <a:lnTo>
                  <a:pt x="0" y="3901436"/>
                </a:lnTo>
                <a:lnTo>
                  <a:pt x="0" y="3901436"/>
                </a:lnTo>
                <a:lnTo>
                  <a:pt x="0" y="4"/>
                </a:lnTo>
                <a:lnTo>
                  <a:pt x="0" y="4"/>
                </a:lnTo>
                <a:lnTo>
                  <a:pt x="530119" y="4"/>
                </a:lnTo>
                <a:cubicBezTo>
                  <a:pt x="537068" y="4"/>
                  <a:pt x="542701" y="291133"/>
                  <a:pt x="542701" y="650256"/>
                </a:cubicBezTo>
                <a:close/>
              </a:path>
            </a:pathLst>
          </a:custGeom>
          <a:solidFill>
            <a:schemeClr val="bg1">
              <a:lumMod val="85000"/>
              <a:alpha val="90000"/>
            </a:schemeClr>
          </a:solidFill>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53162" rIns="79832" bIns="53163" numCol="1" spcCol="1270" anchor="ctr" anchorCtr="0">
            <a:noAutofit/>
          </a:bodyPr>
          <a:lstStyle/>
          <a:p>
            <a:pPr marL="114300" lvl="1" indent="-114300" algn="l" defTabSz="622300" rtl="0">
              <a:lnSpc>
                <a:spcPct val="90000"/>
              </a:lnSpc>
              <a:spcBef>
                <a:spcPct val="0"/>
              </a:spcBef>
              <a:spcAft>
                <a:spcPct val="15000"/>
              </a:spcAft>
              <a:buChar char="••"/>
            </a:pPr>
            <a:r>
              <a:rPr lang="en-US" sz="1400" i="1" kern="1200" smtClean="0"/>
              <a:t>registering &amp; injecting</a:t>
            </a:r>
            <a:endParaRPr lang="en-US" sz="1400" kern="1200"/>
          </a:p>
        </p:txBody>
      </p:sp>
      <p:sp>
        <p:nvSpPr>
          <p:cNvPr id="26" name="Freeform 25"/>
          <p:cNvSpPr/>
          <p:nvPr/>
        </p:nvSpPr>
        <p:spPr>
          <a:xfrm>
            <a:off x="1352552" y="5364377"/>
            <a:ext cx="2194560" cy="610539"/>
          </a:xfrm>
          <a:custGeom>
            <a:avLst/>
            <a:gdLst>
              <a:gd name="connsiteX0" fmla="*/ 0 w 2194560"/>
              <a:gd name="connsiteY0" fmla="*/ 113065 h 678377"/>
              <a:gd name="connsiteX1" fmla="*/ 113065 w 2194560"/>
              <a:gd name="connsiteY1" fmla="*/ 0 h 678377"/>
              <a:gd name="connsiteX2" fmla="*/ 2081495 w 2194560"/>
              <a:gd name="connsiteY2" fmla="*/ 0 h 678377"/>
              <a:gd name="connsiteX3" fmla="*/ 2194560 w 2194560"/>
              <a:gd name="connsiteY3" fmla="*/ 113065 h 678377"/>
              <a:gd name="connsiteX4" fmla="*/ 2194560 w 2194560"/>
              <a:gd name="connsiteY4" fmla="*/ 565312 h 678377"/>
              <a:gd name="connsiteX5" fmla="*/ 2081495 w 2194560"/>
              <a:gd name="connsiteY5" fmla="*/ 678377 h 678377"/>
              <a:gd name="connsiteX6" fmla="*/ 113065 w 2194560"/>
              <a:gd name="connsiteY6" fmla="*/ 678377 h 678377"/>
              <a:gd name="connsiteX7" fmla="*/ 0 w 2194560"/>
              <a:gd name="connsiteY7" fmla="*/ 565312 h 678377"/>
              <a:gd name="connsiteX8" fmla="*/ 0 w 2194560"/>
              <a:gd name="connsiteY8" fmla="*/ 113065 h 678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678377">
                <a:moveTo>
                  <a:pt x="0" y="113065"/>
                </a:moveTo>
                <a:cubicBezTo>
                  <a:pt x="0" y="50621"/>
                  <a:pt x="50621" y="0"/>
                  <a:pt x="113065" y="0"/>
                </a:cubicBezTo>
                <a:lnTo>
                  <a:pt x="2081495" y="0"/>
                </a:lnTo>
                <a:cubicBezTo>
                  <a:pt x="2143939" y="0"/>
                  <a:pt x="2194560" y="50621"/>
                  <a:pt x="2194560" y="113065"/>
                </a:cubicBezTo>
                <a:lnTo>
                  <a:pt x="2194560" y="565312"/>
                </a:lnTo>
                <a:cubicBezTo>
                  <a:pt x="2194560" y="627756"/>
                  <a:pt x="2143939" y="678377"/>
                  <a:pt x="2081495" y="678377"/>
                </a:cubicBezTo>
                <a:lnTo>
                  <a:pt x="113065" y="678377"/>
                </a:lnTo>
                <a:cubicBezTo>
                  <a:pt x="50621" y="678377"/>
                  <a:pt x="0" y="627756"/>
                  <a:pt x="0" y="565312"/>
                </a:cubicBezTo>
                <a:lnTo>
                  <a:pt x="0" y="113065"/>
                </a:lnTo>
                <a:close/>
              </a:path>
            </a:pathLst>
          </a:custGeom>
          <a:solidFill>
            <a:schemeClr val="tx1">
              <a:lumMod val="50000"/>
              <a:lumOff val="5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5506" tIns="69311" rIns="105506" bIns="69311" numCol="1" spcCol="1270" anchor="ctr" anchorCtr="0">
            <a:noAutofit/>
          </a:bodyPr>
          <a:lstStyle/>
          <a:p>
            <a:pPr lvl="0" algn="ctr" defTabSz="844550" rtl="0">
              <a:lnSpc>
                <a:spcPct val="90000"/>
              </a:lnSpc>
              <a:spcBef>
                <a:spcPct val="0"/>
              </a:spcBef>
              <a:spcAft>
                <a:spcPct val="35000"/>
              </a:spcAft>
            </a:pPr>
            <a:r>
              <a:rPr lang="en-US" sz="1900" kern="1200" dirty="0" smtClean="0"/>
              <a:t>Model metadata Providers</a:t>
            </a:r>
            <a:endParaRPr lang="en-US" sz="1900" kern="1200" dirty="0"/>
          </a:p>
        </p:txBody>
      </p:sp>
    </p:spTree>
    <p:extLst>
      <p:ext uri="{BB962C8B-B14F-4D97-AF65-F5344CB8AC3E}">
        <p14:creationId xmlns:p14="http://schemas.microsoft.com/office/powerpoint/2010/main" val="2544329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Routing</a:t>
            </a:r>
            <a:endParaRPr lang="en-US" dirty="0">
              <a:solidFill>
                <a:schemeClr val="accent2"/>
              </a:solidFill>
            </a:endParaRPr>
          </a:p>
        </p:txBody>
      </p:sp>
      <p:sp>
        <p:nvSpPr>
          <p:cNvPr id="27"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t>Handles the incoming request</a:t>
            </a:r>
          </a:p>
          <a:p>
            <a:r>
              <a:rPr lang="en-US" sz="2400" dirty="0" smtClean="0"/>
              <a:t>Maps to controller and action</a:t>
            </a:r>
            <a:endParaRPr lang="en-US" sz="2400" dirty="0"/>
          </a:p>
          <a:p>
            <a:r>
              <a:rPr lang="en-US" sz="2400" dirty="0" smtClean="0"/>
              <a:t>Can get crazy complex</a:t>
            </a:r>
            <a:endParaRPr lang="en-US" sz="2100" dirty="0" smtClean="0"/>
          </a:p>
          <a:p>
            <a:pPr lvl="1"/>
            <a:endParaRPr lang="en-US" sz="2100" dirty="0" smtClean="0"/>
          </a:p>
          <a:p>
            <a:pPr lvl="1"/>
            <a:endParaRPr lang="en-US" sz="2100" dirty="0" smtClean="0"/>
          </a:p>
        </p:txBody>
      </p:sp>
      <p:pic>
        <p:nvPicPr>
          <p:cNvPr id="2" name="Picture 2" descr="http://ciscorouting.com/routing_eng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734" y="3098799"/>
            <a:ext cx="4331129" cy="294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88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Demo: Testing your Routes</a:t>
            </a:r>
            <a:endParaRPr lang="en-US" dirty="0">
              <a:solidFill>
                <a:schemeClr val="accent2"/>
              </a:solidFill>
            </a:endParaRPr>
          </a:p>
        </p:txBody>
      </p:sp>
      <p:pic>
        <p:nvPicPr>
          <p:cNvPr id="307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769" y="1685923"/>
            <a:ext cx="52119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7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Controller</a:t>
            </a:r>
            <a:endParaRPr lang="en-US" dirty="0">
              <a:solidFill>
                <a:schemeClr val="accent2"/>
              </a:solidFill>
            </a:endParaRPr>
          </a:p>
        </p:txBody>
      </p:sp>
      <p:sp>
        <p:nvSpPr>
          <p:cNvPr id="27"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t>Thin and light weight</a:t>
            </a:r>
          </a:p>
          <a:p>
            <a:r>
              <a:rPr lang="en-US" sz="2400" dirty="0" smtClean="0"/>
              <a:t>Loosely coupled</a:t>
            </a:r>
            <a:endParaRPr lang="en-US" sz="2400" dirty="0"/>
          </a:p>
          <a:p>
            <a:r>
              <a:rPr lang="en-US" sz="2400" dirty="0" smtClean="0"/>
              <a:t>Things to test:</a:t>
            </a:r>
          </a:p>
          <a:p>
            <a:pPr lvl="1"/>
            <a:r>
              <a:rPr lang="en-US" sz="2100" dirty="0" smtClean="0"/>
              <a:t>Takes correct action</a:t>
            </a:r>
          </a:p>
          <a:p>
            <a:pPr lvl="1"/>
            <a:r>
              <a:rPr lang="en-US" sz="2100" dirty="0" smtClean="0"/>
              <a:t>Includes the right stuff</a:t>
            </a:r>
          </a:p>
          <a:p>
            <a:pPr lvl="1"/>
            <a:endParaRPr lang="en-US" sz="2100" dirty="0" smtClean="0"/>
          </a:p>
          <a:p>
            <a:pPr lvl="1"/>
            <a:endParaRPr lang="en-US" sz="21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796" y="3076575"/>
            <a:ext cx="25050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78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Demo: Isolating and Testing a Controller</a:t>
            </a:r>
            <a:endParaRPr lang="en-US" dirty="0">
              <a:solidFill>
                <a:schemeClr val="accent2"/>
              </a:solidFill>
            </a:endParaRPr>
          </a:p>
        </p:txBody>
      </p:sp>
      <p:pic>
        <p:nvPicPr>
          <p:cNvPr id="307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769" y="1685923"/>
            <a:ext cx="52119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604191"/>
            <a:ext cx="8761413" cy="838200"/>
          </a:xfrm>
        </p:spPr>
        <p:txBody>
          <a:bodyPr/>
          <a:lstStyle/>
          <a:p>
            <a:r>
              <a:rPr lang="en-US" dirty="0" smtClean="0"/>
              <a:t>WatiN: Automated UI Testing</a:t>
            </a:r>
            <a:endParaRPr lang="en-US" dirty="0">
              <a:solidFill>
                <a:schemeClr val="accent2"/>
              </a:solidFill>
            </a:endParaRPr>
          </a:p>
        </p:txBody>
      </p:sp>
      <p:sp>
        <p:nvSpPr>
          <p:cNvPr id="6" name="Content Placeholder 4"/>
          <p:cNvSpPr>
            <a:spLocks noGrp="1"/>
          </p:cNvSpPr>
          <p:nvPr>
            <p:ph idx="1"/>
          </p:nvPr>
        </p:nvSpPr>
        <p:spPr>
          <a:xfrm>
            <a:off x="481013" y="1433515"/>
            <a:ext cx="8761413" cy="4461258"/>
          </a:xfrm>
        </p:spPr>
        <p:txBody>
          <a:bodyPr/>
          <a:lstStyle/>
          <a:p>
            <a:endParaRPr lang="en-US" sz="2400" dirty="0" smtClean="0"/>
          </a:p>
          <a:p>
            <a:endParaRPr lang="en-US" sz="2400" dirty="0" smtClean="0"/>
          </a:p>
          <a:p>
            <a:endParaRPr lang="en-US" sz="2400" dirty="0" smtClean="0"/>
          </a:p>
          <a:p>
            <a:endParaRPr lang="en-US" sz="2400" dirty="0" smtClean="0"/>
          </a:p>
        </p:txBody>
      </p:sp>
      <p:sp>
        <p:nvSpPr>
          <p:cNvPr id="4"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t>Automate the browser from your tests</a:t>
            </a:r>
          </a:p>
          <a:p>
            <a:r>
              <a:rPr lang="en-US" sz="2400" dirty="0" smtClean="0"/>
              <a:t>Supports IE and </a:t>
            </a:r>
            <a:r>
              <a:rPr lang="en-US" sz="2400" dirty="0" err="1" smtClean="0"/>
              <a:t>FireFox</a:t>
            </a:r>
            <a:endParaRPr lang="en-US" sz="2400" dirty="0" smtClean="0"/>
          </a:p>
          <a:p>
            <a:r>
              <a:rPr lang="en-US" sz="2400" dirty="0" smtClean="0"/>
              <a:t>Allows you test</a:t>
            </a:r>
          </a:p>
          <a:p>
            <a:pPr lvl="1"/>
            <a:r>
              <a:rPr lang="en-US" sz="2100" dirty="0" smtClean="0"/>
              <a:t>Navigation</a:t>
            </a:r>
          </a:p>
          <a:p>
            <a:pPr lvl="1"/>
            <a:r>
              <a:rPr lang="en-US" sz="2100" dirty="0" smtClean="0"/>
              <a:t>Display logic (visible, </a:t>
            </a:r>
            <a:r>
              <a:rPr lang="en-US" sz="2100" dirty="0" err="1" smtClean="0"/>
              <a:t>etc</a:t>
            </a:r>
            <a:r>
              <a:rPr lang="en-US" sz="2100" dirty="0" smtClean="0"/>
              <a:t>)</a:t>
            </a:r>
          </a:p>
          <a:p>
            <a:pPr lvl="1"/>
            <a:r>
              <a:rPr lang="en-US" sz="2100" dirty="0" smtClean="0"/>
              <a:t>Dialogs</a:t>
            </a:r>
            <a:endParaRPr lang="en-US" sz="2100" dirty="0"/>
          </a:p>
          <a:p>
            <a:r>
              <a:rPr lang="en-US" sz="2400" dirty="0" smtClean="0"/>
              <a:t>Free</a:t>
            </a:r>
            <a:endParaRPr lang="en-US" sz="2100" dirty="0" smtClean="0"/>
          </a:p>
          <a:p>
            <a:pPr lvl="1"/>
            <a:endParaRPr lang="en-US" sz="2100" dirty="0" smtClean="0"/>
          </a:p>
          <a:p>
            <a:pPr lvl="1"/>
            <a:endParaRPr lang="en-US" sz="2100" dirty="0" smtClean="0"/>
          </a:p>
        </p:txBody>
      </p:sp>
    </p:spTree>
    <p:extLst>
      <p:ext uri="{BB962C8B-B14F-4D97-AF65-F5344CB8AC3E}">
        <p14:creationId xmlns:p14="http://schemas.microsoft.com/office/powerpoint/2010/main" val="1122483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Demo: WatiN</a:t>
            </a:r>
            <a:endParaRPr lang="en-US" dirty="0">
              <a:solidFill>
                <a:schemeClr val="accent2"/>
              </a:solidFill>
            </a:endParaRPr>
          </a:p>
        </p:txBody>
      </p:sp>
      <p:pic>
        <p:nvPicPr>
          <p:cNvPr id="307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769" y="1685923"/>
            <a:ext cx="52119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0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604191"/>
            <a:ext cx="8761413" cy="838200"/>
          </a:xfrm>
        </p:spPr>
        <p:txBody>
          <a:bodyPr/>
          <a:lstStyle/>
          <a:p>
            <a:r>
              <a:rPr lang="en-US" dirty="0" smtClean="0"/>
              <a:t>Slides and demos on GitHub</a:t>
            </a:r>
            <a:endParaRPr lang="en-US" dirty="0">
              <a:solidFill>
                <a:schemeClr val="accent2"/>
              </a:solidFill>
            </a:endParaRPr>
          </a:p>
        </p:txBody>
      </p:sp>
      <p:sp>
        <p:nvSpPr>
          <p:cNvPr id="6" name="Content Placeholder 4"/>
          <p:cNvSpPr>
            <a:spLocks noGrp="1"/>
          </p:cNvSpPr>
          <p:nvPr>
            <p:ph idx="1"/>
          </p:nvPr>
        </p:nvSpPr>
        <p:spPr>
          <a:xfrm>
            <a:off x="481013" y="1433515"/>
            <a:ext cx="8761413" cy="4461258"/>
          </a:xfrm>
        </p:spPr>
        <p:txBody>
          <a:bodyPr/>
          <a:lstStyle/>
          <a:p>
            <a:r>
              <a:rPr lang="en-US" sz="2400" dirty="0" smtClean="0">
                <a:hlinkClick r:id="rId3"/>
              </a:rPr>
              <a:t>http://www.github.com/kburnell/TestDrivingASP.NETMVC</a:t>
            </a:r>
            <a:endParaRPr lang="en-US" sz="2400" dirty="0" smtClean="0"/>
          </a:p>
          <a:p>
            <a:endParaRPr lang="en-US" sz="2400" dirty="0" smtClean="0"/>
          </a:p>
        </p:txBody>
      </p:sp>
      <p:pic>
        <p:nvPicPr>
          <p:cNvPr id="2" name="Picture 2" descr="https://github.com/github/media/blob/master/logos/github_logo_social_coding_outlined.png?raw=tr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0840" y="5168909"/>
            <a:ext cx="2016155" cy="895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077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604191"/>
            <a:ext cx="8761413" cy="838200"/>
          </a:xfrm>
        </p:spPr>
        <p:txBody>
          <a:bodyPr/>
          <a:lstStyle/>
          <a:p>
            <a:r>
              <a:rPr lang="en-US" dirty="0" smtClean="0"/>
              <a:t>Other Resources</a:t>
            </a:r>
            <a:endParaRPr lang="en-US" dirty="0">
              <a:solidFill>
                <a:schemeClr val="accent2"/>
              </a:solidFill>
            </a:endParaRPr>
          </a:p>
        </p:txBody>
      </p:sp>
      <p:sp>
        <p:nvSpPr>
          <p:cNvPr id="6" name="Content Placeholder 4"/>
          <p:cNvSpPr>
            <a:spLocks noGrp="1"/>
          </p:cNvSpPr>
          <p:nvPr>
            <p:ph idx="1"/>
          </p:nvPr>
        </p:nvSpPr>
        <p:spPr>
          <a:xfrm>
            <a:off x="481013" y="1433515"/>
            <a:ext cx="8761413" cy="4461258"/>
          </a:xfrm>
        </p:spPr>
        <p:txBody>
          <a:bodyPr/>
          <a:lstStyle/>
          <a:p>
            <a:r>
              <a:rPr lang="en-US" sz="2400" dirty="0" smtClean="0"/>
              <a:t>Test Driven Development: By Example (Kent Beck)</a:t>
            </a:r>
          </a:p>
          <a:p>
            <a:r>
              <a:rPr lang="en-US" sz="2400" dirty="0" smtClean="0"/>
              <a:t>The Art of Unit Testing (Roy </a:t>
            </a:r>
            <a:r>
              <a:rPr lang="en-US" sz="2400" dirty="0" err="1" smtClean="0"/>
              <a:t>Osherove</a:t>
            </a:r>
            <a:r>
              <a:rPr lang="en-US" sz="2400" dirty="0" smtClean="0"/>
              <a:t>)</a:t>
            </a:r>
          </a:p>
          <a:p>
            <a:r>
              <a:rPr lang="en-US" sz="2400" dirty="0" smtClean="0"/>
              <a:t>Roy </a:t>
            </a:r>
            <a:r>
              <a:rPr lang="en-US" sz="2400" dirty="0" err="1" smtClean="0"/>
              <a:t>Osherove’s</a:t>
            </a:r>
            <a:r>
              <a:rPr lang="en-US" sz="2400" dirty="0" smtClean="0"/>
              <a:t> Blog (</a:t>
            </a:r>
            <a:r>
              <a:rPr lang="en-US" sz="2400" dirty="0" smtClean="0">
                <a:hlinkClick r:id="rId3"/>
              </a:rPr>
              <a:t>http://www.osherove.com</a:t>
            </a:r>
            <a:r>
              <a:rPr lang="en-US" sz="2400" dirty="0" smtClean="0"/>
              <a:t>)</a:t>
            </a:r>
          </a:p>
          <a:p>
            <a:r>
              <a:rPr lang="en-US" sz="2400" dirty="0" smtClean="0"/>
              <a:t>My Website (</a:t>
            </a:r>
            <a:r>
              <a:rPr lang="en-US" sz="2400" dirty="0" smtClean="0">
                <a:hlinkClick r:id="rId4"/>
              </a:rPr>
              <a:t>http://www.dotnetdevdude.com</a:t>
            </a:r>
            <a:r>
              <a:rPr lang="en-US" sz="2400" dirty="0" smtClean="0"/>
              <a:t>)</a:t>
            </a:r>
          </a:p>
          <a:p>
            <a:r>
              <a:rPr lang="en-US" sz="2400" dirty="0" smtClean="0"/>
              <a:t>MSDN</a:t>
            </a:r>
            <a:r>
              <a:rPr lang="en-US" sz="2400" dirty="0"/>
              <a:t>: Test-Driving ASP.NET MVC (</a:t>
            </a:r>
            <a:r>
              <a:rPr lang="en-US" sz="2400" dirty="0">
                <a:hlinkClick r:id="rId5"/>
              </a:rPr>
              <a:t>http://</a:t>
            </a:r>
            <a:r>
              <a:rPr lang="en-US" sz="2400" dirty="0" smtClean="0">
                <a:hlinkClick r:id="rId5"/>
              </a:rPr>
              <a:t>bit.ly/MO0zXU</a:t>
            </a:r>
            <a:r>
              <a:rPr lang="en-US" sz="2400" dirty="0" smtClean="0"/>
              <a:t>) </a:t>
            </a:r>
          </a:p>
        </p:txBody>
      </p:sp>
    </p:spTree>
    <p:extLst>
      <p:ext uri="{BB962C8B-B14F-4D97-AF65-F5344CB8AC3E}">
        <p14:creationId xmlns:p14="http://schemas.microsoft.com/office/powerpoint/2010/main" val="1338483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Tools I Used and/or Talked About</a:t>
            </a:r>
            <a:endParaRPr lang="en-US" dirty="0">
              <a:solidFill>
                <a:schemeClr val="accent2"/>
              </a:solidFill>
            </a:endParaRPr>
          </a:p>
        </p:txBody>
      </p:sp>
      <p:sp>
        <p:nvSpPr>
          <p:cNvPr id="6" name="Content Placeholder 4"/>
          <p:cNvSpPr>
            <a:spLocks noGrp="1"/>
          </p:cNvSpPr>
          <p:nvPr>
            <p:ph idx="1"/>
          </p:nvPr>
        </p:nvSpPr>
        <p:spPr>
          <a:xfrm>
            <a:off x="481013" y="1433515"/>
            <a:ext cx="8761413" cy="4700955"/>
          </a:xfrm>
        </p:spPr>
        <p:txBody>
          <a:bodyPr/>
          <a:lstStyle/>
          <a:p>
            <a:r>
              <a:rPr lang="en-US" sz="2400" dirty="0" smtClean="0"/>
              <a:t>NuGet (</a:t>
            </a:r>
            <a:r>
              <a:rPr lang="en-US" sz="2000" dirty="0" smtClean="0">
                <a:hlinkClick r:id="rId3"/>
              </a:rPr>
              <a:t>http://www.nuget.org</a:t>
            </a:r>
            <a:r>
              <a:rPr lang="en-US" sz="2400" dirty="0" smtClean="0"/>
              <a:t>)</a:t>
            </a:r>
          </a:p>
          <a:p>
            <a:r>
              <a:rPr lang="en-US" sz="2400" dirty="0" err="1"/>
              <a:t>ReSharper</a:t>
            </a:r>
            <a:r>
              <a:rPr lang="en-US" sz="2800" dirty="0"/>
              <a:t> (</a:t>
            </a:r>
            <a:r>
              <a:rPr lang="en-US" sz="2000" dirty="0">
                <a:hlinkClick r:id="rId4"/>
              </a:rPr>
              <a:t>http://www.jetbrains.com/resharper</a:t>
            </a:r>
            <a:r>
              <a:rPr lang="en-US" sz="2000" dirty="0" smtClean="0">
                <a:hlinkClick r:id="rId4"/>
              </a:rPr>
              <a:t>/</a:t>
            </a:r>
            <a:r>
              <a:rPr lang="en-US" sz="2800" dirty="0" smtClean="0"/>
              <a:t>)</a:t>
            </a:r>
            <a:endParaRPr lang="en-US" sz="2400" dirty="0" smtClean="0"/>
          </a:p>
          <a:p>
            <a:r>
              <a:rPr lang="en-US" sz="2400" dirty="0" smtClean="0"/>
              <a:t>Should Assertion Library (</a:t>
            </a:r>
            <a:r>
              <a:rPr lang="en-US" sz="2000" dirty="0">
                <a:hlinkClick r:id="rId5"/>
              </a:rPr>
              <a:t>http://</a:t>
            </a:r>
            <a:r>
              <a:rPr lang="en-US" sz="2000" dirty="0" smtClean="0">
                <a:hlinkClick r:id="rId5"/>
              </a:rPr>
              <a:t>should.codeplex.com</a:t>
            </a:r>
            <a:r>
              <a:rPr lang="en-US" sz="2400" dirty="0" smtClean="0"/>
              <a:t>)</a:t>
            </a:r>
          </a:p>
          <a:p>
            <a:r>
              <a:rPr lang="en-US" sz="2400" dirty="0" smtClean="0"/>
              <a:t>RhinoMocks (</a:t>
            </a:r>
            <a:r>
              <a:rPr lang="en-US" sz="2000" dirty="0">
                <a:hlinkClick r:id="rId6"/>
              </a:rPr>
              <a:t>http://</a:t>
            </a:r>
            <a:r>
              <a:rPr lang="en-US" sz="2000" dirty="0" smtClean="0">
                <a:hlinkClick r:id="rId6"/>
              </a:rPr>
              <a:t>hibernatingrhinos.com/open-source/rhino-mocks</a:t>
            </a:r>
            <a:endParaRPr lang="en-US" sz="2400" dirty="0" smtClean="0"/>
          </a:p>
          <a:p>
            <a:r>
              <a:rPr lang="en-US" sz="2400" dirty="0" smtClean="0"/>
              <a:t>StructureMap (</a:t>
            </a:r>
            <a:r>
              <a:rPr lang="en-US" sz="2000" dirty="0" smtClean="0">
                <a:hlinkClick r:id="rId7"/>
              </a:rPr>
              <a:t>http://www.structuremap.net</a:t>
            </a:r>
            <a:r>
              <a:rPr lang="en-US" sz="2000" dirty="0" smtClean="0"/>
              <a:t>)</a:t>
            </a:r>
          </a:p>
          <a:p>
            <a:r>
              <a:rPr lang="en-US" sz="2400" dirty="0" err="1" smtClean="0"/>
              <a:t>MvcContrib</a:t>
            </a:r>
            <a:r>
              <a:rPr lang="en-US" sz="2400" dirty="0" smtClean="0"/>
              <a:t> (</a:t>
            </a:r>
            <a:r>
              <a:rPr lang="en-US" sz="2000" dirty="0">
                <a:hlinkClick r:id="rId8"/>
              </a:rPr>
              <a:t>http://mvccontrib.codeplex.com</a:t>
            </a:r>
            <a:r>
              <a:rPr lang="en-US" sz="2000" dirty="0" smtClean="0">
                <a:hlinkClick r:id="rId8"/>
              </a:rPr>
              <a:t>/</a:t>
            </a:r>
            <a:r>
              <a:rPr lang="en-US" sz="2000" dirty="0" smtClean="0"/>
              <a:t>)</a:t>
            </a:r>
          </a:p>
          <a:p>
            <a:r>
              <a:rPr lang="en-US" sz="2400" dirty="0" smtClean="0"/>
              <a:t>WatiN (</a:t>
            </a:r>
            <a:r>
              <a:rPr lang="en-US" sz="2000" dirty="0" smtClean="0">
                <a:hlinkClick r:id="rId9"/>
              </a:rPr>
              <a:t>http://www.watin.org</a:t>
            </a:r>
            <a:r>
              <a:rPr lang="en-US" sz="2000" dirty="0" smtClean="0"/>
              <a:t>)</a:t>
            </a:r>
            <a:endParaRPr lang="en-US" sz="2000" dirty="0"/>
          </a:p>
          <a:p>
            <a:pPr marL="0" indent="0">
              <a:buNone/>
            </a:pPr>
            <a:endParaRPr lang="en-US" sz="2000" dirty="0" smtClean="0"/>
          </a:p>
          <a:p>
            <a:endParaRPr lang="en-US" sz="2000" dirty="0"/>
          </a:p>
          <a:p>
            <a:endParaRPr lang="en-US" sz="2000" dirty="0" smtClean="0"/>
          </a:p>
        </p:txBody>
      </p:sp>
    </p:spTree>
    <p:extLst>
      <p:ext uri="{BB962C8B-B14F-4D97-AF65-F5344CB8AC3E}">
        <p14:creationId xmlns:p14="http://schemas.microsoft.com/office/powerpoint/2010/main" val="1993966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smtClean="0">
                <a:solidFill>
                  <a:srgbClr val="000000"/>
                </a:solidFill>
              </a:rPr>
              <a:t>What is and what is not test-driven development</a:t>
            </a:r>
          </a:p>
          <a:p>
            <a:r>
              <a:rPr lang="en-US" sz="2400" kern="0" dirty="0" smtClean="0">
                <a:solidFill>
                  <a:srgbClr val="000000"/>
                </a:solidFill>
              </a:rPr>
              <a:t>Unit testing</a:t>
            </a:r>
          </a:p>
          <a:p>
            <a:pPr lvl="0"/>
            <a:r>
              <a:rPr lang="en-US" sz="2400" kern="0" dirty="0" smtClean="0">
                <a:solidFill>
                  <a:srgbClr val="000000"/>
                </a:solidFill>
              </a:rPr>
              <a:t>Concepts </a:t>
            </a:r>
            <a:r>
              <a:rPr lang="en-US" sz="2400" kern="0" dirty="0">
                <a:solidFill>
                  <a:srgbClr val="000000"/>
                </a:solidFill>
              </a:rPr>
              <a:t>and </a:t>
            </a:r>
            <a:r>
              <a:rPr lang="en-US" sz="2400" kern="0" dirty="0" smtClean="0">
                <a:solidFill>
                  <a:srgbClr val="000000"/>
                </a:solidFill>
              </a:rPr>
              <a:t>strategies you </a:t>
            </a:r>
            <a:r>
              <a:rPr lang="en-US" sz="2400" kern="0" dirty="0">
                <a:solidFill>
                  <a:srgbClr val="000000"/>
                </a:solidFill>
              </a:rPr>
              <a:t>n</a:t>
            </a:r>
            <a:r>
              <a:rPr lang="en-US" sz="2400" kern="0" dirty="0" smtClean="0">
                <a:solidFill>
                  <a:srgbClr val="000000"/>
                </a:solidFill>
              </a:rPr>
              <a:t>eed </a:t>
            </a:r>
            <a:r>
              <a:rPr lang="en-US" sz="2400" kern="0" dirty="0">
                <a:solidFill>
                  <a:srgbClr val="000000"/>
                </a:solidFill>
              </a:rPr>
              <a:t>to k</a:t>
            </a:r>
            <a:r>
              <a:rPr lang="en-US" sz="2400" kern="0" dirty="0" smtClean="0">
                <a:solidFill>
                  <a:srgbClr val="000000"/>
                </a:solidFill>
              </a:rPr>
              <a:t>now</a:t>
            </a:r>
          </a:p>
          <a:p>
            <a:pPr lvl="0"/>
            <a:r>
              <a:rPr lang="en-US" sz="2400" kern="0" dirty="0" smtClean="0">
                <a:solidFill>
                  <a:srgbClr val="000000"/>
                </a:solidFill>
              </a:rPr>
              <a:t>Laying out and naming your stuff</a:t>
            </a:r>
          </a:p>
          <a:p>
            <a:pPr lvl="0"/>
            <a:r>
              <a:rPr lang="en-US" sz="2400" kern="0" dirty="0" smtClean="0">
                <a:solidFill>
                  <a:srgbClr val="000000"/>
                </a:solidFill>
              </a:rPr>
              <a:t>DI/</a:t>
            </a:r>
            <a:r>
              <a:rPr lang="en-US" sz="2400" kern="0" dirty="0" err="1" smtClean="0">
                <a:solidFill>
                  <a:srgbClr val="000000"/>
                </a:solidFill>
              </a:rPr>
              <a:t>IoC</a:t>
            </a:r>
            <a:r>
              <a:rPr lang="en-US" sz="2400" kern="0" dirty="0" smtClean="0">
                <a:solidFill>
                  <a:srgbClr val="000000"/>
                </a:solidFill>
              </a:rPr>
              <a:t> and Test Dummies</a:t>
            </a:r>
          </a:p>
          <a:p>
            <a:pPr lvl="0"/>
            <a:r>
              <a:rPr lang="en-US" sz="2400" kern="0" dirty="0" smtClean="0">
                <a:solidFill>
                  <a:srgbClr val="000000"/>
                </a:solidFill>
              </a:rPr>
              <a:t>MVC</a:t>
            </a:r>
          </a:p>
          <a:p>
            <a:pPr lvl="0"/>
            <a:r>
              <a:rPr lang="en-US" sz="2400" kern="0" dirty="0" smtClean="0">
                <a:solidFill>
                  <a:srgbClr val="000000"/>
                </a:solidFill>
              </a:rPr>
              <a:t>Routing: What it is and how to test it</a:t>
            </a:r>
          </a:p>
          <a:p>
            <a:pPr lvl="0"/>
            <a:r>
              <a:rPr lang="en-US" sz="2400" kern="0" dirty="0" smtClean="0">
                <a:solidFill>
                  <a:srgbClr val="000000"/>
                </a:solidFill>
              </a:rPr>
              <a:t>Controllers: Isolating and testing</a:t>
            </a:r>
          </a:p>
          <a:p>
            <a:pPr lvl="0"/>
            <a:r>
              <a:rPr lang="en-US" sz="2400" kern="0" dirty="0" smtClean="0">
                <a:solidFill>
                  <a:srgbClr val="000000"/>
                </a:solidFill>
              </a:rPr>
              <a:t>Automated UI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14" y="981075"/>
            <a:ext cx="7720012"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17427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557213" y="2630488"/>
            <a:ext cx="8245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l"/>
            <a:r>
              <a:rPr lang="en-US" sz="3200" dirty="0">
                <a:latin typeface="+mn-lt"/>
              </a:rPr>
              <a:t>Twitter</a:t>
            </a:r>
            <a:r>
              <a:rPr lang="en-US" sz="3200" dirty="0" smtClean="0">
                <a:latin typeface="+mn-lt"/>
              </a:rPr>
              <a:t>:		@</a:t>
            </a:r>
            <a:r>
              <a:rPr lang="en-US" sz="3200" dirty="0" err="1">
                <a:latin typeface="+mn-lt"/>
              </a:rPr>
              <a:t>keburnell</a:t>
            </a:r>
            <a:endParaRPr lang="en-US" sz="3200" dirty="0">
              <a:latin typeface="+mn-lt"/>
            </a:endParaRPr>
          </a:p>
        </p:txBody>
      </p:sp>
      <p:sp>
        <p:nvSpPr>
          <p:cNvPr id="4" name="TextBox 5"/>
          <p:cNvSpPr txBox="1">
            <a:spLocks noChangeArrowheads="1"/>
          </p:cNvSpPr>
          <p:nvPr/>
        </p:nvSpPr>
        <p:spPr bwMode="auto">
          <a:xfrm>
            <a:off x="557213" y="3654425"/>
            <a:ext cx="8245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l"/>
            <a:r>
              <a:rPr lang="en-US" sz="3200" dirty="0">
                <a:latin typeface="+mn-lt"/>
              </a:rPr>
              <a:t>Blog:          </a:t>
            </a:r>
            <a:r>
              <a:rPr lang="en-US" sz="3200" dirty="0" smtClean="0">
                <a:latin typeface="+mn-lt"/>
              </a:rPr>
              <a:t>	DotNetDevDude.com</a:t>
            </a:r>
            <a:endParaRPr lang="en-US" sz="3200" dirty="0">
              <a:latin typeface="+mn-lt"/>
            </a:endParaRPr>
          </a:p>
        </p:txBody>
      </p:sp>
      <p:sp>
        <p:nvSpPr>
          <p:cNvPr id="5" name="TextBox 5"/>
          <p:cNvSpPr txBox="1">
            <a:spLocks noChangeArrowheads="1"/>
          </p:cNvSpPr>
          <p:nvPr/>
        </p:nvSpPr>
        <p:spPr bwMode="auto">
          <a:xfrm>
            <a:off x="557213" y="4679950"/>
            <a:ext cx="8245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l"/>
            <a:r>
              <a:rPr lang="en-US" sz="3200" dirty="0">
                <a:latin typeface="+mn-lt"/>
              </a:rPr>
              <a:t>Email:   </a:t>
            </a:r>
            <a:r>
              <a:rPr lang="en-US" sz="3200" dirty="0" smtClean="0">
                <a:latin typeface="+mn-lt"/>
              </a:rPr>
              <a:t>		keith@DotNetDevDude.com</a:t>
            </a:r>
            <a:endParaRPr lang="en-US" sz="3200" dirty="0">
              <a:latin typeface="+mn-lt"/>
            </a:endParaRPr>
          </a:p>
        </p:txBody>
      </p:sp>
      <p:sp>
        <p:nvSpPr>
          <p:cNvPr id="6" name="TextBox 1"/>
          <p:cNvSpPr txBox="1">
            <a:spLocks noChangeArrowheads="1"/>
          </p:cNvSpPr>
          <p:nvPr/>
        </p:nvSpPr>
        <p:spPr bwMode="auto">
          <a:xfrm>
            <a:off x="557213" y="595313"/>
            <a:ext cx="82454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ctr">
              <a:defRPr/>
            </a:pPr>
            <a:r>
              <a:rPr lang="en-US" sz="4800" u="sng" dirty="0" smtClean="0">
                <a:latin typeface="+mn-lt"/>
              </a:rPr>
              <a:t>Thank You!</a:t>
            </a:r>
          </a:p>
          <a:p>
            <a:pPr algn="ctr">
              <a:defRPr/>
            </a:pPr>
            <a:r>
              <a:rPr lang="en-US" sz="4000" dirty="0" smtClean="0">
                <a:solidFill>
                  <a:schemeClr val="accent4">
                    <a:lumMod val="90000"/>
                  </a:schemeClr>
                </a:solidFill>
                <a:latin typeface="+mn-lt"/>
              </a:rPr>
              <a:t>Questions?</a:t>
            </a:r>
          </a:p>
        </p:txBody>
      </p:sp>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197088" y="1400175"/>
            <a:ext cx="7369175" cy="941388"/>
          </a:xfrm>
        </p:spPr>
        <p:txBody>
          <a:bodyPr/>
          <a:lstStyle/>
          <a:p>
            <a:pPr algn="ctr">
              <a:defRPr/>
            </a:pPr>
            <a:r>
              <a:rPr lang="en-US" sz="5400" dirty="0" smtClean="0"/>
              <a:t>Do I Really Need To Be Doing Test-driven Development?</a:t>
            </a:r>
          </a:p>
        </p:txBody>
      </p:sp>
      <p:pic>
        <p:nvPicPr>
          <p:cNvPr id="7170"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560" y="3230629"/>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reformimmigrationforamerica.org/blog/wp-content/uploads/popqui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859" y="1358266"/>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35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488" y="1560513"/>
            <a:ext cx="2828925"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have to deal with </a:t>
            </a:r>
            <a:r>
              <a:rPr lang="en-US" b="1" dirty="0">
                <a:sym typeface="Wingdings" pitchFamily="2" charset="2"/>
              </a:rPr>
              <a:t>Spaghetti Code?</a:t>
            </a:r>
          </a:p>
        </p:txBody>
      </p:sp>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066" y="1885950"/>
            <a:ext cx="7224319" cy="22463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a:t>
            </a:r>
            <a:r>
              <a:rPr lang="en-US" dirty="0" smtClean="0">
                <a:sym typeface="Wingdings" pitchFamily="2" charset="2"/>
              </a:rPr>
              <a:t>inherit </a:t>
            </a:r>
            <a:r>
              <a:rPr lang="en-US" b="1" dirty="0" smtClean="0">
                <a:sym typeface="Wingdings" pitchFamily="2" charset="2"/>
              </a:rPr>
              <a:t>Legacy Code?</a:t>
            </a:r>
            <a:endParaRPr lang="en-US" b="1" dirty="0">
              <a:sym typeface="Wingdings" pitchFamily="2" charset="2"/>
            </a:endParaRPr>
          </a:p>
        </p:txBody>
      </p:sp>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81025" y="5324475"/>
            <a:ext cx="8620125" cy="739775"/>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lgn="ctr">
              <a:buNone/>
            </a:pPr>
            <a:endParaRPr lang="en-US" dirty="0" smtClean="0">
              <a:sym typeface="Wingdings" pitchFamily="2" charset="2"/>
            </a:endParaRPr>
          </a:p>
        </p:txBody>
      </p:sp>
      <p:pic>
        <p:nvPicPr>
          <p:cNvPr id="6146"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828" y="1962150"/>
            <a:ext cx="2742795" cy="24431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a:xfrm>
            <a:off x="571500" y="685800"/>
            <a:ext cx="8534399" cy="941388"/>
          </a:xfrm>
        </p:spPr>
        <p:txBody>
          <a:bodyPr/>
          <a:lstStyle/>
          <a:p>
            <a:r>
              <a:rPr lang="en-US" dirty="0" smtClean="0">
                <a:sym typeface="Wingdings" pitchFamily="2" charset="2"/>
              </a:rPr>
              <a:t>Ever scared to make changes?</a:t>
            </a:r>
            <a:r>
              <a:rPr lang="en-US" dirty="0">
                <a:sym typeface="Wingdings" pitchFamily="2" charset="2"/>
              </a:rPr>
              <a:t/>
            </a:r>
            <a:br>
              <a:rPr lang="en-US" dirty="0">
                <a:sym typeface="Wingdings" pitchFamily="2" charset="2"/>
              </a:rPr>
            </a:br>
            <a:endParaRPr lang="en-US" b="1" dirty="0">
              <a:sym typeface="Wingdings" pitchFamily="2" charset="2"/>
            </a:endParaRPr>
          </a:p>
        </p:txBody>
      </p:sp>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77370" y="466725"/>
            <a:ext cx="9463314" cy="941388"/>
          </a:xfrm>
        </p:spPr>
        <p:txBody>
          <a:bodyPr/>
          <a:lstStyle/>
          <a:p>
            <a:pPr>
              <a:defRPr/>
            </a:pPr>
            <a:r>
              <a:rPr lang="en-US" dirty="0" smtClean="0"/>
              <a:t>If you answered yes to any of those questions</a:t>
            </a:r>
          </a:p>
        </p:txBody>
      </p:sp>
      <p:pic>
        <p:nvPicPr>
          <p:cNvPr id="8194" name="Picture 2" descr="http://2.bp.blogspot.com/-E8tq-cNBWoo/TwHfcugvg6I/AAAAAAAAAnM/q0qQFD-ewy0/s1600/y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626" y="1935162"/>
            <a:ext cx="4267200" cy="32004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bwMode="auto">
          <a:xfrm>
            <a:off x="529770" y="5135563"/>
            <a:ext cx="8672287"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smtClean="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KB_SkylineTemplate">
  <a:themeElements>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kylin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kylin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kylin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kylin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kylin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kylin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kylin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kylin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kylin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kylin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kylin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kylin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Props1.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2.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4.xml><?xml version="1.0" encoding="utf-8"?>
<ds:datastoreItem xmlns:ds="http://schemas.openxmlformats.org/officeDocument/2006/customXml" ds:itemID="{9F5040E5-4564-49C1-9147-56F1700A1C56}">
  <ds:schemaRefs>
    <ds:schemaRef ds:uri="http://schemas.microsoft.com/office/2006/documentManagement/types"/>
    <ds:schemaRef ds:uri="http://www.w3.org/XML/1998/namespace"/>
    <ds:schemaRef ds:uri="1e37aee8-73ad-441e-bced-8b530ad9291b"/>
    <ds:schemaRef ds:uri="http://purl.org/dc/elements/1.1/"/>
    <ds:schemaRef ds:uri="http://schemas.microsoft.com/office/2006/metadata/properties"/>
    <ds:schemaRef ds:uri="http://schemas.microsoft.com/office/infopath/2007/PartnerControls"/>
    <ds:schemaRef ds:uri="http://purl.org/dc/dcmitype/"/>
    <ds:schemaRef ds:uri="http://purl.org/dc/terms/"/>
    <ds:schemaRef ds:uri="52ad97b0-86c1-49b5-b544-c488bf38e7c0"/>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KB_SkylineTemplate</Template>
  <TotalTime>8865</TotalTime>
  <Words>2156</Words>
  <Application>Microsoft Office PowerPoint</Application>
  <PresentationFormat>Custom</PresentationFormat>
  <Paragraphs>450</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KB_SkylineTemplate</vt:lpstr>
      <vt:lpstr>PowerPoint Presentation</vt:lpstr>
      <vt:lpstr>Little about me</vt:lpstr>
      <vt:lpstr>What’s on Tap</vt:lpstr>
      <vt:lpstr>Do I Really Need To Be Doing Test-driven Development?</vt:lpstr>
      <vt:lpstr>PowerPoint Presentation</vt:lpstr>
      <vt:lpstr>Ever have to deal with Spaghetti Code?</vt:lpstr>
      <vt:lpstr>Ever inherit Legacy Code?</vt:lpstr>
      <vt:lpstr>Ever scared to make changes? </vt:lpstr>
      <vt:lpstr>If you answered yes to any of those questions</vt:lpstr>
      <vt:lpstr>PowerPoint Presentation</vt:lpstr>
      <vt:lpstr>Types of testing that are not keys to test-driven development</vt:lpstr>
      <vt:lpstr>What is Test-driven Development?</vt:lpstr>
      <vt:lpstr>Unit Testing: Key to TDD</vt:lpstr>
      <vt:lpstr>What makes a good Unit Test?</vt:lpstr>
      <vt:lpstr>Concepts and Stuff</vt:lpstr>
      <vt:lpstr>Example Solution Layout</vt:lpstr>
      <vt:lpstr>Naming Your Tests</vt:lpstr>
      <vt:lpstr>PowerPoint Presentation</vt:lpstr>
      <vt:lpstr>Created with Best Practices in Mind</vt:lpstr>
      <vt:lpstr>PowerPoint Presentation</vt:lpstr>
      <vt:lpstr>PowerPoint Presentation</vt:lpstr>
      <vt:lpstr>PowerPoint Presentation</vt:lpstr>
      <vt:lpstr>PowerPoint Presentation</vt:lpstr>
      <vt:lpstr>PowerPoint Presentation</vt:lpstr>
      <vt:lpstr>WatiN: Automated UI Testing</vt:lpstr>
      <vt:lpstr>PowerPoint Presentation</vt:lpstr>
      <vt:lpstr>Slides and demos on GitHub</vt:lpstr>
      <vt:lpstr>Other Resources</vt:lpstr>
      <vt:lpstr>Tools I Used and/or Talked About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kburnell</cp:lastModifiedBy>
  <cp:revision>307</cp:revision>
  <dcterms:created xsi:type="dcterms:W3CDTF">2012-04-03T13:40:37Z</dcterms:created>
  <dcterms:modified xsi:type="dcterms:W3CDTF">2012-07-12T02:10:21Z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