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5"/>
  </p:sldMasterIdLst>
  <p:notesMasterIdLst>
    <p:notesMasterId r:id="rId9"/>
  </p:notesMasterIdLst>
  <p:handoutMasterIdLst>
    <p:handoutMasterId r:id="rId10"/>
  </p:handoutMasterIdLst>
  <p:sldIdLst>
    <p:sldId id="367" r:id="rId6"/>
    <p:sldId id="363" r:id="rId7"/>
    <p:sldId id="360" r:id="rId8"/>
  </p:sldIdLst>
  <p:sldSz cx="9753600" cy="7315200"/>
  <p:notesSz cx="7053263" cy="93932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9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9CAFC6"/>
    <a:srgbClr val="C4D270"/>
    <a:srgbClr val="A3A151"/>
    <a:srgbClr val="DDDDDD"/>
    <a:srgbClr val="0033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inimized">
    <p:restoredLeft sz="16771" autoAdjust="0"/>
    <p:restoredTop sz="24257" autoAdjust="0"/>
  </p:normalViewPr>
  <p:slideViewPr>
    <p:cSldViewPr snapToGrid="0">
      <p:cViewPr varScale="1">
        <p:scale>
          <a:sx n="20" d="100"/>
          <a:sy n="20" d="100"/>
        </p:scale>
        <p:origin x="3158" y="29"/>
      </p:cViewPr>
      <p:guideLst>
        <p:guide orient="horz" pos="2304"/>
        <p:guide pos="29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588" y="-108"/>
      </p:cViewPr>
      <p:guideLst>
        <p:guide orient="horz" pos="2959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>
            <a:lvl1pPr algn="l" defTabSz="93978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614" y="0"/>
            <a:ext cx="3057053" cy="46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69" tIns="46985" rIns="93969" bIns="46985" numCol="1" anchor="t" anchorCtr="0" compatLnSpc="1">
            <a:prstTxWarp prst="textNoShape">
              <a:avLst/>
            </a:prstTxWarp>
          </a:bodyPr>
          <a:lstStyle>
            <a:lvl1pPr defTabSz="93978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1651"/>
            <a:ext cx="3057053" cy="46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69" tIns="46985" rIns="93969" bIns="46985" numCol="1" anchor="b" anchorCtr="0" compatLnSpc="1">
            <a:prstTxWarp prst="textNoShape">
              <a:avLst/>
            </a:prstTxWarp>
          </a:bodyPr>
          <a:lstStyle>
            <a:lvl1pPr algn="l" defTabSz="93978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614" y="8921651"/>
            <a:ext cx="3057053" cy="46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69" tIns="46985" rIns="93969" bIns="46985" numCol="1" anchor="b" anchorCtr="0" compatLnSpc="1">
            <a:prstTxWarp prst="textNoShape">
              <a:avLst/>
            </a:prstTxWarp>
          </a:bodyPr>
          <a:lstStyle>
            <a:lvl1pPr defTabSz="939784">
              <a:defRPr sz="1200"/>
            </a:lvl1pPr>
          </a:lstStyle>
          <a:p>
            <a:pPr>
              <a:defRPr/>
            </a:pPr>
            <a:fld id="{F9664CAC-B6A8-4CF1-BC8F-EDE66113B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7053" cy="46998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4614" y="0"/>
            <a:ext cx="3057053" cy="46998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200"/>
            </a:lvl1pPr>
          </a:lstStyle>
          <a:p>
            <a:pPr>
              <a:defRPr/>
            </a:pPr>
            <a:fld id="{519A8AA2-1969-4296-A068-C5F6397455A5}" type="datetimeFigureOut">
              <a:rPr lang="en-US"/>
              <a:pPr>
                <a:defRPr/>
              </a:pPr>
              <a:t>4/26/2013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704850"/>
            <a:ext cx="4694237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7" tIns="46109" rIns="92217" bIns="4610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965" y="4462430"/>
            <a:ext cx="5641333" cy="4226637"/>
          </a:xfrm>
          <a:prstGeom prst="rect">
            <a:avLst/>
          </a:prstGeom>
        </p:spPr>
        <p:txBody>
          <a:bodyPr vert="horz" lIns="92217" tIns="46109" rIns="92217" bIns="4610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651"/>
            <a:ext cx="3057053" cy="469983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4614" y="8921651"/>
            <a:ext cx="3057053" cy="469983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200"/>
            </a:lvl1pPr>
          </a:lstStyle>
          <a:p>
            <a:pPr>
              <a:defRPr/>
            </a:pPr>
            <a:fld id="{435EF03A-B859-44C7-8AC3-14880B2F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79513" y="704850"/>
            <a:ext cx="4694237" cy="35210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32500" lnSpcReduction="20000"/>
          </a:bodyPr>
          <a:lstStyle/>
          <a:p>
            <a:r>
              <a:rPr lang="en-US" sz="2000" b="1" dirty="0"/>
              <a:t>*** Start by F5’ing and showing what application does</a:t>
            </a:r>
          </a:p>
          <a:p>
            <a:pPr marL="345815" indent="-345815">
              <a:buFont typeface="Arial" pitchFamily="34" charset="0"/>
              <a:buAutoNum type="arabicPeriod"/>
            </a:pPr>
            <a:endParaRPr lang="en-US" sz="2000" b="1" i="1" dirty="0"/>
          </a:p>
          <a:p>
            <a:pPr marL="345815" indent="-345815">
              <a:buFont typeface="Arial" pitchFamily="34" charset="0"/>
              <a:buAutoNum type="arabicPeriod"/>
            </a:pPr>
            <a:endParaRPr lang="en-US" sz="2000" b="1" i="1" dirty="0"/>
          </a:p>
          <a:p>
            <a:pPr marL="345815" indent="-345815">
              <a:buFont typeface="Arial" pitchFamily="34" charset="0"/>
              <a:buAutoNum type="arabicPeriod"/>
            </a:pPr>
            <a:r>
              <a:rPr lang="en-US" sz="2000" b="1" i="1" dirty="0"/>
              <a:t>Isolating your routes</a:t>
            </a:r>
          </a:p>
          <a:p>
            <a:pPr marL="806901" lvl="1" indent="-345815">
              <a:buFont typeface="Arial" pitchFamily="34" charset="0"/>
              <a:buAutoNum type="arabicPeriod"/>
            </a:pPr>
            <a:r>
              <a:rPr lang="en-US" sz="2000" dirty="0"/>
              <a:t>Pull up Global.asax.cx– this has changed a bit since MVC3 where the routes used to be defined directly here, but now we have a new class named “</a:t>
            </a:r>
            <a:r>
              <a:rPr lang="en-US" sz="2000" dirty="0" err="1"/>
              <a:t>RouteConfig</a:t>
            </a:r>
            <a:r>
              <a:rPr lang="en-US" sz="2000" dirty="0"/>
              <a:t>” that that handles registering the routes.	</a:t>
            </a:r>
          </a:p>
          <a:p>
            <a:pPr marL="806901" lvl="1" indent="-345815">
              <a:buFont typeface="Arial" pitchFamily="34" charset="0"/>
              <a:buAutoNum type="arabicPeriod"/>
            </a:pPr>
            <a:r>
              <a:rPr lang="en-US" sz="2000" dirty="0"/>
              <a:t>Out of the box the Routes are defined directly in the </a:t>
            </a:r>
            <a:r>
              <a:rPr lang="en-US" sz="2000" dirty="0" err="1"/>
              <a:t>RegisterRoutes</a:t>
            </a:r>
            <a:r>
              <a:rPr lang="en-US" sz="2000" dirty="0"/>
              <a:t> method. </a:t>
            </a:r>
          </a:p>
          <a:p>
            <a:pPr marL="1210351" lvl="2" indent="-288179">
              <a:buFontTx/>
              <a:buChar char="-"/>
            </a:pPr>
            <a:r>
              <a:rPr lang="en-US" sz="2000" dirty="0"/>
              <a:t>Now I could still test my routes in my unit tests by creating a new collection of routes and adding the same routes I have created here</a:t>
            </a:r>
          </a:p>
          <a:p>
            <a:pPr marL="1210351" lvl="2" indent="-288179">
              <a:buFontTx/>
              <a:buChar char="-"/>
            </a:pPr>
            <a:r>
              <a:rPr lang="en-US" sz="2000" dirty="0"/>
              <a:t>But that is duplication of work and in the end I am not 100% certain that I am testing the same routes</a:t>
            </a:r>
          </a:p>
          <a:p>
            <a:pPr marL="1210351" lvl="2" indent="-288179">
              <a:buFontTx/>
              <a:buChar char="-"/>
            </a:pPr>
            <a:r>
              <a:rPr lang="en-US" sz="2000" dirty="0"/>
              <a:t>And since the order of routes make a huge difference, most specific first and general last, I want to make sure that I am testing exactly what will be used</a:t>
            </a:r>
          </a:p>
          <a:p>
            <a:pPr marL="922172" lvl="2"/>
            <a:endParaRPr lang="en-US" sz="2000" dirty="0"/>
          </a:p>
          <a:p>
            <a:pPr marL="806901" lvl="1" indent="-345815">
              <a:buFont typeface="Arial" pitchFamily="34" charset="0"/>
              <a:buAutoNum type="arabicPeriod"/>
            </a:pPr>
            <a:r>
              <a:rPr lang="en-US" sz="2000" b="1" dirty="0"/>
              <a:t>[Show </a:t>
            </a:r>
            <a:r>
              <a:rPr lang="en-US" sz="2000" b="1" dirty="0" err="1"/>
              <a:t>RouteProvider</a:t>
            </a:r>
            <a:r>
              <a:rPr lang="en-US" sz="2000" b="1" dirty="0"/>
              <a:t>] </a:t>
            </a:r>
          </a:p>
          <a:p>
            <a:pPr marL="1267987" lvl="2" indent="-345815">
              <a:buFont typeface="Arial" pitchFamily="34" charset="0"/>
              <a:buAutoNum type="arabicPeriod"/>
            </a:pPr>
            <a:r>
              <a:rPr lang="en-US" sz="2000" dirty="0"/>
              <a:t>So, I created an abstraction on top of this to allow me use the same routes in my tests that I use in my app</a:t>
            </a:r>
          </a:p>
          <a:p>
            <a:pPr marL="1267987" lvl="2" indent="-345815">
              <a:buFont typeface="Arial" charset="0"/>
              <a:buAutoNum type="arabicPeriod" startAt="2"/>
            </a:pPr>
            <a:r>
              <a:rPr lang="en-US" sz="2000" dirty="0"/>
              <a:t>Otherwise if I was registering my routes the way it is done out of the box I would not be able to use the same implementation in my tests</a:t>
            </a:r>
          </a:p>
          <a:p>
            <a:pPr marL="922172" lvl="2"/>
            <a:endParaRPr lang="en-US" sz="2000" dirty="0"/>
          </a:p>
          <a:p>
            <a:pPr marL="806901" lvl="1" indent="-345815">
              <a:buFont typeface="Arial" charset="0"/>
              <a:buAutoNum type="arabicPeriod" startAt="4"/>
            </a:pPr>
            <a:r>
              <a:rPr lang="en-US" sz="2000" dirty="0"/>
              <a:t>Go back to </a:t>
            </a:r>
            <a:r>
              <a:rPr lang="en-US" sz="2000" dirty="0" err="1"/>
              <a:t>RouteConfig</a:t>
            </a:r>
            <a:endParaRPr lang="en-US" sz="2000" dirty="0"/>
          </a:p>
          <a:p>
            <a:pPr marL="1210351" lvl="2" indent="-288179">
              <a:buFont typeface="Arial" panose="020B0604020202020204" pitchFamily="34" charset="0"/>
              <a:buChar char="•"/>
            </a:pPr>
            <a:r>
              <a:rPr lang="en-US" sz="2000" dirty="0"/>
              <a:t>Select contents of “</a:t>
            </a:r>
            <a:r>
              <a:rPr lang="en-US" sz="2000" b="1" dirty="0" err="1"/>
              <a:t>RegisterRoutes</a:t>
            </a:r>
            <a:r>
              <a:rPr lang="en-US" sz="2000" b="1" dirty="0"/>
              <a:t>” </a:t>
            </a:r>
            <a:r>
              <a:rPr lang="en-US" sz="2000" dirty="0"/>
              <a:t>and type </a:t>
            </a:r>
            <a:r>
              <a:rPr lang="en-US" sz="2000" b="1" dirty="0"/>
              <a:t>tddmvc1[tab]</a:t>
            </a:r>
          </a:p>
          <a:p>
            <a:pPr marL="1210351" lvl="2" indent="-288179">
              <a:buFont typeface="Arial" panose="020B0604020202020204" pitchFamily="34" charset="0"/>
              <a:buChar char="•"/>
            </a:pPr>
            <a:r>
              <a:rPr lang="en-US" sz="2000" dirty="0"/>
              <a:t>So here I have replaced the out of the box registration with my abstraction</a:t>
            </a:r>
          </a:p>
          <a:p>
            <a:pPr marL="922172" lvl="2"/>
            <a:endParaRPr lang="en-US" sz="2000" dirty="0"/>
          </a:p>
          <a:p>
            <a:pPr marL="806901" lvl="1" indent="-345815">
              <a:buFont typeface="Arial" charset="0"/>
              <a:buAutoNum type="arabicPeriod" startAt="4"/>
            </a:pPr>
            <a:r>
              <a:rPr lang="en-US" sz="2000" dirty="0"/>
              <a:t>Open </a:t>
            </a:r>
            <a:r>
              <a:rPr lang="en-US" sz="2000" dirty="0" err="1"/>
              <a:t>RouteTester</a:t>
            </a:r>
            <a:endParaRPr lang="en-US" sz="2000" dirty="0"/>
          </a:p>
          <a:p>
            <a:pPr marL="1210351" lvl="2" indent="-288179">
              <a:buFontTx/>
              <a:buChar char="-"/>
            </a:pPr>
            <a:r>
              <a:rPr lang="en-US" sz="2000" dirty="0"/>
              <a:t>Look at the usage of the </a:t>
            </a:r>
            <a:r>
              <a:rPr lang="en-US" sz="2000" dirty="0" err="1"/>
              <a:t>RouteProvider</a:t>
            </a:r>
            <a:endParaRPr lang="en-US" sz="2000" dirty="0"/>
          </a:p>
          <a:p>
            <a:pPr marL="922172" lvl="2"/>
            <a:endParaRPr lang="en-US" sz="2000" dirty="0"/>
          </a:p>
          <a:p>
            <a:pPr marL="806901" lvl="1" indent="-345815">
              <a:buFont typeface="Arial" charset="0"/>
              <a:buAutoNum type="arabicPeriod" startAt="4"/>
            </a:pPr>
            <a:r>
              <a:rPr lang="en-US" sz="2000" dirty="0"/>
              <a:t>Create a test for the default route: </a:t>
            </a:r>
            <a:r>
              <a:rPr lang="en-US" sz="2000" b="1" dirty="0"/>
              <a:t>tddmcv2</a:t>
            </a:r>
            <a:endParaRPr lang="en-US" sz="2000" dirty="0"/>
          </a:p>
          <a:p>
            <a:pPr lvl="1"/>
            <a:endParaRPr lang="en-US" sz="2000" dirty="0"/>
          </a:p>
          <a:p>
            <a:pPr marL="691629" lvl="1" indent="-230543">
              <a:buAutoNum type="arabicPeriod" startAt="6"/>
            </a:pPr>
            <a:r>
              <a:rPr lang="en-US" sz="2000" dirty="0"/>
              <a:t>Run the test</a:t>
            </a:r>
          </a:p>
          <a:p>
            <a:pPr marL="1095080" lvl="2" indent="-172907">
              <a:buFont typeface="Arial" panose="020B0604020202020204" pitchFamily="34" charset="0"/>
              <a:buChar char="•"/>
            </a:pPr>
            <a:r>
              <a:rPr lang="en-US" sz="2000" dirty="0"/>
              <a:t>Everything passes and we are good with that route</a:t>
            </a:r>
          </a:p>
          <a:p>
            <a:pPr marL="1095080" lvl="2" indent="-172907">
              <a:buFont typeface="Arial" panose="020B0604020202020204" pitchFamily="34" charset="0"/>
              <a:buChar char="•"/>
            </a:pPr>
            <a:r>
              <a:rPr lang="en-US" sz="2000" dirty="0"/>
              <a:t>Show this works for catching route changes by modifying the route configuration in </a:t>
            </a:r>
            <a:r>
              <a:rPr lang="en-US" sz="2000" b="1" dirty="0" err="1"/>
              <a:t>RouteProvider.ConfigureRoutes</a:t>
            </a:r>
            <a:r>
              <a:rPr lang="en-US" sz="2000" dirty="0"/>
              <a:t> and re-running for failure</a:t>
            </a:r>
          </a:p>
          <a:p>
            <a:pPr lvl="1"/>
            <a:endParaRPr lang="en-US" sz="2000" dirty="0"/>
          </a:p>
          <a:p>
            <a:pPr marL="691629" lvl="1" indent="-230543">
              <a:buAutoNum type="arabicPeriod" startAt="5"/>
            </a:pPr>
            <a:r>
              <a:rPr lang="en-US" sz="2000" dirty="0"/>
              <a:t>Now let’s write a test for ignoring </a:t>
            </a:r>
            <a:r>
              <a:rPr lang="en-US" sz="2000" dirty="0" err="1"/>
              <a:t>Trace.axd</a:t>
            </a:r>
            <a:r>
              <a:rPr lang="en-US" sz="2000" dirty="0"/>
              <a:t>: </a:t>
            </a:r>
            <a:r>
              <a:rPr lang="en-US" sz="2000" b="1" dirty="0"/>
              <a:t>tddmvc3</a:t>
            </a:r>
            <a:endParaRPr lang="en-US" sz="2000" dirty="0"/>
          </a:p>
          <a:p>
            <a:pPr marL="922172" lvl="1" indent="-461086">
              <a:buAutoNum type="arabicPeriod" startAt="5"/>
            </a:pPr>
            <a:endParaRPr lang="en-US" sz="2000" dirty="0"/>
          </a:p>
          <a:p>
            <a:pPr marL="461086" lvl="1"/>
            <a:r>
              <a:rPr lang="en-US" sz="2000" dirty="0"/>
              <a:t>So using MVCContrib we can test our routes…what about our controllers?</a:t>
            </a:r>
          </a:p>
          <a:p>
            <a:pPr marL="806901" lvl="1" indent="-345815">
              <a:buFont typeface="Arial" charset="0"/>
              <a:buAutoNum type="arabicPeriod" startAt="4"/>
            </a:pPr>
            <a:endParaRPr lang="en-US" sz="2000" dirty="0"/>
          </a:p>
          <a:p>
            <a:pPr marL="1267987" lvl="2" indent="-345815">
              <a:buFont typeface="Arial" pitchFamily="34" charset="0"/>
              <a:buAutoNum type="arabicPeriod"/>
            </a:pPr>
            <a:endParaRPr lang="en-US" sz="2000" dirty="0"/>
          </a:p>
          <a:p>
            <a:pPr marL="806901" lvl="1" indent="-345815">
              <a:buFont typeface="Arial" pitchFamily="34" charset="0"/>
              <a:buAutoNum type="arabicPeriod"/>
            </a:pPr>
            <a:endParaRPr lang="en-US" sz="20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940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79513" y="704850"/>
            <a:ext cx="4694237" cy="35210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345815" indent="-345815">
              <a:buFont typeface="Arial" pitchFamily="34" charset="0"/>
              <a:buAutoNum type="arabicPeriod"/>
            </a:pPr>
            <a:r>
              <a:rPr lang="en-US" sz="2000" b="1" i="1" dirty="0"/>
              <a:t>Isolating the Controller</a:t>
            </a:r>
          </a:p>
          <a:p>
            <a:pPr marL="1210351" lvl="2" indent="-288179">
              <a:buFontTx/>
              <a:buChar char="-"/>
            </a:pPr>
            <a:r>
              <a:rPr lang="en-US" sz="2000" dirty="0" err="1"/>
              <a:t>CustomerController</a:t>
            </a:r>
            <a:endParaRPr lang="en-US" sz="2000" dirty="0"/>
          </a:p>
          <a:p>
            <a:pPr marL="1210351" lvl="2" indent="-288179">
              <a:buFontTx/>
              <a:buChar char="-"/>
            </a:pPr>
            <a:r>
              <a:rPr lang="en-US" sz="2000" dirty="0"/>
              <a:t>With my current architecture - every controller will need an </a:t>
            </a:r>
            <a:r>
              <a:rPr lang="en-US" sz="2000" dirty="0" err="1"/>
              <a:t>ILoggingService</a:t>
            </a:r>
            <a:r>
              <a:rPr lang="en-US" sz="2000" dirty="0"/>
              <a:t> and an I[controller name]Service</a:t>
            </a:r>
          </a:p>
          <a:p>
            <a:pPr marL="1210351" lvl="2" indent="-288179">
              <a:buFontTx/>
              <a:buChar char="-"/>
            </a:pPr>
            <a:r>
              <a:rPr lang="en-US" sz="2000" dirty="0"/>
              <a:t>I am using StructureMap as my IoC Container, but that requires me to wire up my dependencies one by one</a:t>
            </a:r>
          </a:p>
          <a:p>
            <a:pPr marL="1210351" lvl="2" indent="-288179">
              <a:buFontTx/>
              <a:buChar char="-"/>
            </a:pPr>
            <a:r>
              <a:rPr lang="en-US" sz="2000" dirty="0"/>
              <a:t>What if there was a way to not have to wire up the dependencies manually for each controller?</a:t>
            </a:r>
          </a:p>
          <a:p>
            <a:pPr marL="1210351" lvl="2" indent="-288179">
              <a:buFontTx/>
              <a:buChar char="-"/>
            </a:pPr>
            <a:r>
              <a:rPr lang="en-US" sz="2000" dirty="0"/>
              <a:t>Custom Controller Factory</a:t>
            </a:r>
          </a:p>
          <a:p>
            <a:pPr marL="1671437" lvl="3" indent="-288179">
              <a:buFontTx/>
              <a:buChar char="-"/>
            </a:pPr>
            <a:r>
              <a:rPr lang="en-US" sz="2000" dirty="0"/>
              <a:t>Out of the box the default controller factory just resolves controllers using the default naming convention</a:t>
            </a:r>
          </a:p>
          <a:p>
            <a:pPr marL="1671437" lvl="3" indent="-288179">
              <a:buFontTx/>
              <a:buChar char="-"/>
            </a:pPr>
            <a:r>
              <a:rPr lang="en-US" sz="2000" dirty="0"/>
              <a:t>You can create a custom controller factory to add functionality and/or override the default functionality</a:t>
            </a:r>
          </a:p>
          <a:p>
            <a:pPr marL="1671437" lvl="3" indent="-288179">
              <a:buFontTx/>
              <a:buChar char="-"/>
            </a:pPr>
            <a:r>
              <a:rPr lang="en-US" sz="2000" dirty="0"/>
              <a:t>In this case we are going to pimp out the default controller factory with StructureMap</a:t>
            </a:r>
          </a:p>
          <a:p>
            <a:pPr marL="1671437" lvl="3" indent="-288179">
              <a:buFontTx/>
              <a:buChar char="-"/>
            </a:pPr>
            <a:r>
              <a:rPr lang="en-US" sz="2000" dirty="0"/>
              <a:t>Show </a:t>
            </a:r>
            <a:r>
              <a:rPr lang="en-US" sz="2000" b="1" dirty="0" err="1"/>
              <a:t>ControllerFactory</a:t>
            </a:r>
            <a:endParaRPr lang="en-US" sz="2000" dirty="0"/>
          </a:p>
          <a:p>
            <a:pPr marL="1671437" lvl="3" indent="-288179">
              <a:buFontTx/>
              <a:buChar char="-"/>
            </a:pPr>
            <a:r>
              <a:rPr lang="en-US" sz="2000" dirty="0"/>
              <a:t>Explain </a:t>
            </a:r>
            <a:r>
              <a:rPr lang="en-US" sz="2000" dirty="0" err="1"/>
              <a:t>GetControllerInstance</a:t>
            </a:r>
            <a:endParaRPr lang="en-US" sz="2000" dirty="0"/>
          </a:p>
          <a:p>
            <a:pPr marL="1671437" lvl="3" indent="-288179">
              <a:buFontTx/>
              <a:buChar char="-"/>
            </a:pPr>
            <a:r>
              <a:rPr lang="en-US" sz="2000" dirty="0"/>
              <a:t>Show how we are using StructureMap and the </a:t>
            </a:r>
            <a:r>
              <a:rPr lang="en-US" sz="2000" dirty="0" err="1"/>
              <a:t>IContainer</a:t>
            </a:r>
            <a:endParaRPr lang="en-US" sz="2000" dirty="0"/>
          </a:p>
          <a:p>
            <a:pPr marL="1671437" lvl="3" indent="-288179">
              <a:buFontTx/>
              <a:buChar char="-"/>
            </a:pPr>
            <a:r>
              <a:rPr lang="en-US" sz="2000" dirty="0"/>
              <a:t>And we need to tell ASP.NET MVC to use the Custom Controller Factory</a:t>
            </a:r>
          </a:p>
          <a:p>
            <a:pPr marL="2132524" lvl="4" indent="-288179">
              <a:buFontTx/>
              <a:buChar char="-"/>
            </a:pPr>
            <a:r>
              <a:rPr lang="en-US" sz="2000" dirty="0" err="1"/>
              <a:t>Global.asax.cs</a:t>
            </a:r>
            <a:endParaRPr lang="en-US" sz="2000" dirty="0"/>
          </a:p>
          <a:p>
            <a:pPr lvl="5"/>
            <a:r>
              <a:rPr lang="en-US" sz="2000" b="1" dirty="0"/>
              <a:t>**** After </a:t>
            </a:r>
            <a:r>
              <a:rPr lang="en-US" sz="2000" b="1" dirty="0" err="1"/>
              <a:t>WireUpDependencyInjection</a:t>
            </a:r>
            <a:r>
              <a:rPr lang="en-US" sz="2000" b="1" dirty="0"/>
              <a:t>(); ****</a:t>
            </a:r>
          </a:p>
          <a:p>
            <a:pPr lvl="5"/>
            <a:r>
              <a:rPr lang="en-US" sz="2000" b="1" dirty="0" err="1"/>
              <a:t>ControllerBuilder.Current.SetControllerFactory</a:t>
            </a:r>
            <a:r>
              <a:rPr lang="en-US" sz="2000" b="1" dirty="0"/>
              <a:t>(new </a:t>
            </a:r>
            <a:r>
              <a:rPr lang="en-US" sz="2000" b="1" dirty="0" err="1"/>
              <a:t>ControllerFactory</a:t>
            </a:r>
            <a:r>
              <a:rPr lang="en-US" sz="2000" b="1" dirty="0"/>
              <a:t>());</a:t>
            </a:r>
          </a:p>
          <a:p>
            <a:pPr marL="1671437" lvl="3" indent="-288179">
              <a:buFontTx/>
              <a:buChar char="-"/>
            </a:pPr>
            <a:r>
              <a:rPr lang="en-US" sz="2000" dirty="0" err="1"/>
              <a:t>CustomerController</a:t>
            </a:r>
            <a:r>
              <a:rPr lang="en-US" sz="2000" dirty="0"/>
              <a:t>: Select default constructor and </a:t>
            </a:r>
            <a:r>
              <a:rPr lang="en-US" sz="2000" b="1" dirty="0"/>
              <a:t>tddmvc4</a:t>
            </a:r>
            <a:endParaRPr lang="en-US" sz="2000" dirty="0"/>
          </a:p>
          <a:p>
            <a:pPr marL="1671437" lvl="3" indent="-288179">
              <a:buFontTx/>
              <a:buChar char="-"/>
            </a:pPr>
            <a:r>
              <a:rPr lang="en-US" sz="2000" dirty="0"/>
              <a:t>That’s it the combination of ASP.NET MVC and having a StructureMap container in our Controller Factory allows our controllers to automatically resolve their dependencies!</a:t>
            </a:r>
          </a:p>
          <a:p>
            <a:pPr marL="1671437" lvl="3" indent="-288179">
              <a:buFontTx/>
              <a:buChar char="-"/>
            </a:pPr>
            <a:r>
              <a:rPr lang="en-US" sz="2000" dirty="0"/>
              <a:t>Set a breakpoint in </a:t>
            </a:r>
            <a:r>
              <a:rPr lang="en-US" sz="2000" dirty="0" err="1"/>
              <a:t>CustomerController.Index</a:t>
            </a:r>
            <a:r>
              <a:rPr lang="en-US" sz="2000" dirty="0"/>
              <a:t> to prove it.</a:t>
            </a:r>
          </a:p>
          <a:p>
            <a:pPr marL="345815" indent="-345815">
              <a:buFontTx/>
              <a:buAutoNum type="arabicPeriod" startAt="2"/>
            </a:pPr>
            <a:r>
              <a:rPr lang="en-US" sz="2000" b="1" i="1" dirty="0"/>
              <a:t>Testing the Controller</a:t>
            </a:r>
          </a:p>
          <a:p>
            <a:pPr marL="749265" lvl="1" indent="-288179">
              <a:buFontTx/>
              <a:buChar char="-"/>
            </a:pPr>
            <a:r>
              <a:rPr lang="en-US" sz="2000" dirty="0"/>
              <a:t>Open the </a:t>
            </a:r>
            <a:r>
              <a:rPr lang="en-US" sz="2000" b="1" dirty="0" err="1"/>
              <a:t>CustomerControllerTest</a:t>
            </a:r>
            <a:endParaRPr lang="en-US" sz="2000" dirty="0"/>
          </a:p>
          <a:p>
            <a:pPr marL="749265" lvl="1" indent="-288179">
              <a:buFontTx/>
              <a:buChar char="-"/>
            </a:pPr>
            <a:r>
              <a:rPr lang="en-US" sz="2000" dirty="0"/>
              <a:t>Talk about the usage of fakes</a:t>
            </a:r>
          </a:p>
          <a:p>
            <a:pPr marL="1210351" lvl="2" indent="-288179">
              <a:buFontTx/>
              <a:buChar char="-"/>
            </a:pPr>
            <a:r>
              <a:rPr lang="en-US" sz="2000" dirty="0"/>
              <a:t>I have two fakes that I will be passing in to my controller when it’s time</a:t>
            </a:r>
          </a:p>
          <a:p>
            <a:pPr marL="1210351" lvl="2" indent="-288179">
              <a:buFontTx/>
              <a:buChar char="-"/>
            </a:pPr>
            <a:r>
              <a:rPr lang="en-US" sz="2000" b="1" dirty="0" err="1"/>
              <a:t>CustomerServiceFake</a:t>
            </a:r>
            <a:endParaRPr lang="en-US" sz="2000" b="1" dirty="0"/>
          </a:p>
          <a:p>
            <a:pPr marL="1210351" lvl="2" indent="-288179">
              <a:buFontTx/>
              <a:buChar char="-"/>
            </a:pPr>
            <a:r>
              <a:rPr lang="en-US" sz="2000" b="1" dirty="0" err="1"/>
              <a:t>LoggingServiceFake</a:t>
            </a:r>
            <a:endParaRPr lang="en-US" sz="2000" b="1" dirty="0"/>
          </a:p>
          <a:p>
            <a:pPr marL="749265" lvl="1" indent="-288179">
              <a:buFontTx/>
              <a:buChar char="-"/>
            </a:pPr>
            <a:r>
              <a:rPr lang="en-US" sz="2000" dirty="0"/>
              <a:t>In order to test that the correct view is being returned or we are redirecting as necessary or the correct model is being returned we could write some really ugly low-level code that interrogates the controller context…or we could use MVCContrib</a:t>
            </a:r>
          </a:p>
          <a:p>
            <a:pPr marL="749265" lvl="1" indent="-288179">
              <a:buFontTx/>
              <a:buChar char="-"/>
            </a:pPr>
            <a:r>
              <a:rPr lang="en-US" sz="2000" dirty="0"/>
              <a:t>So let’s test that our Index controller method returns a view named “Index”</a:t>
            </a:r>
          </a:p>
          <a:p>
            <a:pPr marL="1210351" lvl="2" indent="-288179">
              <a:buFontTx/>
              <a:buChar char="-"/>
            </a:pPr>
            <a:r>
              <a:rPr lang="en-US" sz="2000" b="1" dirty="0"/>
              <a:t>tddmvc5</a:t>
            </a:r>
          </a:p>
          <a:p>
            <a:pPr marL="749265" lvl="1" indent="-288179">
              <a:buFontTx/>
              <a:buChar char="-"/>
            </a:pPr>
            <a:r>
              <a:rPr lang="en-US" sz="2000" dirty="0"/>
              <a:t>And now we can write a test to make sure the model being returned is the correct type</a:t>
            </a:r>
          </a:p>
          <a:p>
            <a:pPr marL="1210351" lvl="2" indent="-288179">
              <a:buFontTx/>
              <a:buChar char="-"/>
            </a:pPr>
            <a:r>
              <a:rPr lang="en-US" sz="2000" b="1" dirty="0"/>
              <a:t>tddmvc6</a:t>
            </a:r>
            <a:endParaRPr lang="en-US" sz="2000" dirty="0"/>
          </a:p>
          <a:p>
            <a:pPr marL="749265" lvl="1" indent="-288179">
              <a:buFontTx/>
              <a:buChar char="-"/>
            </a:pPr>
            <a:r>
              <a:rPr lang="en-US" sz="2000" dirty="0"/>
              <a:t>Assert…blah </a:t>
            </a:r>
            <a:r>
              <a:rPr lang="en-US" sz="2000" dirty="0" err="1"/>
              <a:t>blah</a:t>
            </a:r>
            <a:r>
              <a:rPr lang="en-US" sz="2000" dirty="0"/>
              <a:t> </a:t>
            </a:r>
            <a:r>
              <a:rPr lang="en-US" sz="2000" dirty="0" err="1"/>
              <a:t>blah</a:t>
            </a:r>
            <a:r>
              <a:rPr lang="en-US" sz="2000" dirty="0"/>
              <a:t>, hard to read!</a:t>
            </a:r>
          </a:p>
          <a:p>
            <a:pPr marL="749265" lvl="1" indent="-288179">
              <a:buFontTx/>
              <a:buChar char="-"/>
            </a:pPr>
            <a:r>
              <a:rPr lang="en-US" sz="2000" dirty="0"/>
              <a:t>Fluent Assertions Library – user readable assertions</a:t>
            </a:r>
          </a:p>
          <a:p>
            <a:pPr marL="1210351" lvl="2" indent="-288179">
              <a:buFontTx/>
              <a:buChar char="-"/>
            </a:pPr>
            <a:r>
              <a:rPr lang="en-US" sz="2000" dirty="0"/>
              <a:t> </a:t>
            </a:r>
            <a:r>
              <a:rPr lang="en-US" sz="2000" b="1" dirty="0" err="1"/>
              <a:t>result.Model.Should</a:t>
            </a:r>
            <a:r>
              <a:rPr lang="en-US" sz="2000" b="1" dirty="0"/>
              <a:t>().</a:t>
            </a:r>
            <a:r>
              <a:rPr lang="en-US" sz="2000" b="1" dirty="0" err="1"/>
              <a:t>BeOfType</a:t>
            </a:r>
            <a:r>
              <a:rPr lang="en-US" sz="2000" b="1" dirty="0"/>
              <a:t>&lt;</a:t>
            </a:r>
            <a:r>
              <a:rPr lang="en-US" sz="2000" b="1" dirty="0" err="1"/>
              <a:t>Core.Entities.Customer</a:t>
            </a:r>
            <a:r>
              <a:rPr lang="en-US" sz="2000" b="1" dirty="0"/>
              <a:t>&gt;();</a:t>
            </a:r>
            <a:r>
              <a:rPr lang="en-US" sz="2000" dirty="0"/>
              <a:t> </a:t>
            </a:r>
            <a:endParaRPr lang="en-US" sz="2000" b="1" dirty="0"/>
          </a:p>
          <a:p>
            <a:pPr marL="749265" lvl="1" indent="-288179">
              <a:buFontTx/>
              <a:buChar char="-"/>
            </a:pPr>
            <a:r>
              <a:rPr lang="en-US" sz="2000" dirty="0"/>
              <a:t>Lastly we can test the redirect on our Post</a:t>
            </a:r>
          </a:p>
          <a:p>
            <a:pPr marL="1210351" lvl="2" indent="-288179">
              <a:buFontTx/>
              <a:buChar char="-"/>
            </a:pPr>
            <a:r>
              <a:rPr lang="en-US" sz="2000" b="1"/>
              <a:t>tddmvc7</a:t>
            </a:r>
            <a:endParaRPr lang="en-US" sz="2000" dirty="0"/>
          </a:p>
          <a:p>
            <a:pPr marL="806901" lvl="1" indent="-345815">
              <a:buFont typeface="Arial" pitchFamily="34" charset="0"/>
              <a:buAutoNum type="alphaLcPeriod"/>
            </a:pPr>
            <a:endParaRPr lang="en-US" sz="20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79513" y="704850"/>
            <a:ext cx="4694237" cy="35210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32500" lnSpcReduction="20000"/>
          </a:bodyPr>
          <a:lstStyle/>
          <a:p>
            <a:pPr marL="345815" indent="-345815">
              <a:buFont typeface="Arial" pitchFamily="34" charset="0"/>
              <a:buAutoNum type="arabicPeriod"/>
            </a:pPr>
            <a:r>
              <a:rPr lang="en-US" sz="2000" b="1" i="1" dirty="0"/>
              <a:t>Automated UI Testing w/ Selenium</a:t>
            </a:r>
          </a:p>
          <a:p>
            <a:pPr marL="806901" lvl="1" indent="-345815">
              <a:buFont typeface="Arial" pitchFamily="34" charset="0"/>
              <a:buAutoNum type="arabicPeriod"/>
            </a:pPr>
            <a:r>
              <a:rPr lang="en-US" sz="2000" dirty="0"/>
              <a:t>Open </a:t>
            </a:r>
            <a:r>
              <a:rPr lang="en-US" sz="2000" b="1" dirty="0" err="1"/>
              <a:t>IndexTest.cs</a:t>
            </a:r>
            <a:endParaRPr lang="en-US" sz="2000" dirty="0"/>
          </a:p>
          <a:p>
            <a:pPr marL="806901" lvl="1" indent="-345815">
              <a:buFont typeface="Arial" pitchFamily="34" charset="0"/>
              <a:buAutoNum type="arabicPeriod"/>
            </a:pPr>
            <a:r>
              <a:rPr lang="en-US" sz="2000" dirty="0"/>
              <a:t>The basis behind automated UI testing in Selenium is the </a:t>
            </a:r>
            <a:r>
              <a:rPr lang="en-US" sz="2000" b="1" dirty="0" err="1"/>
              <a:t>IWebDriver</a:t>
            </a:r>
            <a:r>
              <a:rPr lang="en-US" sz="2000" dirty="0"/>
              <a:t> interface</a:t>
            </a:r>
          </a:p>
          <a:p>
            <a:pPr marL="1267987" lvl="2" indent="-345815">
              <a:buFont typeface="Arial" pitchFamily="34" charset="0"/>
              <a:buAutoNum type="arabicPeriod"/>
            </a:pPr>
            <a:r>
              <a:rPr lang="en-US" sz="2000" dirty="0"/>
              <a:t>Look at and discuss </a:t>
            </a:r>
            <a:r>
              <a:rPr lang="en-US" sz="2000" b="1" dirty="0" err="1"/>
              <a:t>WebDriver.cs</a:t>
            </a:r>
            <a:endParaRPr lang="en-US" sz="2000" dirty="0"/>
          </a:p>
          <a:p>
            <a:pPr marL="806901" lvl="1" indent="-345815">
              <a:buFont typeface="Arial" pitchFamily="34" charset="0"/>
              <a:buAutoNum type="arabicPeriod"/>
            </a:pPr>
            <a:r>
              <a:rPr lang="en-US" sz="2000" dirty="0"/>
              <a:t>We need to make sure as part of cleanup we quit the driver.</a:t>
            </a:r>
          </a:p>
          <a:p>
            <a:pPr marL="806901" lvl="1" indent="-345815">
              <a:buFont typeface="Arial" pitchFamily="34" charset="0"/>
              <a:buAutoNum type="arabicPeriod"/>
            </a:pPr>
            <a:r>
              <a:rPr lang="en-US" sz="2000" b="1" dirty="0"/>
              <a:t>tddmvc8: </a:t>
            </a:r>
            <a:r>
              <a:rPr lang="en-US" sz="2000" dirty="0"/>
              <a:t>Our first test is to verify that </a:t>
            </a:r>
            <a:r>
              <a:rPr lang="en-US" sz="2000" dirty="0" err="1"/>
              <a:t>CustomerIndex</a:t>
            </a:r>
            <a:r>
              <a:rPr lang="en-US" sz="2000" dirty="0"/>
              <a:t> is displayed as the default view in Chrome.</a:t>
            </a:r>
          </a:p>
          <a:p>
            <a:pPr marL="1267987" lvl="2" indent="-345815">
              <a:buFont typeface="Arial" pitchFamily="34" charset="0"/>
              <a:buAutoNum type="arabicPeriod"/>
            </a:pPr>
            <a:r>
              <a:rPr lang="en-US" sz="2000" dirty="0"/>
              <a:t>I initialize my </a:t>
            </a:r>
            <a:r>
              <a:rPr lang="en-US" sz="2000" dirty="0" err="1"/>
              <a:t>webdriver</a:t>
            </a:r>
            <a:r>
              <a:rPr lang="en-US" sz="2000" dirty="0"/>
              <a:t> as a new chrome instance</a:t>
            </a:r>
          </a:p>
          <a:p>
            <a:pPr marL="1267987" lvl="2" indent="-345815">
              <a:buFont typeface="Arial" pitchFamily="34" charset="0"/>
              <a:buAutoNum type="arabicPeriod"/>
            </a:pPr>
            <a:r>
              <a:rPr lang="en-US" sz="2000" dirty="0"/>
              <a:t>Then I navigate supplying the </a:t>
            </a:r>
            <a:r>
              <a:rPr lang="en-US" sz="2000" dirty="0" err="1"/>
              <a:t>url</a:t>
            </a:r>
            <a:r>
              <a:rPr lang="en-US" sz="2000" dirty="0"/>
              <a:t> I wish to navigate to</a:t>
            </a:r>
          </a:p>
          <a:p>
            <a:pPr marL="1267987" lvl="2" indent="-345815">
              <a:buFont typeface="Arial" pitchFamily="34" charset="0"/>
              <a:buAutoNum type="arabicPeriod"/>
            </a:pPr>
            <a:r>
              <a:rPr lang="en-US" sz="2000" dirty="0"/>
              <a:t>And I verify that the current view is displayed by asserting against the page title</a:t>
            </a:r>
          </a:p>
          <a:p>
            <a:pPr marL="1267987" lvl="2" indent="-345815">
              <a:buFont typeface="Arial" pitchFamily="34" charset="0"/>
              <a:buAutoNum type="arabicPeriod"/>
            </a:pPr>
            <a:r>
              <a:rPr lang="en-US" sz="2000" dirty="0"/>
              <a:t>Run it</a:t>
            </a:r>
          </a:p>
          <a:p>
            <a:pPr marL="806901" lvl="1" indent="-345815">
              <a:buFont typeface="Arial" pitchFamily="34" charset="0"/>
              <a:buAutoNum type="arabicPeriod"/>
            </a:pPr>
            <a:r>
              <a:rPr lang="en-US" sz="2000" dirty="0"/>
              <a:t>Let’s do the same test in FF and IE, </a:t>
            </a:r>
            <a:r>
              <a:rPr lang="en-US" sz="2000" b="1" dirty="0"/>
              <a:t>tddmvc9</a:t>
            </a:r>
            <a:endParaRPr lang="en-US" sz="2000" dirty="0"/>
          </a:p>
          <a:p>
            <a:pPr marL="806901" lvl="1" indent="-345815">
              <a:buFontTx/>
              <a:buAutoNum type="arabicPeriod" startAt="10"/>
            </a:pPr>
            <a:r>
              <a:rPr lang="en-US" sz="2000" dirty="0"/>
              <a:t>What else can we do with Automated UI testing?</a:t>
            </a:r>
          </a:p>
          <a:p>
            <a:pPr marL="806901" lvl="1" indent="-345815">
              <a:buFontTx/>
              <a:buAutoNum type="arabicPeriod" startAt="10"/>
            </a:pPr>
            <a:r>
              <a:rPr lang="en-US" sz="2000" dirty="0"/>
              <a:t>How about making sure a field exists on the page…</a:t>
            </a:r>
          </a:p>
          <a:p>
            <a:pPr marL="1210351" lvl="2" indent="-288179">
              <a:buFontTx/>
              <a:buChar char="-"/>
            </a:pPr>
            <a:r>
              <a:rPr lang="en-US" sz="2000" dirty="0"/>
              <a:t>Let’s make sure the </a:t>
            </a:r>
            <a:r>
              <a:rPr lang="en-US" sz="2000" dirty="0" err="1"/>
              <a:t>firstName</a:t>
            </a:r>
            <a:r>
              <a:rPr lang="en-US" sz="2000" dirty="0"/>
              <a:t> field is displayed – we will use the browser dev tools to figure out what we are looking for</a:t>
            </a:r>
          </a:p>
          <a:p>
            <a:pPr marL="1210351" lvl="2" indent="-288179">
              <a:buFontTx/>
              <a:buChar char="-"/>
            </a:pPr>
            <a:r>
              <a:rPr lang="en-US" sz="2000" b="1" dirty="0"/>
              <a:t>tddmvc10</a:t>
            </a:r>
          </a:p>
          <a:p>
            <a:pPr marL="1671437" lvl="3" indent="-288179">
              <a:buFontTx/>
              <a:buChar char="-"/>
            </a:pPr>
            <a:r>
              <a:rPr lang="en-US" sz="2000" dirty="0"/>
              <a:t>My arrange is pretty much the same</a:t>
            </a:r>
          </a:p>
          <a:p>
            <a:pPr marL="2132524" lvl="4" indent="-288179">
              <a:buFontTx/>
              <a:buChar char="-"/>
            </a:pPr>
            <a:r>
              <a:rPr lang="en-US" sz="2000" dirty="0"/>
              <a:t>Initializing my driver</a:t>
            </a:r>
          </a:p>
          <a:p>
            <a:pPr marL="2132524" lvl="4" indent="-288179">
              <a:buFontTx/>
              <a:buChar char="-"/>
            </a:pPr>
            <a:r>
              <a:rPr lang="en-US" sz="2000" dirty="0"/>
              <a:t>And navigating</a:t>
            </a:r>
          </a:p>
          <a:p>
            <a:pPr marL="1671437" lvl="3" indent="-288179">
              <a:buFontTx/>
              <a:buChar char="-"/>
            </a:pPr>
            <a:r>
              <a:rPr lang="en-US" sz="2000" dirty="0"/>
              <a:t>My act is getting is where I search for my html element that I am expecting to exist</a:t>
            </a:r>
          </a:p>
          <a:p>
            <a:pPr marL="2132524" lvl="4" indent="-288179">
              <a:buFontTx/>
              <a:buChar char="-"/>
            </a:pPr>
            <a:r>
              <a:rPr lang="en-US" sz="2000" dirty="0"/>
              <a:t>I get all the HTML </a:t>
            </a:r>
            <a:r>
              <a:rPr lang="en-US" sz="2000" b="1" dirty="0"/>
              <a:t>Label</a:t>
            </a:r>
            <a:r>
              <a:rPr lang="en-US" sz="2000" dirty="0"/>
              <a:t> elements on the page</a:t>
            </a:r>
          </a:p>
          <a:p>
            <a:pPr marL="2132524" lvl="4" indent="-288179">
              <a:buFontTx/>
              <a:buChar char="-"/>
            </a:pPr>
            <a:r>
              <a:rPr lang="en-US" sz="2000" dirty="0"/>
              <a:t>And then I use LINQ to look for the label whose text is “First Name”</a:t>
            </a:r>
          </a:p>
          <a:p>
            <a:pPr marL="1671437" lvl="3" indent="-288179">
              <a:buFontTx/>
              <a:buChar char="-"/>
            </a:pPr>
            <a:r>
              <a:rPr lang="en-US" sz="2000" dirty="0"/>
              <a:t>And my assert is to make sure that it is not null which confirms it does exist on the page.</a:t>
            </a:r>
          </a:p>
          <a:p>
            <a:pPr marL="691629" lvl="1" indent="-230543">
              <a:buAutoNum type="arabicPeriod" startAt="12"/>
            </a:pPr>
            <a:r>
              <a:rPr lang="en-US" sz="2000" dirty="0"/>
              <a:t>  Let’s test our button</a:t>
            </a:r>
          </a:p>
          <a:p>
            <a:pPr marL="1152716" lvl="2" indent="-230543">
              <a:buFont typeface="Arial" panose="020B0604020202020204" pitchFamily="34" charset="0"/>
              <a:buChar char="•"/>
            </a:pPr>
            <a:r>
              <a:rPr lang="en-US" sz="2000" dirty="0"/>
              <a:t>Clicking “Next” on the Customer Index page should navigate to Step2</a:t>
            </a:r>
          </a:p>
          <a:p>
            <a:pPr marL="1152716" lvl="2" indent="-230543">
              <a:buFont typeface="Arial" panose="020B0604020202020204" pitchFamily="34" charset="0"/>
              <a:buChar char="•"/>
            </a:pPr>
            <a:r>
              <a:rPr lang="en-US" sz="2000" b="1" dirty="0"/>
              <a:t>tddmvc11</a:t>
            </a:r>
          </a:p>
          <a:p>
            <a:pPr marL="1152716" lvl="2" indent="-230543">
              <a:buFont typeface="Arial" panose="020B0604020202020204" pitchFamily="34" charset="0"/>
              <a:buChar char="•"/>
            </a:pPr>
            <a:r>
              <a:rPr lang="en-US" sz="2000" dirty="0"/>
              <a:t>This time I am using </a:t>
            </a:r>
            <a:r>
              <a:rPr lang="en-US" sz="2000" dirty="0" err="1"/>
              <a:t>FindElement</a:t>
            </a:r>
            <a:r>
              <a:rPr lang="en-US" sz="2000" dirty="0"/>
              <a:t> to find the button by Id and Clicking it</a:t>
            </a:r>
          </a:p>
          <a:p>
            <a:pPr marL="1152716" lvl="2" indent="-230543">
              <a:buFont typeface="Arial" panose="020B0604020202020204" pitchFamily="34" charset="0"/>
              <a:buChar char="•"/>
            </a:pPr>
            <a:r>
              <a:rPr lang="en-US" sz="2000" dirty="0"/>
              <a:t>And then asserting that we navigated to the expected page.	</a:t>
            </a:r>
          </a:p>
          <a:p>
            <a:pPr marL="922172" lvl="1" indent="-461086">
              <a:buAutoNum type="arabicPeriod" startAt="13"/>
            </a:pPr>
            <a:r>
              <a:rPr lang="en-US" sz="2000" dirty="0"/>
              <a:t>How about testing an input form…</a:t>
            </a:r>
            <a:r>
              <a:rPr lang="en-US" sz="2000" b="1" dirty="0"/>
              <a:t>show </a:t>
            </a:r>
            <a:r>
              <a:rPr lang="en-US" sz="2000" b="1" dirty="0" err="1"/>
              <a:t>CreateTest</a:t>
            </a:r>
            <a:endParaRPr lang="en-US" sz="2000" dirty="0"/>
          </a:p>
          <a:p>
            <a:pPr marL="691629" lvl="1" indent="-230543">
              <a:buAutoNum type="arabicPeriod" startAt="13"/>
            </a:pPr>
            <a:r>
              <a:rPr lang="en-US" sz="2000" dirty="0"/>
              <a:t>  How about testing validation?  Let’s make sure that our first name required message is displayed when clicking Create and with nothing in First Name</a:t>
            </a:r>
          </a:p>
          <a:p>
            <a:pPr marL="1152716" lvl="2" indent="-230543">
              <a:buFont typeface="Arial" panose="020B0604020202020204" pitchFamily="34" charset="0"/>
              <a:buChar char="•"/>
            </a:pPr>
            <a:r>
              <a:rPr lang="en-US" sz="2000" b="1" dirty="0"/>
              <a:t>tddmvc12</a:t>
            </a:r>
            <a:endParaRPr lang="en-US" sz="2000" dirty="0"/>
          </a:p>
          <a:p>
            <a:pPr marL="691629" lvl="1" indent="-230543">
              <a:buAutoNum type="arabicPeriod" startAt="14"/>
            </a:pPr>
            <a:r>
              <a:rPr lang="en-US" sz="2000" dirty="0"/>
              <a:t>  Now we can test the opposite: Message should not be displayed when we fill in First Name and click Create</a:t>
            </a:r>
          </a:p>
          <a:p>
            <a:pPr marL="1152716" lvl="2" indent="-230543">
              <a:buFont typeface="Arial" panose="020B0604020202020204" pitchFamily="34" charset="0"/>
              <a:buChar char="•"/>
            </a:pPr>
            <a:r>
              <a:rPr lang="en-US" sz="2000" b="1" dirty="0"/>
              <a:t>tddmvc13</a:t>
            </a:r>
            <a:endParaRPr lang="en-US" sz="2000" dirty="0"/>
          </a:p>
          <a:p>
            <a:pPr marL="1671437" lvl="3" indent="-288179">
              <a:buFontTx/>
              <a:buChar char="-"/>
            </a:pPr>
            <a:endParaRPr lang="en-US" sz="2000" dirty="0"/>
          </a:p>
          <a:p>
            <a:pPr marL="806901" lvl="1" indent="-345815">
              <a:buFont typeface="Arial" pitchFamily="34" charset="0"/>
              <a:buAutoNum type="alphaLcPeriod"/>
            </a:pPr>
            <a:endParaRPr lang="en-US" sz="20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071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>
            <a:normAutofit/>
          </a:bodyPr>
          <a:lstStyle>
            <a:lvl1pPr marL="0" indent="0" algn="ctr">
              <a:buNone/>
              <a:defRPr sz="2560">
                <a:solidFill>
                  <a:schemeClr val="bg1">
                    <a:lumMod val="50000"/>
                  </a:schemeClr>
                </a:solidFill>
              </a:defRPr>
            </a:lvl1pPr>
            <a:lvl2pPr marL="487695" indent="0" algn="ctr">
              <a:buNone/>
              <a:defRPr sz="2987"/>
            </a:lvl2pPr>
            <a:lvl3pPr marL="975390" indent="0" algn="ctr">
              <a:buNone/>
              <a:defRPr sz="2560"/>
            </a:lvl3pPr>
            <a:lvl4pPr marL="1463086" indent="0" algn="ctr">
              <a:buNone/>
              <a:defRPr sz="2133"/>
            </a:lvl4pPr>
            <a:lvl5pPr marL="1950781" indent="0" algn="ctr">
              <a:buNone/>
              <a:defRPr sz="2133"/>
            </a:lvl5pPr>
            <a:lvl6pPr marL="2438476" indent="0" algn="ctr">
              <a:buNone/>
              <a:defRPr sz="2133"/>
            </a:lvl6pPr>
            <a:lvl7pPr marL="2926171" indent="0" algn="ctr">
              <a:buNone/>
              <a:defRPr sz="2133"/>
            </a:lvl7pPr>
            <a:lvl8pPr marL="3413867" indent="0" algn="ctr">
              <a:buNone/>
              <a:defRPr sz="2133"/>
            </a:lvl8pPr>
            <a:lvl9pPr marL="3901562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4388" y="6270699"/>
            <a:ext cx="6828165" cy="1396953"/>
          </a:xfrm>
          <a:prstGeom prst="rect">
            <a:avLst/>
          </a:prstGeom>
        </p:spPr>
        <p:txBody>
          <a:bodyPr vert="horz" lIns="97536" tIns="48768" rIns="97536" bIns="4876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20" dirty="0" smtClean="0">
                <a:solidFill>
                  <a:schemeClr val="tx1"/>
                </a:solidFill>
              </a:rPr>
              <a:t>Keith Burnell</a:t>
            </a:r>
            <a:r>
              <a:rPr lang="en-US" sz="1920" dirty="0" smtClean="0"/>
              <a:t/>
            </a:r>
            <a:br>
              <a:rPr lang="en-US" sz="1920" dirty="0" smtClean="0"/>
            </a:br>
            <a:r>
              <a:rPr lang="en-US" sz="1493" dirty="0" smtClean="0"/>
              <a:t>Senior Software Engineer</a:t>
            </a:r>
            <a:br>
              <a:rPr lang="en-US" sz="1493" dirty="0" smtClean="0"/>
            </a:br>
            <a:r>
              <a:rPr lang="en-US" sz="1493" dirty="0" smtClean="0"/>
              <a:t>Skyline Technologies</a:t>
            </a:r>
            <a:r>
              <a:rPr lang="en-US" sz="1493" smtClean="0"/>
              <a:t>, Inc.</a:t>
            </a:r>
            <a:endParaRPr lang="en-US" sz="1493" dirty="0" smtClean="0"/>
          </a:p>
          <a:p>
            <a:pPr algn="l"/>
            <a:r>
              <a:rPr lang="en-US" sz="1280" dirty="0" smtClean="0"/>
              <a:t>@keburnell         ·        DotNetDevDude.com</a:t>
            </a:r>
            <a:endParaRPr lang="en-US" sz="1280" dirty="0"/>
          </a:p>
        </p:txBody>
      </p:sp>
      <p:pic>
        <p:nvPicPr>
          <p:cNvPr id="9" name="Picture 2" descr="D:\My Dropbox\Dropbox\MVP\MVP Logo Kit With Enhancements\MVP Logo Kit With Enhancements\MVP_Horizontal_Full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85" y="6639124"/>
            <a:ext cx="765469" cy="3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8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1950722"/>
            <a:ext cx="8290561" cy="4641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384386"/>
            <a:ext cx="2042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19" y="384388"/>
            <a:ext cx="6126481" cy="61992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826584"/>
            <a:ext cx="8290560" cy="3041289"/>
          </a:xfrm>
        </p:spPr>
        <p:txBody>
          <a:bodyPr anchor="b">
            <a:normAutofit/>
          </a:bodyPr>
          <a:lstStyle>
            <a:lvl1pPr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856144"/>
            <a:ext cx="8290560" cy="1600199"/>
          </a:xfrm>
        </p:spPr>
        <p:txBody>
          <a:bodyPr anchor="t">
            <a:normAutofit/>
          </a:bodyPr>
          <a:lstStyle>
            <a:lvl1pPr marL="0" indent="0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10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19" y="1950722"/>
            <a:ext cx="4089862" cy="4641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950722"/>
            <a:ext cx="4084320" cy="4641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6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19" y="1793975"/>
            <a:ext cx="4069542" cy="88074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9" y="2674722"/>
            <a:ext cx="4069542" cy="3925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1793974"/>
            <a:ext cx="4084320" cy="880745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2674722"/>
            <a:ext cx="4084320" cy="3925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3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98" y="487682"/>
            <a:ext cx="3145536" cy="1706877"/>
          </a:xfrm>
        </p:spPr>
        <p:txBody>
          <a:bodyPr anchor="b">
            <a:normAutofit/>
          </a:bodyPr>
          <a:lstStyle>
            <a:lvl1pPr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0" y="1056640"/>
            <a:ext cx="4937760" cy="5201920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998" y="2194560"/>
            <a:ext cx="3145536" cy="406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707">
                <a:solidFill>
                  <a:schemeClr val="bg1">
                    <a:lumMod val="50000"/>
                  </a:schemeClr>
                </a:solidFill>
              </a:defRPr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06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98" y="487680"/>
            <a:ext cx="3145536" cy="1706880"/>
          </a:xfrm>
        </p:spPr>
        <p:txBody>
          <a:bodyPr anchor="b">
            <a:normAutofit/>
          </a:bodyPr>
          <a:lstStyle>
            <a:lvl1pPr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45280" y="1056640"/>
            <a:ext cx="4937760" cy="5201920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998" y="2194560"/>
            <a:ext cx="3145536" cy="406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707">
                <a:solidFill>
                  <a:schemeClr val="bg1">
                    <a:lumMod val="50000"/>
                  </a:schemeClr>
                </a:solidFill>
              </a:defRPr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22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90144"/>
            <a:ext cx="8290561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50722"/>
            <a:ext cx="8290561" cy="46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561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58" y="6747062"/>
            <a:ext cx="1138551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6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Wingdings 2" pitchFamily="18" charset="2"/>
        <a:buChar char="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Wingdings 2" pitchFamily="18" charset="2"/>
        <a:buChar char=""/>
        <a:defRPr sz="25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Wingdings 2" pitchFamily="18" charset="2"/>
        <a:buChar char="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spcBef>
          <a:spcPct val="20000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spcBef>
          <a:spcPct val="20000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spcBef>
          <a:spcPct val="20000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spcBef>
          <a:spcPct val="20000"/>
        </a:spcBef>
        <a:buFont typeface="Wingdings 2" pitchFamily="18" charset="2"/>
        <a:buChar char="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 txBox="1">
            <a:spLocks/>
          </p:cNvSpPr>
          <p:nvPr/>
        </p:nvSpPr>
        <p:spPr bwMode="auto">
          <a:xfrm>
            <a:off x="213756" y="595313"/>
            <a:ext cx="921525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r>
              <a:rPr lang="en-US" sz="4690" b="1" dirty="0">
                <a:solidFill>
                  <a:schemeClr val="tx1"/>
                </a:solidFill>
              </a:rPr>
              <a:t>Demo: </a:t>
            </a:r>
            <a:r>
              <a:rPr lang="en-US" sz="4690" b="1" dirty="0" smtClean="0">
                <a:solidFill>
                  <a:schemeClr val="tx1"/>
                </a:solidFill>
              </a:rPr>
              <a:t> </a:t>
            </a:r>
            <a:r>
              <a:rPr lang="en-US" sz="4690" dirty="0" smtClean="0">
                <a:solidFill>
                  <a:schemeClr val="tx1"/>
                </a:solidFill>
              </a:rPr>
              <a:t>Abstracting &amp; </a:t>
            </a:r>
            <a:r>
              <a:rPr lang="en-US" sz="4690" dirty="0">
                <a:solidFill>
                  <a:schemeClr val="tx1"/>
                </a:solidFill>
              </a:rPr>
              <a:t>T</a:t>
            </a:r>
            <a:r>
              <a:rPr lang="en-US" sz="4690" dirty="0" smtClean="0">
                <a:solidFill>
                  <a:schemeClr val="tx1"/>
                </a:solidFill>
              </a:rPr>
              <a:t>esting </a:t>
            </a:r>
            <a:r>
              <a:rPr lang="en-US" sz="4690" dirty="0">
                <a:solidFill>
                  <a:schemeClr val="tx1"/>
                </a:solidFill>
              </a:rPr>
              <a:t>R</a:t>
            </a:r>
            <a:r>
              <a:rPr lang="en-US" sz="4690" dirty="0" smtClean="0">
                <a:solidFill>
                  <a:schemeClr val="tx1"/>
                </a:solidFill>
              </a:rPr>
              <a:t>outes</a:t>
            </a:r>
            <a:endParaRPr lang="en-US" sz="469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jap mon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8" y="3627619"/>
            <a:ext cx="3093216" cy="26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7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 txBox="1">
            <a:spLocks/>
          </p:cNvSpPr>
          <p:nvPr/>
        </p:nvSpPr>
        <p:spPr bwMode="auto">
          <a:xfrm>
            <a:off x="203200" y="595313"/>
            <a:ext cx="99460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r>
              <a:rPr lang="en-US" sz="4600" b="1" dirty="0">
                <a:solidFill>
                  <a:schemeClr val="tx1"/>
                </a:solidFill>
              </a:rPr>
              <a:t>Demo</a:t>
            </a:r>
            <a:r>
              <a:rPr lang="en-US" sz="4600" b="1" dirty="0" smtClean="0">
                <a:solidFill>
                  <a:schemeClr val="tx1"/>
                </a:solidFill>
              </a:rPr>
              <a:t>: </a:t>
            </a:r>
            <a:r>
              <a:rPr lang="en-US" sz="4600" dirty="0" smtClean="0">
                <a:solidFill>
                  <a:schemeClr val="tx1"/>
                </a:solidFill>
              </a:rPr>
              <a:t> </a:t>
            </a:r>
            <a:r>
              <a:rPr lang="en-US" sz="4600" dirty="0">
                <a:solidFill>
                  <a:schemeClr val="tx1"/>
                </a:solidFill>
              </a:rPr>
              <a:t>Isolating </a:t>
            </a:r>
            <a:r>
              <a:rPr lang="en-US" sz="4600" dirty="0" smtClean="0">
                <a:solidFill>
                  <a:schemeClr val="tx1"/>
                </a:solidFill>
              </a:rPr>
              <a:t>&amp; Testing </a:t>
            </a:r>
            <a:r>
              <a:rPr lang="en-US" sz="4600" dirty="0">
                <a:solidFill>
                  <a:schemeClr val="tx1"/>
                </a:solidFill>
              </a:rPr>
              <a:t>a Controller</a:t>
            </a:r>
          </a:p>
        </p:txBody>
      </p:sp>
      <p:pic>
        <p:nvPicPr>
          <p:cNvPr id="4" name="Picture 2" descr="jap mon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8" y="3627619"/>
            <a:ext cx="3093216" cy="26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 txBox="1">
            <a:spLocks/>
          </p:cNvSpPr>
          <p:nvPr/>
        </p:nvSpPr>
        <p:spPr bwMode="auto">
          <a:xfrm>
            <a:off x="213150" y="595313"/>
            <a:ext cx="87614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r>
              <a:rPr lang="en-US" sz="4600" b="1" dirty="0" smtClean="0">
                <a:solidFill>
                  <a:schemeClr val="tx1"/>
                </a:solidFill>
              </a:rPr>
              <a:t>Demo</a:t>
            </a:r>
            <a:r>
              <a:rPr lang="en-US" sz="4600" b="1" smtClean="0">
                <a:solidFill>
                  <a:schemeClr val="tx1"/>
                </a:solidFill>
              </a:rPr>
              <a:t>:</a:t>
            </a:r>
            <a:r>
              <a:rPr lang="en-US" sz="4600" smtClean="0">
                <a:solidFill>
                  <a:schemeClr val="tx1"/>
                </a:solidFill>
              </a:rPr>
              <a:t>  Selenium</a:t>
            </a:r>
            <a:endParaRPr lang="en-US" sz="4600" dirty="0">
              <a:solidFill>
                <a:schemeClr val="tx1"/>
              </a:solidFill>
            </a:endParaRPr>
          </a:p>
        </p:txBody>
      </p:sp>
      <p:pic>
        <p:nvPicPr>
          <p:cNvPr id="4" name="Picture 2" descr="jap mon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8" y="3627619"/>
            <a:ext cx="3093216" cy="26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0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Custom4x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>PowerPoint template with Microsoft Partner Network logo on it.</Description0>
    <_dlc_DocId xmlns="52ad97b0-86c1-49b5-b544-c488bf38e7c0">SAZVWXQSR7YH-3011-7</_dlc_DocId>
    <_dlc_DocIdUrl xmlns="52ad97b0-86c1-49b5-b544-c488bf38e7c0">
      <Url>https://my.skylinetechnologies.com/Support/SalesMarketingCenter/branding/_layouts/DocIdRedir.aspx?ID=SAZVWXQSR7YH-3011-7</Url>
      <Description>SAZVWXQSR7YH-3011-7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62fa037737ae31885dcb260bd5c7d1f2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ce0d2501b4c25830d7e1734de94951c7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F5040E5-4564-49C1-9147-56F1700A1C56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1e37aee8-73ad-441e-bced-8b530ad9291b"/>
    <ds:schemaRef ds:uri="52ad97b0-86c1-49b5-b544-c488bf38e7c0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DBE1C9-0895-41F8-89A3-98DC40E912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3FC495-EB61-4A2C-B8E7-345CEB92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068A067-F354-4585-8169-FC99DA836E1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MyCustom4x3</Template>
  <TotalTime>10179</TotalTime>
  <Words>650</Words>
  <Application>Microsoft Office PowerPoint</Application>
  <PresentationFormat>Custom</PresentationFormat>
  <Paragraphs>104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MyCustom4x3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kburnell</dc:creator>
  <cp:lastModifiedBy>Burnell, Keith</cp:lastModifiedBy>
  <cp:revision>432</cp:revision>
  <dcterms:created xsi:type="dcterms:W3CDTF">2012-04-03T13:40:37Z</dcterms:created>
  <dcterms:modified xsi:type="dcterms:W3CDTF">2013-04-26T12:46:44Z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 Phase">
    <vt:lpwstr>5</vt:lpwstr>
  </property>
  <property fmtid="{D5CDD505-2E9C-101B-9397-08002B2CF9AE}" pid="4" name="ContentTypeId">
    <vt:lpwstr>0x0101004D2E750987EE2543B234B3A674D6BE3D</vt:lpwstr>
  </property>
  <property fmtid="{D5CDD505-2E9C-101B-9397-08002B2CF9AE}" pid="5" name="_dlc_DocIdItemGuid">
    <vt:lpwstr>db3611c7-57b8-4268-92ec-f7788c73fd0e</vt:lpwstr>
  </property>
</Properties>
</file>