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5"/>
  </p:sldMasterIdLst>
  <p:notesMasterIdLst>
    <p:notesMasterId r:id="rId33"/>
  </p:notesMasterIdLst>
  <p:handoutMasterIdLst>
    <p:handoutMasterId r:id="rId34"/>
  </p:handoutMasterIdLst>
  <p:sldIdLst>
    <p:sldId id="259" r:id="rId6"/>
    <p:sldId id="261" r:id="rId7"/>
    <p:sldId id="262" r:id="rId8"/>
    <p:sldId id="312" r:id="rId9"/>
    <p:sldId id="313" r:id="rId10"/>
    <p:sldId id="314" r:id="rId11"/>
    <p:sldId id="315" r:id="rId12"/>
    <p:sldId id="316" r:id="rId13"/>
    <p:sldId id="317" r:id="rId14"/>
    <p:sldId id="304" r:id="rId15"/>
    <p:sldId id="294" r:id="rId16"/>
    <p:sldId id="311" r:id="rId17"/>
    <p:sldId id="319" r:id="rId18"/>
    <p:sldId id="369" r:id="rId19"/>
    <p:sldId id="333" r:id="rId20"/>
    <p:sldId id="329" r:id="rId21"/>
    <p:sldId id="358" r:id="rId22"/>
    <p:sldId id="368" r:id="rId23"/>
    <p:sldId id="366" r:id="rId24"/>
    <p:sldId id="370" r:id="rId25"/>
    <p:sldId id="367" r:id="rId26"/>
    <p:sldId id="361" r:id="rId27"/>
    <p:sldId id="363" r:id="rId28"/>
    <p:sldId id="356" r:id="rId29"/>
    <p:sldId id="360" r:id="rId30"/>
    <p:sldId id="371" r:id="rId31"/>
    <p:sldId id="372" r:id="rId32"/>
  </p:sldIdLst>
  <p:sldSz cx="9753600" cy="7315200"/>
  <p:notesSz cx="7053263" cy="9393238"/>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2966" userDrawn="1">
          <p15:clr>
            <a:srgbClr val="A4A3A4"/>
          </p15:clr>
        </p15:guide>
      </p15:sldGuideLst>
    </p:ext>
    <p:ext uri="{2D200454-40CA-4A62-9FC3-DE9A4176ACB9}">
      <p15:notesGuideLst xmlns:p15="http://schemas.microsoft.com/office/powerpoint/2012/main">
        <p15:guide id="1" orient="horz" pos="2959" userDrawn="1">
          <p15:clr>
            <a:srgbClr val="A4A3A4"/>
          </p15:clr>
        </p15:guide>
        <p15:guide id="2" pos="22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24257" autoAdjust="0"/>
  </p:normalViewPr>
  <p:slideViewPr>
    <p:cSldViewPr snapToGrid="0">
      <p:cViewPr varScale="1">
        <p:scale>
          <a:sx n="20" d="100"/>
          <a:sy n="20" d="100"/>
        </p:scale>
        <p:origin x="3163" y="29"/>
      </p:cViewPr>
      <p:guideLst>
        <p:guide orient="horz" pos="2304"/>
        <p:guide pos="2966"/>
      </p:guideLst>
    </p:cSldViewPr>
  </p:slideViewPr>
  <p:notesTextViewPr>
    <p:cViewPr>
      <p:scale>
        <a:sx n="100" d="100"/>
        <a:sy n="100" d="100"/>
      </p:scale>
      <p:origin x="0" y="-1003"/>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59"/>
        <p:guide pos="22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57053" cy="469983"/>
          </a:xfrm>
          <a:prstGeom prst="rect">
            <a:avLst/>
          </a:prstGeom>
          <a:noFill/>
          <a:ln w="9525">
            <a:noFill/>
            <a:miter lim="800000"/>
            <a:headEnd/>
            <a:tailEnd/>
          </a:ln>
          <a:effectLst/>
        </p:spPr>
        <p:txBody>
          <a:bodyPr vert="horz" wrap="square" lIns="93969" tIns="46985" rIns="93969" bIns="46985" numCol="1" anchor="t" anchorCtr="0" compatLnSpc="1">
            <a:prstTxWarp prst="textNoShape">
              <a:avLst/>
            </a:prstTxWarp>
          </a:bodyPr>
          <a:lstStyle>
            <a:lvl1pPr algn="l" defTabSz="939784">
              <a:defRPr sz="1200"/>
            </a:lvl1pPr>
          </a:lstStyle>
          <a:p>
            <a:pPr>
              <a:defRPr/>
            </a:pPr>
            <a:endParaRPr lang="en-US"/>
          </a:p>
        </p:txBody>
      </p:sp>
      <p:sp>
        <p:nvSpPr>
          <p:cNvPr id="184323" name="Rectangle 3"/>
          <p:cNvSpPr>
            <a:spLocks noGrp="1" noChangeArrowheads="1"/>
          </p:cNvSpPr>
          <p:nvPr>
            <p:ph type="dt" sz="quarter" idx="1"/>
          </p:nvPr>
        </p:nvSpPr>
        <p:spPr bwMode="auto">
          <a:xfrm>
            <a:off x="3994614" y="0"/>
            <a:ext cx="3057053" cy="469983"/>
          </a:xfrm>
          <a:prstGeom prst="rect">
            <a:avLst/>
          </a:prstGeom>
          <a:noFill/>
          <a:ln w="9525">
            <a:noFill/>
            <a:miter lim="800000"/>
            <a:headEnd/>
            <a:tailEnd/>
          </a:ln>
          <a:effectLst/>
        </p:spPr>
        <p:txBody>
          <a:bodyPr vert="horz" wrap="square" lIns="93969" tIns="46985" rIns="93969" bIns="46985" numCol="1" anchor="t" anchorCtr="0" compatLnSpc="1">
            <a:prstTxWarp prst="textNoShape">
              <a:avLst/>
            </a:prstTxWarp>
          </a:bodyPr>
          <a:lstStyle>
            <a:lvl1pPr defTabSz="939784">
              <a:defRPr sz="1200"/>
            </a:lvl1pPr>
          </a:lstStyle>
          <a:p>
            <a:pPr>
              <a:defRPr/>
            </a:pPr>
            <a:endParaRPr lang="en-US"/>
          </a:p>
        </p:txBody>
      </p:sp>
      <p:sp>
        <p:nvSpPr>
          <p:cNvPr id="184324" name="Rectangle 4"/>
          <p:cNvSpPr>
            <a:spLocks noGrp="1" noChangeArrowheads="1"/>
          </p:cNvSpPr>
          <p:nvPr>
            <p:ph type="ftr" sz="quarter" idx="2"/>
          </p:nvPr>
        </p:nvSpPr>
        <p:spPr bwMode="auto">
          <a:xfrm>
            <a:off x="0" y="8921651"/>
            <a:ext cx="3057053" cy="469983"/>
          </a:xfrm>
          <a:prstGeom prst="rect">
            <a:avLst/>
          </a:prstGeom>
          <a:noFill/>
          <a:ln w="9525">
            <a:noFill/>
            <a:miter lim="800000"/>
            <a:headEnd/>
            <a:tailEnd/>
          </a:ln>
          <a:effectLst/>
        </p:spPr>
        <p:txBody>
          <a:bodyPr vert="horz" wrap="square" lIns="93969" tIns="46985" rIns="93969" bIns="46985" numCol="1" anchor="b" anchorCtr="0" compatLnSpc="1">
            <a:prstTxWarp prst="textNoShape">
              <a:avLst/>
            </a:prstTxWarp>
          </a:bodyPr>
          <a:lstStyle>
            <a:lvl1pPr algn="l" defTabSz="939784">
              <a:defRPr sz="1200"/>
            </a:lvl1pPr>
          </a:lstStyle>
          <a:p>
            <a:pPr>
              <a:defRPr/>
            </a:pPr>
            <a:endParaRPr lang="en-US"/>
          </a:p>
        </p:txBody>
      </p:sp>
      <p:sp>
        <p:nvSpPr>
          <p:cNvPr id="184325" name="Rectangle 5"/>
          <p:cNvSpPr>
            <a:spLocks noGrp="1" noChangeArrowheads="1"/>
          </p:cNvSpPr>
          <p:nvPr>
            <p:ph type="sldNum" sz="quarter" idx="3"/>
          </p:nvPr>
        </p:nvSpPr>
        <p:spPr bwMode="auto">
          <a:xfrm>
            <a:off x="3994614" y="8921651"/>
            <a:ext cx="3057053" cy="469983"/>
          </a:xfrm>
          <a:prstGeom prst="rect">
            <a:avLst/>
          </a:prstGeom>
          <a:noFill/>
          <a:ln w="9525">
            <a:noFill/>
            <a:miter lim="800000"/>
            <a:headEnd/>
            <a:tailEnd/>
          </a:ln>
          <a:effectLst/>
        </p:spPr>
        <p:txBody>
          <a:bodyPr vert="horz" wrap="square" lIns="93969" tIns="46985" rIns="93969" bIns="46985" numCol="1" anchor="b" anchorCtr="0" compatLnSpc="1">
            <a:prstTxWarp prst="textNoShape">
              <a:avLst/>
            </a:prstTxWarp>
          </a:bodyPr>
          <a:lstStyle>
            <a:lvl1pPr defTabSz="939784">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7053" cy="469983"/>
          </a:xfrm>
          <a:prstGeom prst="rect">
            <a:avLst/>
          </a:prstGeom>
        </p:spPr>
        <p:txBody>
          <a:bodyPr vert="horz" lIns="92217" tIns="46109" rIns="92217" bIns="46109" rtlCol="0"/>
          <a:lstStyle>
            <a:lvl1pPr algn="l">
              <a:defRPr sz="1200"/>
            </a:lvl1pPr>
          </a:lstStyle>
          <a:p>
            <a:pPr>
              <a:defRPr/>
            </a:pPr>
            <a:endParaRPr lang="en-US"/>
          </a:p>
        </p:txBody>
      </p:sp>
      <p:sp>
        <p:nvSpPr>
          <p:cNvPr id="3" name="Date Placeholder 2"/>
          <p:cNvSpPr>
            <a:spLocks noGrp="1"/>
          </p:cNvSpPr>
          <p:nvPr>
            <p:ph type="dt" idx="1"/>
          </p:nvPr>
        </p:nvSpPr>
        <p:spPr>
          <a:xfrm>
            <a:off x="3994614" y="0"/>
            <a:ext cx="3057053" cy="469983"/>
          </a:xfrm>
          <a:prstGeom prst="rect">
            <a:avLst/>
          </a:prstGeom>
        </p:spPr>
        <p:txBody>
          <a:bodyPr vert="horz" lIns="92217" tIns="46109" rIns="92217" bIns="46109" rtlCol="0"/>
          <a:lstStyle>
            <a:lvl1pPr algn="r">
              <a:defRPr sz="1200"/>
            </a:lvl1pPr>
          </a:lstStyle>
          <a:p>
            <a:pPr>
              <a:defRPr/>
            </a:pPr>
            <a:fld id="{519A8AA2-1969-4296-A068-C5F6397455A5}" type="datetimeFigureOut">
              <a:rPr lang="en-US"/>
              <a:pPr>
                <a:defRPr/>
              </a:pPr>
              <a:t>4/22/2013</a:t>
            </a:fld>
            <a:endParaRPr lang="en-US"/>
          </a:p>
        </p:txBody>
      </p:sp>
      <p:sp>
        <p:nvSpPr>
          <p:cNvPr id="4" name="Slide Image Placeholder 3"/>
          <p:cNvSpPr>
            <a:spLocks noGrp="1" noRot="1" noChangeAspect="1"/>
          </p:cNvSpPr>
          <p:nvPr>
            <p:ph type="sldImg" idx="2"/>
          </p:nvPr>
        </p:nvSpPr>
        <p:spPr>
          <a:xfrm>
            <a:off x="1179513" y="704850"/>
            <a:ext cx="4694237" cy="3521075"/>
          </a:xfrm>
          <a:prstGeom prst="rect">
            <a:avLst/>
          </a:prstGeom>
          <a:noFill/>
          <a:ln w="12700">
            <a:solidFill>
              <a:prstClr val="black"/>
            </a:solidFill>
          </a:ln>
        </p:spPr>
        <p:txBody>
          <a:bodyPr vert="horz" lIns="92217" tIns="46109" rIns="92217" bIns="46109" rtlCol="0" anchor="ctr"/>
          <a:lstStyle/>
          <a:p>
            <a:pPr lvl="0"/>
            <a:endParaRPr lang="en-US" noProof="0" smtClean="0"/>
          </a:p>
        </p:txBody>
      </p:sp>
      <p:sp>
        <p:nvSpPr>
          <p:cNvPr id="5" name="Notes Placeholder 4"/>
          <p:cNvSpPr>
            <a:spLocks noGrp="1"/>
          </p:cNvSpPr>
          <p:nvPr>
            <p:ph type="body" sz="quarter" idx="3"/>
          </p:nvPr>
        </p:nvSpPr>
        <p:spPr>
          <a:xfrm>
            <a:off x="705965" y="4462430"/>
            <a:ext cx="5641333" cy="4226637"/>
          </a:xfrm>
          <a:prstGeom prst="rect">
            <a:avLst/>
          </a:prstGeom>
        </p:spPr>
        <p:txBody>
          <a:bodyPr vert="horz" lIns="92217" tIns="46109" rIns="92217" bIns="4610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921651"/>
            <a:ext cx="3057053" cy="469983"/>
          </a:xfrm>
          <a:prstGeom prst="rect">
            <a:avLst/>
          </a:prstGeom>
        </p:spPr>
        <p:txBody>
          <a:bodyPr vert="horz" lIns="92217" tIns="46109" rIns="92217" bIns="4610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94614" y="8921651"/>
            <a:ext cx="3057053" cy="469983"/>
          </a:xfrm>
          <a:prstGeom prst="rect">
            <a:avLst/>
          </a:prstGeom>
        </p:spPr>
        <p:txBody>
          <a:bodyPr vert="horz" lIns="92217" tIns="46109" rIns="92217" bIns="46109"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704850"/>
            <a:ext cx="4694237"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2000" dirty="0"/>
              <a:t>These types of testing are all VERY important</a:t>
            </a:r>
          </a:p>
          <a:p>
            <a:endParaRPr lang="en-US" sz="2000" dirty="0"/>
          </a:p>
          <a:p>
            <a:r>
              <a:rPr lang="en-US" sz="2000" dirty="0"/>
              <a:t>And implementing TDD does not reduce or remove the need for these types of </a:t>
            </a:r>
          </a:p>
          <a:p>
            <a:r>
              <a:rPr lang="en-US" sz="2000" dirty="0"/>
              <a:t>testing</a:t>
            </a:r>
          </a:p>
          <a:p>
            <a:endParaRPr lang="en-US" sz="2000" dirty="0"/>
          </a:p>
          <a:p>
            <a:r>
              <a:rPr lang="en-US" sz="2000" dirty="0"/>
              <a:t>What it does is significantly reduce the time spent in these testing cycles by </a:t>
            </a:r>
          </a:p>
          <a:p>
            <a:pPr lvl="1"/>
            <a:r>
              <a:rPr lang="en-US" sz="2000" dirty="0"/>
              <a:t>Reducing the number of bugs</a:t>
            </a:r>
          </a:p>
          <a:p>
            <a:pPr lvl="1"/>
            <a:r>
              <a:rPr lang="en-US" sz="2000" dirty="0"/>
              <a:t>Reducing the time needed to resolve bugs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187140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r>
              <a:rPr lang="en-US" sz="2300" b="1" dirty="0"/>
              <a:t>Test-driven development</a:t>
            </a:r>
            <a:r>
              <a:rPr lang="en-US" sz="2300" dirty="0"/>
              <a:t> (</a:t>
            </a:r>
            <a:r>
              <a:rPr lang="en-US" sz="2300" b="1" dirty="0"/>
              <a:t>TDD</a:t>
            </a:r>
            <a:r>
              <a:rPr lang="en-US" sz="2300" dirty="0"/>
              <a:t>) is a software development process that relies on the repetition of a very short development cycle: </a:t>
            </a:r>
          </a:p>
          <a:p>
            <a:r>
              <a:rPr lang="en-US" sz="2300" dirty="0"/>
              <a:t>	first the developer writes a failing automated test case that defines a desired improvement or new functionality, </a:t>
            </a:r>
          </a:p>
          <a:p>
            <a:r>
              <a:rPr lang="en-US" sz="2300" dirty="0"/>
              <a:t>	then produces code to pass that test </a:t>
            </a:r>
          </a:p>
          <a:p>
            <a:r>
              <a:rPr lang="en-US" sz="2300" dirty="0"/>
              <a:t>	finally refactors the new code to acceptable standards.</a:t>
            </a:r>
          </a:p>
          <a:p>
            <a:pPr lvl="1"/>
            <a:endParaRPr lang="en-US" sz="2000" dirty="0"/>
          </a:p>
          <a:p>
            <a:pPr lvl="1"/>
            <a:r>
              <a:rPr lang="en-US" sz="2000" dirty="0"/>
              <a:t>Often referred to Test-First Development</a:t>
            </a:r>
          </a:p>
          <a:p>
            <a:pPr lvl="1"/>
            <a:endParaRPr lang="en-US" sz="2000" dirty="0"/>
          </a:p>
          <a:p>
            <a:pPr lvl="1"/>
            <a:r>
              <a:rPr lang="en-US" sz="2000" dirty="0"/>
              <a:t>Process of writing tests before writing code</a:t>
            </a:r>
          </a:p>
          <a:p>
            <a:pPr marL="486702" lvl="1"/>
            <a:endParaRPr lang="en-US" sz="2000" dirty="0"/>
          </a:p>
          <a:p>
            <a:r>
              <a:rPr lang="en-US" sz="2000" b="1" dirty="0"/>
              <a:t>Kent Beck</a:t>
            </a:r>
            <a:r>
              <a:rPr lang="en-US" sz="2000" dirty="0"/>
              <a:t>, is credited with having developed or 'rediscovered' the technique</a:t>
            </a:r>
            <a:endParaRPr lang="en-US" sz="2000" dirty="0">
              <a:sym typeface="Wingdings" pitchFamily="2" charset="2"/>
            </a:endParaRPr>
          </a:p>
          <a:p>
            <a:endParaRPr lang="en-US" sz="2000" dirty="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282901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2000" dirty="0"/>
              <a:t>Unit testing is the act of testing piece of code, usually a method, that tests a very small piece of functionality by invoking it and verifying assumptions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96588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a:buFontTx/>
              <a:buChar char="-"/>
            </a:pPr>
            <a:r>
              <a:rPr lang="en-US" sz="2000" dirty="0"/>
              <a:t>So what are the characteristics of a good unit test</a:t>
            </a:r>
          </a:p>
          <a:p>
            <a:pPr>
              <a:buFontTx/>
              <a:buNone/>
            </a:pPr>
            <a:endParaRPr lang="en-US" sz="2000" dirty="0"/>
          </a:p>
          <a:p>
            <a:pPr>
              <a:buFontTx/>
              <a:buChar char="-"/>
            </a:pPr>
            <a:r>
              <a:rPr lang="en-US" sz="2000" dirty="0"/>
              <a:t>NO Compilation is NOT a good unit test!!!!!  </a:t>
            </a:r>
            <a:r>
              <a:rPr lang="en-US" sz="2000" b="1" dirty="0"/>
              <a:t>[CLICK]</a:t>
            </a:r>
          </a:p>
          <a:p>
            <a:pPr>
              <a:buFontTx/>
              <a:buChar char="-"/>
            </a:pPr>
            <a:endParaRPr lang="en-US" sz="2000" b="1" dirty="0"/>
          </a:p>
          <a:p>
            <a:pPr marL="345815" indent="-345815">
              <a:buFont typeface="Arial" panose="020B0604020202020204" pitchFamily="34" charset="0"/>
              <a:buChar char="•"/>
            </a:pPr>
            <a:r>
              <a:rPr lang="en-US" sz="2000" dirty="0"/>
              <a:t>Automated and repeatable</a:t>
            </a:r>
          </a:p>
          <a:p>
            <a:pPr marL="345815" indent="-345815">
              <a:buFont typeface="Arial" panose="020B0604020202020204" pitchFamily="34" charset="0"/>
              <a:buChar char="•"/>
            </a:pPr>
            <a:r>
              <a:rPr lang="en-US" sz="2000" dirty="0"/>
              <a:t>Easy to implement</a:t>
            </a:r>
          </a:p>
          <a:p>
            <a:pPr marL="345815" indent="-345815">
              <a:buFont typeface="Arial" panose="020B0604020202020204" pitchFamily="34" charset="0"/>
              <a:buChar char="•"/>
            </a:pPr>
            <a:r>
              <a:rPr lang="en-US" sz="2000" dirty="0"/>
              <a:t>On demand/push of a button</a:t>
            </a:r>
          </a:p>
          <a:p>
            <a:pPr marL="345815" indent="-345815">
              <a:buFont typeface="Arial" panose="020B0604020202020204" pitchFamily="34" charset="0"/>
              <a:buChar char="•"/>
            </a:pPr>
            <a:r>
              <a:rPr lang="en-US" sz="2000" dirty="0"/>
              <a:t>Fast</a:t>
            </a:r>
          </a:p>
          <a:p>
            <a:pPr marL="345815" indent="-345815">
              <a:buFont typeface="Arial" panose="020B0604020202020204" pitchFamily="34" charset="0"/>
              <a:buChar char="•"/>
            </a:pPr>
            <a:r>
              <a:rPr lang="en-US" sz="2000" dirty="0"/>
              <a:t>Isolated</a:t>
            </a:r>
          </a:p>
          <a:p>
            <a:pPr>
              <a:buFontTx/>
              <a:buChar char="-"/>
            </a:pPr>
            <a:endParaRPr lang="en-US" sz="2000" dirty="0"/>
          </a:p>
          <a:p>
            <a:pPr>
              <a:buFontTx/>
              <a:buChar char="-"/>
            </a:pPr>
            <a:r>
              <a:rPr lang="en-US" sz="2000" dirty="0"/>
              <a:t>It is very easy to write bad unit tests</a:t>
            </a:r>
          </a:p>
          <a:p>
            <a:pPr>
              <a:buFontTx/>
              <a:buChar char="-"/>
            </a:pPr>
            <a:endParaRPr lang="en-US" sz="2000" dirty="0"/>
          </a:p>
          <a:p>
            <a:pPr>
              <a:buFontTx/>
              <a:buChar char="-"/>
            </a:pPr>
            <a:r>
              <a:rPr lang="en-US" sz="2000" dirty="0"/>
              <a:t>Bad unit tests are worse than no unit tests</a:t>
            </a:r>
          </a:p>
          <a:p>
            <a:pPr lvl="1">
              <a:buFontTx/>
              <a:buChar char="-"/>
            </a:pPr>
            <a:r>
              <a:rPr lang="en-US" sz="2000" dirty="0"/>
              <a:t>They provide a false sense of security</a:t>
            </a:r>
          </a:p>
          <a:p>
            <a:pPr lvl="1">
              <a:buFontTx/>
              <a:buChar char="-"/>
            </a:pPr>
            <a:r>
              <a:rPr lang="en-US" sz="2000" dirty="0"/>
              <a:t>They provide false system documentation</a:t>
            </a:r>
          </a:p>
          <a:p>
            <a:endParaRPr lang="en-US" sz="2000" dirty="0">
              <a:sym typeface="Wingdings" pitchFamily="2" charset="2"/>
            </a:endParaRPr>
          </a:p>
          <a:p>
            <a:endParaRPr lang="en-US" sz="2000" dirty="0">
              <a:sym typeface="Wingdings" pitchFamily="2" charset="2"/>
            </a:endParaRPr>
          </a:p>
          <a:p>
            <a:endParaRPr lang="en-US" sz="2000" dirty="0">
              <a:sym typeface="Wingdings" pitchFamily="2" charset="2"/>
            </a:endParaRPr>
          </a:p>
          <a:p>
            <a:pPr>
              <a:buFontTx/>
              <a:buChar char="-"/>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35713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32500" lnSpcReduction="20000"/>
          </a:bodyPr>
          <a:lstStyle/>
          <a:p>
            <a:r>
              <a:rPr lang="en-US" sz="2000" dirty="0">
                <a:sym typeface="Wingdings" pitchFamily="2" charset="2"/>
              </a:rPr>
              <a:t>In order to do test-driven development effectively and to get all the benefits it has to offer you have to apply certain best practices to your code and how you code</a:t>
            </a:r>
          </a:p>
          <a:p>
            <a:endParaRPr lang="en-US" sz="2000" dirty="0">
              <a:sym typeface="Wingdings" pitchFamily="2" charset="2"/>
            </a:endParaRPr>
          </a:p>
          <a:p>
            <a:r>
              <a:rPr lang="en-US" sz="2000" dirty="0">
                <a:sym typeface="Wingdings" pitchFamily="2" charset="2"/>
              </a:rPr>
              <a:t>The first is the Single Responsibility Principle</a:t>
            </a:r>
          </a:p>
          <a:p>
            <a:r>
              <a:rPr lang="en-US" sz="2000" dirty="0">
                <a:sym typeface="Wingdings" pitchFamily="2" charset="2"/>
              </a:rPr>
              <a:t>	- which states “a class should have one and only one reason to change”</a:t>
            </a:r>
          </a:p>
          <a:p>
            <a:r>
              <a:rPr lang="en-US" sz="2000" dirty="0">
                <a:sym typeface="Wingdings" pitchFamily="2" charset="2"/>
              </a:rPr>
              <a:t>	- There are some red flags to watch out for in your code which may be signs that you are violating the single responsibility </a:t>
            </a:r>
            <a:r>
              <a:rPr lang="en-US" sz="2000" dirty="0" err="1">
                <a:sym typeface="Wingdings" pitchFamily="2" charset="2"/>
              </a:rPr>
              <a:t>princpile</a:t>
            </a:r>
            <a:endParaRPr lang="en-US" sz="2000" dirty="0">
              <a:sym typeface="Wingdings" pitchFamily="2" charset="2"/>
            </a:endParaRPr>
          </a:p>
          <a:p>
            <a:r>
              <a:rPr lang="en-US" sz="2000" dirty="0">
                <a:sym typeface="Wingdings" pitchFamily="2" charset="2"/>
              </a:rPr>
              <a:t>		1.  Method name with the word “and” in it</a:t>
            </a:r>
          </a:p>
          <a:p>
            <a:r>
              <a:rPr lang="en-US" sz="2000" dirty="0">
                <a:sym typeface="Wingdings" pitchFamily="2" charset="2"/>
              </a:rPr>
              <a:t>		2.  Methods that &gt; 75 lines long</a:t>
            </a:r>
          </a:p>
          <a:p>
            <a:r>
              <a:rPr lang="en-US" sz="2000" dirty="0">
                <a:sym typeface="Wingdings" pitchFamily="2" charset="2"/>
              </a:rPr>
              <a:t>		3.  Methods that have regions in them</a:t>
            </a:r>
          </a:p>
          <a:p>
            <a:endParaRPr lang="en-US" sz="2000" dirty="0">
              <a:sym typeface="Wingdings" pitchFamily="2" charset="2"/>
            </a:endParaRPr>
          </a:p>
          <a:p>
            <a:r>
              <a:rPr lang="en-US" sz="2000" dirty="0">
                <a:sym typeface="Wingdings" pitchFamily="2" charset="2"/>
              </a:rPr>
              <a:t>The second concept is “Program to Interfaces not Implementations</a:t>
            </a:r>
          </a:p>
          <a:p>
            <a:r>
              <a:rPr lang="en-US" sz="2000" dirty="0">
                <a:sym typeface="Wingdings" pitchFamily="2" charset="2"/>
              </a:rPr>
              <a:t>	- When you create classes that will be dependencies to other classes create an interface</a:t>
            </a:r>
          </a:p>
          <a:p>
            <a:r>
              <a:rPr lang="en-US" sz="2000" dirty="0">
                <a:sym typeface="Wingdings" pitchFamily="2" charset="2"/>
              </a:rPr>
              <a:t>	- When declaring dependencies inside a class declare them using the Interface		</a:t>
            </a:r>
          </a:p>
          <a:p>
            <a:endParaRPr lang="en-US" sz="2000" dirty="0">
              <a:sym typeface="Wingdings" pitchFamily="2" charset="2"/>
            </a:endParaRPr>
          </a:p>
          <a:p>
            <a:r>
              <a:rPr lang="en-US" sz="2000" dirty="0">
                <a:sym typeface="Wingdings" pitchFamily="2" charset="2"/>
              </a:rPr>
              <a:t>Next is the Dependency Inversion Principle</a:t>
            </a:r>
          </a:p>
          <a:p>
            <a:r>
              <a:rPr lang="en-US" sz="2000" dirty="0">
                <a:sym typeface="Wingdings" pitchFamily="2" charset="2"/>
              </a:rPr>
              <a:t>	- states that “high-level modules should not depend upon low-level modules.  Both should depend upon abstractions.”</a:t>
            </a:r>
          </a:p>
          <a:p>
            <a:r>
              <a:rPr lang="en-US" sz="2000" dirty="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endParaRPr lang="en-US" sz="2000" dirty="0">
              <a:sym typeface="Wingdings" pitchFamily="2" charset="2"/>
            </a:endParaRPr>
          </a:p>
          <a:p>
            <a:r>
              <a:rPr lang="en-US" sz="2000" dirty="0">
                <a:sym typeface="Wingdings" pitchFamily="2" charset="2"/>
              </a:rPr>
              <a:t>The next two concepts are applicable when writing your tests;</a:t>
            </a:r>
          </a:p>
          <a:p>
            <a:r>
              <a:rPr lang="en-US" sz="2000" dirty="0">
                <a:sym typeface="Wingdings" pitchFamily="2" charset="2"/>
              </a:rPr>
              <a:t>	Red-Green-Refactor is the process of</a:t>
            </a:r>
          </a:p>
          <a:p>
            <a:r>
              <a:rPr lang="en-US" sz="2000" dirty="0">
                <a:sym typeface="Wingdings" pitchFamily="2" charset="2"/>
              </a:rPr>
              <a:t>		1.  Before doing anything else you write a failing test (most test-runners use red for a failing test)</a:t>
            </a:r>
          </a:p>
          <a:p>
            <a:r>
              <a:rPr lang="en-US" sz="2000" dirty="0">
                <a:sym typeface="Wingdings" pitchFamily="2" charset="2"/>
              </a:rPr>
              <a:t>		2.  Next you write just enough code to get the test to pass (green = passing test)</a:t>
            </a:r>
          </a:p>
          <a:p>
            <a:r>
              <a:rPr lang="en-US" sz="2000" dirty="0">
                <a:sym typeface="Wingdings" pitchFamily="2" charset="2"/>
              </a:rPr>
              <a:t>		3.  Then you refactor if necessary</a:t>
            </a:r>
          </a:p>
          <a:p>
            <a:r>
              <a:rPr lang="en-US" sz="2000" dirty="0">
                <a:sym typeface="Wingdings" pitchFamily="2" charset="2"/>
              </a:rPr>
              <a:t>	Lastly is “Arrange – Act – Assert”</a:t>
            </a:r>
          </a:p>
          <a:p>
            <a:r>
              <a:rPr lang="en-US" sz="2000" dirty="0">
                <a:sym typeface="Wingdings" pitchFamily="2" charset="2"/>
              </a:rPr>
              <a:t>		This applies to how your tests should be structured</a:t>
            </a:r>
          </a:p>
          <a:p>
            <a:r>
              <a:rPr lang="en-US" sz="2000" dirty="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2000" dirty="0">
                <a:sym typeface="Wingdings" pitchFamily="2" charset="2"/>
              </a:rPr>
              <a:t>		Act: should be  single line calling the method under test</a:t>
            </a:r>
          </a:p>
          <a:p>
            <a:r>
              <a:rPr lang="en-US" sz="2000" dirty="0">
                <a:sym typeface="Wingdings" pitchFamily="2" charset="2"/>
              </a:rPr>
              <a:t>		Assert: this is where you verify your assumptions and this includes verifying mocks behaved has recorded as well as asserting against the object 			returned from calling the method under test</a:t>
            </a: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4259944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2907" indent="-172907">
              <a:buFontTx/>
              <a:buChar char="-"/>
            </a:pPr>
            <a:r>
              <a:rPr lang="en-US" sz="2000" dirty="0"/>
              <a:t>It is important to start from the beginning with TDD in mind, and where do we all start…by creating the solution.  Here is a solution layout that I have found to be most effective.</a:t>
            </a:r>
          </a:p>
          <a:p>
            <a:pPr marL="172907" indent="-172907">
              <a:buFontTx/>
              <a:buChar char="-"/>
            </a:pPr>
            <a:r>
              <a:rPr lang="en-US" sz="2000" dirty="0"/>
              <a:t>Tests should be isolated from the actual code! </a:t>
            </a:r>
            <a:r>
              <a:rPr lang="en-US" sz="2000" b="1" dirty="0"/>
              <a:t>[CLICK]</a:t>
            </a:r>
            <a:endParaRPr lang="en-US" sz="2000" dirty="0"/>
          </a:p>
          <a:p>
            <a:pPr marL="172907" indent="-172907">
              <a:buFontTx/>
              <a:buChar char="-"/>
            </a:pPr>
            <a:r>
              <a:rPr lang="en-US" sz="2000" dirty="0"/>
              <a:t>Different types of tests should be isolated from other types to allow easily running a group of tests. </a:t>
            </a:r>
            <a:r>
              <a:rPr lang="en-US" sz="2000" b="1" dirty="0"/>
              <a:t>[CLICK]</a:t>
            </a:r>
            <a:endParaRPr lang="en-US" sz="2000" dirty="0"/>
          </a:p>
          <a:p>
            <a:pPr marL="172907" indent="-172907">
              <a:buFontTx/>
              <a:buChar char="-"/>
            </a:pPr>
            <a:r>
              <a:rPr lang="en-US" sz="2000" dirty="0"/>
              <a:t>Tests should be placed in projects named the same as the project they are testing with a prefix of the type of tests it contains.</a:t>
            </a:r>
          </a:p>
          <a:p>
            <a:pPr marL="172907" indent="-172907">
              <a:buFontTx/>
              <a:buChar char="-"/>
            </a:pPr>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62905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The last concept I want to cover before getting in to MVC is naming your tests.  How you name your tests is very important.</a:t>
            </a:r>
          </a:p>
          <a:p>
            <a:endParaRPr lang="en-US" sz="2000" dirty="0"/>
          </a:p>
          <a:p>
            <a:r>
              <a:rPr lang="en-US" sz="2000" dirty="0"/>
              <a:t>Be descriptive…very descriptive</a:t>
            </a:r>
          </a:p>
          <a:p>
            <a:endParaRPr lang="en-US" sz="2000" dirty="0"/>
          </a:p>
          <a:p>
            <a:r>
              <a:rPr lang="en-US" sz="2000" dirty="0"/>
              <a:t>Long test names are encouraged</a:t>
            </a:r>
          </a:p>
          <a:p>
            <a:endParaRPr lang="en-US" sz="2000" dirty="0"/>
          </a:p>
          <a:p>
            <a:r>
              <a:rPr lang="en-US" sz="2000" dirty="0"/>
              <a:t>Should be able to read a test name and know exactly what it does and more importantly why it would fail</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1727539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endParaRPr lang="en-US" sz="2000" dirty="0"/>
          </a:p>
          <a:p>
            <a:r>
              <a:rPr lang="en-US" sz="2000" dirty="0"/>
              <a:t>MVC is a design pattern that stands for Model-View-Controller.  What it strives to do is separate the concerns of an application’s presentation layer by assigning specific roles to the three different components. </a:t>
            </a:r>
          </a:p>
          <a:p>
            <a:endParaRPr lang="en-US" sz="2000" dirty="0"/>
          </a:p>
          <a:p>
            <a:pPr defTabSz="922172">
              <a:defRPr/>
            </a:pPr>
            <a:r>
              <a:rPr lang="en-US" sz="2000" b="1" dirty="0"/>
              <a:t>[CLICK]</a:t>
            </a:r>
          </a:p>
          <a:p>
            <a:r>
              <a:rPr lang="en-US" sz="2000" dirty="0"/>
              <a:t>The Controller is responsible for handling all user input. Once input has been received, the Controller will perform any operations/actions it needs to, which might include interacting with the Model.</a:t>
            </a:r>
          </a:p>
          <a:p>
            <a:endParaRPr lang="en-US" sz="2000" dirty="0"/>
          </a:p>
          <a:p>
            <a:pPr defTabSz="922172">
              <a:defRPr/>
            </a:pPr>
            <a:r>
              <a:rPr lang="en-US" sz="2000" b="1" dirty="0"/>
              <a:t>[CLICK]</a:t>
            </a:r>
          </a:p>
          <a:p>
            <a:r>
              <a:rPr lang="en-US" sz="2000" dirty="0"/>
              <a:t>The Model represents the core concern/logic of the application. Once the Controller retrieves some model data and performs any work with the model/</a:t>
            </a:r>
            <a:r>
              <a:rPr lang="en-US" sz="2000" dirty="0" err="1"/>
              <a:t>etc</a:t>
            </a:r>
            <a:r>
              <a:rPr lang="en-US" sz="2000" dirty="0"/>
              <a:t> it needs to it constructs a presentation model that describes the model in terms the View can understand.</a:t>
            </a:r>
          </a:p>
          <a:p>
            <a:endParaRPr lang="en-US" sz="2000" dirty="0"/>
          </a:p>
          <a:p>
            <a:pPr defTabSz="922172">
              <a:defRPr/>
            </a:pPr>
            <a:r>
              <a:rPr lang="en-US" sz="2000" b="1" dirty="0"/>
              <a:t>[CLICK]</a:t>
            </a:r>
          </a:p>
          <a:p>
            <a:r>
              <a:rPr lang="en-US" sz="2000" dirty="0"/>
              <a:t>The View is the visual representation of the model. It presents the model data to the actual user in a way that is meaningful. In a web application, this would typically be HTML.</a:t>
            </a:r>
          </a:p>
          <a:p>
            <a:endParaRPr lang="en-US" sz="2000" dirty="0"/>
          </a:p>
          <a:p>
            <a:r>
              <a:rPr lang="en-US" sz="2000" dirty="0"/>
              <a:t>With these three pieces in place, your presentation layer becomes cleanly separated in such a way that each component can be developed/tested independently.</a:t>
            </a:r>
          </a:p>
          <a:p>
            <a:endParaRPr lang="en-US" sz="1400" dirty="0"/>
          </a:p>
          <a:p>
            <a:endParaRPr lang="en-US" sz="1400" dirty="0"/>
          </a:p>
          <a:p>
            <a:endParaRPr lang="en-US" sz="1400" dirty="0"/>
          </a:p>
          <a:p>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3810863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62500" lnSpcReduction="20000"/>
          </a:bodyPr>
          <a:lstStyle/>
          <a:p>
            <a:pPr marL="288179" indent="-288179">
              <a:buFont typeface="Arial" pitchFamily="34" charset="0"/>
              <a:buChar char="•"/>
            </a:pPr>
            <a:r>
              <a:rPr lang="en-US" sz="2000" dirty="0"/>
              <a:t>ASP.NET MVC was created with a clear focus on best practices in both Architecture and Coding</a:t>
            </a:r>
          </a:p>
          <a:p>
            <a:pPr marL="288179" indent="-288179">
              <a:buFont typeface="Arial" pitchFamily="34" charset="0"/>
              <a:buChar char="•"/>
            </a:pPr>
            <a:r>
              <a:rPr lang="en-US" sz="2000" dirty="0"/>
              <a:t>This is a new approach for Microsoft – in the past they always set us up for failure and it was our job to know better</a:t>
            </a:r>
          </a:p>
          <a:p>
            <a:pPr marL="288179" indent="-288179">
              <a:buFont typeface="Arial" pitchFamily="34" charset="0"/>
              <a:buChar char="•"/>
            </a:pPr>
            <a:r>
              <a:rPr lang="en-US" sz="2000" dirty="0"/>
              <a:t>In ASP.NET MVC:</a:t>
            </a:r>
          </a:p>
          <a:p>
            <a:pPr marL="749265" lvl="1" indent="-288179">
              <a:buFont typeface="Arial" pitchFamily="34" charset="0"/>
              <a:buChar char="•"/>
            </a:pPr>
            <a:r>
              <a:rPr lang="en-US" sz="2000" dirty="0"/>
              <a:t>1.  There is a clear separation of layers (Model/View/Controller)</a:t>
            </a:r>
          </a:p>
          <a:p>
            <a:pPr marL="749265" lvl="1" indent="-288179">
              <a:buFont typeface="Arial" pitchFamily="34" charset="0"/>
              <a:buChar char="•"/>
            </a:pPr>
            <a:r>
              <a:rPr lang="en-US" sz="2000" dirty="0"/>
              <a:t>2.  No designer!</a:t>
            </a:r>
          </a:p>
          <a:p>
            <a:pPr marL="749265" lvl="1" indent="-288179">
              <a:buFont typeface="Arial" pitchFamily="34" charset="0"/>
              <a:buChar char="•"/>
            </a:pPr>
            <a:r>
              <a:rPr lang="en-US" sz="2000" dirty="0"/>
              <a:t>3.  No server controls that you can drag on and hook up directly to your Database!</a:t>
            </a:r>
          </a:p>
          <a:p>
            <a:pPr marL="749265" lvl="1" indent="-288179">
              <a:buFont typeface="Arial" pitchFamily="34" charset="0"/>
              <a:buChar char="•"/>
            </a:pPr>
            <a:r>
              <a:rPr lang="en-US" sz="2000" dirty="0"/>
              <a:t>4.  They are actually encouraging testing…WHAT?</a:t>
            </a:r>
          </a:p>
          <a:p>
            <a:pPr marL="1210351" lvl="2" indent="-288179">
              <a:buFont typeface="Arial" pitchFamily="34" charset="0"/>
              <a:buChar char="•"/>
            </a:pPr>
            <a:r>
              <a:rPr lang="en-US" sz="2000" dirty="0"/>
              <a:t>- Don’t believe me…File -&gt; New Project -&gt; ASP.NET -&gt; “Create a unit test project”….Grant it, it should be defaulted to checked…but Rome was Built in a day</a:t>
            </a:r>
          </a:p>
          <a:p>
            <a:pPr marL="749265" lvl="1" indent="-288179">
              <a:buFont typeface="Arial" pitchFamily="34" charset="0"/>
              <a:buChar char="•"/>
            </a:pPr>
            <a:r>
              <a:rPr lang="en-US" sz="2000" dirty="0"/>
              <a:t>5.  MVC has a lot of DI points </a:t>
            </a:r>
          </a:p>
          <a:p>
            <a:pPr marL="1210351" lvl="2" indent="-288179">
              <a:buFont typeface="Arial" pitchFamily="34" charset="0"/>
              <a:buChar char="•"/>
            </a:pPr>
            <a:r>
              <a:rPr lang="en-US" sz="2000" dirty="0"/>
              <a:t>Controllers</a:t>
            </a:r>
          </a:p>
          <a:p>
            <a:pPr marL="1210351" lvl="2" indent="-288179">
              <a:buFont typeface="Arial" pitchFamily="34" charset="0"/>
              <a:buChar char="•"/>
            </a:pPr>
            <a:r>
              <a:rPr lang="en-US" sz="2000" dirty="0"/>
              <a:t>Views</a:t>
            </a:r>
          </a:p>
          <a:p>
            <a:pPr marL="1210351" lvl="2" indent="-288179">
              <a:buFont typeface="Arial" pitchFamily="34" charset="0"/>
              <a:buChar char="•"/>
            </a:pPr>
            <a:r>
              <a:rPr lang="en-US" sz="2000" dirty="0"/>
              <a:t>Action Filters</a:t>
            </a:r>
          </a:p>
          <a:p>
            <a:pPr marL="1210351" lvl="2" indent="-288179">
              <a:buFont typeface="Arial" pitchFamily="34" charset="0"/>
              <a:buChar char="•"/>
            </a:pPr>
            <a:r>
              <a:rPr lang="en-US" sz="2000" dirty="0"/>
              <a:t>Model Binders</a:t>
            </a:r>
          </a:p>
          <a:p>
            <a:pPr marL="1210351" lvl="2" indent="-288179">
              <a:buFont typeface="Arial" pitchFamily="34" charset="0"/>
              <a:buChar char="•"/>
            </a:pPr>
            <a:r>
              <a:rPr lang="en-US" sz="2000" dirty="0"/>
              <a:t>View Providers</a:t>
            </a:r>
          </a:p>
          <a:p>
            <a:pPr marL="1210351" lvl="2" indent="-288179">
              <a:buFont typeface="Arial" pitchFamily="34" charset="0"/>
              <a:buChar char="•"/>
            </a:pPr>
            <a:r>
              <a:rPr lang="en-US" sz="2000" b="1" dirty="0"/>
              <a:t>[Next Slide]</a:t>
            </a:r>
            <a:endParaRPr lang="en-US" sz="2000" dirty="0"/>
          </a:p>
          <a:p>
            <a:pPr marL="288179" indent="-288179">
              <a:buFont typeface="Arial" pitchFamily="34" charset="0"/>
              <a:buChar char="•"/>
            </a:pPr>
            <a:endParaRPr lang="en-US" sz="1400" dirty="0"/>
          </a:p>
          <a:p>
            <a:pPr marL="288179" indent="-288179">
              <a:buFont typeface="Arial" pitchFamily="34" charset="0"/>
              <a:buChar char="•"/>
            </a:pPr>
            <a:endParaRPr lang="en-US" sz="1400" dirty="0"/>
          </a:p>
          <a:p>
            <a:pPr marL="749265" lvl="1" indent="-288179">
              <a:buFont typeface="Arial" pitchFamily="34" charset="0"/>
              <a:buChar char="•"/>
            </a:pPr>
            <a:endParaRPr lang="en-US" sz="1400" dirty="0"/>
          </a:p>
          <a:p>
            <a:pPr marL="288179" indent="-288179">
              <a:buFont typeface="Arial" pitchFamily="34" charset="0"/>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311272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marL="288179" indent="-288179">
              <a:buFontTx/>
              <a:buChar char="-"/>
            </a:pPr>
            <a:r>
              <a:rPr lang="en-US" sz="2000" dirty="0"/>
              <a:t>MVC </a:t>
            </a:r>
            <a:r>
              <a:rPr lang="en-US" sz="2000" dirty="0" err="1"/>
              <a:t>Contrib</a:t>
            </a:r>
            <a:r>
              <a:rPr lang="en-US" sz="2000" dirty="0"/>
              <a:t> is a project designed to additional functionality and ease of use to MVC</a:t>
            </a:r>
          </a:p>
          <a:p>
            <a:pPr marL="288179" indent="-288179">
              <a:buFontTx/>
              <a:buChar char="-"/>
            </a:pPr>
            <a:r>
              <a:rPr lang="en-US" sz="2000" dirty="0"/>
              <a:t>Hosted on </a:t>
            </a:r>
            <a:r>
              <a:rPr lang="en-US" sz="2000" dirty="0" err="1"/>
              <a:t>CodePlex</a:t>
            </a:r>
            <a:endParaRPr lang="en-US" sz="2000" dirty="0"/>
          </a:p>
          <a:p>
            <a:pPr marL="288179" indent="-288179">
              <a:buFontTx/>
              <a:buChar char="-"/>
            </a:pPr>
            <a:r>
              <a:rPr lang="en-US" sz="2000" dirty="0"/>
              <a:t>Created and maintain by members of the Austin Mafia</a:t>
            </a:r>
          </a:p>
          <a:p>
            <a:pPr marL="749265" lvl="1" indent="-288179">
              <a:buFontTx/>
              <a:buChar char="-"/>
            </a:pPr>
            <a:r>
              <a:rPr lang="en-US" sz="2000" dirty="0"/>
              <a:t>Eric </a:t>
            </a:r>
            <a:r>
              <a:rPr lang="en-US" sz="2000" dirty="0" err="1"/>
              <a:t>Hexter</a:t>
            </a:r>
            <a:endParaRPr lang="en-US" sz="2000" dirty="0"/>
          </a:p>
          <a:p>
            <a:pPr marL="749265" lvl="1" indent="-288179">
              <a:buFontTx/>
              <a:buChar char="-"/>
            </a:pPr>
            <a:r>
              <a:rPr lang="en-US" sz="2000" dirty="0"/>
              <a:t>Jeffery Palermo</a:t>
            </a:r>
          </a:p>
          <a:p>
            <a:pPr marL="749265" lvl="1" indent="-288179">
              <a:buFontTx/>
              <a:buChar char="-"/>
            </a:pPr>
            <a:r>
              <a:rPr lang="en-US" sz="2000" dirty="0"/>
              <a:t>Jimmy </a:t>
            </a:r>
            <a:r>
              <a:rPr lang="en-US" sz="2000" dirty="0" err="1"/>
              <a:t>Bogard</a:t>
            </a:r>
            <a:endParaRPr lang="en-US" sz="2000" dirty="0"/>
          </a:p>
          <a:p>
            <a:pPr marL="749265" lvl="1" indent="-288179">
              <a:buFontTx/>
              <a:buChar char="-"/>
            </a:pPr>
            <a:r>
              <a:rPr lang="en-US" sz="2000" dirty="0"/>
              <a:t>Brandon Satrom</a:t>
            </a:r>
          </a:p>
          <a:p>
            <a:pPr marL="749265" lvl="1" indent="-288179">
              <a:buFontTx/>
              <a:buChar char="-"/>
            </a:pPr>
            <a:r>
              <a:rPr lang="en-US" sz="2000" dirty="0"/>
              <a:t>So a bunch of extremely smart web guys</a:t>
            </a:r>
          </a:p>
          <a:p>
            <a:pPr marL="288179" indent="-288179">
              <a:buFontTx/>
              <a:buChar char="-"/>
            </a:pPr>
            <a:r>
              <a:rPr lang="en-US" sz="2000" dirty="0"/>
              <a:t>A lot of the functionality has now been rolled in to ASP.NET MVC but the </a:t>
            </a:r>
            <a:r>
              <a:rPr lang="en-US" sz="2000" dirty="0" err="1"/>
              <a:t>MvcContrib.Tester</a:t>
            </a:r>
            <a:r>
              <a:rPr lang="en-US" sz="2000" dirty="0"/>
              <a:t> is still a must have for testing your Routes, Controllers, and views!</a:t>
            </a:r>
          </a:p>
          <a:p>
            <a:pPr marL="288179" indent="-288179">
              <a:buFontTx/>
              <a:buChar char="-"/>
            </a:pPr>
            <a:endParaRPr lang="en-US" sz="1400" dirty="0"/>
          </a:p>
          <a:p>
            <a:pPr marL="749265" lvl="1" indent="-288179">
              <a:buFontTx/>
              <a:buChar char="-"/>
            </a:pPr>
            <a:endParaRPr lang="en-US" sz="1400" dirty="0"/>
          </a:p>
          <a:p>
            <a:endParaRPr lang="en-US" sz="2000" dirty="0"/>
          </a:p>
          <a:p>
            <a:pPr marL="749265" lvl="1" indent="-288179">
              <a:buFontTx/>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7503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114717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8179" indent="-288179">
              <a:buFontTx/>
              <a:buChar char="-"/>
            </a:pPr>
            <a:r>
              <a:rPr lang="en-US" sz="2000" dirty="0"/>
              <a:t>Routing is what makes clean readable </a:t>
            </a:r>
            <a:r>
              <a:rPr lang="en-US" sz="2000" dirty="0" err="1"/>
              <a:t>url’s</a:t>
            </a:r>
            <a:r>
              <a:rPr lang="en-US" sz="2000" dirty="0"/>
              <a:t> in MVC possible.</a:t>
            </a:r>
          </a:p>
          <a:p>
            <a:pPr marL="288179" indent="-288179">
              <a:buFontTx/>
              <a:buChar char="-"/>
            </a:pPr>
            <a:r>
              <a:rPr lang="en-US" sz="2000" dirty="0"/>
              <a:t>Handles the incoming request and maps that to a controller and action based on the URL segments</a:t>
            </a:r>
          </a:p>
          <a:p>
            <a:pPr marL="288179" indent="-288179">
              <a:buFontTx/>
              <a:buChar char="-"/>
            </a:pPr>
            <a:r>
              <a:rPr lang="en-US" sz="2000" dirty="0"/>
              <a:t>Can get complicated and confusing, luckily they can be tested</a:t>
            </a:r>
          </a:p>
          <a:p>
            <a:pPr marL="288179" indent="-288179">
              <a:buFontTx/>
              <a:buChar char="-"/>
            </a:pPr>
            <a:r>
              <a:rPr lang="en-US" sz="2000" dirty="0"/>
              <a:t>Let’s look at a demo of that now.</a:t>
            </a:r>
          </a:p>
          <a:p>
            <a:pPr marL="288179" indent="-288179">
              <a:buFontTx/>
              <a:buChar char="-"/>
            </a:pPr>
            <a:endParaRPr lang="en-US" sz="1400" dirty="0"/>
          </a:p>
          <a:p>
            <a:pPr marL="749265" lvl="1" indent="-288179">
              <a:buFontTx/>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1391883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32500" lnSpcReduction="20000"/>
          </a:bodyPr>
          <a:lstStyle/>
          <a:p>
            <a:r>
              <a:rPr lang="en-US" sz="2000" b="1" dirty="0"/>
              <a:t>*** Start by F5’ing and showing what application does</a:t>
            </a:r>
          </a:p>
          <a:p>
            <a:pPr marL="345815" indent="-345815">
              <a:buFont typeface="Arial" pitchFamily="34" charset="0"/>
              <a:buAutoNum type="arabicPeriod"/>
            </a:pPr>
            <a:endParaRPr lang="en-US" sz="2000" b="1" i="1" dirty="0"/>
          </a:p>
          <a:p>
            <a:pPr marL="345815" indent="-345815">
              <a:buFont typeface="Arial" pitchFamily="34" charset="0"/>
              <a:buAutoNum type="arabicPeriod"/>
            </a:pPr>
            <a:endParaRPr lang="en-US" sz="2000" b="1" i="1" dirty="0"/>
          </a:p>
          <a:p>
            <a:pPr marL="345815" indent="-345815">
              <a:buFont typeface="Arial" pitchFamily="34" charset="0"/>
              <a:buAutoNum type="arabicPeriod"/>
            </a:pPr>
            <a:r>
              <a:rPr lang="en-US" sz="2000" b="1" i="1" dirty="0"/>
              <a:t>Isolating your routes</a:t>
            </a:r>
          </a:p>
          <a:p>
            <a:pPr marL="806901" lvl="1" indent="-345815">
              <a:buFont typeface="Arial" pitchFamily="34" charset="0"/>
              <a:buAutoNum type="arabicPeriod"/>
            </a:pPr>
            <a:r>
              <a:rPr lang="en-US" sz="2000" dirty="0"/>
              <a:t>Pull up Global.asax.cx– this has changed a bit since MVC3 where the routes used to be defined directly here, but now we have a new class named “</a:t>
            </a:r>
            <a:r>
              <a:rPr lang="en-US" sz="2000" dirty="0" err="1"/>
              <a:t>RouteConfig</a:t>
            </a:r>
            <a:r>
              <a:rPr lang="en-US" sz="2000" dirty="0"/>
              <a:t>” that that handles registering the routes.	</a:t>
            </a:r>
          </a:p>
          <a:p>
            <a:pPr marL="806901" lvl="1" indent="-345815">
              <a:buFont typeface="Arial" pitchFamily="34" charset="0"/>
              <a:buAutoNum type="arabicPeriod"/>
            </a:pPr>
            <a:r>
              <a:rPr lang="en-US" sz="2000" dirty="0"/>
              <a:t>Out of the box the Routes are defined directly in the </a:t>
            </a:r>
            <a:r>
              <a:rPr lang="en-US" sz="2000" dirty="0" err="1"/>
              <a:t>RegisterRoutes</a:t>
            </a:r>
            <a:r>
              <a:rPr lang="en-US" sz="2000" dirty="0"/>
              <a:t> method. </a:t>
            </a:r>
          </a:p>
          <a:p>
            <a:pPr marL="1210351" lvl="2" indent="-288179">
              <a:buFontTx/>
              <a:buChar char="-"/>
            </a:pPr>
            <a:r>
              <a:rPr lang="en-US" sz="2000" dirty="0"/>
              <a:t>Now I could still test my routes in my unit tests by creating a new collection of routes and adding the same routes I have created here</a:t>
            </a:r>
          </a:p>
          <a:p>
            <a:pPr marL="1210351" lvl="2" indent="-288179">
              <a:buFontTx/>
              <a:buChar char="-"/>
            </a:pPr>
            <a:r>
              <a:rPr lang="en-US" sz="2000" dirty="0"/>
              <a:t>But that is duplication of work and in the end I am not 100% certain that I am testing the same routes</a:t>
            </a:r>
          </a:p>
          <a:p>
            <a:pPr marL="1210351" lvl="2" indent="-288179">
              <a:buFontTx/>
              <a:buChar char="-"/>
            </a:pPr>
            <a:r>
              <a:rPr lang="en-US" sz="2000" dirty="0"/>
              <a:t>And since the order of routes make a huge difference, most specific first and general last, I want to make sure that I am testing exactly what will be used</a:t>
            </a:r>
          </a:p>
          <a:p>
            <a:pPr marL="922172" lvl="2"/>
            <a:endParaRPr lang="en-US" sz="2000" dirty="0"/>
          </a:p>
          <a:p>
            <a:pPr marL="806901" lvl="1" indent="-345815">
              <a:buFont typeface="Arial" pitchFamily="34" charset="0"/>
              <a:buAutoNum type="arabicPeriod"/>
            </a:pPr>
            <a:r>
              <a:rPr lang="en-US" sz="2000" b="1" dirty="0"/>
              <a:t>[Show </a:t>
            </a:r>
            <a:r>
              <a:rPr lang="en-US" sz="2000" b="1" dirty="0" err="1"/>
              <a:t>RouteProvider</a:t>
            </a:r>
            <a:r>
              <a:rPr lang="en-US" sz="2000" b="1" dirty="0"/>
              <a:t>] </a:t>
            </a:r>
          </a:p>
          <a:p>
            <a:pPr marL="1267987" lvl="2" indent="-345815">
              <a:buFont typeface="Arial" pitchFamily="34" charset="0"/>
              <a:buAutoNum type="arabicPeriod"/>
            </a:pPr>
            <a:r>
              <a:rPr lang="en-US" sz="2000" dirty="0"/>
              <a:t>So, I created an abstraction on top of this to allow me use the same routes in my tests that I use in my app</a:t>
            </a:r>
          </a:p>
          <a:p>
            <a:pPr marL="1267987" lvl="2" indent="-345815">
              <a:buFont typeface="Arial" charset="0"/>
              <a:buAutoNum type="arabicPeriod" startAt="2"/>
            </a:pPr>
            <a:r>
              <a:rPr lang="en-US" sz="2000" dirty="0"/>
              <a:t>Otherwise if I was registering my routes the way it is done out of the box I would not be able to use the same implementation in my tests</a:t>
            </a:r>
          </a:p>
          <a:p>
            <a:pPr marL="922172" lvl="2"/>
            <a:endParaRPr lang="en-US" sz="2000" dirty="0"/>
          </a:p>
          <a:p>
            <a:pPr marL="806901" lvl="1" indent="-345815">
              <a:buFont typeface="Arial" charset="0"/>
              <a:buAutoNum type="arabicPeriod" startAt="4"/>
            </a:pPr>
            <a:r>
              <a:rPr lang="en-US" sz="2000" dirty="0"/>
              <a:t>Go back to </a:t>
            </a:r>
            <a:r>
              <a:rPr lang="en-US" sz="2000" dirty="0" err="1"/>
              <a:t>RouteConfig</a:t>
            </a:r>
            <a:endParaRPr lang="en-US" sz="2000" dirty="0"/>
          </a:p>
          <a:p>
            <a:pPr marL="1210351" lvl="2" indent="-288179">
              <a:buFont typeface="Arial" panose="020B0604020202020204" pitchFamily="34" charset="0"/>
              <a:buChar char="•"/>
            </a:pPr>
            <a:r>
              <a:rPr lang="en-US" sz="2000" dirty="0"/>
              <a:t>Select contents of “</a:t>
            </a:r>
            <a:r>
              <a:rPr lang="en-US" sz="2000" b="1" dirty="0" err="1"/>
              <a:t>RegisterRoutes</a:t>
            </a:r>
            <a:r>
              <a:rPr lang="en-US" sz="2000" b="1" dirty="0"/>
              <a:t>” </a:t>
            </a:r>
            <a:r>
              <a:rPr lang="en-US" sz="2000" dirty="0"/>
              <a:t>and type </a:t>
            </a:r>
            <a:r>
              <a:rPr lang="en-US" sz="2000" b="1" dirty="0"/>
              <a:t>tddmvc1[tab]</a:t>
            </a:r>
          </a:p>
          <a:p>
            <a:pPr marL="1210351" lvl="2" indent="-288179">
              <a:buFont typeface="Arial" panose="020B0604020202020204" pitchFamily="34" charset="0"/>
              <a:buChar char="•"/>
            </a:pPr>
            <a:r>
              <a:rPr lang="en-US" sz="2000" dirty="0"/>
              <a:t>So here I have replaced the out of the box registration with my abstraction</a:t>
            </a:r>
          </a:p>
          <a:p>
            <a:pPr marL="922172" lvl="2"/>
            <a:endParaRPr lang="en-US" sz="2000" dirty="0"/>
          </a:p>
          <a:p>
            <a:pPr marL="806901" lvl="1" indent="-345815">
              <a:buFont typeface="Arial" charset="0"/>
              <a:buAutoNum type="arabicPeriod" startAt="4"/>
            </a:pPr>
            <a:r>
              <a:rPr lang="en-US" sz="2000" dirty="0"/>
              <a:t>Open </a:t>
            </a:r>
            <a:r>
              <a:rPr lang="en-US" sz="2000" dirty="0" err="1"/>
              <a:t>RouteTester</a:t>
            </a:r>
            <a:endParaRPr lang="en-US" sz="2000" dirty="0"/>
          </a:p>
          <a:p>
            <a:pPr marL="1210351" lvl="2" indent="-288179">
              <a:buFontTx/>
              <a:buChar char="-"/>
            </a:pPr>
            <a:r>
              <a:rPr lang="en-US" sz="2000" dirty="0"/>
              <a:t>Look at the usage of the </a:t>
            </a:r>
            <a:r>
              <a:rPr lang="en-US" sz="2000" dirty="0" err="1"/>
              <a:t>RouteProvider</a:t>
            </a:r>
            <a:endParaRPr lang="en-US" sz="2000" dirty="0"/>
          </a:p>
          <a:p>
            <a:pPr marL="922172" lvl="2"/>
            <a:endParaRPr lang="en-US" sz="2000" dirty="0"/>
          </a:p>
          <a:p>
            <a:pPr marL="806901" lvl="1" indent="-345815">
              <a:buFont typeface="Arial" charset="0"/>
              <a:buAutoNum type="arabicPeriod" startAt="4"/>
            </a:pPr>
            <a:r>
              <a:rPr lang="en-US" sz="2000" dirty="0"/>
              <a:t>Create a test for the default route: </a:t>
            </a:r>
            <a:r>
              <a:rPr lang="en-US" sz="2000" b="1" dirty="0"/>
              <a:t>tddmcv2</a:t>
            </a:r>
            <a:endParaRPr lang="en-US" sz="2000" dirty="0"/>
          </a:p>
          <a:p>
            <a:pPr lvl="1"/>
            <a:endParaRPr lang="en-US" sz="2000" dirty="0"/>
          </a:p>
          <a:p>
            <a:pPr marL="691629" lvl="1" indent="-230543">
              <a:buAutoNum type="arabicPeriod" startAt="6"/>
            </a:pPr>
            <a:r>
              <a:rPr lang="en-US" sz="2000" dirty="0"/>
              <a:t>Run the test</a:t>
            </a:r>
          </a:p>
          <a:p>
            <a:pPr marL="1095080" lvl="2" indent="-172907">
              <a:buFont typeface="Arial" panose="020B0604020202020204" pitchFamily="34" charset="0"/>
              <a:buChar char="•"/>
            </a:pPr>
            <a:r>
              <a:rPr lang="en-US" sz="2000" dirty="0"/>
              <a:t>Everything passes and we are good with that route</a:t>
            </a:r>
          </a:p>
          <a:p>
            <a:pPr marL="1095080" lvl="2" indent="-172907">
              <a:buFont typeface="Arial" panose="020B0604020202020204" pitchFamily="34" charset="0"/>
              <a:buChar char="•"/>
            </a:pPr>
            <a:r>
              <a:rPr lang="en-US" sz="2000" dirty="0"/>
              <a:t>Show this works for catching route changes by modifying the route configuration in </a:t>
            </a:r>
            <a:r>
              <a:rPr lang="en-US" sz="2000" b="1" dirty="0" err="1"/>
              <a:t>RouteProvider.ConfigureRoutes</a:t>
            </a:r>
            <a:r>
              <a:rPr lang="en-US" sz="2000" dirty="0"/>
              <a:t> and re-running for failure</a:t>
            </a:r>
          </a:p>
          <a:p>
            <a:pPr lvl="1"/>
            <a:endParaRPr lang="en-US" sz="2000" dirty="0"/>
          </a:p>
          <a:p>
            <a:pPr marL="691629" lvl="1" indent="-230543">
              <a:buAutoNum type="arabicPeriod" startAt="5"/>
            </a:pPr>
            <a:r>
              <a:rPr lang="en-US" sz="2000" dirty="0"/>
              <a:t>Now let’s write a test for ignoring </a:t>
            </a:r>
            <a:r>
              <a:rPr lang="en-US" sz="2000" dirty="0" err="1"/>
              <a:t>Trace.axd</a:t>
            </a:r>
            <a:r>
              <a:rPr lang="en-US" sz="2000" dirty="0"/>
              <a:t>: </a:t>
            </a:r>
            <a:r>
              <a:rPr lang="en-US" sz="2000" b="1" dirty="0"/>
              <a:t>tddmvc3</a:t>
            </a:r>
            <a:endParaRPr lang="en-US" sz="2000" dirty="0"/>
          </a:p>
          <a:p>
            <a:pPr marL="922172" lvl="1" indent="-461086">
              <a:buAutoNum type="arabicPeriod" startAt="5"/>
            </a:pPr>
            <a:endParaRPr lang="en-US" sz="2000" dirty="0"/>
          </a:p>
          <a:p>
            <a:pPr marL="461086" lvl="1"/>
            <a:r>
              <a:rPr lang="en-US" sz="2000" dirty="0"/>
              <a:t>So using MVCContrib we can test our routes…what about our controllers?</a:t>
            </a:r>
          </a:p>
          <a:p>
            <a:pPr marL="806901" lvl="1" indent="-345815">
              <a:buFont typeface="Arial" charset="0"/>
              <a:buAutoNum type="arabicPeriod" startAt="4"/>
            </a:pPr>
            <a:endParaRPr lang="en-US" sz="2000" dirty="0"/>
          </a:p>
          <a:p>
            <a:pPr marL="1267987" lvl="2" indent="-345815">
              <a:buFont typeface="Arial" pitchFamily="34" charset="0"/>
              <a:buAutoNum type="arabicPeriod"/>
            </a:pPr>
            <a:endParaRPr lang="en-US" sz="2000" dirty="0"/>
          </a:p>
          <a:p>
            <a:pPr marL="806901" lvl="1" indent="-345815">
              <a:buFont typeface="Arial" pitchFamily="34" charset="0"/>
              <a:buAutoNum type="arabicPeriod"/>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3919404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288179" indent="-288179">
              <a:buFontTx/>
              <a:buChar char="-"/>
            </a:pPr>
            <a:r>
              <a:rPr lang="en-US" sz="2000" dirty="0"/>
              <a:t>Very little logic</a:t>
            </a:r>
          </a:p>
          <a:p>
            <a:pPr marL="749265" lvl="1" indent="-288179">
              <a:buFontTx/>
              <a:buChar char="-"/>
            </a:pPr>
            <a:r>
              <a:rPr lang="en-US" sz="2000" dirty="0"/>
              <a:t>Glorified traffic cop that directs input from the view either down the service road and back to the view, in a different direction (redirect, </a:t>
            </a:r>
            <a:r>
              <a:rPr lang="en-US" sz="2000" dirty="0" err="1"/>
              <a:t>etc</a:t>
            </a:r>
            <a:r>
              <a:rPr lang="en-US" sz="2000" dirty="0"/>
              <a:t>), or to turn around if invalid</a:t>
            </a:r>
          </a:p>
          <a:p>
            <a:pPr marL="288179" indent="-288179">
              <a:buFontTx/>
              <a:buChar char="-"/>
            </a:pPr>
            <a:r>
              <a:rPr lang="en-US" sz="2000" dirty="0"/>
              <a:t>Loosely coupled</a:t>
            </a:r>
          </a:p>
          <a:p>
            <a:pPr marL="749265" lvl="1" indent="-288179">
              <a:buFontTx/>
              <a:buChar char="-"/>
            </a:pPr>
            <a:r>
              <a:rPr lang="en-US" sz="2000" dirty="0"/>
              <a:t>Dependencies should be injected</a:t>
            </a:r>
          </a:p>
          <a:p>
            <a:pPr marL="288179" indent="-288179">
              <a:buFontTx/>
              <a:buChar char="-"/>
            </a:pPr>
            <a:r>
              <a:rPr lang="en-US" sz="2000" dirty="0"/>
              <a:t>Things to be tested</a:t>
            </a:r>
          </a:p>
          <a:p>
            <a:pPr marL="749265" lvl="1" indent="-288179">
              <a:buFontTx/>
              <a:buChar char="-"/>
            </a:pPr>
            <a:r>
              <a:rPr lang="en-US" sz="2000" dirty="0"/>
              <a:t>Takes Correct Action</a:t>
            </a:r>
          </a:p>
          <a:p>
            <a:pPr marL="1210351" lvl="2" indent="-288179">
              <a:buFontTx/>
              <a:buChar char="-"/>
            </a:pPr>
            <a:r>
              <a:rPr lang="en-US" sz="2000" dirty="0"/>
              <a:t>Redirects to the correct view</a:t>
            </a:r>
          </a:p>
          <a:p>
            <a:pPr marL="1210351" lvl="2" indent="-288179">
              <a:buFontTx/>
              <a:buChar char="-"/>
            </a:pPr>
            <a:r>
              <a:rPr lang="en-US" sz="2000" dirty="0"/>
              <a:t>Returns correct view</a:t>
            </a:r>
          </a:p>
          <a:p>
            <a:pPr marL="1210351" lvl="2" indent="-288179">
              <a:buFontTx/>
              <a:buChar char="-"/>
            </a:pPr>
            <a:r>
              <a:rPr lang="en-US" sz="2000" dirty="0"/>
              <a:t>Includes correct model </a:t>
            </a:r>
          </a:p>
          <a:p>
            <a:pPr marL="749265" lvl="1" indent="-288179">
              <a:buFontTx/>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219722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25000" lnSpcReduction="20000"/>
          </a:bodyPr>
          <a:lstStyle/>
          <a:p>
            <a:pPr marL="345815" indent="-345815">
              <a:buFont typeface="Arial" pitchFamily="34" charset="0"/>
              <a:buAutoNum type="arabicPeriod"/>
            </a:pPr>
            <a:r>
              <a:rPr lang="en-US" sz="2000" b="1" i="1" dirty="0"/>
              <a:t>Isolating the Controller</a:t>
            </a:r>
          </a:p>
          <a:p>
            <a:pPr marL="1210351" lvl="2" indent="-288179">
              <a:buFontTx/>
              <a:buChar char="-"/>
            </a:pPr>
            <a:r>
              <a:rPr lang="en-US" sz="2000" dirty="0" err="1"/>
              <a:t>CustomerController</a:t>
            </a:r>
            <a:endParaRPr lang="en-US" sz="2000" dirty="0"/>
          </a:p>
          <a:p>
            <a:pPr marL="1210351" lvl="2" indent="-288179">
              <a:buFontTx/>
              <a:buChar char="-"/>
            </a:pPr>
            <a:r>
              <a:rPr lang="en-US" sz="2000" dirty="0"/>
              <a:t>With my current architecture - every controller will need an </a:t>
            </a:r>
            <a:r>
              <a:rPr lang="en-US" sz="2000" dirty="0" err="1"/>
              <a:t>ILoggingService</a:t>
            </a:r>
            <a:r>
              <a:rPr lang="en-US" sz="2000" dirty="0"/>
              <a:t> and an I[controller name]Service</a:t>
            </a:r>
          </a:p>
          <a:p>
            <a:pPr marL="1210351" lvl="2" indent="-288179">
              <a:buFontTx/>
              <a:buChar char="-"/>
            </a:pPr>
            <a:r>
              <a:rPr lang="en-US" sz="2000" dirty="0"/>
              <a:t>I am using StructureMap as my IoC Container, but that requires me to wire up my dependencies one by one</a:t>
            </a:r>
          </a:p>
          <a:p>
            <a:pPr marL="1210351" lvl="2" indent="-288179">
              <a:buFontTx/>
              <a:buChar char="-"/>
            </a:pPr>
            <a:r>
              <a:rPr lang="en-US" sz="2000" dirty="0"/>
              <a:t>What if there was a way to not have to wire up the dependencies manually for each controller?</a:t>
            </a:r>
          </a:p>
          <a:p>
            <a:pPr marL="1210351" lvl="2" indent="-288179">
              <a:buFontTx/>
              <a:buChar char="-"/>
            </a:pPr>
            <a:r>
              <a:rPr lang="en-US" sz="2000" dirty="0"/>
              <a:t>Custom Controller Factory</a:t>
            </a:r>
          </a:p>
          <a:p>
            <a:pPr marL="1671437" lvl="3" indent="-288179">
              <a:buFontTx/>
              <a:buChar char="-"/>
            </a:pPr>
            <a:r>
              <a:rPr lang="en-US" sz="2000" dirty="0"/>
              <a:t>Out of the box the default controller factory just resolves controllers using the default naming convention</a:t>
            </a:r>
          </a:p>
          <a:p>
            <a:pPr marL="1671437" lvl="3" indent="-288179">
              <a:buFontTx/>
              <a:buChar char="-"/>
            </a:pPr>
            <a:r>
              <a:rPr lang="en-US" sz="2000" dirty="0"/>
              <a:t>You can create a custom controller factory to add functionality and/or override the default functionality</a:t>
            </a:r>
          </a:p>
          <a:p>
            <a:pPr marL="1671437" lvl="3" indent="-288179">
              <a:buFontTx/>
              <a:buChar char="-"/>
            </a:pPr>
            <a:r>
              <a:rPr lang="en-US" sz="2000" dirty="0"/>
              <a:t>In this case we are going to pimp out the default controller factory with StructureMap</a:t>
            </a:r>
          </a:p>
          <a:p>
            <a:pPr marL="1671437" lvl="3" indent="-288179">
              <a:buFontTx/>
              <a:buChar char="-"/>
            </a:pPr>
            <a:r>
              <a:rPr lang="en-US" sz="2000" dirty="0"/>
              <a:t>Show </a:t>
            </a:r>
            <a:r>
              <a:rPr lang="en-US" sz="2000" b="1" dirty="0" err="1"/>
              <a:t>ControllerFactory</a:t>
            </a:r>
            <a:endParaRPr lang="en-US" sz="2000" dirty="0"/>
          </a:p>
          <a:p>
            <a:pPr marL="1671437" lvl="3" indent="-288179">
              <a:buFontTx/>
              <a:buChar char="-"/>
            </a:pPr>
            <a:r>
              <a:rPr lang="en-US" sz="2000" dirty="0"/>
              <a:t>Explain </a:t>
            </a:r>
            <a:r>
              <a:rPr lang="en-US" sz="2000" dirty="0" err="1"/>
              <a:t>GetControllerInstance</a:t>
            </a:r>
            <a:endParaRPr lang="en-US" sz="2000" dirty="0"/>
          </a:p>
          <a:p>
            <a:pPr marL="1671437" lvl="3" indent="-288179">
              <a:buFontTx/>
              <a:buChar char="-"/>
            </a:pPr>
            <a:r>
              <a:rPr lang="en-US" sz="2000" dirty="0"/>
              <a:t>Show how we are using StructureMap and the </a:t>
            </a:r>
            <a:r>
              <a:rPr lang="en-US" sz="2000" dirty="0" err="1"/>
              <a:t>IContainer</a:t>
            </a:r>
            <a:endParaRPr lang="en-US" sz="2000" dirty="0"/>
          </a:p>
          <a:p>
            <a:pPr marL="1671437" lvl="3" indent="-288179">
              <a:buFontTx/>
              <a:buChar char="-"/>
            </a:pPr>
            <a:r>
              <a:rPr lang="en-US" sz="2000" dirty="0"/>
              <a:t>And we need to tell ASP.NET MVC to use the Custom Controller Factory</a:t>
            </a:r>
          </a:p>
          <a:p>
            <a:pPr marL="2132524" lvl="4" indent="-288179">
              <a:buFontTx/>
              <a:buChar char="-"/>
            </a:pPr>
            <a:r>
              <a:rPr lang="en-US" sz="2000" dirty="0" err="1"/>
              <a:t>Global.asax.cs</a:t>
            </a:r>
            <a:endParaRPr lang="en-US" sz="2000" dirty="0"/>
          </a:p>
          <a:p>
            <a:pPr lvl="5"/>
            <a:r>
              <a:rPr lang="en-US" sz="2000" b="1" dirty="0"/>
              <a:t>**** After </a:t>
            </a:r>
            <a:r>
              <a:rPr lang="en-US" sz="2000" b="1" dirty="0" err="1"/>
              <a:t>WireUpDependencyInjection</a:t>
            </a:r>
            <a:r>
              <a:rPr lang="en-US" sz="2000" b="1" dirty="0"/>
              <a:t>(); ****</a:t>
            </a:r>
          </a:p>
          <a:p>
            <a:pPr lvl="5"/>
            <a:r>
              <a:rPr lang="en-US" sz="2000" b="1" dirty="0" err="1"/>
              <a:t>ControllerBuilder.Current.SetControllerFactory</a:t>
            </a:r>
            <a:r>
              <a:rPr lang="en-US" sz="2000" b="1" dirty="0"/>
              <a:t>(new </a:t>
            </a:r>
            <a:r>
              <a:rPr lang="en-US" sz="2000" b="1" dirty="0" err="1"/>
              <a:t>ControllerFactory</a:t>
            </a:r>
            <a:r>
              <a:rPr lang="en-US" sz="2000" b="1" dirty="0"/>
              <a:t>());</a:t>
            </a:r>
          </a:p>
          <a:p>
            <a:pPr marL="1671437" lvl="3" indent="-288179">
              <a:buFontTx/>
              <a:buChar char="-"/>
            </a:pPr>
            <a:r>
              <a:rPr lang="en-US" sz="2000" dirty="0" err="1"/>
              <a:t>CustomerController</a:t>
            </a:r>
            <a:r>
              <a:rPr lang="en-US" sz="2000" dirty="0"/>
              <a:t>: Select default constructor and </a:t>
            </a:r>
            <a:r>
              <a:rPr lang="en-US" sz="2000" b="1" dirty="0"/>
              <a:t>tddmvc4</a:t>
            </a:r>
            <a:endParaRPr lang="en-US" sz="2000" dirty="0"/>
          </a:p>
          <a:p>
            <a:pPr marL="1671437" lvl="3" indent="-288179">
              <a:buFontTx/>
              <a:buChar char="-"/>
            </a:pPr>
            <a:r>
              <a:rPr lang="en-US" sz="2000" dirty="0"/>
              <a:t>That’s it the combination of ASP.NET MVC and having a StructureMap container in our Controller Factory allows our controllers to automatically resolve their dependencies!</a:t>
            </a:r>
          </a:p>
          <a:p>
            <a:pPr marL="1671437" lvl="3" indent="-288179">
              <a:buFontTx/>
              <a:buChar char="-"/>
            </a:pPr>
            <a:r>
              <a:rPr lang="en-US" sz="2000" dirty="0"/>
              <a:t>Set a breakpoint in </a:t>
            </a:r>
            <a:r>
              <a:rPr lang="en-US" sz="2000" dirty="0" err="1"/>
              <a:t>CustomerController.Index</a:t>
            </a:r>
            <a:r>
              <a:rPr lang="en-US" sz="2000" dirty="0"/>
              <a:t> to prove it.</a:t>
            </a:r>
          </a:p>
          <a:p>
            <a:pPr marL="345815" indent="-345815">
              <a:buFontTx/>
              <a:buAutoNum type="arabicPeriod" startAt="2"/>
            </a:pPr>
            <a:r>
              <a:rPr lang="en-US" sz="2000" b="1" i="1" dirty="0"/>
              <a:t>Testing the Controller</a:t>
            </a:r>
          </a:p>
          <a:p>
            <a:pPr marL="749265" lvl="1" indent="-288179">
              <a:buFontTx/>
              <a:buChar char="-"/>
            </a:pPr>
            <a:r>
              <a:rPr lang="en-US" sz="2000" dirty="0"/>
              <a:t>Open the </a:t>
            </a:r>
            <a:r>
              <a:rPr lang="en-US" sz="2000" b="1" dirty="0" err="1"/>
              <a:t>CustomerControllerTest</a:t>
            </a:r>
            <a:endParaRPr lang="en-US" sz="2000" dirty="0"/>
          </a:p>
          <a:p>
            <a:pPr marL="749265" lvl="1" indent="-288179">
              <a:buFontTx/>
              <a:buChar char="-"/>
            </a:pPr>
            <a:r>
              <a:rPr lang="en-US" sz="2000" dirty="0"/>
              <a:t>Talk about the usage of fakes</a:t>
            </a:r>
          </a:p>
          <a:p>
            <a:pPr marL="1210351" lvl="2" indent="-288179">
              <a:buFontTx/>
              <a:buChar char="-"/>
            </a:pPr>
            <a:r>
              <a:rPr lang="en-US" sz="2000" dirty="0"/>
              <a:t>I have two fakes that I will be passing in to my controller when it’s time</a:t>
            </a:r>
          </a:p>
          <a:p>
            <a:pPr marL="1210351" lvl="2" indent="-288179">
              <a:buFontTx/>
              <a:buChar char="-"/>
            </a:pPr>
            <a:r>
              <a:rPr lang="en-US" sz="2000" b="1" dirty="0" err="1"/>
              <a:t>CustomerServiceFake</a:t>
            </a:r>
            <a:endParaRPr lang="en-US" sz="2000" b="1" dirty="0"/>
          </a:p>
          <a:p>
            <a:pPr marL="1210351" lvl="2" indent="-288179">
              <a:buFontTx/>
              <a:buChar char="-"/>
            </a:pPr>
            <a:r>
              <a:rPr lang="en-US" sz="2000" b="1" dirty="0" err="1"/>
              <a:t>LoggingServiceFake</a:t>
            </a:r>
            <a:endParaRPr lang="en-US" sz="2000" b="1" dirty="0"/>
          </a:p>
          <a:p>
            <a:pPr marL="749265" lvl="1" indent="-288179">
              <a:buFontTx/>
              <a:buChar char="-"/>
            </a:pPr>
            <a:r>
              <a:rPr lang="en-US" sz="2000" dirty="0"/>
              <a:t>In order to test that the correct view is being returned or we are redirecting as necessary or the correct model is being returned we could write some really ugly low-level code that interrogates the controller context…or we could use MVCContrib</a:t>
            </a:r>
          </a:p>
          <a:p>
            <a:pPr marL="749265" lvl="1" indent="-288179">
              <a:buFontTx/>
              <a:buChar char="-"/>
            </a:pPr>
            <a:r>
              <a:rPr lang="en-US" sz="2000" dirty="0"/>
              <a:t>So let’s test that our Index controller method returns a view named “Index”</a:t>
            </a:r>
          </a:p>
          <a:p>
            <a:pPr marL="1210351" lvl="2" indent="-288179">
              <a:buFontTx/>
              <a:buChar char="-"/>
            </a:pPr>
            <a:r>
              <a:rPr lang="en-US" sz="2000" b="1" dirty="0"/>
              <a:t>tddmvc5</a:t>
            </a:r>
          </a:p>
          <a:p>
            <a:pPr marL="749265" lvl="1" indent="-288179">
              <a:buFontTx/>
              <a:buChar char="-"/>
            </a:pPr>
            <a:r>
              <a:rPr lang="en-US" sz="2000" dirty="0"/>
              <a:t>And now we can write a test to make sure the model being returned is the correct type</a:t>
            </a:r>
          </a:p>
          <a:p>
            <a:pPr marL="1210351" lvl="2" indent="-288179">
              <a:buFontTx/>
              <a:buChar char="-"/>
            </a:pPr>
            <a:r>
              <a:rPr lang="en-US" sz="2000" b="1" dirty="0"/>
              <a:t>tddmvc6</a:t>
            </a:r>
            <a:endParaRPr lang="en-US" sz="2000" dirty="0"/>
          </a:p>
          <a:p>
            <a:pPr marL="749265" lvl="1" indent="-288179">
              <a:buFontTx/>
              <a:buChar char="-"/>
            </a:pPr>
            <a:r>
              <a:rPr lang="en-US" sz="2000" dirty="0"/>
              <a:t>Assert…blah </a:t>
            </a:r>
            <a:r>
              <a:rPr lang="en-US" sz="2000" dirty="0" err="1"/>
              <a:t>blah</a:t>
            </a:r>
            <a:r>
              <a:rPr lang="en-US" sz="2000" dirty="0"/>
              <a:t> </a:t>
            </a:r>
            <a:r>
              <a:rPr lang="en-US" sz="2000" dirty="0" err="1"/>
              <a:t>blah</a:t>
            </a:r>
            <a:r>
              <a:rPr lang="en-US" sz="2000" dirty="0"/>
              <a:t>, hard to read!</a:t>
            </a:r>
          </a:p>
          <a:p>
            <a:pPr marL="749265" lvl="1" indent="-288179">
              <a:buFontTx/>
              <a:buChar char="-"/>
            </a:pPr>
            <a:r>
              <a:rPr lang="en-US" sz="2000" dirty="0"/>
              <a:t>Fluent Assertions Library – user readable assertions</a:t>
            </a:r>
          </a:p>
          <a:p>
            <a:pPr marL="1210351" lvl="2" indent="-288179">
              <a:buFontTx/>
              <a:buChar char="-"/>
            </a:pPr>
            <a:r>
              <a:rPr lang="en-US" sz="2000" dirty="0"/>
              <a:t> </a:t>
            </a:r>
            <a:r>
              <a:rPr lang="en-US" sz="2000" b="1" dirty="0" err="1"/>
              <a:t>result.Model.Should</a:t>
            </a:r>
            <a:r>
              <a:rPr lang="en-US" sz="2000" b="1" dirty="0"/>
              <a:t>().</a:t>
            </a:r>
            <a:r>
              <a:rPr lang="en-US" sz="2000" b="1" dirty="0" err="1"/>
              <a:t>BeOfType</a:t>
            </a:r>
            <a:r>
              <a:rPr lang="en-US" sz="2000" b="1" dirty="0"/>
              <a:t>&lt;</a:t>
            </a:r>
            <a:r>
              <a:rPr lang="en-US" sz="2000" b="1" dirty="0" err="1"/>
              <a:t>Core.Entities.Customer</a:t>
            </a:r>
            <a:r>
              <a:rPr lang="en-US" sz="2000" b="1" dirty="0"/>
              <a:t>&gt;();</a:t>
            </a:r>
            <a:r>
              <a:rPr lang="en-US" sz="2000" dirty="0"/>
              <a:t> </a:t>
            </a:r>
            <a:endParaRPr lang="en-US" sz="2000" b="1" dirty="0"/>
          </a:p>
          <a:p>
            <a:pPr marL="749265" lvl="1" indent="-288179">
              <a:buFontTx/>
              <a:buChar char="-"/>
            </a:pPr>
            <a:r>
              <a:rPr lang="en-US" sz="2000" dirty="0"/>
              <a:t>Lastly we can test the redirect on our Post</a:t>
            </a:r>
          </a:p>
          <a:p>
            <a:pPr marL="1210351" lvl="2" indent="-288179">
              <a:buFontTx/>
              <a:buChar char="-"/>
            </a:pPr>
            <a:r>
              <a:rPr lang="en-US" sz="2000" b="1"/>
              <a:t>tddmvc7</a:t>
            </a:r>
            <a:endParaRPr lang="en-US" sz="2000" dirty="0"/>
          </a:p>
          <a:p>
            <a:pPr marL="806901" lvl="1" indent="-345815">
              <a:buFont typeface="Arial" pitchFamily="34" charset="0"/>
              <a:buAutoNum type="alphaLcPeriod"/>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35288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345815" indent="-345815">
              <a:buFont typeface="Arial" panose="020B0604020202020204" pitchFamily="34" charset="0"/>
              <a:buChar char="•"/>
            </a:pPr>
            <a:r>
              <a:rPr lang="en-US" sz="2400" dirty="0"/>
              <a:t>Automate the browser from your tests</a:t>
            </a:r>
          </a:p>
          <a:p>
            <a:pPr marL="345815" indent="-345815">
              <a:buFont typeface="Arial" panose="020B0604020202020204" pitchFamily="34" charset="0"/>
              <a:buChar char="•"/>
            </a:pPr>
            <a:r>
              <a:rPr lang="en-US" sz="2400" dirty="0"/>
              <a:t>Supports IE, Chrome, </a:t>
            </a:r>
            <a:r>
              <a:rPr lang="en-US" sz="2400" dirty="0" err="1"/>
              <a:t>FireFox</a:t>
            </a:r>
            <a:r>
              <a:rPr lang="en-US" sz="2400" dirty="0"/>
              <a:t>, Opera, Safari</a:t>
            </a:r>
          </a:p>
          <a:p>
            <a:pPr marL="345815" indent="-345815">
              <a:buFont typeface="Arial" panose="020B0604020202020204" pitchFamily="34" charset="0"/>
              <a:buChar char="•"/>
            </a:pPr>
            <a:r>
              <a:rPr lang="en-US" sz="2400" dirty="0"/>
              <a:t>Allows you test</a:t>
            </a:r>
          </a:p>
          <a:p>
            <a:pPr marL="806901" lvl="1" indent="-345815">
              <a:buFont typeface="Arial" panose="020B0604020202020204" pitchFamily="34" charset="0"/>
              <a:buChar char="•"/>
            </a:pPr>
            <a:r>
              <a:rPr lang="en-US" sz="2100" dirty="0"/>
              <a:t>Navigation</a:t>
            </a:r>
          </a:p>
          <a:p>
            <a:pPr marL="806901" lvl="1" indent="-345815">
              <a:buFont typeface="Arial" panose="020B0604020202020204" pitchFamily="34" charset="0"/>
              <a:buChar char="•"/>
            </a:pPr>
            <a:r>
              <a:rPr lang="en-US" sz="2100" dirty="0"/>
              <a:t>Display logic (visible, </a:t>
            </a:r>
            <a:r>
              <a:rPr lang="en-US" sz="2100" dirty="0" err="1"/>
              <a:t>etc</a:t>
            </a:r>
            <a:r>
              <a:rPr lang="en-US" sz="2100" dirty="0"/>
              <a:t>)</a:t>
            </a:r>
          </a:p>
          <a:p>
            <a:pPr marL="806901" lvl="1" indent="-345815">
              <a:buFont typeface="Arial" panose="020B0604020202020204" pitchFamily="34" charset="0"/>
              <a:buChar char="•"/>
            </a:pPr>
            <a:r>
              <a:rPr lang="en-US" sz="2100" dirty="0"/>
              <a:t>Dialogs</a:t>
            </a:r>
          </a:p>
          <a:p>
            <a:pPr marL="345815" indent="-345815">
              <a:buFont typeface="Arial" panose="020B0604020202020204" pitchFamily="34" charset="0"/>
              <a:buChar char="•"/>
            </a:pPr>
            <a:r>
              <a:rPr lang="en-US" sz="2400" dirty="0"/>
              <a:t>Free</a:t>
            </a:r>
            <a:endParaRPr lang="en-US" sz="2100" dirty="0"/>
          </a:p>
          <a:p>
            <a:pPr lvl="1"/>
            <a:endParaRPr lang="en-US" sz="21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1980131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32500" lnSpcReduction="20000"/>
          </a:bodyPr>
          <a:lstStyle/>
          <a:p>
            <a:pPr marL="345815" indent="-345815">
              <a:buFont typeface="Arial" pitchFamily="34" charset="0"/>
              <a:buAutoNum type="arabicPeriod"/>
            </a:pPr>
            <a:r>
              <a:rPr lang="en-US" sz="2000" b="1" i="1" dirty="0"/>
              <a:t>Automated UI Testing w/ Selenium</a:t>
            </a:r>
          </a:p>
          <a:p>
            <a:pPr marL="806901" lvl="1" indent="-345815">
              <a:buFont typeface="Arial" pitchFamily="34" charset="0"/>
              <a:buAutoNum type="arabicPeriod"/>
            </a:pPr>
            <a:r>
              <a:rPr lang="en-US" sz="2000" dirty="0"/>
              <a:t>Open </a:t>
            </a:r>
            <a:r>
              <a:rPr lang="en-US" sz="2000" b="1" dirty="0" err="1"/>
              <a:t>IndexTest.cs</a:t>
            </a:r>
            <a:endParaRPr lang="en-US" sz="2000" dirty="0"/>
          </a:p>
          <a:p>
            <a:pPr marL="806901" lvl="1" indent="-345815">
              <a:buFont typeface="Arial" pitchFamily="34" charset="0"/>
              <a:buAutoNum type="arabicPeriod"/>
            </a:pPr>
            <a:r>
              <a:rPr lang="en-US" sz="2000" dirty="0"/>
              <a:t>The basis behind automated UI testing in Selenium is the </a:t>
            </a:r>
            <a:r>
              <a:rPr lang="en-US" sz="2000" b="1" dirty="0" err="1"/>
              <a:t>IWebDriver</a:t>
            </a:r>
            <a:r>
              <a:rPr lang="en-US" sz="2000" dirty="0"/>
              <a:t> interface</a:t>
            </a:r>
          </a:p>
          <a:p>
            <a:pPr marL="1267987" lvl="2" indent="-345815">
              <a:buFont typeface="Arial" pitchFamily="34" charset="0"/>
              <a:buAutoNum type="arabicPeriod"/>
            </a:pPr>
            <a:r>
              <a:rPr lang="en-US" sz="2000" dirty="0"/>
              <a:t>Look at and discuss </a:t>
            </a:r>
            <a:r>
              <a:rPr lang="en-US" sz="2000" b="1" dirty="0" err="1"/>
              <a:t>WebDriver.cs</a:t>
            </a:r>
            <a:endParaRPr lang="en-US" sz="2000" dirty="0"/>
          </a:p>
          <a:p>
            <a:pPr marL="806901" lvl="1" indent="-345815">
              <a:buFont typeface="Arial" pitchFamily="34" charset="0"/>
              <a:buAutoNum type="arabicPeriod"/>
            </a:pPr>
            <a:r>
              <a:rPr lang="en-US" sz="2000" dirty="0"/>
              <a:t>We need to make sure as part of cleanup we quit the driver.</a:t>
            </a:r>
          </a:p>
          <a:p>
            <a:pPr marL="806901" lvl="1" indent="-345815">
              <a:buFont typeface="Arial" pitchFamily="34" charset="0"/>
              <a:buAutoNum type="arabicPeriod"/>
            </a:pPr>
            <a:r>
              <a:rPr lang="en-US" sz="2000" b="1" dirty="0"/>
              <a:t>tddmvc8: </a:t>
            </a:r>
            <a:r>
              <a:rPr lang="en-US" sz="2000" dirty="0"/>
              <a:t>Our first test is to verify that </a:t>
            </a:r>
            <a:r>
              <a:rPr lang="en-US" sz="2000" dirty="0" err="1"/>
              <a:t>CustomerIndex</a:t>
            </a:r>
            <a:r>
              <a:rPr lang="en-US" sz="2000" dirty="0"/>
              <a:t> is displayed as the default view in Chrome.</a:t>
            </a:r>
          </a:p>
          <a:p>
            <a:pPr marL="1267987" lvl="2" indent="-345815">
              <a:buFont typeface="Arial" pitchFamily="34" charset="0"/>
              <a:buAutoNum type="arabicPeriod"/>
            </a:pPr>
            <a:r>
              <a:rPr lang="en-US" sz="2000" dirty="0"/>
              <a:t>I initialize my </a:t>
            </a:r>
            <a:r>
              <a:rPr lang="en-US" sz="2000" dirty="0" err="1"/>
              <a:t>webdriver</a:t>
            </a:r>
            <a:r>
              <a:rPr lang="en-US" sz="2000" dirty="0"/>
              <a:t> as a new chrome instance</a:t>
            </a:r>
          </a:p>
          <a:p>
            <a:pPr marL="1267987" lvl="2" indent="-345815">
              <a:buFont typeface="Arial" pitchFamily="34" charset="0"/>
              <a:buAutoNum type="arabicPeriod"/>
            </a:pPr>
            <a:r>
              <a:rPr lang="en-US" sz="2000" dirty="0"/>
              <a:t>Then I navigate supplying the </a:t>
            </a:r>
            <a:r>
              <a:rPr lang="en-US" sz="2000" dirty="0" err="1"/>
              <a:t>url</a:t>
            </a:r>
            <a:r>
              <a:rPr lang="en-US" sz="2000" dirty="0"/>
              <a:t> I wish to navigate to</a:t>
            </a:r>
          </a:p>
          <a:p>
            <a:pPr marL="1267987" lvl="2" indent="-345815">
              <a:buFont typeface="Arial" pitchFamily="34" charset="0"/>
              <a:buAutoNum type="arabicPeriod"/>
            </a:pPr>
            <a:r>
              <a:rPr lang="en-US" sz="2000" dirty="0"/>
              <a:t>And I verify that the current view is displayed by asserting against the page title</a:t>
            </a:r>
          </a:p>
          <a:p>
            <a:pPr marL="1267987" lvl="2" indent="-345815">
              <a:buFont typeface="Arial" pitchFamily="34" charset="0"/>
              <a:buAutoNum type="arabicPeriod"/>
            </a:pPr>
            <a:r>
              <a:rPr lang="en-US" sz="2000" dirty="0"/>
              <a:t>Run it</a:t>
            </a:r>
          </a:p>
          <a:p>
            <a:pPr marL="806901" lvl="1" indent="-345815">
              <a:buFont typeface="Arial" pitchFamily="34" charset="0"/>
              <a:buAutoNum type="arabicPeriod"/>
            </a:pPr>
            <a:r>
              <a:rPr lang="en-US" sz="2000" dirty="0"/>
              <a:t>Let’s do the same test in FF and IE, </a:t>
            </a:r>
            <a:r>
              <a:rPr lang="en-US" sz="2000" b="1" dirty="0"/>
              <a:t>tddmvc9</a:t>
            </a:r>
            <a:endParaRPr lang="en-US" sz="2000" dirty="0"/>
          </a:p>
          <a:p>
            <a:pPr marL="806901" lvl="1" indent="-345815">
              <a:buFontTx/>
              <a:buAutoNum type="arabicPeriod" startAt="10"/>
            </a:pPr>
            <a:r>
              <a:rPr lang="en-US" sz="2000" dirty="0"/>
              <a:t>What else can we do with Automated UI testing?</a:t>
            </a:r>
          </a:p>
          <a:p>
            <a:pPr marL="806901" lvl="1" indent="-345815">
              <a:buFontTx/>
              <a:buAutoNum type="arabicPeriod" startAt="10"/>
            </a:pPr>
            <a:r>
              <a:rPr lang="en-US" sz="2000" dirty="0"/>
              <a:t>How about making sure a field exists on the page…</a:t>
            </a:r>
          </a:p>
          <a:p>
            <a:pPr marL="1210351" lvl="2" indent="-288179">
              <a:buFontTx/>
              <a:buChar char="-"/>
            </a:pPr>
            <a:r>
              <a:rPr lang="en-US" sz="2000" dirty="0"/>
              <a:t>Let’s make sure the </a:t>
            </a:r>
            <a:r>
              <a:rPr lang="en-US" sz="2000" dirty="0" err="1"/>
              <a:t>firstName</a:t>
            </a:r>
            <a:r>
              <a:rPr lang="en-US" sz="2000" dirty="0"/>
              <a:t> field is displayed – we will use the browser dev tools to figure out what we are looking for</a:t>
            </a:r>
          </a:p>
          <a:p>
            <a:pPr marL="1210351" lvl="2" indent="-288179">
              <a:buFontTx/>
              <a:buChar char="-"/>
            </a:pPr>
            <a:r>
              <a:rPr lang="en-US" sz="2000" b="1" dirty="0"/>
              <a:t>tddmvc10</a:t>
            </a:r>
          </a:p>
          <a:p>
            <a:pPr marL="1671437" lvl="3" indent="-288179">
              <a:buFontTx/>
              <a:buChar char="-"/>
            </a:pPr>
            <a:r>
              <a:rPr lang="en-US" sz="2000" dirty="0"/>
              <a:t>My arrange is pretty much the same</a:t>
            </a:r>
          </a:p>
          <a:p>
            <a:pPr marL="2132524" lvl="4" indent="-288179">
              <a:buFontTx/>
              <a:buChar char="-"/>
            </a:pPr>
            <a:r>
              <a:rPr lang="en-US" sz="2000" dirty="0"/>
              <a:t>Initializing my driver</a:t>
            </a:r>
          </a:p>
          <a:p>
            <a:pPr marL="2132524" lvl="4" indent="-288179">
              <a:buFontTx/>
              <a:buChar char="-"/>
            </a:pPr>
            <a:r>
              <a:rPr lang="en-US" sz="2000" dirty="0"/>
              <a:t>And navigating</a:t>
            </a:r>
          </a:p>
          <a:p>
            <a:pPr marL="1671437" lvl="3" indent="-288179">
              <a:buFontTx/>
              <a:buChar char="-"/>
            </a:pPr>
            <a:r>
              <a:rPr lang="en-US" sz="2000" dirty="0"/>
              <a:t>My act is getting is where I search for my html element that I am expecting to exist</a:t>
            </a:r>
          </a:p>
          <a:p>
            <a:pPr marL="2132524" lvl="4" indent="-288179">
              <a:buFontTx/>
              <a:buChar char="-"/>
            </a:pPr>
            <a:r>
              <a:rPr lang="en-US" sz="2000" dirty="0"/>
              <a:t>I get all the HTML </a:t>
            </a:r>
            <a:r>
              <a:rPr lang="en-US" sz="2000" b="1" dirty="0"/>
              <a:t>Label</a:t>
            </a:r>
            <a:r>
              <a:rPr lang="en-US" sz="2000" dirty="0"/>
              <a:t> elements on the page</a:t>
            </a:r>
          </a:p>
          <a:p>
            <a:pPr marL="2132524" lvl="4" indent="-288179">
              <a:buFontTx/>
              <a:buChar char="-"/>
            </a:pPr>
            <a:r>
              <a:rPr lang="en-US" sz="2000" dirty="0"/>
              <a:t>And then I use LINQ to look for the label whose text is “First Name”</a:t>
            </a:r>
          </a:p>
          <a:p>
            <a:pPr marL="1671437" lvl="3" indent="-288179">
              <a:buFontTx/>
              <a:buChar char="-"/>
            </a:pPr>
            <a:r>
              <a:rPr lang="en-US" sz="2000" dirty="0"/>
              <a:t>And my assert is to make sure that it is not null which confirms it does exist on the page.</a:t>
            </a:r>
          </a:p>
          <a:p>
            <a:pPr marL="691629" lvl="1" indent="-230543">
              <a:buAutoNum type="arabicPeriod" startAt="12"/>
            </a:pPr>
            <a:r>
              <a:rPr lang="en-US" sz="2000" dirty="0"/>
              <a:t>  Let’s test our button</a:t>
            </a:r>
          </a:p>
          <a:p>
            <a:pPr marL="1152716" lvl="2" indent="-230543">
              <a:buFont typeface="Arial" panose="020B0604020202020204" pitchFamily="34" charset="0"/>
              <a:buChar char="•"/>
            </a:pPr>
            <a:r>
              <a:rPr lang="en-US" sz="2000" dirty="0"/>
              <a:t>Clicking “Next” on the Customer Index page should navigate to Step2</a:t>
            </a:r>
          </a:p>
          <a:p>
            <a:pPr marL="1152716" lvl="2" indent="-230543">
              <a:buFont typeface="Arial" panose="020B0604020202020204" pitchFamily="34" charset="0"/>
              <a:buChar char="•"/>
            </a:pPr>
            <a:r>
              <a:rPr lang="en-US" sz="2000" b="1" dirty="0"/>
              <a:t>tddmvc11</a:t>
            </a:r>
          </a:p>
          <a:p>
            <a:pPr marL="1152716" lvl="2" indent="-230543">
              <a:buFont typeface="Arial" panose="020B0604020202020204" pitchFamily="34" charset="0"/>
              <a:buChar char="•"/>
            </a:pPr>
            <a:r>
              <a:rPr lang="en-US" sz="2000" dirty="0"/>
              <a:t>This time I am using </a:t>
            </a:r>
            <a:r>
              <a:rPr lang="en-US" sz="2000" dirty="0" err="1"/>
              <a:t>FindElement</a:t>
            </a:r>
            <a:r>
              <a:rPr lang="en-US" sz="2000" dirty="0"/>
              <a:t> to find the button by Id and Clicking it</a:t>
            </a:r>
          </a:p>
          <a:p>
            <a:pPr marL="1152716" lvl="2" indent="-230543">
              <a:buFont typeface="Arial" panose="020B0604020202020204" pitchFamily="34" charset="0"/>
              <a:buChar char="•"/>
            </a:pPr>
            <a:r>
              <a:rPr lang="en-US" sz="2000" dirty="0"/>
              <a:t>And then asserting that we navigated to the expected page.	</a:t>
            </a:r>
          </a:p>
          <a:p>
            <a:pPr marL="922172" lvl="1" indent="-461086">
              <a:buAutoNum type="arabicPeriod" startAt="13"/>
            </a:pPr>
            <a:r>
              <a:rPr lang="en-US" sz="2000" dirty="0"/>
              <a:t>How about testing an input form…</a:t>
            </a:r>
            <a:r>
              <a:rPr lang="en-US" sz="2000" b="1" dirty="0"/>
              <a:t>show </a:t>
            </a:r>
            <a:r>
              <a:rPr lang="en-US" sz="2000" b="1" dirty="0" err="1"/>
              <a:t>CreateTest</a:t>
            </a:r>
            <a:endParaRPr lang="en-US" sz="2000" dirty="0"/>
          </a:p>
          <a:p>
            <a:pPr marL="691629" lvl="1" indent="-230543">
              <a:buAutoNum type="arabicPeriod" startAt="13"/>
            </a:pPr>
            <a:r>
              <a:rPr lang="en-US" sz="2000" dirty="0"/>
              <a:t>  How about testing validation?  Let’s make sure that our first name required message is displayed when clicking Create and with nothing in First Name</a:t>
            </a:r>
          </a:p>
          <a:p>
            <a:pPr marL="1152716" lvl="2" indent="-230543">
              <a:buFont typeface="Arial" panose="020B0604020202020204" pitchFamily="34" charset="0"/>
              <a:buChar char="•"/>
            </a:pPr>
            <a:r>
              <a:rPr lang="en-US" sz="2000" b="1" dirty="0"/>
              <a:t>tddmvc12</a:t>
            </a:r>
            <a:endParaRPr lang="en-US" sz="2000" dirty="0"/>
          </a:p>
          <a:p>
            <a:pPr marL="691629" lvl="1" indent="-230543">
              <a:buAutoNum type="arabicPeriod" startAt="14"/>
            </a:pPr>
            <a:r>
              <a:rPr lang="en-US" sz="2000" dirty="0"/>
              <a:t>  Now we can test the opposite: Message should not be displayed when we fill in First Name and click Create</a:t>
            </a:r>
          </a:p>
          <a:p>
            <a:pPr marL="1152716" lvl="2" indent="-230543">
              <a:buFont typeface="Arial" panose="020B0604020202020204" pitchFamily="34" charset="0"/>
              <a:buChar char="•"/>
            </a:pPr>
            <a:r>
              <a:rPr lang="en-US" sz="2000" b="1" dirty="0"/>
              <a:t>tddmvc13</a:t>
            </a:r>
            <a:endParaRPr lang="en-US" sz="2000" dirty="0"/>
          </a:p>
          <a:p>
            <a:pPr marL="1671437" lvl="3" indent="-288179">
              <a:buFontTx/>
              <a:buChar char="-"/>
            </a:pPr>
            <a:endParaRPr lang="en-US" sz="2000" dirty="0"/>
          </a:p>
          <a:p>
            <a:pPr marL="806901" lvl="1" indent="-345815">
              <a:buFont typeface="Arial" pitchFamily="34" charset="0"/>
              <a:buAutoNum type="alphaLcPeriod"/>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620711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US" sz="2000" dirty="0"/>
              <a:t>That wrap’s up the session but before fielding questions I want to summarize what we covered</a:t>
            </a:r>
          </a:p>
          <a:p>
            <a:pPr marL="172907" indent="-172907" eaLnBrk="1" hangingPunct="1">
              <a:spcBef>
                <a:spcPct val="0"/>
              </a:spcBef>
              <a:buFontTx/>
              <a:buChar char="-"/>
            </a:pPr>
            <a:r>
              <a:rPr lang="en-US" sz="2000" dirty="0"/>
              <a:t>We covered the importance of TDD and discussed why you absolutely should be doing it</a:t>
            </a:r>
          </a:p>
          <a:p>
            <a:pPr marL="172907" indent="-172907" eaLnBrk="1" hangingPunct="1">
              <a:spcBef>
                <a:spcPct val="0"/>
              </a:spcBef>
              <a:buFontTx/>
              <a:buChar char="-"/>
            </a:pPr>
            <a:r>
              <a:rPr lang="en-US" sz="2000" dirty="0"/>
              <a:t>We the talked about the concepts and practices that are required to do TDD correctly</a:t>
            </a:r>
          </a:p>
          <a:p>
            <a:pPr marL="172907" indent="-172907" eaLnBrk="1" hangingPunct="1">
              <a:spcBef>
                <a:spcPct val="0"/>
              </a:spcBef>
              <a:buFontTx/>
              <a:buChar char="-"/>
            </a:pPr>
            <a:r>
              <a:rPr lang="en-US" sz="2000" dirty="0"/>
              <a:t>After that we discussed ASP.NET MVC and how it is a different beast from what we have seen from Microsoft in the past</a:t>
            </a:r>
          </a:p>
          <a:p>
            <a:pPr marL="172907" indent="-172907" eaLnBrk="1" hangingPunct="1">
              <a:spcBef>
                <a:spcPct val="0"/>
              </a:spcBef>
              <a:buFontTx/>
              <a:buChar char="-"/>
            </a:pPr>
            <a:r>
              <a:rPr lang="en-US" sz="2000" dirty="0"/>
              <a:t>And then we dove in to how we can test MVC specific functionality such as routes and controllers</a:t>
            </a:r>
          </a:p>
          <a:p>
            <a:pPr marL="172907" indent="-172907" eaLnBrk="1" hangingPunct="1">
              <a:spcBef>
                <a:spcPct val="0"/>
              </a:spcBef>
              <a:buFontTx/>
              <a:buChar char="-"/>
            </a:pPr>
            <a:r>
              <a:rPr lang="en-US" sz="2000" dirty="0"/>
              <a:t>And we wrapped up by looking at automated UI testing with Selenium</a:t>
            </a:r>
          </a:p>
          <a:p>
            <a:pPr marL="172907" indent="-172907" eaLnBrk="1" hangingPunct="1">
              <a:spcBef>
                <a:spcPct val="0"/>
              </a:spcBef>
              <a:buFontTx/>
              <a:buChar char="-"/>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205290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028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106786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defTabSz="922172">
              <a:defRPr/>
            </a:pPr>
            <a:r>
              <a:rPr lang="en-US" sz="2000" dirty="0"/>
              <a:t>So let’s start out with a quick 3 question, pop quiz.  No cheating, we are on the honor system here. </a:t>
            </a:r>
            <a:r>
              <a:rPr lang="en-US" sz="2000" dirty="0">
                <a:sym typeface="Wingdings" pitchFamily="2" charset="2"/>
              </a:rPr>
              <a:t></a:t>
            </a:r>
            <a:endParaRPr lang="en-US" sz="2000" dirty="0"/>
          </a:p>
          <a:p>
            <a:endParaRPr lang="en-US" sz="16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51968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defTabSz="922172">
              <a:defRPr/>
            </a:pPr>
            <a:r>
              <a:rPr lang="en-US" sz="2000" dirty="0"/>
              <a:t>Have you ever had to deal with spaghetti code, either your own or someone else’s?</a:t>
            </a:r>
          </a:p>
          <a:p>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26856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Have you ever inherited Legacy Code?  </a:t>
            </a:r>
          </a:p>
          <a:p>
            <a:r>
              <a:rPr lang="en-US" sz="2000" dirty="0"/>
              <a:t>Every company has that one legacy application that gets passed around from new guy to new guy because nobody wants to maintain it.</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17154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Ever get a change request that the minute you read you realize the even though the change would require 10 minutes that the effected piece of code is touched by 10,000 other pieces of code and testing will take 6 months</a:t>
            </a:r>
          </a:p>
          <a:p>
            <a:endParaRPr lang="en-US" sz="2000" dirty="0"/>
          </a:p>
          <a:p>
            <a:r>
              <a:rPr lang="en-US" sz="2000" dirty="0"/>
              <a:t>Have fun explaining that to the business </a:t>
            </a:r>
            <a:r>
              <a:rPr lang="en-US" sz="2000" dirty="0">
                <a:sym typeface="Wingdings" pitchFamily="2" charset="2"/>
              </a:rPr>
              <a:t></a:t>
            </a: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387713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If you answered “no” to all 3 questions, your are the luckiest developer in the world!</a:t>
            </a:r>
          </a:p>
          <a:p>
            <a:endParaRPr lang="en-US" sz="2000" dirty="0"/>
          </a:p>
          <a:p>
            <a:r>
              <a:rPr lang="en-US" sz="2000" dirty="0"/>
              <a:t>But if you did answer “yes” to one or more of these questions then…</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25358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You need a way to alleviate the pain and hassle that comes with unmanageable overly complex poorly architected code</a:t>
            </a:r>
          </a:p>
          <a:p>
            <a:endParaRPr lang="en-US" sz="2000" dirty="0"/>
          </a:p>
          <a:p>
            <a:r>
              <a:rPr lang="en-US" sz="2000" dirty="0"/>
              <a:t>More importantly you need a methodology or set of practices that encourages writing better, cleaner, and more concise code…and that is Test Driven Development as well as the techniques required to implement it successfully</a:t>
            </a:r>
          </a:p>
          <a:p>
            <a:endParaRPr lang="en-US" sz="2000" dirty="0"/>
          </a:p>
          <a:p>
            <a:r>
              <a:rPr lang="en-US" sz="2000" dirty="0"/>
              <a:t>But before we talk about what TDD is lets quickly cover what it isn’t</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11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842174"/>
            <a:ext cx="7315200" cy="1766146"/>
          </a:xfrm>
        </p:spPr>
        <p:txBody>
          <a:bodyPr>
            <a:normAutofit/>
          </a:bodyPr>
          <a:lstStyle>
            <a:lvl1pPr marL="0" indent="0" algn="ctr">
              <a:buNone/>
              <a:defRPr sz="2560">
                <a:solidFill>
                  <a:schemeClr val="bg1">
                    <a:lumMod val="50000"/>
                  </a:schemeClr>
                </a:solidFill>
              </a:defRPr>
            </a:lvl1pPr>
            <a:lvl2pPr marL="487695" indent="0" algn="ctr">
              <a:buNone/>
              <a:defRPr sz="2987"/>
            </a:lvl2pPr>
            <a:lvl3pPr marL="975390" indent="0" algn="ctr">
              <a:buNone/>
              <a:defRPr sz="2560"/>
            </a:lvl3pPr>
            <a:lvl4pPr marL="1463086" indent="0" algn="ctr">
              <a:buNone/>
              <a:defRPr sz="2133"/>
            </a:lvl4pPr>
            <a:lvl5pPr marL="1950781" indent="0" algn="ctr">
              <a:buNone/>
              <a:defRPr sz="2133"/>
            </a:lvl5pPr>
            <a:lvl6pPr marL="2438476" indent="0" algn="ctr">
              <a:buNone/>
              <a:defRPr sz="2133"/>
            </a:lvl6pPr>
            <a:lvl7pPr marL="2926171" indent="0" algn="ctr">
              <a:buNone/>
              <a:defRPr sz="2133"/>
            </a:lvl7pPr>
            <a:lvl8pPr marL="3413867" indent="0" algn="ctr">
              <a:buNone/>
              <a:defRPr sz="2133"/>
            </a:lvl8pPr>
            <a:lvl9pPr marL="3901562" indent="0" algn="ctr">
              <a:buNone/>
              <a:defRPr sz="2133"/>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Software Engineer</a:t>
            </a:r>
            <a:br>
              <a:rPr lang="en-US" sz="1493" dirty="0" smtClean="0"/>
            </a:br>
            <a:r>
              <a:rPr lang="en-US" sz="1493" dirty="0" smtClean="0"/>
              <a:t>Skyline Technologies</a:t>
            </a:r>
            <a:r>
              <a:rPr lang="en-US" sz="1493" smtClean="0"/>
              <a:t>, Inc.</a:t>
            </a:r>
            <a:endParaRPr lang="en-US" sz="1493" dirty="0" smtClean="0"/>
          </a:p>
          <a:p>
            <a:pPr algn="l"/>
            <a:r>
              <a:rPr lang="en-US" sz="1280" dirty="0" smtClean="0"/>
              <a:t>@keburnell         ·        DotNetDevDude.com</a:t>
            </a:r>
            <a:endParaRPr lang="en-US" sz="128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805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1950722"/>
            <a:ext cx="829056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65750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9921" y="384386"/>
            <a:ext cx="2042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19" y="384388"/>
            <a:ext cx="6126481"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10617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8756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1520" y="1826584"/>
            <a:ext cx="8290560" cy="3041289"/>
          </a:xfrm>
        </p:spPr>
        <p:txBody>
          <a:bodyPr anchor="b">
            <a:normAutofit/>
          </a:bodyPr>
          <a:lstStyle>
            <a:lvl1pPr>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731520" y="4856144"/>
            <a:ext cx="8290560" cy="1600199"/>
          </a:xfrm>
        </p:spPr>
        <p:txBody>
          <a:bodyPr anchor="t">
            <a:normAutofit/>
          </a:bodyPr>
          <a:lstStyle>
            <a:lvl1pPr marL="0" indent="0">
              <a:buNone/>
              <a:defRPr sz="2560">
                <a:solidFill>
                  <a:schemeClr val="tx1">
                    <a:lumMod val="75000"/>
                    <a:lumOff val="2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05105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19" y="1950722"/>
            <a:ext cx="4089862"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37760" y="1950722"/>
            <a:ext cx="4084320"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9671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519" y="1793975"/>
            <a:ext cx="4069542" cy="880746"/>
          </a:xfrm>
        </p:spPr>
        <p:txBody>
          <a:bodyPr anchor="b">
            <a:normAutofit/>
          </a:bodyPr>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731519" y="2674722"/>
            <a:ext cx="4069542"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37761" y="1793974"/>
            <a:ext cx="4084320" cy="880745"/>
          </a:xfrm>
        </p:spPr>
        <p:txBody>
          <a:bodyPr anchor="b"/>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4937761" y="2674722"/>
            <a:ext cx="4084320"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368038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98990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4076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2"/>
            <a:ext cx="3145536" cy="1706877"/>
          </a:xfrm>
        </p:spPr>
        <p:txBody>
          <a:bodyPr anchor="b">
            <a:normAutofit/>
          </a:bodyPr>
          <a:lstStyle>
            <a:lvl1pPr>
              <a:defRPr sz="3413" b="0"/>
            </a:lvl1pPr>
          </a:lstStyle>
          <a:p>
            <a:r>
              <a:rPr lang="en-US" smtClean="0"/>
              <a:t>Click to edit Master title style</a:t>
            </a:r>
            <a:endParaRPr lang="en-US" dirty="0"/>
          </a:p>
        </p:txBody>
      </p:sp>
      <p:sp>
        <p:nvSpPr>
          <p:cNvPr id="3" name="Content Placeholder 2"/>
          <p:cNvSpPr>
            <a:spLocks noGrp="1"/>
          </p:cNvSpPr>
          <p:nvPr>
            <p:ph idx="1"/>
          </p:nvPr>
        </p:nvSpPr>
        <p:spPr>
          <a:xfrm>
            <a:off x="4145280" y="1056640"/>
            <a:ext cx="4937760" cy="5201920"/>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2998" y="2194560"/>
            <a:ext cx="3145536" cy="4064001"/>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7990601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0"/>
            <a:ext cx="3145536" cy="1706880"/>
          </a:xfrm>
        </p:spPr>
        <p:txBody>
          <a:bodyPr anchor="b">
            <a:normAutofit/>
          </a:bodyPr>
          <a:lstStyle>
            <a:lvl1pPr>
              <a:defRPr sz="3413" b="0"/>
            </a:lvl1pPr>
          </a:lstStyle>
          <a:p>
            <a:r>
              <a:rPr lang="en-US" smtClean="0"/>
              <a:t>Click to edit Master title style</a:t>
            </a:r>
            <a:endParaRPr lang="en-US" dirty="0"/>
          </a:p>
        </p:txBody>
      </p:sp>
      <p:sp>
        <p:nvSpPr>
          <p:cNvPr id="3" name="Picture Placeholder 2"/>
          <p:cNvSpPr>
            <a:spLocks noGrp="1"/>
          </p:cNvSpPr>
          <p:nvPr>
            <p:ph type="pic" idx="1"/>
          </p:nvPr>
        </p:nvSpPr>
        <p:spPr>
          <a:xfrm>
            <a:off x="4145280" y="1056640"/>
            <a:ext cx="4937760" cy="5201920"/>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672998" y="2194560"/>
            <a:ext cx="3145536" cy="4064000"/>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252225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90144"/>
            <a:ext cx="829056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1950722"/>
            <a:ext cx="829056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7536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396958" y="6747062"/>
            <a:ext cx="1138551" cy="487680"/>
          </a:xfrm>
          <a:prstGeom prst="rect">
            <a:avLst/>
          </a:prstGeom>
        </p:spPr>
      </p:pic>
    </p:spTree>
    <p:extLst>
      <p:ext uri="{BB962C8B-B14F-4D97-AF65-F5344CB8AC3E}">
        <p14:creationId xmlns:p14="http://schemas.microsoft.com/office/powerpoint/2010/main" val="216976653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Wingdings 2" pitchFamily="18" charset="2"/>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Wingdings 2" pitchFamily="18" charset="2"/>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ts val="533"/>
        </a:spcBef>
        <a:buFont typeface="Wingdings 2" pitchFamily="18" charset="2"/>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5pPr>
      <a:lvl6pPr marL="268232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6pPr>
      <a:lvl7pPr marL="3170019"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7pPr>
      <a:lvl8pPr marL="365771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8pPr>
      <a:lvl9pPr marL="4145410"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KBurnell@SkylineTechnologies.com" TargetMode="External"/><Relationship Id="rId7" Type="http://schemas.openxmlformats.org/officeDocument/2006/relationships/hyperlink" Target="http://www.seleniumhq.or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mvccontrib.codeplex.com/" TargetMode="External"/><Relationship Id="rId5" Type="http://schemas.openxmlformats.org/officeDocument/2006/relationships/hyperlink" Target="http://www.ncrunch.net/" TargetMode="External"/><Relationship Id="rId4" Type="http://schemas.openxmlformats.org/officeDocument/2006/relationships/hyperlink" Target="http://www.jetbrains.com/ReSharp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0122" y="1835995"/>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a:t>Test Driving ASP.NET MVC</a:t>
            </a:r>
          </a:p>
        </p:txBody>
      </p:sp>
      <p:pic>
        <p:nvPicPr>
          <p:cNvPr id="4" name="Picture 2" descr="http://t2.gstatic.com/images?q=tbn:ANd9GcSpaWRjj-wFNzXAis6AWfFrw34sUXv8gOzqj2D2VVmC3H4cBsIH"/>
          <p:cNvPicPr>
            <a:picLocks noChangeAspect="1" noChangeArrowheads="1"/>
          </p:cNvPicPr>
          <p:nvPr/>
        </p:nvPicPr>
        <p:blipFill>
          <a:blip r:embed="rId3" cstate="print"/>
          <a:srcRect/>
          <a:stretch>
            <a:fillRect/>
          </a:stretch>
        </p:blipFill>
        <p:spPr bwMode="auto">
          <a:xfrm>
            <a:off x="6468958" y="4124081"/>
            <a:ext cx="2483494" cy="248349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a:t>
            </a:r>
            <a:r>
              <a:rPr lang="en-US" dirty="0" smtClean="0"/>
              <a:t>of testing</a:t>
            </a:r>
            <a:endParaRPr lang="en-US" dirty="0"/>
          </a:p>
        </p:txBody>
      </p:sp>
      <p:sp>
        <p:nvSpPr>
          <p:cNvPr id="7" name="Rectangle 3"/>
          <p:cNvSpPr txBox="1">
            <a:spLocks noChangeArrowheads="1"/>
          </p:cNvSpPr>
          <p:nvPr/>
        </p:nvSpPr>
        <p:spPr bwMode="auto">
          <a:xfrm>
            <a:off x="731520" y="2096412"/>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Integration Testing</a:t>
            </a:r>
          </a:p>
          <a:p>
            <a:r>
              <a:rPr lang="en-US" sz="2400" kern="0" dirty="0">
                <a:solidFill>
                  <a:srgbClr val="000000"/>
                </a:solidFill>
              </a:rPr>
              <a:t>Regression Testing</a:t>
            </a:r>
          </a:p>
          <a:p>
            <a:pPr lvl="0"/>
            <a:r>
              <a:rPr lang="en-US" sz="2400" kern="0" dirty="0">
                <a:solidFill>
                  <a:srgbClr val="000000"/>
                </a:solidFill>
              </a:rPr>
              <a:t>User Acceptance Testing (UAT)</a:t>
            </a:r>
          </a:p>
          <a:p>
            <a:pPr lvl="0"/>
            <a:r>
              <a:rPr lang="en-US" sz="2400" kern="0" dirty="0">
                <a:solidFill>
                  <a:srgbClr val="000000"/>
                </a:solidFill>
              </a:rPr>
              <a:t>Performance Testing</a:t>
            </a:r>
          </a:p>
          <a:p>
            <a:pPr lvl="0"/>
            <a:r>
              <a:rPr lang="en-US" sz="2400" kern="0" dirty="0">
                <a:solidFill>
                  <a:srgbClr val="000000"/>
                </a:solidFill>
              </a:rPr>
              <a:t>Load Testing</a:t>
            </a:r>
          </a:p>
          <a:p>
            <a:pPr lvl="0"/>
            <a:r>
              <a:rPr lang="en-US" sz="2400" kern="0" dirty="0">
                <a:solidFill>
                  <a:srgbClr val="000000"/>
                </a:solidFill>
              </a:rPr>
              <a:t>Stress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64083" y="381000"/>
            <a:ext cx="8951485" cy="941388"/>
          </a:xfrm>
        </p:spPr>
        <p:txBody>
          <a:bodyPr/>
          <a:lstStyle/>
          <a:p>
            <a:pPr>
              <a:defRPr/>
            </a:pPr>
            <a:r>
              <a:rPr lang="en-US" dirty="0" smtClean="0"/>
              <a:t>Yes…that is exactly what it means!</a:t>
            </a:r>
          </a:p>
        </p:txBody>
      </p:sp>
      <p:sp>
        <p:nvSpPr>
          <p:cNvPr id="4" name="Rectangle 3"/>
          <p:cNvSpPr txBox="1">
            <a:spLocks noChangeArrowheads="1"/>
          </p:cNvSpPr>
          <p:nvPr/>
        </p:nvSpPr>
        <p:spPr bwMode="auto">
          <a:xfrm>
            <a:off x="841833" y="1496191"/>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732" y="3267855"/>
            <a:ext cx="3801836" cy="2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13449" y="381000"/>
            <a:ext cx="8963842" cy="941388"/>
          </a:xfrm>
        </p:spPr>
        <p:txBody>
          <a:bodyPr/>
          <a:lstStyle/>
          <a:p>
            <a:pPr>
              <a:defRPr/>
            </a:pPr>
            <a:r>
              <a:rPr lang="en-US" dirty="0" smtClean="0"/>
              <a:t>Unit Testing</a:t>
            </a:r>
            <a:r>
              <a:rPr lang="en-US" dirty="0"/>
              <a:t> </a:t>
            </a:r>
            <a:r>
              <a:rPr lang="en-US" dirty="0" smtClean="0"/>
              <a:t>is the </a:t>
            </a:r>
            <a:r>
              <a:rPr lang="en-US" b="1" dirty="0"/>
              <a:t>k</a:t>
            </a:r>
            <a:r>
              <a:rPr lang="en-US" b="1" dirty="0" smtClean="0"/>
              <a:t>ey</a:t>
            </a:r>
            <a:r>
              <a:rPr lang="en-US" dirty="0" smtClean="0"/>
              <a:t> to TDD</a:t>
            </a:r>
          </a:p>
        </p:txBody>
      </p:sp>
      <p:pic>
        <p:nvPicPr>
          <p:cNvPr id="5"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2186" y="3914686"/>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07266" y="381000"/>
            <a:ext cx="8414307" cy="941388"/>
          </a:xfrm>
        </p:spPr>
        <p:txBody>
          <a:bodyPr>
            <a:normAutofit/>
          </a:bodyPr>
          <a:lstStyle/>
          <a:p>
            <a:pPr>
              <a:defRPr/>
            </a:pPr>
            <a:r>
              <a:rPr lang="en-US" dirty="0" smtClean="0"/>
              <a:t>Characteristics of a good unit </a:t>
            </a:r>
            <a:r>
              <a:rPr lang="en-US" dirty="0"/>
              <a:t>t</a:t>
            </a:r>
            <a:r>
              <a:rPr lang="en-US" dirty="0" smtClean="0"/>
              <a:t>est</a:t>
            </a:r>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506" y="1741931"/>
            <a:ext cx="4617270" cy="4571892"/>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2263140" y="1802996"/>
            <a:ext cx="5370903" cy="4449762"/>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4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lstStyle/>
          <a:p>
            <a:pPr>
              <a:defRPr/>
            </a:pPr>
            <a:r>
              <a:rPr lang="en-US" dirty="0" smtClean="0"/>
              <a:t>Concepts and </a:t>
            </a:r>
            <a:r>
              <a:rPr lang="en-US" dirty="0"/>
              <a:t>s</a:t>
            </a:r>
            <a:r>
              <a:rPr lang="en-US" dirty="0" smtClean="0"/>
              <a:t>tuff</a:t>
            </a:r>
          </a:p>
        </p:txBody>
      </p:sp>
      <p:sp>
        <p:nvSpPr>
          <p:cNvPr id="18" name="Rectangle 3"/>
          <p:cNvSpPr txBox="1">
            <a:spLocks noChangeArrowheads="1"/>
          </p:cNvSpPr>
          <p:nvPr/>
        </p:nvSpPr>
        <p:spPr bwMode="auto">
          <a:xfrm>
            <a:off x="536927" y="1496190"/>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Assert</a:t>
            </a:r>
          </a:p>
          <a:p>
            <a:endParaRPr lang="en-US" sz="2400" dirty="0"/>
          </a:p>
        </p:txBody>
      </p:sp>
    </p:spTree>
    <p:extLst>
      <p:ext uri="{BB962C8B-B14F-4D97-AF65-F5344CB8AC3E}">
        <p14:creationId xmlns:p14="http://schemas.microsoft.com/office/powerpoint/2010/main" val="413432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03100" y="570935"/>
            <a:ext cx="8761413" cy="838200"/>
          </a:xfrm>
        </p:spPr>
        <p:txBody>
          <a:bodyPr/>
          <a:lstStyle/>
          <a:p>
            <a:r>
              <a:rPr lang="en-US" dirty="0" smtClean="0"/>
              <a:t>Setting the foundation</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940"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876335"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Rectangle 4"/>
          <p:cNvSpPr/>
          <p:nvPr/>
        </p:nvSpPr>
        <p:spPr bwMode="auto">
          <a:xfrm>
            <a:off x="3076979" y="3237576"/>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3242257" y="4039843"/>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9880" y="595313"/>
            <a:ext cx="8761413" cy="838200"/>
          </a:xfrm>
        </p:spPr>
        <p:txBody>
          <a:bodyPr/>
          <a:lstStyle/>
          <a:p>
            <a:r>
              <a:rPr lang="en-US" dirty="0" smtClean="0"/>
              <a:t>I shall call it…</a:t>
            </a:r>
            <a:endParaRPr lang="en-US" dirty="0">
              <a:solidFill>
                <a:schemeClr val="accent2"/>
              </a:solidFill>
            </a:endParaRPr>
          </a:p>
        </p:txBody>
      </p:sp>
      <p:sp>
        <p:nvSpPr>
          <p:cNvPr id="4" name="Content Placeholder 4"/>
          <p:cNvSpPr>
            <a:spLocks noGrp="1"/>
          </p:cNvSpPr>
          <p:nvPr>
            <p:ph idx="1"/>
          </p:nvPr>
        </p:nvSpPr>
        <p:spPr>
          <a:xfrm>
            <a:off x="259880" y="1767148"/>
            <a:ext cx="8761413" cy="1861228"/>
          </a:xfrm>
        </p:spPr>
        <p:txBody>
          <a:bodyPr/>
          <a:lstStyle/>
          <a:p>
            <a:r>
              <a:rPr lang="en-US" sz="2000" dirty="0"/>
              <a:t>[</a:t>
            </a:r>
            <a:r>
              <a:rPr lang="en-US" sz="2000" i="1" dirty="0" err="1">
                <a:latin typeface="Consolas" pitchFamily="49" charset="0"/>
                <a:cs typeface="Consolas" pitchFamily="49" charset="0"/>
              </a:rPr>
              <a:t>MethodUnderTest</a:t>
            </a:r>
            <a:r>
              <a:rPr lang="en-US" sz="2000" dirty="0"/>
              <a:t>]_[</a:t>
            </a:r>
            <a:r>
              <a:rPr lang="en-US" sz="2000" i="1" dirty="0" err="1">
                <a:latin typeface="Consolas" pitchFamily="49" charset="0"/>
                <a:cs typeface="Consolas" pitchFamily="49" charset="0"/>
              </a:rPr>
              <a:t>ExpectedResult</a:t>
            </a:r>
            <a:r>
              <a:rPr lang="en-US" sz="2000" dirty="0"/>
              <a:t>]_[</a:t>
            </a:r>
            <a:r>
              <a:rPr lang="en-US" sz="2000" i="1" dirty="0">
                <a:latin typeface="Consolas" pitchFamily="49" charset="0"/>
                <a:cs typeface="Consolas" pitchFamily="49" charset="0"/>
              </a:rPr>
              <a:t>Conditions</a:t>
            </a:r>
            <a:r>
              <a:rPr lang="en-US" sz="2000" dirty="0"/>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err="1">
                <a:latin typeface="Consolas" pitchFamily="49" charset="0"/>
                <a:cs typeface="Consolas" pitchFamily="49" charset="0"/>
              </a:rPr>
              <a:t>GetCustomers_ShouldReturn_ListOf_Customers</a:t>
            </a:r>
            <a:r>
              <a:rPr lang="en-US" sz="1800" dirty="0">
                <a:latin typeface="Consolas" pitchFamily="49" charset="0"/>
                <a:cs typeface="Consolas" pitchFamily="49" charset="0"/>
              </a:rPr>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a:latin typeface="Consolas" pitchFamily="49" charset="0"/>
                <a:cs typeface="Consolas" pitchFamily="49" charset="0"/>
              </a:rPr>
              <a:t>CalculateRate_ShouldReturn_25_When_Interest_Is_50_And_X_Is_5()</a:t>
            </a: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61313" y="5026415"/>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41809"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MVC</a:t>
            </a:r>
          </a:p>
        </p:txBody>
      </p:sp>
      <p:sp>
        <p:nvSpPr>
          <p:cNvPr id="14" name="Rectangle 13"/>
          <p:cNvSpPr/>
          <p:nvPr/>
        </p:nvSpPr>
        <p:spPr bwMode="auto">
          <a:xfrm>
            <a:off x="36718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(Input)</a:t>
            </a:r>
          </a:p>
        </p:txBody>
      </p:sp>
      <p:sp>
        <p:nvSpPr>
          <p:cNvPr id="15" name="Rectangle 14"/>
          <p:cNvSpPr/>
          <p:nvPr/>
        </p:nvSpPr>
        <p:spPr bwMode="auto">
          <a:xfrm>
            <a:off x="59569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(Logic)</a:t>
            </a:r>
          </a:p>
        </p:txBody>
      </p:sp>
      <p:sp>
        <p:nvSpPr>
          <p:cNvPr id="16" name="Rectangle 15"/>
          <p:cNvSpPr/>
          <p:nvPr/>
        </p:nvSpPr>
        <p:spPr bwMode="auto">
          <a:xfrm>
            <a:off x="1443048" y="3961464"/>
            <a:ext cx="2301240" cy="1295400"/>
          </a:xfrm>
          <a:prstGeom prst="rect">
            <a:avLst/>
          </a:prstGeom>
          <a:solidFill>
            <a:schemeClr val="accent2">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18" name="Straight Arrow Connector 17"/>
          <p:cNvCxnSpPr/>
          <p:nvPr/>
        </p:nvCxnSpPr>
        <p:spPr>
          <a:xfrm rot="16200000" flipH="1">
            <a:off x="55803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59541" y="3209946"/>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557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bwMode="auto">
          <a:xfrm rot="4187503">
            <a:off x="6093896" y="124679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2" name="Down Arrow 21"/>
          <p:cNvSpPr/>
          <p:nvPr/>
        </p:nvSpPr>
        <p:spPr bwMode="auto">
          <a:xfrm rot="7222280">
            <a:off x="8386675" y="501237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3" name="Down Arrow 22"/>
          <p:cNvSpPr/>
          <p:nvPr/>
        </p:nvSpPr>
        <p:spPr bwMode="auto">
          <a:xfrm rot="18485699">
            <a:off x="719873" y="3218423"/>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7614" y="595313"/>
            <a:ext cx="8761413" cy="838200"/>
          </a:xfrm>
        </p:spPr>
        <p:txBody>
          <a:bodyPr/>
          <a:lstStyle/>
          <a:p>
            <a:r>
              <a:rPr lang="en-US" dirty="0" smtClean="0"/>
              <a:t>Different approach for Microsoft</a:t>
            </a:r>
            <a:endParaRPr lang="en-US" dirty="0"/>
          </a:p>
        </p:txBody>
      </p:sp>
      <p:pic>
        <p:nvPicPr>
          <p:cNvPr id="4" name="Picture 3"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027" y="226207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hanselman.com/blog/content/binary/WindowsLiveWriter/Hanselmi.NETMVCContribwithJeffreyPalermo_50A/image_bdb4cae8-bcac-465d-acb1-52aa5b5ed6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409" y="1662145"/>
            <a:ext cx="281940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89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969965" y="381000"/>
            <a:ext cx="7369175" cy="941388"/>
          </a:xfrm>
        </p:spPr>
        <p:txBody>
          <a:bodyPr/>
          <a:lstStyle/>
          <a:p>
            <a:pPr>
              <a:defRPr/>
            </a:pPr>
            <a:r>
              <a:rPr lang="en-US" dirty="0" smtClean="0"/>
              <a:t>Little about me</a:t>
            </a:r>
          </a:p>
        </p:txBody>
      </p:sp>
      <p:sp>
        <p:nvSpPr>
          <p:cNvPr id="18" name="Rectangle 3"/>
          <p:cNvSpPr txBox="1">
            <a:spLocks noChangeArrowheads="1"/>
          </p:cNvSpPr>
          <p:nvPr/>
        </p:nvSpPr>
        <p:spPr bwMode="auto">
          <a:xfrm>
            <a:off x="976313"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Microsoft MVP: ASP.NET</a:t>
            </a:r>
          </a:p>
          <a:p>
            <a:r>
              <a:rPr lang="en-US" sz="2400" dirty="0"/>
              <a:t>Senior Software Engineer II at Skyline Technologies</a:t>
            </a:r>
          </a:p>
          <a:p>
            <a:r>
              <a:rPr lang="en-US" sz="2400" dirty="0"/>
              <a:t>Been developing software for over 10 years</a:t>
            </a:r>
          </a:p>
          <a:p>
            <a:r>
              <a:rPr lang="en-US" sz="2400" dirty="0"/>
              <a:t>Primary focus on the Microsoft Web stack.</a:t>
            </a:r>
          </a:p>
          <a:p>
            <a:r>
              <a:rPr lang="en-US" sz="2400" dirty="0"/>
              <a:t>Local/Regional/National Speaker</a:t>
            </a:r>
          </a:p>
          <a:p>
            <a:r>
              <a:rPr lang="en-US" sz="2400" dirty="0"/>
              <a:t>Author (MSDN, Pluralsight)</a:t>
            </a:r>
          </a:p>
          <a:p>
            <a:r>
              <a:rPr lang="en-US" sz="2400" dirty="0"/>
              <a:t>President of Fox Valley .NET UG.</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81995"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Routing</a:t>
            </a:r>
          </a:p>
        </p:txBody>
      </p:sp>
      <p:pic>
        <p:nvPicPr>
          <p:cNvPr id="5"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914" y="3102965"/>
            <a:ext cx="3026151" cy="29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26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756" y="595313"/>
            <a:ext cx="921525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b="1" dirty="0">
                <a:solidFill>
                  <a:schemeClr val="tx1"/>
                </a:solidFill>
              </a:rPr>
              <a:t>Demo: </a:t>
            </a:r>
            <a:r>
              <a:rPr lang="en-US" sz="4690" b="1" dirty="0" smtClean="0">
                <a:solidFill>
                  <a:schemeClr val="tx1"/>
                </a:solidFill>
              </a:rPr>
              <a:t> </a:t>
            </a:r>
            <a:r>
              <a:rPr lang="en-US" sz="4690" dirty="0" smtClean="0">
                <a:solidFill>
                  <a:schemeClr val="tx1"/>
                </a:solidFill>
              </a:rPr>
              <a:t>Abstracting &amp; </a:t>
            </a:r>
            <a:r>
              <a:rPr lang="en-US" sz="4690" dirty="0">
                <a:solidFill>
                  <a:schemeClr val="tx1"/>
                </a:solidFill>
              </a:rPr>
              <a:t>T</a:t>
            </a:r>
            <a:r>
              <a:rPr lang="en-US" sz="4690" dirty="0" smtClean="0">
                <a:solidFill>
                  <a:schemeClr val="tx1"/>
                </a:solidFill>
              </a:rPr>
              <a:t>esting </a:t>
            </a:r>
            <a:r>
              <a:rPr lang="en-US" sz="4690" dirty="0">
                <a:solidFill>
                  <a:schemeClr val="tx1"/>
                </a:solidFill>
              </a:rPr>
              <a:t>R</a:t>
            </a:r>
            <a:r>
              <a:rPr lang="en-US" sz="4690" dirty="0" smtClean="0">
                <a:solidFill>
                  <a:schemeClr val="tx1"/>
                </a:solidFill>
              </a:rPr>
              <a:t>outes</a:t>
            </a:r>
            <a:endParaRPr lang="en-US" sz="4690" b="1"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18940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smtClean="0">
                <a:solidFill>
                  <a:schemeClr val="tx1"/>
                </a:solidFill>
              </a:rPr>
              <a:t>Controllers</a:t>
            </a:r>
            <a:endParaRPr lang="en-US" sz="4690" dirty="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984" y="3291727"/>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03200" y="595313"/>
            <a:ext cx="9946029"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b="1" dirty="0">
                <a:solidFill>
                  <a:schemeClr val="tx1"/>
                </a:solidFill>
              </a:rPr>
              <a:t>Demo</a:t>
            </a:r>
            <a:r>
              <a:rPr lang="en-US" sz="4600" b="1" dirty="0" smtClean="0">
                <a:solidFill>
                  <a:schemeClr val="tx1"/>
                </a:solidFill>
              </a:rPr>
              <a:t>: </a:t>
            </a:r>
            <a:r>
              <a:rPr lang="en-US" sz="4600" dirty="0" smtClean="0">
                <a:solidFill>
                  <a:schemeClr val="tx1"/>
                </a:solidFill>
              </a:rPr>
              <a:t> </a:t>
            </a:r>
            <a:r>
              <a:rPr lang="en-US" sz="4600" dirty="0">
                <a:solidFill>
                  <a:schemeClr val="tx1"/>
                </a:solidFill>
              </a:rPr>
              <a:t>Isolating </a:t>
            </a:r>
            <a:r>
              <a:rPr lang="en-US" sz="4600" dirty="0" smtClean="0">
                <a:solidFill>
                  <a:schemeClr val="tx1"/>
                </a:solidFill>
              </a:rPr>
              <a:t>&amp; Testing </a:t>
            </a:r>
            <a:r>
              <a:rPr lang="en-US" sz="4600" dirty="0">
                <a:solidFill>
                  <a:schemeClr val="tx1"/>
                </a:solidFill>
              </a:rPr>
              <a:t>a Controller</a:t>
            </a: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63059" y="604191"/>
            <a:ext cx="8761413" cy="838200"/>
          </a:xfrm>
        </p:spPr>
        <p:txBody>
          <a:bodyPr/>
          <a:lstStyle/>
          <a:p>
            <a:r>
              <a:rPr lang="en-US" dirty="0" smtClean="0"/>
              <a:t>Selenium: </a:t>
            </a:r>
            <a:r>
              <a:rPr lang="en-US" dirty="0" smtClean="0"/>
              <a:t>Automated UI Testing</a:t>
            </a:r>
            <a:endParaRPr lang="en-US" dirty="0">
              <a:solidFill>
                <a:schemeClr val="accent2"/>
              </a:solidFill>
            </a:endParaRPr>
          </a:p>
        </p:txBody>
      </p:sp>
      <p:sp>
        <p:nvSpPr>
          <p:cNvPr id="6" name="Content Placeholder 4"/>
          <p:cNvSpPr>
            <a:spLocks noGrp="1"/>
          </p:cNvSpPr>
          <p:nvPr>
            <p:ph idx="1"/>
          </p:nvPr>
        </p:nvSpPr>
        <p:spPr>
          <a:xfrm>
            <a:off x="557215" y="1433515"/>
            <a:ext cx="8761413" cy="4461258"/>
          </a:xfrm>
        </p:spPr>
        <p:txBody>
          <a:bodyPr/>
          <a:lstStyle/>
          <a:p>
            <a:endParaRPr lang="en-US" sz="2400" dirty="0"/>
          </a:p>
          <a:p>
            <a:endParaRPr lang="en-US" sz="2400" dirty="0"/>
          </a:p>
          <a:p>
            <a:endParaRPr lang="en-US" sz="2400" dirty="0"/>
          </a:p>
          <a:p>
            <a:endParaRPr lang="en-US" sz="2400" dirty="0"/>
          </a:p>
        </p:txBody>
      </p:sp>
      <p:pic>
        <p:nvPicPr>
          <p:cNvPr id="1026" name="Picture 2" descr="https://encrypted-tbn0.gstatic.com/images?q=tbn:ANd9GcR0_qRnoA0PM3AvmE8mzBjxz_lViWIoa7X3yQBFJFDnSDSrDNIQv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020" y="3985373"/>
            <a:ext cx="2673452" cy="2406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15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b="1" dirty="0" smtClean="0">
                <a:solidFill>
                  <a:schemeClr val="tx1"/>
                </a:solidFill>
              </a:rPr>
              <a:t>Demo</a:t>
            </a:r>
            <a:r>
              <a:rPr lang="en-US" sz="4600" b="1" smtClean="0">
                <a:solidFill>
                  <a:schemeClr val="tx1"/>
                </a:solidFill>
              </a:rPr>
              <a:t>:</a:t>
            </a:r>
            <a:r>
              <a:rPr lang="en-US" sz="4600" smtClean="0">
                <a:solidFill>
                  <a:schemeClr val="tx1"/>
                </a:solidFill>
              </a:rPr>
              <a:t>  Selenium</a:t>
            </a:r>
            <a:endParaRPr lang="en-US" sz="4600"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5529" y="502704"/>
            <a:ext cx="7626566" cy="1064380"/>
          </a:xfrm>
        </p:spPr>
        <p:txBody>
          <a:bodyPr/>
          <a:lstStyle/>
          <a:p>
            <a:r>
              <a:rPr lang="en-US" dirty="0" smtClean="0"/>
              <a:t>What Did We Learn?</a:t>
            </a:r>
            <a:endParaRPr lang="en-US" dirty="0"/>
          </a:p>
        </p:txBody>
      </p:sp>
      <p:sp>
        <p:nvSpPr>
          <p:cNvPr id="10" name="Text Placeholder 4"/>
          <p:cNvSpPr txBox="1">
            <a:spLocks/>
          </p:cNvSpPr>
          <p:nvPr/>
        </p:nvSpPr>
        <p:spPr bwMode="auto">
          <a:xfrm>
            <a:off x="851047" y="1575342"/>
            <a:ext cx="7972319"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a:t>MVC is different</a:t>
            </a:r>
          </a:p>
          <a:p>
            <a:r>
              <a:rPr lang="en-US" sz="3250" kern="0" dirty="0"/>
              <a:t>Testing routes and controllers</a:t>
            </a:r>
          </a:p>
          <a:p>
            <a:r>
              <a:rPr lang="en-US" sz="3250" kern="0" dirty="0"/>
              <a:t>Automated UI testing</a:t>
            </a:r>
          </a:p>
        </p:txBody>
      </p:sp>
    </p:spTree>
    <p:extLst>
      <p:ext uri="{BB962C8B-B14F-4D97-AF65-F5344CB8AC3E}">
        <p14:creationId xmlns:p14="http://schemas.microsoft.com/office/powerpoint/2010/main" val="4184989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8136" y="416276"/>
            <a:ext cx="9060874" cy="1064380"/>
          </a:xfrm>
        </p:spPr>
        <p:txBody>
          <a:bodyPr/>
          <a:lstStyle/>
          <a:p>
            <a:r>
              <a:rPr lang="en-US" dirty="0" smtClean="0"/>
              <a:t>Thank You!</a:t>
            </a:r>
            <a:endParaRPr lang="en-US" dirty="0"/>
          </a:p>
        </p:txBody>
      </p:sp>
      <p:sp>
        <p:nvSpPr>
          <p:cNvPr id="10" name="Text Placeholder 4"/>
          <p:cNvSpPr txBox="1">
            <a:spLocks/>
          </p:cNvSpPr>
          <p:nvPr/>
        </p:nvSpPr>
        <p:spPr bwMode="auto">
          <a:xfrm>
            <a:off x="853655" y="1488914"/>
            <a:ext cx="8575354"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github.com/</a:t>
            </a:r>
            <a:r>
              <a:rPr lang="en-US" sz="3251" kern="0" dirty="0" err="1"/>
              <a:t>KBurnell</a:t>
            </a:r>
            <a:r>
              <a:rPr lang="en-US" sz="3251" kern="0" dirty="0"/>
              <a:t>/</a:t>
            </a:r>
            <a:r>
              <a:rPr lang="en-US" sz="3251" kern="0" dirty="0" err="1"/>
              <a:t>TestDrivingASP.NETMVC</a:t>
            </a:r>
            <a:endParaRPr lang="en-US" sz="3251" kern="0" dirty="0"/>
          </a:p>
          <a:p>
            <a:r>
              <a:rPr lang="en-US" sz="3251" kern="0" dirty="0"/>
              <a:t>Find me:</a:t>
            </a:r>
          </a:p>
          <a:p>
            <a:pPr lvl="1"/>
            <a:r>
              <a:rPr lang="en-US" sz="2400" kern="0" dirty="0"/>
              <a:t>Twitter: 		@</a:t>
            </a:r>
            <a:r>
              <a:rPr lang="en-US" sz="2400" kern="0" dirty="0" err="1"/>
              <a:t>KeBurnell</a:t>
            </a:r>
            <a:endParaRPr lang="en-US" sz="2400" kern="0" dirty="0"/>
          </a:p>
          <a:p>
            <a:pPr lvl="1"/>
            <a:r>
              <a:rPr lang="en-US" sz="2400" kern="0" dirty="0"/>
              <a:t>Blog: 		DotNetDevDude.com</a:t>
            </a:r>
          </a:p>
          <a:p>
            <a:pPr lvl="1"/>
            <a:r>
              <a:rPr lang="en-US" sz="2400" kern="0" dirty="0"/>
              <a:t>E-Mail:		</a:t>
            </a:r>
            <a:r>
              <a:rPr lang="en-US" sz="2400" kern="0" dirty="0">
                <a:hlinkClick r:id="rId3"/>
              </a:rPr>
              <a:t>KBurnell@SkylineTechnologies.com</a:t>
            </a:r>
            <a:endParaRPr lang="en-US" sz="2870" kern="0" dirty="0"/>
          </a:p>
          <a:p>
            <a:pPr marL="452438" lvl="1" indent="0">
              <a:buNone/>
            </a:pPr>
            <a:endParaRPr lang="en-US" sz="2870" kern="0" dirty="0"/>
          </a:p>
          <a:p>
            <a:r>
              <a:rPr lang="en-US" sz="3250" kern="0" dirty="0"/>
              <a:t>Tools</a:t>
            </a:r>
          </a:p>
          <a:p>
            <a:pPr lvl="1"/>
            <a:r>
              <a:rPr lang="en-US" sz="2400" kern="0" dirty="0" err="1"/>
              <a:t>ReSharper</a:t>
            </a:r>
            <a:r>
              <a:rPr lang="en-US" sz="2400" kern="0" dirty="0"/>
              <a:t>:	</a:t>
            </a:r>
            <a:r>
              <a:rPr lang="en-US" sz="2400" kern="0" dirty="0">
                <a:hlinkClick r:id="rId4"/>
              </a:rPr>
              <a:t>http://www.JetBrains.com/ReSharper</a:t>
            </a:r>
            <a:endParaRPr lang="en-US" sz="2400" kern="0" dirty="0"/>
          </a:p>
          <a:p>
            <a:pPr lvl="1"/>
            <a:r>
              <a:rPr lang="en-US" sz="2400" kern="0" dirty="0" err="1"/>
              <a:t>NCrunch</a:t>
            </a:r>
            <a:r>
              <a:rPr lang="en-US" sz="2400" kern="0" dirty="0"/>
              <a:t>	:	</a:t>
            </a:r>
            <a:r>
              <a:rPr lang="en-US" sz="2400" kern="0" dirty="0">
                <a:hlinkClick r:id="rId5"/>
              </a:rPr>
              <a:t>http://www.NCrunch.net</a:t>
            </a:r>
            <a:endParaRPr lang="en-US" sz="2400" kern="0" dirty="0"/>
          </a:p>
          <a:p>
            <a:pPr lvl="1"/>
            <a:r>
              <a:rPr lang="en-US" sz="2400" kern="0" dirty="0" err="1"/>
              <a:t>MvcContrib</a:t>
            </a:r>
            <a:r>
              <a:rPr lang="en-US" sz="2400" kern="0" dirty="0"/>
              <a:t>:	</a:t>
            </a:r>
            <a:r>
              <a:rPr lang="en-US" sz="2400" kern="0" dirty="0">
                <a:hlinkClick r:id="rId6"/>
              </a:rPr>
              <a:t>http://www.MvcContrib.CodePlex.com</a:t>
            </a:r>
            <a:endParaRPr lang="en-US" sz="2400" kern="0" dirty="0"/>
          </a:p>
          <a:p>
            <a:pPr lvl="1"/>
            <a:r>
              <a:rPr lang="en-US" sz="2400" kern="0" dirty="0" smtClean="0"/>
              <a:t>Selenium:</a:t>
            </a:r>
            <a:r>
              <a:rPr lang="en-US" sz="2400" kern="0" dirty="0"/>
              <a:t>	</a:t>
            </a:r>
            <a:r>
              <a:rPr lang="en-US" sz="2400" kern="0" dirty="0" smtClean="0">
                <a:hlinkClick r:id="rId7"/>
              </a:rPr>
              <a:t>http</a:t>
            </a:r>
            <a:r>
              <a:rPr lang="en-US" sz="2400" kern="0" dirty="0">
                <a:hlinkClick r:id="rId7"/>
              </a:rPr>
              <a:t>://</a:t>
            </a:r>
            <a:r>
              <a:rPr lang="en-US" sz="2400" kern="0" dirty="0" smtClean="0">
                <a:hlinkClick r:id="rId7"/>
              </a:rPr>
              <a:t>www.SeleniumHq.org</a:t>
            </a:r>
            <a:endParaRPr lang="en-US" sz="2400" kern="0" dirty="0"/>
          </a:p>
          <a:p>
            <a:pPr marL="0" indent="0">
              <a:buNone/>
            </a:pPr>
            <a:endParaRPr lang="en-US" sz="2681" kern="0" dirty="0"/>
          </a:p>
        </p:txBody>
      </p:sp>
    </p:spTree>
    <p:extLst>
      <p:ext uri="{BB962C8B-B14F-4D97-AF65-F5344CB8AC3E}">
        <p14:creationId xmlns:p14="http://schemas.microsoft.com/office/powerpoint/2010/main" val="2441028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78586"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84935" y="1484315"/>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Types of testing</a:t>
            </a:r>
          </a:p>
          <a:p>
            <a:r>
              <a:rPr lang="en-US" sz="2400" kern="0" dirty="0">
                <a:solidFill>
                  <a:srgbClr val="000000"/>
                </a:solidFill>
              </a:rPr>
              <a:t>Unit testing</a:t>
            </a:r>
          </a:p>
          <a:p>
            <a:pPr lvl="0"/>
            <a:r>
              <a:rPr lang="en-US" sz="2400" kern="0" dirty="0">
                <a:solidFill>
                  <a:srgbClr val="000000"/>
                </a:solidFill>
              </a:rPr>
              <a:t>Concepts and stuff</a:t>
            </a:r>
          </a:p>
          <a:p>
            <a:pPr lvl="0"/>
            <a:r>
              <a:rPr lang="en-US" sz="2400" kern="0" dirty="0">
                <a:solidFill>
                  <a:srgbClr val="000000"/>
                </a:solidFill>
              </a:rPr>
              <a:t>Organizing and naming</a:t>
            </a:r>
          </a:p>
          <a:p>
            <a:pPr lvl="0"/>
            <a:r>
              <a:rPr lang="en-US" sz="2400" kern="0" dirty="0">
                <a:solidFill>
                  <a:srgbClr val="000000"/>
                </a:solidFill>
              </a:rPr>
              <a:t>MVC: a big leap for Microsoft</a:t>
            </a:r>
          </a:p>
          <a:p>
            <a:pPr lvl="0"/>
            <a:r>
              <a:rPr lang="en-US" sz="2400" kern="0" dirty="0">
                <a:solidFill>
                  <a:srgbClr val="000000"/>
                </a:solidFill>
              </a:rPr>
              <a:t>Routing: What it is and how to test it</a:t>
            </a:r>
          </a:p>
          <a:p>
            <a:pPr lvl="0"/>
            <a:r>
              <a:rPr lang="en-US" sz="2400" kern="0" dirty="0">
                <a:solidFill>
                  <a:srgbClr val="000000"/>
                </a:solidFill>
              </a:rPr>
              <a:t>Controllers: Isolating and testing</a:t>
            </a:r>
          </a:p>
          <a:p>
            <a:pPr lvl="0"/>
            <a:r>
              <a:rPr lang="en-US" sz="2400" kern="0" dirty="0">
                <a:solidFill>
                  <a:srgbClr val="000000"/>
                </a:solidFill>
              </a:rPr>
              <a:t>Automated UI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03"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50912" y="389987"/>
            <a:ext cx="9502688" cy="941388"/>
          </a:xfrm>
        </p:spPr>
        <p:txBody>
          <a:bodyPr>
            <a:normAutofit/>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918"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02675" y="381000"/>
            <a:ext cx="8534399" cy="94138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4"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47" y="3832465"/>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88875"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282" y="3784476"/>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77822" y="466725"/>
            <a:ext cx="10948087" cy="941388"/>
          </a:xfrm>
        </p:spPr>
        <p:txBody>
          <a:bodyPr>
            <a:normAutofit/>
          </a:bodyPr>
          <a:lstStyle/>
          <a:p>
            <a:pPr>
              <a:defRPr/>
            </a:pPr>
            <a:r>
              <a:rPr lang="en-US" dirty="0" smtClean="0"/>
              <a:t>If you answered </a:t>
            </a:r>
            <a:r>
              <a:rPr lang="en-US" b="1" dirty="0" smtClean="0"/>
              <a:t>YES </a:t>
            </a:r>
            <a:r>
              <a:rPr lang="en-US" dirty="0" smtClean="0"/>
              <a:t>to any of those…</a:t>
            </a:r>
          </a:p>
        </p:txBody>
      </p:sp>
      <p:sp>
        <p:nvSpPr>
          <p:cNvPr id="5" name="Rectangle 2"/>
          <p:cNvSpPr txBox="1">
            <a:spLocks noChangeArrowheads="1"/>
          </p:cNvSpPr>
          <p:nvPr/>
        </p:nvSpPr>
        <p:spPr bwMode="auto">
          <a:xfrm>
            <a:off x="5397710"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365" y="1103096"/>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2.xml><?xml version="1.0" encoding="utf-8"?>
<ds:datastoreItem xmlns:ds="http://schemas.openxmlformats.org/officeDocument/2006/customXml" ds:itemID="{9F5040E5-4564-49C1-9147-56F1700A1C56}">
  <ds:schemaRefs>
    <ds:schemaRef ds:uri="http://schemas.microsoft.com/office/2006/documentManagement/types"/>
    <ds:schemaRef ds:uri="http://purl.org/dc/elements/1.1/"/>
    <ds:schemaRef ds:uri="http://purl.org/dc/dcmitype/"/>
    <ds:schemaRef ds:uri="http://schemas.microsoft.com/office/infopath/2007/PartnerControls"/>
    <ds:schemaRef ds:uri="http://schemas.microsoft.com/office/2006/metadata/properties"/>
    <ds:schemaRef ds:uri="1e37aee8-73ad-441e-bced-8b530ad9291b"/>
    <ds:schemaRef ds:uri="52ad97b0-86c1-49b5-b544-c488bf38e7c0"/>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MyCustom4x3</Template>
  <TotalTime>10080</TotalTime>
  <Words>2137</Words>
  <Application>Microsoft Office PowerPoint</Application>
  <PresentationFormat>Custom</PresentationFormat>
  <Paragraphs>363</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Other types of testing</vt:lpstr>
      <vt:lpstr>Yes…that is exactly what it means!</vt:lpstr>
      <vt:lpstr>Unit Testing is the key to TDD</vt:lpstr>
      <vt:lpstr>Characteristics of a good unit test</vt:lpstr>
      <vt:lpstr>Concepts and stuff</vt:lpstr>
      <vt:lpstr>Setting the foundation</vt:lpstr>
      <vt:lpstr>I shall call it…</vt:lpstr>
      <vt:lpstr>PowerPoint Presentation</vt:lpstr>
      <vt:lpstr>Different approach for Microsoft</vt:lpstr>
      <vt:lpstr>PowerPoint Presentation</vt:lpstr>
      <vt:lpstr>PowerPoint Presentation</vt:lpstr>
      <vt:lpstr>PowerPoint Presentation</vt:lpstr>
      <vt:lpstr>PowerPoint Presentation</vt:lpstr>
      <vt:lpstr>PowerPoint Presentation</vt:lpstr>
      <vt:lpstr>Selenium: Automated UI Testing</vt:lpstr>
      <vt:lpstr>PowerPoint Presentation</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410</cp:revision>
  <dcterms:created xsi:type="dcterms:W3CDTF">2012-04-03T13:40:37Z</dcterms:created>
  <dcterms:modified xsi:type="dcterms:W3CDTF">2013-04-22T13:18:48Z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