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B3CF-C7DC-DA1E-8179-2EB45B2EF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38B1C-FAF8-8962-70F3-9FF6C2EBD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B756F-27C1-C7FC-0608-5DC9C4671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96D6-5034-410A-8773-BD750FC833BE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378D2-2C33-ECE6-B978-D4BD9A5D3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1E5C4-AD10-9110-0FAE-AA7402E3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5D30-97C2-4075-A51B-B3ACD8A9B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63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5A36-9083-CA05-E37F-60749A4F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CBB7A-FBE0-C97C-5F29-8D5099EFA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37136-D978-C36E-2278-F9A512CB4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96D6-5034-410A-8773-BD750FC833BE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4DF27-A2B6-F793-075A-CBD33ADB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F7A81-B227-6280-BA48-D72C10AB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5D30-97C2-4075-A51B-B3ACD8A9B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0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47986-17B5-170D-DABF-ED2697157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B7272-F15D-53BB-1369-E7645E926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5C7C0-2851-97BC-CC96-5CB6B274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96D6-5034-410A-8773-BD750FC833BE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BA292-2B49-DEAD-08F1-93C98078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9A348-5A55-1F07-7B5B-DD2C69C3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5D30-97C2-4075-A51B-B3ACD8A9B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0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7E01C-71D3-E5CC-FC75-85F45AD7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5346F-D95F-2CDA-343C-6ABED45CF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8F1AF-5351-EC4C-C83D-421463752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96D6-5034-410A-8773-BD750FC833BE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18E2F-9762-A0C0-F7AD-05D4E5E4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4394F-9284-49BD-DE3F-D1B5170D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5D30-97C2-4075-A51B-B3ACD8A9B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E89C-03D5-0805-4328-EA406A657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FC183-A17B-9240-ACED-488B760B3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0D52A-1143-14B0-FBC7-94BF837F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96D6-5034-410A-8773-BD750FC833BE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48C74-9662-94A9-7059-F9AE3535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F09D5-630E-1900-BDCD-8BB1262A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5D30-97C2-4075-A51B-B3ACD8A9B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9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99374-DE86-8D9A-71A7-458BE5D1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0975C-E7E1-045E-0D9D-928362C72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BCFEB-7580-25E7-AEDC-3E31EA53B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404B2-BC37-70B2-2216-A668F4307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96D6-5034-410A-8773-BD750FC833BE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945B4-615F-2577-4B37-4B4FDD45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3FF6F-2021-EC8D-2E82-8FEB79151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5D30-97C2-4075-A51B-B3ACD8A9B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91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6DD89-B716-BA00-C20E-541BD6F5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52FD8-2E7D-6496-8A7D-1AE8A3409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E8D56-3E30-87D3-3415-EEF042595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D35ED-B957-7B23-3706-DCD84B275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1BFEE-FBE9-07D2-5D08-67A5657DF9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4BB47-891C-1119-AB4E-B7A5C60A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96D6-5034-410A-8773-BD750FC833BE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5EE2A2-CC1D-BB7C-55B0-B58D3E7E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416368-C808-5186-E680-3B51BE88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5D30-97C2-4075-A51B-B3ACD8A9B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9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E469-34AE-BD7D-D23E-23EE570F5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0EB58A-6F51-CE17-3585-53BCC77DA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96D6-5034-410A-8773-BD750FC833BE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379C2-6389-16D1-98CF-9F69C2F6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7F3D1-D5A8-DDB2-F5E2-6530EA04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5D30-97C2-4075-A51B-B3ACD8A9B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4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B7BF8E-0A4A-BB5C-00CF-E3A7F7E5E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96D6-5034-410A-8773-BD750FC833BE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852436-527C-BDF6-1877-4383BF11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DB20C-AF13-89B8-5040-65AEDEFF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5D30-97C2-4075-A51B-B3ACD8A9B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7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3ED1-1E32-050F-6F81-19B3067B7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7AB69-DFFF-4CAC-C018-04310779C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0A013-BB38-543B-137C-383D73340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33810-B347-FA72-C7AD-845BEFE7B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96D6-5034-410A-8773-BD750FC833BE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95106-1B67-7C27-4106-17640B1FE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F6367-C423-3D11-8B15-BBA0D271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5D30-97C2-4075-A51B-B3ACD8A9B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69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97D67-1474-455C-13BD-0F14DE7F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A09179-115E-1BFE-671C-C69FA2C5E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FA9E3-2022-19B2-0B86-BD4008E9B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44148-F828-B939-88AC-38224C1C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96D6-5034-410A-8773-BD750FC833BE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AAE0A-F938-22E4-C50B-A8D99994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77531-E838-1274-0388-4F0BB29A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5D30-97C2-4075-A51B-B3ACD8A9B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6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57F3EC-307D-F7E7-E48B-2255D7804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83915-0377-E60C-1DC5-9CB72FA8D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951C7-CE4E-B6E1-C878-F627B7A51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596D6-5034-410A-8773-BD750FC833BE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297BE-9F90-0784-F1E3-939AB4203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0C66C-7F14-ED14-0D48-AAFFD0359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A5D30-97C2-4075-A51B-B3ACD8A9B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1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5 2">
            <a:extLst>
              <a:ext uri="{FF2B5EF4-FFF2-40B4-BE49-F238E27FC236}">
                <a16:creationId xmlns:a16="http://schemas.microsoft.com/office/drawing/2014/main" id="{F118D602-4F20-6704-BECC-8CD147A8272A}"/>
              </a:ext>
            </a:extLst>
          </p:cNvPr>
          <p:cNvSpPr txBox="1">
            <a:spLocks/>
          </p:cNvSpPr>
          <p:nvPr/>
        </p:nvSpPr>
        <p:spPr>
          <a:xfrm>
            <a:off x="0" y="10568"/>
            <a:ext cx="12192000" cy="130680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A40053-00E1-1A5A-78A8-AB39800FEA5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417136" y="4158118"/>
            <a:ext cx="5388391" cy="3319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B93C9F6-A2DE-3AC5-B60B-EAA8157F3B4D}"/>
              </a:ext>
            </a:extLst>
          </p:cNvPr>
          <p:cNvGrpSpPr/>
          <p:nvPr/>
        </p:nvGrpSpPr>
        <p:grpSpPr>
          <a:xfrm>
            <a:off x="6751367" y="4550680"/>
            <a:ext cx="2464394" cy="1123786"/>
            <a:chOff x="8593746" y="3912416"/>
            <a:chExt cx="2464394" cy="112378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A1572F-035C-0C5E-FC44-55C653EC7298}"/>
                </a:ext>
              </a:extLst>
            </p:cNvPr>
            <p:cNvSpPr txBox="1"/>
            <p:nvPr/>
          </p:nvSpPr>
          <p:spPr>
            <a:xfrm>
              <a:off x="8593746" y="4451427"/>
              <a:ext cx="24643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Ion-Ion correlations at the ion-scale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56E49FB-5BA0-A5BC-FC19-E19B83F4B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33753" y="3912416"/>
              <a:ext cx="336334" cy="4687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7D464FA-85A2-5E08-8AF6-4CBFDD1BDF70}"/>
              </a:ext>
            </a:extLst>
          </p:cNvPr>
          <p:cNvGrpSpPr/>
          <p:nvPr/>
        </p:nvGrpSpPr>
        <p:grpSpPr>
          <a:xfrm>
            <a:off x="9559653" y="4577089"/>
            <a:ext cx="2464394" cy="1124806"/>
            <a:chOff x="8707719" y="5574483"/>
            <a:chExt cx="2464394" cy="112480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FC36BF6-80D6-14B4-1338-FF1B907693B0}"/>
                </a:ext>
              </a:extLst>
            </p:cNvPr>
            <p:cNvSpPr txBox="1"/>
            <p:nvPr/>
          </p:nvSpPr>
          <p:spPr>
            <a:xfrm>
              <a:off x="8707719" y="6114514"/>
              <a:ext cx="24643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Ion-Ion Correlations at the interface-scale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D7FAED0-9EB0-BB36-40B5-35B32A587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4383" y="5574483"/>
              <a:ext cx="247951" cy="4071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9" name="Picture 8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C25FCED8-1DB2-91FC-0524-B51D98F421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5636" y="5910233"/>
            <a:ext cx="2000250" cy="828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6" name="Picture 55" descr="\documentclass{article}&#10;\usepackage{amsmath}&#10;\pagestyle{empty}&#10;\usepackage{bm}&#10;\setcounter{equation}{17}&#10;\begin{document}&#10;Spatial ion-ion correlation&#10;\end{document}" title="IguanaTex Bitmap Display">
            <a:extLst>
              <a:ext uri="{FF2B5EF4-FFF2-40B4-BE49-F238E27FC236}">
                <a16:creationId xmlns:a16="http://schemas.microsoft.com/office/drawing/2014/main" id="{C34603CD-80C3-0C70-202C-5E8CF629779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989792" y="2159353"/>
            <a:ext cx="3409688" cy="270235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241DC0D5-404B-0DBA-EA4E-93548B4FA41A}"/>
              </a:ext>
            </a:extLst>
          </p:cNvPr>
          <p:cNvGrpSpPr/>
          <p:nvPr/>
        </p:nvGrpSpPr>
        <p:grpSpPr>
          <a:xfrm>
            <a:off x="9664741" y="1458937"/>
            <a:ext cx="2354717" cy="2481890"/>
            <a:chOff x="1905287" y="4300050"/>
            <a:chExt cx="2354717" cy="2481890"/>
          </a:xfrm>
        </p:grpSpPr>
        <p:pic>
          <p:nvPicPr>
            <p:cNvPr id="44" name="Picture 43" descr="Chart, bubble chart&#10;&#10;Description automatically generated">
              <a:extLst>
                <a:ext uri="{FF2B5EF4-FFF2-40B4-BE49-F238E27FC236}">
                  <a16:creationId xmlns:a16="http://schemas.microsoft.com/office/drawing/2014/main" id="{5BB7A810-236D-C5D0-4237-5F71D97EE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05287" y="4300050"/>
              <a:ext cx="2354717" cy="220951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C860D6B-401B-E10D-10A4-5F99D1AA1209}"/>
                </a:ext>
              </a:extLst>
            </p:cNvPr>
            <p:cNvSpPr txBox="1"/>
            <p:nvPr/>
          </p:nvSpPr>
          <p:spPr>
            <a:xfrm>
              <a:off x="2139948" y="6535719"/>
              <a:ext cx="193834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b="0" i="0" dirty="0">
                  <a:solidFill>
                    <a:srgbClr val="202122"/>
                  </a:solidFill>
                  <a:effectLst/>
                  <a:latin typeface="Helvetica" panose="020B0604020202020204" pitchFamily="34" charset="0"/>
                </a:rPr>
                <a:t>Image Credits: Roland Mattern</a:t>
              </a:r>
              <a:endParaRPr lang="en-US" sz="1000" dirty="0">
                <a:latin typeface="Helvetica" panose="020B0604020202020204" pitchFamily="34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7FAC527-0FA4-576B-3DE0-483502F15745}"/>
              </a:ext>
            </a:extLst>
          </p:cNvPr>
          <p:cNvSpPr txBox="1"/>
          <p:nvPr/>
        </p:nvSpPr>
        <p:spPr>
          <a:xfrm>
            <a:off x="301658" y="1497822"/>
            <a:ext cx="499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Electrolyte Solution near a charged surface</a:t>
            </a:r>
          </a:p>
        </p:txBody>
      </p:sp>
      <p:pic>
        <p:nvPicPr>
          <p:cNvPr id="58" name="Picture 57" descr="\documentclass{article}&#10;\usepackage{amsmath}&#10;\pagestyle{empty}&#10;\usepackage{bm}&#10;\setcounter{equation}{17}&#10;\begin{document}&#10;&#10;\begin{equation}&#10;G(\bm{r'},\bm{r'^{\prime}})\nonumber&#10;\end{equation}&#10;\end{document}" title="IguanaTex Bitmap Display">
            <a:extLst>
              <a:ext uri="{FF2B5EF4-FFF2-40B4-BE49-F238E27FC236}">
                <a16:creationId xmlns:a16="http://schemas.microsoft.com/office/drawing/2014/main" id="{BE2F9AA9-BDBA-1DC7-8626-EEE94D0EC11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221751" y="2699882"/>
            <a:ext cx="1173441" cy="319204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ACFB49F5-94CE-6802-07E3-413F557104D2}"/>
              </a:ext>
            </a:extLst>
          </p:cNvPr>
          <p:cNvSpPr txBox="1"/>
          <p:nvPr/>
        </p:nvSpPr>
        <p:spPr>
          <a:xfrm>
            <a:off x="0" y="141453"/>
            <a:ext cx="120881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Theory for correlated electrolyte solutions at interfaces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							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						- Nikhil R. Agrawal, Ph.D. Candidate, UC Berkeley 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30F4A4E-E942-7355-D4F9-7905CC89EDE6}"/>
              </a:ext>
            </a:extLst>
          </p:cNvPr>
          <p:cNvGrpSpPr/>
          <p:nvPr/>
        </p:nvGrpSpPr>
        <p:grpSpPr>
          <a:xfrm>
            <a:off x="137689" y="2019079"/>
            <a:ext cx="5236568" cy="4785062"/>
            <a:chOff x="506715" y="706469"/>
            <a:chExt cx="5341621" cy="4383558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C3B8B75-ADAD-0696-FEDB-348C51088827}"/>
                </a:ext>
              </a:extLst>
            </p:cNvPr>
            <p:cNvGrpSpPr/>
            <p:nvPr/>
          </p:nvGrpSpPr>
          <p:grpSpPr>
            <a:xfrm>
              <a:off x="506715" y="706469"/>
              <a:ext cx="5341621" cy="4380978"/>
              <a:chOff x="600993" y="713558"/>
              <a:chExt cx="5341621" cy="4380978"/>
            </a:xfrm>
          </p:grpSpPr>
          <p:pic>
            <p:nvPicPr>
              <p:cNvPr id="64" name="Picture 63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DE59F74F-3C17-91D3-37DB-A242694845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0993" y="713558"/>
                <a:ext cx="5210778" cy="4380978"/>
              </a:xfrm>
              <a:prstGeom prst="rect">
                <a:avLst/>
              </a:prstGeom>
            </p:spPr>
          </p:pic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F2CBDC1-A31D-2EB0-F6F7-40292D933F69}"/>
                  </a:ext>
                </a:extLst>
              </p:cNvPr>
              <p:cNvSpPr txBox="1"/>
              <p:nvPr/>
            </p:nvSpPr>
            <p:spPr>
              <a:xfrm>
                <a:off x="4556944" y="1330255"/>
                <a:ext cx="1385670" cy="616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Bulk solution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3BBE115-7FC2-BAE4-5AC5-5F3249223475}"/>
                  </a:ext>
                </a:extLst>
              </p:cNvPr>
              <p:cNvSpPr txBox="1"/>
              <p:nvPr/>
            </p:nvSpPr>
            <p:spPr>
              <a:xfrm>
                <a:off x="2602380" y="1435510"/>
                <a:ext cx="1385670" cy="366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Interface</a:t>
                </a: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B697C2-9F77-1AD7-E5FE-DA1CDA08D329}"/>
                </a:ext>
              </a:extLst>
            </p:cNvPr>
            <p:cNvSpPr txBox="1"/>
            <p:nvPr/>
          </p:nvSpPr>
          <p:spPr>
            <a:xfrm>
              <a:off x="1955043" y="4813028"/>
              <a:ext cx="231412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dirty="0">
                  <a:solidFill>
                    <a:srgbClr val="202122"/>
                  </a:solidFill>
                  <a:effectLst/>
                  <a:latin typeface="Helvetica" panose="020B0604020202020204" pitchFamily="34" charset="0"/>
                </a:rPr>
                <a:t>Image Credits: Jingjing Gong</a:t>
              </a:r>
              <a:endParaRPr lang="en-US" sz="1200" dirty="0">
                <a:latin typeface="Helvetica" panose="020B0604020202020204" pitchFamily="34" charset="0"/>
              </a:endParaRPr>
            </a:p>
          </p:txBody>
        </p:sp>
      </p:grpSp>
      <p:sp>
        <p:nvSpPr>
          <p:cNvPr id="67" name="TextBox 5">
            <a:extLst>
              <a:ext uri="{FF2B5EF4-FFF2-40B4-BE49-F238E27FC236}">
                <a16:creationId xmlns:a16="http://schemas.microsoft.com/office/drawing/2014/main" id="{9F178109-1BDB-FCD4-AF23-F467C1A7166B}"/>
              </a:ext>
            </a:extLst>
          </p:cNvPr>
          <p:cNvSpPr txBox="1"/>
          <p:nvPr/>
        </p:nvSpPr>
        <p:spPr>
          <a:xfrm>
            <a:off x="1971551" y="5979098"/>
            <a:ext cx="72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(-ve) </a:t>
            </a:r>
          </a:p>
        </p:txBody>
      </p:sp>
      <p:sp>
        <p:nvSpPr>
          <p:cNvPr id="68" name="TextBox 5">
            <a:extLst>
              <a:ext uri="{FF2B5EF4-FFF2-40B4-BE49-F238E27FC236}">
                <a16:creationId xmlns:a16="http://schemas.microsoft.com/office/drawing/2014/main" id="{9A582AED-7D94-2897-8B91-B2AE4E3305EC}"/>
              </a:ext>
            </a:extLst>
          </p:cNvPr>
          <p:cNvSpPr txBox="1"/>
          <p:nvPr/>
        </p:nvSpPr>
        <p:spPr>
          <a:xfrm>
            <a:off x="2178584" y="4669853"/>
            <a:ext cx="72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(+ve) </a:t>
            </a:r>
          </a:p>
        </p:txBody>
      </p:sp>
    </p:spTree>
    <p:extLst>
      <p:ext uri="{BB962C8B-B14F-4D97-AF65-F5344CB8AC3E}">
        <p14:creationId xmlns:p14="http://schemas.microsoft.com/office/powerpoint/2010/main" val="25365615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2227.971"/>
  <p:tag name="LATEXADDIN" val="\documentclass{article}&#10;\usepackage{amsmath}&#10;\pagestyle{empty}&#10;\usepackage{bm}&#10;\setcounter{equation}{17}&#10;\begin{document}&#10;\begin{equation}&#10;G(\bm{r'},\bm{r'^{\prime}})=G_\mathrm{short}(\bm{r'},\bm{r'^{\prime}}) + G_\mathrm{long}(\bm{r'},\bm{r'^{\prime}})\nonumber&#10;\end{equation}&#10;\end{document}"/>
  <p:tag name="IGUANATEXSIZE" val="20"/>
  <p:tag name="IGUANATEXCURSOR" val="209"/>
  <p:tag name="TRANSPARENCY" val="True"/>
  <p:tag name="LATEXENGINEID" val="0"/>
  <p:tag name="TEMPFOLDER" val="c:\temp\"/>
  <p:tag name="LATEXFORMHEIGHT" val="312"/>
  <p:tag name="LATEXFORMWIDTH" val="1079.2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409.824"/>
  <p:tag name="OUTPUTTYPE" val="PNG"/>
  <p:tag name="IGUANATEXVERSION" val="160"/>
  <p:tag name="LATEXADDIN" val="\documentclass{article}&#10;\usepackage{amsmath}&#10;\pagestyle{empty}&#10;\usepackage{bm}&#10;\setcounter{equation}{17}&#10;\begin{document}&#10;Spatial ion-ion correlation&#10;\end{document}"/>
  <p:tag name="IGUANATEXSIZE" val="20"/>
  <p:tag name="IGUANATEXCURSOR" val="149"/>
  <p:tag name="TRANSPARENCY" val="True"/>
  <p:tag name="LATEXENGINEID" val="0"/>
  <p:tag name="TEMPFOLDER" val="c:\temp\"/>
  <p:tag name="LATEXFORMHEIGHT" val="312"/>
  <p:tag name="LATEXFORMWIDTH" val="1079.2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9835"/>
  <p:tag name="ORIGINALWIDTH" val="485.1894"/>
  <p:tag name="OUTPUTTYPE" val="PNG"/>
  <p:tag name="IGUANATEXVERSION" val="160"/>
  <p:tag name="LATEXADDIN" val="\documentclass{article}&#10;\usepackage{amsmath}&#10;\pagestyle{empty}&#10;\usepackage{bm}&#10;\setcounter{equation}{17}&#10;\begin{document}&#10;&#10;\begin{equation}&#10;G(\bm{r'},\bm{r'^{\prime}})\nonumber&#10;\end{equation}&#10;\end{document}"/>
  <p:tag name="IGUANATEXSIZE" val="20"/>
  <p:tag name="IGUANATEXCURSOR" val="140"/>
  <p:tag name="TRANSPARENCY" val="True"/>
  <p:tag name="LATEXENGINEID" val="0"/>
  <p:tag name="TEMPFOLDER" val="c:\temp\"/>
  <p:tag name="LATEXFORMHEIGHT" val="312"/>
  <p:tag name="LATEXFORMWIDTH" val="1079.2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Agrawal</dc:creator>
  <cp:lastModifiedBy>Nikhil Agrawal</cp:lastModifiedBy>
  <cp:revision>1</cp:revision>
  <dcterms:created xsi:type="dcterms:W3CDTF">2023-06-03T19:55:50Z</dcterms:created>
  <dcterms:modified xsi:type="dcterms:W3CDTF">2023-06-03T19:59:12Z</dcterms:modified>
</cp:coreProperties>
</file>