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56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6470" autoAdjust="0"/>
  </p:normalViewPr>
  <p:slideViewPr>
    <p:cSldViewPr showGuides="1">
      <p:cViewPr varScale="1">
        <p:scale>
          <a:sx n="106" d="100"/>
          <a:sy n="106" d="100"/>
        </p:scale>
        <p:origin x="136" y="7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%20Burns\Downloads\Excel%20Assessment_kevin%20burns.xlsb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%20Burns\Downloads\Excel%20Assessment_kevin%20burns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%20Burns\Downloads\Excel%20Assessment_kevin%20burns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DD5A13"/>
                </a:solidFill>
              </a:rPr>
              <a:t>Technology</a:t>
            </a:r>
            <a:r>
              <a:rPr lang="en-US"/>
              <a:t> accounts for the majority of profit nationwide.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CC66FF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rgbClr val="FF66FF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rgbClr val="CC99FF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rgbClr val="00CC6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rgbClr val="66FF33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rgbClr val="66FF99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rgbClr val="FFCC00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rgbClr val="FF993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rgbClr val="FFFF00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rgbClr val="CC6600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CF-49B8-AA7F-50C6E4E4EB60}"/>
              </c:ext>
            </c:extLst>
          </c:dPt>
          <c:dPt>
            <c:idx val="1"/>
            <c:bubble3D val="0"/>
            <c:spPr>
              <a:solidFill>
                <a:srgbClr val="CC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CF-49B8-AA7F-50C6E4E4EB6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CF-49B8-AA7F-50C6E4E4EB60}"/>
              </c:ext>
            </c:extLst>
          </c:dPt>
          <c:dPt>
            <c:idx val="3"/>
            <c:bubble3D val="0"/>
            <c:spPr>
              <a:solidFill>
                <a:srgbClr val="CC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CF-49B8-AA7F-50C6E4E4EB60}"/>
              </c:ext>
            </c:extLst>
          </c:dPt>
          <c:dPt>
            <c:idx val="4"/>
            <c:bubble3D val="0"/>
            <c:spPr>
              <a:solidFill>
                <a:srgbClr val="00CC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CF-49B8-AA7F-50C6E4E4EB60}"/>
              </c:ext>
            </c:extLst>
          </c:dPt>
          <c:dPt>
            <c:idx val="5"/>
            <c:bubble3D val="0"/>
            <c:spPr>
              <a:solidFill>
                <a:srgbClr val="66FF3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CF-49B8-AA7F-50C6E4E4EB60}"/>
              </c:ext>
            </c:extLst>
          </c:dPt>
          <c:dPt>
            <c:idx val="6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CF-49B8-AA7F-50C6E4E4EB60}"/>
              </c:ext>
            </c:extLst>
          </c:dPt>
          <c:dPt>
            <c:idx val="7"/>
            <c:bubble3D val="0"/>
            <c:spPr>
              <a:solidFill>
                <a:srgbClr val="66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CF-49B8-AA7F-50C6E4E4EB60}"/>
              </c:ext>
            </c:extLst>
          </c:dPt>
          <c:dPt>
            <c:idx val="8"/>
            <c:bubble3D val="0"/>
            <c:spPr>
              <a:solidFill>
                <a:srgbClr val="CC6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CF-49B8-AA7F-50C6E4E4EB60}"/>
              </c:ext>
            </c:extLst>
          </c:dPt>
          <c:dPt>
            <c:idx val="9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CF-49B8-AA7F-50C6E4E4EB60}"/>
              </c:ext>
            </c:extLst>
          </c:dPt>
          <c:dPt>
            <c:idx val="10"/>
            <c:bubble3D val="0"/>
            <c:spPr>
              <a:solidFill>
                <a:srgbClr val="FF993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3CF-49B8-AA7F-50C6E4E4EB60}"/>
              </c:ext>
            </c:extLst>
          </c:dPt>
          <c:dPt>
            <c:idx val="11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3CF-49B8-AA7F-50C6E4E4EB60}"/>
              </c:ext>
            </c:extLst>
          </c:dPt>
          <c:cat>
            <c:strLit>
              <c:ptCount val="12"/>
              <c:pt idx="0">
                <c:v>Technology Central</c:v>
              </c:pt>
              <c:pt idx="1">
                <c:v>Technology East</c:v>
              </c:pt>
              <c:pt idx="2">
                <c:v>Technology South</c:v>
              </c:pt>
              <c:pt idx="3">
                <c:v>Technology West</c:v>
              </c:pt>
              <c:pt idx="4">
                <c:v>Office Supplies Central</c:v>
              </c:pt>
              <c:pt idx="5">
                <c:v>Office Supplies East</c:v>
              </c:pt>
              <c:pt idx="6">
                <c:v>Office Supplies South</c:v>
              </c:pt>
              <c:pt idx="7">
                <c:v>Office Supplies West</c:v>
              </c:pt>
              <c:pt idx="8">
                <c:v>Furniture Central</c:v>
              </c:pt>
              <c:pt idx="9">
                <c:v>Furniture East</c:v>
              </c:pt>
              <c:pt idx="10">
                <c:v>Furniture South</c:v>
              </c:pt>
              <c:pt idx="11">
                <c:v>Furniture West</c:v>
              </c:pt>
            </c:strLit>
          </c:cat>
          <c:val>
            <c:numLit>
              <c:formatCode>General</c:formatCode>
              <c:ptCount val="12"/>
              <c:pt idx="0">
                <c:v>33697.432000000001</c:v>
              </c:pt>
              <c:pt idx="1">
                <c:v>47462.035099999979</c:v>
              </c:pt>
              <c:pt idx="2">
                <c:v>19991.83140000001</c:v>
              </c:pt>
              <c:pt idx="3">
                <c:v>44303.649599999961</c:v>
              </c:pt>
              <c:pt idx="4">
                <c:v>8879.9798999999948</c:v>
              </c:pt>
              <c:pt idx="5">
                <c:v>41014.579099999974</c:v>
              </c:pt>
              <c:pt idx="6">
                <c:v>19986.392800000005</c:v>
              </c:pt>
              <c:pt idx="7">
                <c:v>52609.849000000118</c:v>
              </c:pt>
              <c:pt idx="8">
                <c:v>-2871.0494000000112</c:v>
              </c:pt>
              <c:pt idx="9">
                <c:v>3046.1658000000039</c:v>
              </c:pt>
              <c:pt idx="10">
                <c:v>6771.2060999999976</c:v>
              </c:pt>
              <c:pt idx="11">
                <c:v>11504.950299999986</c:v>
              </c:pt>
            </c:numLit>
          </c:val>
          <c:extLst>
            <c:ext xmlns:c16="http://schemas.microsoft.com/office/drawing/2014/chart" uri="{C3380CC4-5D6E-409C-BE32-E72D297353CC}">
              <c16:uniqueId val="{00000018-43CF-49B8-AA7F-50C6E4E4E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703372990001509"/>
          <c:y val="0.1369044310637641"/>
          <c:w val="0.32052616604855078"/>
          <c:h val="0.8254732129072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Assessment_kevin burns.xlsb.xlsx]Regional Sales!PivotTable65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</a:t>
            </a:r>
            <a:r>
              <a:rPr lang="en-US" dirty="0"/>
              <a:t>Sales by Region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'Regional Sales'!$C$3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'Regional Sales'!$B$4:$B$7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'Regional Sales'!$C$4:$C$7</c:f>
              <c:numCache>
                <c:formatCode>"$"#,##0.00</c:formatCode>
                <c:ptCount val="4"/>
                <c:pt idx="0">
                  <c:v>501239.89080000104</c:v>
                </c:pt>
                <c:pt idx="1">
                  <c:v>678781.23999999859</c:v>
                </c:pt>
                <c:pt idx="2">
                  <c:v>391721.90499999927</c:v>
                </c:pt>
                <c:pt idx="3">
                  <c:v>725457.82450000232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A-4740-8E02-E5FD8E08E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52799"/>
        <c:axId val="28367839"/>
      </c:barChart>
      <c:catAx>
        <c:axId val="4545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67839"/>
        <c:crosses val="autoZero"/>
        <c:auto val="1"/>
        <c:lblAlgn val="ctr"/>
        <c:lblOffset val="100"/>
        <c:noMultiLvlLbl val="0"/>
      </c:catAx>
      <c:valAx>
        <c:axId val="2836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52799"/>
        <c:crosses val="autoZero"/>
        <c:crossBetween val="between"/>
      </c:valAx>
      <c:spPr>
        <a:solidFill>
          <a:schemeClr val="accent6">
            <a:lumMod val="60000"/>
            <a:lumOff val="4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 of Total Discount by Sub-Category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7"/>
              <c:pt idx="0">
                <c:v>Accessories</c:v>
              </c:pt>
              <c:pt idx="1">
                <c:v>Appliances</c:v>
              </c:pt>
              <c:pt idx="2">
                <c:v>Art</c:v>
              </c:pt>
              <c:pt idx="3">
                <c:v>Binders</c:v>
              </c:pt>
              <c:pt idx="4">
                <c:v>Bookcases</c:v>
              </c:pt>
              <c:pt idx="5">
                <c:v>Chairs</c:v>
              </c:pt>
              <c:pt idx="6">
                <c:v>Copiers</c:v>
              </c:pt>
              <c:pt idx="7">
                <c:v>Envelopes</c:v>
              </c:pt>
              <c:pt idx="8">
                <c:v>Fasteners</c:v>
              </c:pt>
              <c:pt idx="9">
                <c:v>Furnishings</c:v>
              </c:pt>
              <c:pt idx="10">
                <c:v>Labels</c:v>
              </c:pt>
              <c:pt idx="11">
                <c:v>Machines</c:v>
              </c:pt>
              <c:pt idx="12">
                <c:v>Paper</c:v>
              </c:pt>
              <c:pt idx="13">
                <c:v>Phones</c:v>
              </c:pt>
              <c:pt idx="14">
                <c:v>Storage</c:v>
              </c:pt>
              <c:pt idx="15">
                <c:v>Supplies</c:v>
              </c:pt>
              <c:pt idx="16">
                <c:v>Tables</c:v>
              </c:pt>
            </c:strLit>
          </c:cat>
          <c:val>
            <c:numLit>
              <c:formatCode>General</c:formatCode>
              <c:ptCount val="17"/>
              <c:pt idx="0">
                <c:v>9802.0015999999996</c:v>
              </c:pt>
              <c:pt idx="1">
                <c:v>7490.299700000005</c:v>
              </c:pt>
              <c:pt idx="2">
                <c:v>1820.8304000000012</c:v>
              </c:pt>
              <c:pt idx="3">
                <c:v>43745.079299999939</c:v>
              </c:pt>
              <c:pt idx="4">
                <c:v>20800.591041000007</c:v>
              </c:pt>
              <c:pt idx="5">
                <c:v>49814.800099999979</c:v>
              </c:pt>
              <c:pt idx="6">
                <c:v>17999.730400000004</c:v>
              </c:pt>
              <c:pt idx="7">
                <c:v>1173.9903999999995</c:v>
              </c:pt>
              <c:pt idx="8">
                <c:v>240.28800000000007</c:v>
              </c:pt>
              <c:pt idx="9">
                <c:v>8708.9528000000064</c:v>
              </c:pt>
              <c:pt idx="10">
                <c:v>649.35040000000015</c:v>
              </c:pt>
              <c:pt idx="11">
                <c:v>46765.981499999987</c:v>
              </c:pt>
              <c:pt idx="12">
                <c:v>5064.2672000000011</c:v>
              </c:pt>
              <c:pt idx="13">
                <c:v>48092.939199999993</c:v>
              </c:pt>
              <c:pt idx="14">
                <c:v>13197.969600000004</c:v>
              </c:pt>
              <c:pt idx="15">
                <c:v>3022.865600000001</c:v>
              </c:pt>
              <c:pt idx="16">
                <c:v>44192.197100000005</c:v>
              </c:pt>
            </c:numLit>
          </c:val>
          <c:extLst>
            <c:ext xmlns:c16="http://schemas.microsoft.com/office/drawing/2014/chart" uri="{C3380CC4-5D6E-409C-BE32-E72D297353CC}">
              <c16:uniqueId val="{00000000-37C3-45C0-93D9-86F4494B1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6288159"/>
        <c:axId val="896297759"/>
      </c:barChart>
      <c:catAx>
        <c:axId val="89628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297759"/>
        <c:crosses val="autoZero"/>
        <c:auto val="1"/>
        <c:lblAlgn val="ctr"/>
        <c:lblOffset val="100"/>
        <c:noMultiLvlLbl val="0"/>
      </c:catAx>
      <c:valAx>
        <c:axId val="89629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288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4CEF1-CE43-4275-9134-5FB6B55908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6EBD6-78B7-40B7-90FD-CE83793D3739}">
      <dgm:prSet custT="1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Kelly in Central presents major red flags- Her furniture negative balance is unacceptable, and her relatively mediocre total numbers are heavily bolstered by excessive discounts. Recommend severance.</a:t>
          </a:r>
        </a:p>
      </dgm:t>
    </dgm:pt>
    <dgm:pt modelId="{312642AB-4470-4E40-B632-A1B344D755D7}" type="parTrans" cxnId="{9752CC44-E946-4265-9F1D-55C610EF55C4}">
      <dgm:prSet/>
      <dgm:spPr/>
      <dgm:t>
        <a:bodyPr/>
        <a:lstStyle/>
        <a:p>
          <a:endParaRPr lang="en-US"/>
        </a:p>
      </dgm:t>
    </dgm:pt>
    <dgm:pt modelId="{A3295261-39B4-4092-91FD-E1A63D0ADD8D}" type="sibTrans" cxnId="{9752CC44-E946-4265-9F1D-55C610EF55C4}">
      <dgm:prSet/>
      <dgm:spPr/>
      <dgm:t>
        <a:bodyPr/>
        <a:lstStyle/>
        <a:p>
          <a:endParaRPr lang="en-US"/>
        </a:p>
      </dgm:t>
    </dgm:pt>
    <dgm:pt modelId="{518F9A56-AD0C-4CD9-B9BB-482CD73BD515}" type="pres">
      <dgm:prSet presAssocID="{4104CEF1-CE43-4275-9134-5FB6B55908E4}" presName="linear" presStyleCnt="0">
        <dgm:presLayoutVars>
          <dgm:animLvl val="lvl"/>
          <dgm:resizeHandles val="exact"/>
        </dgm:presLayoutVars>
      </dgm:prSet>
      <dgm:spPr/>
    </dgm:pt>
    <dgm:pt modelId="{A0BF87B8-C2C2-4B00-A90D-59E4E683C61E}" type="pres">
      <dgm:prSet presAssocID="{CA96EBD6-78B7-40B7-90FD-CE83793D373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752CC44-E946-4265-9F1D-55C610EF55C4}" srcId="{4104CEF1-CE43-4275-9134-5FB6B55908E4}" destId="{CA96EBD6-78B7-40B7-90FD-CE83793D3739}" srcOrd="0" destOrd="0" parTransId="{312642AB-4470-4E40-B632-A1B344D755D7}" sibTransId="{A3295261-39B4-4092-91FD-E1A63D0ADD8D}"/>
    <dgm:cxn modelId="{E4C63F70-AFC2-452F-9EDD-3A2F4F71137E}" type="presOf" srcId="{4104CEF1-CE43-4275-9134-5FB6B55908E4}" destId="{518F9A56-AD0C-4CD9-B9BB-482CD73BD515}" srcOrd="0" destOrd="0" presId="urn:microsoft.com/office/officeart/2005/8/layout/vList2"/>
    <dgm:cxn modelId="{89ED5F73-8EC9-41C2-8EE4-5B150337A4DF}" type="presOf" srcId="{CA96EBD6-78B7-40B7-90FD-CE83793D3739}" destId="{A0BF87B8-C2C2-4B00-A90D-59E4E683C61E}" srcOrd="0" destOrd="0" presId="urn:microsoft.com/office/officeart/2005/8/layout/vList2"/>
    <dgm:cxn modelId="{DE412CC5-C6C8-45BA-93AD-A92E55D52EDA}" type="presParOf" srcId="{518F9A56-AD0C-4CD9-B9BB-482CD73BD515}" destId="{A0BF87B8-C2C2-4B00-A90D-59E4E683C6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4CEF1-CE43-4275-9134-5FB6B55908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6EBD6-78B7-40B7-90FD-CE83793D3739}">
      <dgm:prSet custT="1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Anna in West is working her sector diligently and skillfully. She’s kept impressive sales numbers at a low discount rate. Recommend exploring new roles for her in training additional reps to the extent it doesn’t impact her performance.</a:t>
          </a:r>
        </a:p>
      </dgm:t>
    </dgm:pt>
    <dgm:pt modelId="{312642AB-4470-4E40-B632-A1B344D755D7}" type="parTrans" cxnId="{9752CC44-E946-4265-9F1D-55C610EF55C4}">
      <dgm:prSet/>
      <dgm:spPr/>
      <dgm:t>
        <a:bodyPr/>
        <a:lstStyle/>
        <a:p>
          <a:endParaRPr lang="en-US"/>
        </a:p>
      </dgm:t>
    </dgm:pt>
    <dgm:pt modelId="{A3295261-39B4-4092-91FD-E1A63D0ADD8D}" type="sibTrans" cxnId="{9752CC44-E946-4265-9F1D-55C610EF55C4}">
      <dgm:prSet/>
      <dgm:spPr/>
      <dgm:t>
        <a:bodyPr/>
        <a:lstStyle/>
        <a:p>
          <a:endParaRPr lang="en-US"/>
        </a:p>
      </dgm:t>
    </dgm:pt>
    <dgm:pt modelId="{518F9A56-AD0C-4CD9-B9BB-482CD73BD515}" type="pres">
      <dgm:prSet presAssocID="{4104CEF1-CE43-4275-9134-5FB6B55908E4}" presName="linear" presStyleCnt="0">
        <dgm:presLayoutVars>
          <dgm:animLvl val="lvl"/>
          <dgm:resizeHandles val="exact"/>
        </dgm:presLayoutVars>
      </dgm:prSet>
      <dgm:spPr/>
    </dgm:pt>
    <dgm:pt modelId="{A0BF87B8-C2C2-4B00-A90D-59E4E683C61E}" type="pres">
      <dgm:prSet presAssocID="{CA96EBD6-78B7-40B7-90FD-CE83793D3739}" presName="parentText" presStyleLbl="node1" presStyleIdx="0" presStyleCnt="1" custLinFactNeighborX="-237" custLinFactNeighborY="-1430">
        <dgm:presLayoutVars>
          <dgm:chMax val="0"/>
          <dgm:bulletEnabled val="1"/>
        </dgm:presLayoutVars>
      </dgm:prSet>
      <dgm:spPr/>
    </dgm:pt>
  </dgm:ptLst>
  <dgm:cxnLst>
    <dgm:cxn modelId="{9752CC44-E946-4265-9F1D-55C610EF55C4}" srcId="{4104CEF1-CE43-4275-9134-5FB6B55908E4}" destId="{CA96EBD6-78B7-40B7-90FD-CE83793D3739}" srcOrd="0" destOrd="0" parTransId="{312642AB-4470-4E40-B632-A1B344D755D7}" sibTransId="{A3295261-39B4-4092-91FD-E1A63D0ADD8D}"/>
    <dgm:cxn modelId="{E4C63F70-AFC2-452F-9EDD-3A2F4F71137E}" type="presOf" srcId="{4104CEF1-CE43-4275-9134-5FB6B55908E4}" destId="{518F9A56-AD0C-4CD9-B9BB-482CD73BD515}" srcOrd="0" destOrd="0" presId="urn:microsoft.com/office/officeart/2005/8/layout/vList2"/>
    <dgm:cxn modelId="{89ED5F73-8EC9-41C2-8EE4-5B150337A4DF}" type="presOf" srcId="{CA96EBD6-78B7-40B7-90FD-CE83793D3739}" destId="{A0BF87B8-C2C2-4B00-A90D-59E4E683C61E}" srcOrd="0" destOrd="0" presId="urn:microsoft.com/office/officeart/2005/8/layout/vList2"/>
    <dgm:cxn modelId="{DE412CC5-C6C8-45BA-93AD-A92E55D52EDA}" type="presParOf" srcId="{518F9A56-AD0C-4CD9-B9BB-482CD73BD515}" destId="{A0BF87B8-C2C2-4B00-A90D-59E4E683C6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F87B8-C2C2-4B00-A90D-59E4E683C61E}">
      <dsp:nvSpPr>
        <dsp:cNvPr id="0" name=""/>
        <dsp:cNvSpPr/>
      </dsp:nvSpPr>
      <dsp:spPr>
        <a:xfrm>
          <a:off x="0" y="389"/>
          <a:ext cx="8610600" cy="893816"/>
        </a:xfrm>
        <a:prstGeom prst="roundRect">
          <a:avLst/>
        </a:prstGeom>
        <a:solidFill>
          <a:schemeClr val="tx1">
            <a:lumMod val="8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Kelly in Central presents major red flags- Her furniture negative balance is unacceptable, and her relatively mediocre total numbers are heavily bolstered by excessive discounts. Recommend severance.</a:t>
          </a:r>
        </a:p>
      </dsp:txBody>
      <dsp:txXfrm>
        <a:off x="43633" y="44022"/>
        <a:ext cx="8523334" cy="806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F87B8-C2C2-4B00-A90D-59E4E683C61E}">
      <dsp:nvSpPr>
        <dsp:cNvPr id="0" name=""/>
        <dsp:cNvSpPr/>
      </dsp:nvSpPr>
      <dsp:spPr>
        <a:xfrm>
          <a:off x="0" y="0"/>
          <a:ext cx="8610600" cy="893816"/>
        </a:xfrm>
        <a:prstGeom prst="roundRect">
          <a:avLst/>
        </a:prstGeom>
        <a:solidFill>
          <a:schemeClr val="tx1">
            <a:lumMod val="8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Anna in West is working her sector diligently and skillfully. She’s kept impressive sales numbers at a low discount rate. Recommend exploring new roles for her in training additional reps to the extent it doesn’t impact her performance.</a:t>
          </a:r>
        </a:p>
      </dsp:txBody>
      <dsp:txXfrm>
        <a:off x="43633" y="43633"/>
        <a:ext cx="8523334" cy="80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0.26173</cdr:x>
      <cdr:y>0.46304</cdr:y>
    </cdr:from>
    <cdr:to>
      <cdr:x>0.45926</cdr:x>
      <cdr:y>0.55123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569AF03-ABD7-1B07-84D8-5CC201DE43CC}"/>
            </a:ext>
          </a:extLst>
        </cdr:cNvPr>
        <cdr:cNvSpPr txBox="1"/>
      </cdr:nvSpPr>
      <cdr:spPr>
        <a:xfrm xmlns:a="http://schemas.openxmlformats.org/drawingml/2006/main">
          <a:off x="2019300" y="3400426"/>
          <a:ext cx="1524000" cy="647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14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4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76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83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8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0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802188" y="1219200"/>
            <a:ext cx="10668000" cy="2446826"/>
          </a:xfrm>
        </p:spPr>
        <p:txBody>
          <a:bodyPr/>
          <a:lstStyle/>
          <a:p>
            <a:r>
              <a:rPr lang="en-US" dirty="0"/>
              <a:t>Office Supply </a:t>
            </a:r>
            <a:br>
              <a:rPr lang="en-US" dirty="0"/>
            </a:br>
            <a:r>
              <a:rPr lang="en-US" dirty="0"/>
              <a:t>Superstore Co.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2014</a:t>
            </a:r>
            <a:r>
              <a:rPr lang="en-US" dirty="0"/>
              <a:t> Playbook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5212" y="6858000"/>
            <a:ext cx="7764913" cy="1096899"/>
          </a:xfrm>
        </p:spPr>
        <p:txBody>
          <a:bodyPr/>
          <a:lstStyle/>
          <a:p>
            <a:r>
              <a:rPr lang="en-US" dirty="0"/>
              <a:t>Ideas for today and tomorrow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21ED54-468D-812B-178B-0EA4F8CB4B2E}"/>
              </a:ext>
            </a:extLst>
          </p:cNvPr>
          <p:cNvCxnSpPr/>
          <p:nvPr/>
        </p:nvCxnSpPr>
        <p:spPr>
          <a:xfrm flipH="1">
            <a:off x="684212" y="2819400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7366B-B9AB-E500-1121-6078F1F8D069}"/>
              </a:ext>
            </a:extLst>
          </p:cNvPr>
          <p:cNvCxnSpPr/>
          <p:nvPr/>
        </p:nvCxnSpPr>
        <p:spPr>
          <a:xfrm>
            <a:off x="1065212" y="1524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5D2C6A-D720-AD4A-EE3B-835F930FE0E3}"/>
              </a:ext>
            </a:extLst>
          </p:cNvPr>
          <p:cNvSpPr txBox="1"/>
          <p:nvPr/>
        </p:nvSpPr>
        <p:spPr>
          <a:xfrm>
            <a:off x="5027612" y="5115992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look at where we’ve been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 roadmap of where to go from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AFE66-0CD2-D82B-F762-F25971DB3BBD}"/>
              </a:ext>
            </a:extLst>
          </p:cNvPr>
          <p:cNvCxnSpPr/>
          <p:nvPr/>
        </p:nvCxnSpPr>
        <p:spPr>
          <a:xfrm>
            <a:off x="8990012" y="4604267"/>
            <a:ext cx="0" cy="137160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A2C34-6850-726C-4941-E131988E2B94}"/>
              </a:ext>
            </a:extLst>
          </p:cNvPr>
          <p:cNvCxnSpPr>
            <a:cxnSpLocks/>
          </p:cNvCxnSpPr>
          <p:nvPr/>
        </p:nvCxnSpPr>
        <p:spPr>
          <a:xfrm>
            <a:off x="1827212" y="4920735"/>
            <a:ext cx="7387656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A3FE8-3DF0-4951-9B63-47F986172A91}"/>
              </a:ext>
            </a:extLst>
          </p:cNvPr>
          <p:cNvCxnSpPr/>
          <p:nvPr/>
        </p:nvCxnSpPr>
        <p:spPr>
          <a:xfrm flipH="1">
            <a:off x="-1" y="310779"/>
            <a:ext cx="121888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72B20BF-95AC-4853-970E-CF6562089E8A}"/>
              </a:ext>
            </a:extLst>
          </p:cNvPr>
          <p:cNvSpPr/>
          <p:nvPr/>
        </p:nvSpPr>
        <p:spPr>
          <a:xfrm>
            <a:off x="11097439" y="221902"/>
            <a:ext cx="524152" cy="49838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58AE-A514-4BC1-BD83-0C516FEC187C}"/>
              </a:ext>
            </a:extLst>
          </p:cNvPr>
          <p:cNvGrpSpPr/>
          <p:nvPr/>
        </p:nvGrpSpPr>
        <p:grpSpPr>
          <a:xfrm>
            <a:off x="0" y="4141685"/>
            <a:ext cx="9646312" cy="2718597"/>
            <a:chOff x="0" y="3424238"/>
            <a:chExt cx="12195175" cy="3436937"/>
          </a:xfrm>
          <a:solidFill>
            <a:schemeClr val="accent1">
              <a:lumMod val="75000"/>
            </a:schemeClr>
          </a:solidFill>
        </p:grpSpPr>
        <p:sp>
          <p:nvSpPr>
            <p:cNvPr id="8" name="Freeform 68">
              <a:extLst>
                <a:ext uri="{FF2B5EF4-FFF2-40B4-BE49-F238E27FC236}">
                  <a16:creationId xmlns:a16="http://schemas.microsoft.com/office/drawing/2014/main" id="{0BE390A7-D521-4D80-980A-C09832B78EFF}"/>
                </a:ext>
              </a:extLst>
            </p:cNvPr>
            <p:cNvSpPr/>
            <p:nvPr/>
          </p:nvSpPr>
          <p:spPr>
            <a:xfrm>
              <a:off x="479425" y="3424238"/>
              <a:ext cx="2829080" cy="2590379"/>
            </a:xfrm>
            <a:custGeom>
              <a:avLst/>
              <a:gdLst>
                <a:gd name="connsiteX0" fmla="*/ 2820988 w 2829080"/>
                <a:gd name="connsiteY0" fmla="*/ 0 h 2590379"/>
                <a:gd name="connsiteX1" fmla="*/ 2829080 w 2829080"/>
                <a:gd name="connsiteY1" fmla="*/ 18780 h 2590379"/>
                <a:gd name="connsiteX2" fmla="*/ 1848650 w 2829080"/>
                <a:gd name="connsiteY2" fmla="*/ 2590379 h 2590379"/>
                <a:gd name="connsiteX3" fmla="*/ 0 w 2829080"/>
                <a:gd name="connsiteY3" fmla="*/ 2232025 h 2590379"/>
                <a:gd name="connsiteX4" fmla="*/ 2820988 w 2829080"/>
                <a:gd name="connsiteY4" fmla="*/ 0 h 259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080" h="2590379">
                  <a:moveTo>
                    <a:pt x="2820988" y="0"/>
                  </a:moveTo>
                  <a:lnTo>
                    <a:pt x="2829080" y="18780"/>
                  </a:lnTo>
                  <a:lnTo>
                    <a:pt x="1848650" y="2590379"/>
                  </a:lnTo>
                  <a:lnTo>
                    <a:pt x="0" y="2232025"/>
                  </a:lnTo>
                  <a:lnTo>
                    <a:pt x="282098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" name="Freeform 69">
              <a:extLst>
                <a:ext uri="{FF2B5EF4-FFF2-40B4-BE49-F238E27FC236}">
                  <a16:creationId xmlns:a16="http://schemas.microsoft.com/office/drawing/2014/main" id="{4BE7806E-92A5-4110-8F79-8FE9A1B9D25F}"/>
                </a:ext>
              </a:extLst>
            </p:cNvPr>
            <p:cNvSpPr/>
            <p:nvPr/>
          </p:nvSpPr>
          <p:spPr>
            <a:xfrm>
              <a:off x="2328075" y="3443018"/>
              <a:ext cx="2278850" cy="3013345"/>
            </a:xfrm>
            <a:custGeom>
              <a:avLst/>
              <a:gdLst>
                <a:gd name="connsiteX0" fmla="*/ 980430 w 2278850"/>
                <a:gd name="connsiteY0" fmla="*/ 0 h 3013345"/>
                <a:gd name="connsiteX1" fmla="*/ 2278850 w 2278850"/>
                <a:gd name="connsiteY1" fmla="*/ 3013345 h 3013345"/>
                <a:gd name="connsiteX2" fmla="*/ 0 w 2278850"/>
                <a:gd name="connsiteY2" fmla="*/ 2571599 h 3013345"/>
                <a:gd name="connsiteX3" fmla="*/ 980430 w 2278850"/>
                <a:gd name="connsiteY3" fmla="*/ 0 h 301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8850" h="3013345">
                  <a:moveTo>
                    <a:pt x="980430" y="0"/>
                  </a:moveTo>
                  <a:lnTo>
                    <a:pt x="2278850" y="3013345"/>
                  </a:lnTo>
                  <a:lnTo>
                    <a:pt x="0" y="2571599"/>
                  </a:lnTo>
                  <a:lnTo>
                    <a:pt x="98043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4966483F-727C-4051-8721-C1DB89979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6003925"/>
              <a:ext cx="4333875" cy="857250"/>
            </a:xfrm>
            <a:custGeom>
              <a:avLst/>
              <a:gdLst>
                <a:gd name="T0" fmla="*/ 0 w 2730"/>
                <a:gd name="T1" fmla="*/ 0 h 540"/>
                <a:gd name="T2" fmla="*/ 2730 w 2730"/>
                <a:gd name="T3" fmla="*/ 540 h 540"/>
                <a:gd name="T4" fmla="*/ 583 w 2730"/>
                <a:gd name="T5" fmla="*/ 540 h 540"/>
                <a:gd name="T6" fmla="*/ 0 w 2730"/>
                <a:gd name="T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0" h="540">
                  <a:moveTo>
                    <a:pt x="0" y="0"/>
                  </a:moveTo>
                  <a:lnTo>
                    <a:pt x="2730" y="540"/>
                  </a:lnTo>
                  <a:lnTo>
                    <a:pt x="583" y="5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21636E6-15D0-48BA-83E4-4389D5C7F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5" y="5356225"/>
              <a:ext cx="2044700" cy="1504950"/>
            </a:xfrm>
            <a:custGeom>
              <a:avLst/>
              <a:gdLst>
                <a:gd name="T0" fmla="*/ 0 w 1288"/>
                <a:gd name="T1" fmla="*/ 693 h 948"/>
                <a:gd name="T2" fmla="*/ 751 w 1288"/>
                <a:gd name="T3" fmla="*/ 0 h 948"/>
                <a:gd name="T4" fmla="*/ 1288 w 1288"/>
                <a:gd name="T5" fmla="*/ 948 h 948"/>
                <a:gd name="T6" fmla="*/ 0 w 1288"/>
                <a:gd name="T7" fmla="*/ 693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948">
                  <a:moveTo>
                    <a:pt x="0" y="693"/>
                  </a:moveTo>
                  <a:lnTo>
                    <a:pt x="751" y="0"/>
                  </a:lnTo>
                  <a:lnTo>
                    <a:pt x="1288" y="948"/>
                  </a:lnTo>
                  <a:lnTo>
                    <a:pt x="0" y="69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BFDA0B0E-E80E-4855-A635-CDD33732B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5975350"/>
              <a:ext cx="1990725" cy="885825"/>
            </a:xfrm>
            <a:custGeom>
              <a:avLst/>
              <a:gdLst>
                <a:gd name="T0" fmla="*/ 0 w 1254"/>
                <a:gd name="T1" fmla="*/ 0 h 558"/>
                <a:gd name="T2" fmla="*/ 1254 w 1254"/>
                <a:gd name="T3" fmla="*/ 233 h 558"/>
                <a:gd name="T4" fmla="*/ 469 w 1254"/>
                <a:gd name="T5" fmla="*/ 558 h 558"/>
                <a:gd name="T6" fmla="*/ 284 w 1254"/>
                <a:gd name="T7" fmla="*/ 558 h 558"/>
                <a:gd name="T8" fmla="*/ 0 w 1254"/>
                <a:gd name="T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0" y="0"/>
                  </a:moveTo>
                  <a:lnTo>
                    <a:pt x="1254" y="233"/>
                  </a:lnTo>
                  <a:lnTo>
                    <a:pt x="469" y="558"/>
                  </a:lnTo>
                  <a:lnTo>
                    <a:pt x="284" y="55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E9EF3834-8374-466C-9278-94976E07B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0" y="5776913"/>
              <a:ext cx="5299075" cy="1084262"/>
            </a:xfrm>
            <a:custGeom>
              <a:avLst/>
              <a:gdLst>
                <a:gd name="T0" fmla="*/ 1652 w 3338"/>
                <a:gd name="T1" fmla="*/ 0 h 683"/>
                <a:gd name="T2" fmla="*/ 3338 w 3338"/>
                <a:gd name="T3" fmla="*/ 683 h 683"/>
                <a:gd name="T4" fmla="*/ 0 w 3338"/>
                <a:gd name="T5" fmla="*/ 683 h 683"/>
                <a:gd name="T6" fmla="*/ 1652 w 3338"/>
                <a:gd name="T7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8" h="683">
                  <a:moveTo>
                    <a:pt x="1652" y="0"/>
                  </a:moveTo>
                  <a:lnTo>
                    <a:pt x="3338" y="683"/>
                  </a:lnTo>
                  <a:lnTo>
                    <a:pt x="0" y="683"/>
                  </a:lnTo>
                  <a:lnTo>
                    <a:pt x="165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81414D3-F3A2-46AF-8D43-64D7AAB92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318000"/>
              <a:ext cx="3498850" cy="2543175"/>
            </a:xfrm>
            <a:custGeom>
              <a:avLst/>
              <a:gdLst>
                <a:gd name="T0" fmla="*/ 2204 w 2204"/>
                <a:gd name="T1" fmla="*/ 1602 h 1602"/>
                <a:gd name="T2" fmla="*/ 0 w 2204"/>
                <a:gd name="T3" fmla="*/ 0 h 1602"/>
                <a:gd name="T4" fmla="*/ 0 w 2204"/>
                <a:gd name="T5" fmla="*/ 1602 h 1602"/>
                <a:gd name="T6" fmla="*/ 2204 w 2204"/>
                <a:gd name="T7" fmla="*/ 1602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4" h="1602">
                  <a:moveTo>
                    <a:pt x="2204" y="1602"/>
                  </a:moveTo>
                  <a:lnTo>
                    <a:pt x="0" y="0"/>
                  </a:lnTo>
                  <a:lnTo>
                    <a:pt x="0" y="1602"/>
                  </a:lnTo>
                  <a:lnTo>
                    <a:pt x="2204" y="160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44F6B9F9-9620-4353-AB35-B37FDCD1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4548188"/>
              <a:ext cx="1601788" cy="1908175"/>
            </a:xfrm>
            <a:custGeom>
              <a:avLst/>
              <a:gdLst>
                <a:gd name="T0" fmla="*/ 0 w 1009"/>
                <a:gd name="T1" fmla="*/ 0 h 1202"/>
                <a:gd name="T2" fmla="*/ 1009 w 1009"/>
                <a:gd name="T3" fmla="*/ 749 h 1202"/>
                <a:gd name="T4" fmla="*/ 519 w 1009"/>
                <a:gd name="T5" fmla="*/ 1202 h 1202"/>
                <a:gd name="T6" fmla="*/ 0 w 1009"/>
                <a:gd name="T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1202">
                  <a:moveTo>
                    <a:pt x="0" y="0"/>
                  </a:moveTo>
                  <a:lnTo>
                    <a:pt x="1009" y="749"/>
                  </a:lnTo>
                  <a:lnTo>
                    <a:pt x="519" y="1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8A69B48-FF83-4919-98C9-FD322394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318000"/>
              <a:ext cx="1727200" cy="2543175"/>
            </a:xfrm>
            <a:custGeom>
              <a:avLst/>
              <a:gdLst>
                <a:gd name="T0" fmla="*/ 2204 w 2204"/>
                <a:gd name="T1" fmla="*/ 1602 h 1602"/>
                <a:gd name="T2" fmla="*/ 0 w 2204"/>
                <a:gd name="T3" fmla="*/ 0 h 1602"/>
                <a:gd name="T4" fmla="*/ 0 w 2204"/>
                <a:gd name="T5" fmla="*/ 1602 h 1602"/>
                <a:gd name="T6" fmla="*/ 2204 w 2204"/>
                <a:gd name="T7" fmla="*/ 1602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4" h="1602">
                  <a:moveTo>
                    <a:pt x="2204" y="1602"/>
                  </a:moveTo>
                  <a:lnTo>
                    <a:pt x="0" y="0"/>
                  </a:lnTo>
                  <a:lnTo>
                    <a:pt x="0" y="1602"/>
                  </a:lnTo>
                  <a:lnTo>
                    <a:pt x="2204" y="160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27E208F-9A2F-4060-983D-31E03CD6705D}"/>
              </a:ext>
            </a:extLst>
          </p:cNvPr>
          <p:cNvSpPr txBox="1"/>
          <p:nvPr/>
        </p:nvSpPr>
        <p:spPr>
          <a:xfrm>
            <a:off x="3547362" y="3636844"/>
            <a:ext cx="4850386" cy="1015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8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  <a:r>
              <a:rPr lang="en-IN" sz="5998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20FD2-4343-7975-BBA5-1FCF3E65C658}"/>
              </a:ext>
            </a:extLst>
          </p:cNvPr>
          <p:cNvSpPr txBox="1"/>
          <p:nvPr/>
        </p:nvSpPr>
        <p:spPr>
          <a:xfrm>
            <a:off x="3122612" y="2953935"/>
            <a:ext cx="96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1">
                    <a:lumMod val="65000"/>
                  </a:schemeClr>
                </a:solidFill>
                <a:effectLst/>
                <a:latin typeface="Söhne"/>
              </a:rPr>
              <a:t>Your trust and partnership mean the world to us. 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FED56-F07D-1E97-A282-651319B341C7}"/>
              </a:ext>
            </a:extLst>
          </p:cNvPr>
          <p:cNvSpPr txBox="1"/>
          <p:nvPr/>
        </p:nvSpPr>
        <p:spPr>
          <a:xfrm>
            <a:off x="912812" y="2293408"/>
            <a:ext cx="96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We appreciate your time and attention! Your support is vital to our consultation success.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469C1-39A0-E586-0BB1-2994597E3A11}"/>
              </a:ext>
            </a:extLst>
          </p:cNvPr>
          <p:cNvSpPr txBox="1"/>
          <p:nvPr/>
        </p:nvSpPr>
        <p:spPr>
          <a:xfrm>
            <a:off x="1170023" y="1459331"/>
            <a:ext cx="847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This concludes the marketing examination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21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AA88-3646-232D-3FCA-2C8FB8EE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-author </a:t>
            </a:r>
            <a:br>
              <a:rPr lang="en-US" dirty="0"/>
            </a:br>
            <a:r>
              <a:rPr lang="en-US" dirty="0"/>
              <a:t>Kevin Burns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9347-4FFC-9A9A-2821-BD3B0EC7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2160590"/>
            <a:ext cx="8594429" cy="4621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Date- 7/17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Notes-</a:t>
            </a:r>
            <a:br>
              <a:rPr lang="en-US" dirty="0"/>
            </a:br>
            <a:r>
              <a:rPr lang="en-US" dirty="0"/>
              <a:t>This was the third iteration of this project.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first build I hated, and I had an unrelated mental health implosion</a:t>
            </a:r>
            <a:br>
              <a:rPr lang="en-US" dirty="0"/>
            </a:br>
            <a:r>
              <a:rPr lang="en-US" dirty="0"/>
              <a:t>and scrapped all eight mostly-completed slides.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second build I was extremely satisfied with. I started with </a:t>
            </a:r>
            <a:r>
              <a:rPr lang="en-US" dirty="0" err="1"/>
              <a:t>chatgpt</a:t>
            </a:r>
            <a:r>
              <a:rPr lang="en-US" dirty="0"/>
              <a:t> on a lark after reading that it can provide code for a presentation. All I wanted to do was a proof-of-concept barebones “give me a pptx with seven standard slides w/ blank text fields”. I spent about eight hours repeatedly running it’s flawed scripts, going through the lines, and asking it to check it’s work. Between the bot and myself we managed to cobble together a functional generate_presentation.py script that did the same thing I could have done by hand in 20 seconds. THEN I got to work.</a:t>
            </a:r>
            <a:br>
              <a:rPr lang="en-US" dirty="0"/>
            </a:br>
            <a:r>
              <a:rPr lang="en-US" dirty="0"/>
              <a:t>Naturally, I accidentally saved over this file for Mike Sander’s presentation project. It was a bad day.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third time, I did it quick and dirty, and by that I mean I did it traditionally from scratch without the script.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would like to see my .</a:t>
            </a:r>
            <a:r>
              <a:rPr lang="en-US" dirty="0" err="1"/>
              <a:t>py</a:t>
            </a:r>
            <a:r>
              <a:rPr lang="en-US" dirty="0"/>
              <a:t> file or a link to my conversation with the bot, I’d be happy to provide either.</a:t>
            </a:r>
          </a:p>
        </p:txBody>
      </p:sp>
    </p:spTree>
    <p:extLst>
      <p:ext uri="{BB962C8B-B14F-4D97-AF65-F5344CB8AC3E}">
        <p14:creationId xmlns:p14="http://schemas.microsoft.com/office/powerpoint/2010/main" val="37612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  <a:t>. 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Lato Extended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17868-4CA7-0E7E-C6B0-B8B45E7FEA1B}"/>
              </a:ext>
            </a:extLst>
          </p:cNvPr>
          <p:cNvGrpSpPr/>
          <p:nvPr/>
        </p:nvGrpSpPr>
        <p:grpSpPr>
          <a:xfrm>
            <a:off x="644661" y="1691886"/>
            <a:ext cx="8610600" cy="893816"/>
            <a:chOff x="0" y="0"/>
            <a:chExt cx="8610600" cy="89381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8BB232-952E-3F03-DB96-DDF1C42D43EF}"/>
                </a:ext>
              </a:extLst>
            </p:cNvPr>
            <p:cNvSpPr/>
            <p:nvPr/>
          </p:nvSpPr>
          <p:spPr>
            <a:xfrm>
              <a:off x="0" y="0"/>
              <a:ext cx="8610600" cy="893816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F57519E-C110-C70C-0AE1-21DEF99D0D92}"/>
                </a:ext>
              </a:extLst>
            </p:cNvPr>
            <p:cNvSpPr txBox="1"/>
            <p:nvPr/>
          </p:nvSpPr>
          <p:spPr>
            <a:xfrm>
              <a:off x="43633" y="43633"/>
              <a:ext cx="8523334" cy="806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0" i="0" dirty="0">
                  <a:solidFill>
                    <a:schemeClr val="bg1"/>
                  </a:solidFill>
                  <a:effectLst/>
                  <a:latin typeface="Lato Extended"/>
                </a:rPr>
                <a:t>We’re here today to develop a new marketing plan designed to earn the highest profits possible across customers and locations.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EB6535-E8C6-7D66-5F54-3B5244EEA00D}"/>
              </a:ext>
            </a:extLst>
          </p:cNvPr>
          <p:cNvGrpSpPr/>
          <p:nvPr/>
        </p:nvGrpSpPr>
        <p:grpSpPr>
          <a:xfrm>
            <a:off x="646249" y="3276600"/>
            <a:ext cx="8610600" cy="941152"/>
            <a:chOff x="-14738" y="-90969"/>
            <a:chExt cx="8610600" cy="9411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76441F-22F9-B3EF-619B-3B5069BF552E}"/>
                </a:ext>
              </a:extLst>
            </p:cNvPr>
            <p:cNvSpPr/>
            <p:nvPr/>
          </p:nvSpPr>
          <p:spPr>
            <a:xfrm>
              <a:off x="-14738" y="-90969"/>
              <a:ext cx="8610600" cy="893816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646220B1-0D64-70E9-213B-A447012E505E}"/>
                </a:ext>
              </a:extLst>
            </p:cNvPr>
            <p:cNvSpPr txBox="1"/>
            <p:nvPr/>
          </p:nvSpPr>
          <p:spPr>
            <a:xfrm>
              <a:off x="43633" y="43633"/>
              <a:ext cx="8523334" cy="806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0" i="0" dirty="0">
                  <a:solidFill>
                    <a:schemeClr val="bg1"/>
                  </a:solidFill>
                  <a:effectLst/>
                  <a:latin typeface="Lato Extended"/>
                </a:rPr>
                <a:t>The following slides identify which products, categories, locations, and personnel  are performing well and are not performing well.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E7D9D6-A357-09D5-1C63-9A12515ED189}"/>
              </a:ext>
            </a:extLst>
          </p:cNvPr>
          <p:cNvGrpSpPr/>
          <p:nvPr/>
        </p:nvGrpSpPr>
        <p:grpSpPr>
          <a:xfrm>
            <a:off x="646248" y="4869686"/>
            <a:ext cx="8786225" cy="1186380"/>
            <a:chOff x="-1" y="-43633"/>
            <a:chExt cx="8610600" cy="89381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145D60-FFDC-A20D-34E4-AE971EB790B1}"/>
                </a:ext>
              </a:extLst>
            </p:cNvPr>
            <p:cNvSpPr/>
            <p:nvPr/>
          </p:nvSpPr>
          <p:spPr>
            <a:xfrm>
              <a:off x="-1" y="-43633"/>
              <a:ext cx="8610600" cy="893816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4D353D5A-5B4A-2813-E6CA-5846A2AB66F0}"/>
                </a:ext>
              </a:extLst>
            </p:cNvPr>
            <p:cNvSpPr txBox="1"/>
            <p:nvPr/>
          </p:nvSpPr>
          <p:spPr>
            <a:xfrm>
              <a:off x="43633" y="43633"/>
              <a:ext cx="8523334" cy="806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0" i="0" dirty="0">
                  <a:solidFill>
                    <a:schemeClr val="bg1"/>
                  </a:solidFill>
                  <a:effectLst/>
                  <a:latin typeface="Lato Extended"/>
                </a:rPr>
                <a:t>Additionally, reactive recommendations and strategies based on key data points are </a:t>
              </a:r>
              <a:r>
                <a:rPr lang="en-US" dirty="0">
                  <a:solidFill>
                    <a:schemeClr val="bg1"/>
                  </a:solidFill>
                  <a:latin typeface="Lato Extended"/>
                </a:rPr>
                <a:t>covered. These recommendations should be considered in conjunction with additional studies focusing on data unavailable for this study before making any major changes.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 Sales Review </a:t>
            </a:r>
          </a:p>
        </p:txBody>
      </p:sp>
      <p:graphicFrame>
        <p:nvGraphicFramePr>
          <p:cNvPr id="4" name="Content Placeholder 3" descr="Chart type: Doughnut. 'Category': Technology accounts for the majority of 'Profit'.&#10;&#10;Description automatically generated">
            <a:extLst>
              <a:ext uri="{FF2B5EF4-FFF2-40B4-BE49-F238E27FC236}">
                <a16:creationId xmlns:a16="http://schemas.microsoft.com/office/drawing/2014/main" id="{E92725BE-9660-4EE5-A179-764BA5555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14772"/>
              </p:ext>
            </p:extLst>
          </p:nvPr>
        </p:nvGraphicFramePr>
        <p:xfrm>
          <a:off x="5180012" y="1905000"/>
          <a:ext cx="5943599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36EFBD-86AC-C571-E98C-35D948BFCDB1}"/>
              </a:ext>
            </a:extLst>
          </p:cNvPr>
          <p:cNvSpPr txBox="1"/>
          <p:nvPr/>
        </p:nvSpPr>
        <p:spPr>
          <a:xfrm>
            <a:off x="480995" y="1881293"/>
            <a:ext cx="44196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Technology consistently leads the board in profit apart from the West, where furniture has a negligible lead.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4BF99-ACAE-547A-C414-4AF61A54F81E}"/>
              </a:ext>
            </a:extLst>
          </p:cNvPr>
          <p:cNvSpPr txBox="1"/>
          <p:nvPr/>
        </p:nvSpPr>
        <p:spPr>
          <a:xfrm>
            <a:off x="554772" y="328451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Office supplies remain a solid source of sales and profit.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AA320-7D48-C437-5C8B-D6C8DA7D469F}"/>
              </a:ext>
            </a:extLst>
          </p:cNvPr>
          <p:cNvSpPr txBox="1"/>
          <p:nvPr/>
        </p:nvSpPr>
        <p:spPr>
          <a:xfrm>
            <a:off x="557195" y="43434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Furniture sales range between negligibly profitable to outright losses. Unless furniture has an otherwise unknown boosting effect on sales in other categories, furniture should be seriously reconsidered as a flagship product.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Sub-Category Sales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594907"/>
            <a:ext cx="4777640" cy="499156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Copier machines are big money- we need to be aggressively reaching out to businesses/institutions of all sizes to keep exercising our strengths with low-unit-volume high-value products. </a:t>
            </a:r>
          </a:p>
          <a:p>
            <a:endParaRPr lang="en-US" dirty="0"/>
          </a:p>
          <a:p>
            <a:r>
              <a:rPr lang="en-US" dirty="0"/>
              <a:t>Chairs and phones are reliable profit per sale per unit. Everyone needs a chair and a phone; not everyone needs a bookcase or a copier</a:t>
            </a:r>
          </a:p>
          <a:p>
            <a:endParaRPr lang="en-US" dirty="0"/>
          </a:p>
          <a:p>
            <a:r>
              <a:rPr lang="en-US" sz="1800" dirty="0"/>
              <a:t>We lose over 50 dollars on tables, </a:t>
            </a:r>
            <a:r>
              <a:rPr lang="en-US" sz="1800" b="1" dirty="0"/>
              <a:t>PER SALE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This needs to be addressed asap.</a:t>
            </a:r>
            <a:br>
              <a:rPr lang="en-US" sz="1800" dirty="0"/>
            </a:br>
            <a:r>
              <a:rPr lang="en-US" sz="1800" dirty="0"/>
              <a:t>Suggestion: Consider bundling tables with large chair orders or with desktop appliance purchases and offering a conditional discount on the bundle to be adjusted by management. As a benefit, the customer will see it as twice the bonus.</a:t>
            </a:r>
          </a:p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BD0507-3060-6146-FAB9-97DFD9CB9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90409"/>
              </p:ext>
            </p:extLst>
          </p:nvPr>
        </p:nvGraphicFramePr>
        <p:xfrm>
          <a:off x="5561012" y="1676400"/>
          <a:ext cx="4724400" cy="4391028"/>
        </p:xfrm>
        <a:graphic>
          <a:graphicData uri="http://schemas.openxmlformats.org/drawingml/2006/table">
            <a:tbl>
              <a:tblPr/>
              <a:tblGrid>
                <a:gridCol w="1109237">
                  <a:extLst>
                    <a:ext uri="{9D8B030D-6E8A-4147-A177-3AD203B41FA5}">
                      <a16:colId xmlns:a16="http://schemas.microsoft.com/office/drawing/2014/main" val="3402531080"/>
                    </a:ext>
                  </a:extLst>
                </a:gridCol>
                <a:gridCol w="963818">
                  <a:extLst>
                    <a:ext uri="{9D8B030D-6E8A-4147-A177-3AD203B41FA5}">
                      <a16:colId xmlns:a16="http://schemas.microsoft.com/office/drawing/2014/main" val="3250841753"/>
                    </a:ext>
                  </a:extLst>
                </a:gridCol>
                <a:gridCol w="1203927">
                  <a:extLst>
                    <a:ext uri="{9D8B030D-6E8A-4147-A177-3AD203B41FA5}">
                      <a16:colId xmlns:a16="http://schemas.microsoft.com/office/drawing/2014/main" val="22590101"/>
                    </a:ext>
                  </a:extLst>
                </a:gridCol>
                <a:gridCol w="1447418">
                  <a:extLst>
                    <a:ext uri="{9D8B030D-6E8A-4147-A177-3AD203B41FA5}">
                      <a16:colId xmlns:a16="http://schemas.microsoft.com/office/drawing/2014/main" val="1971539686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Sub-Category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Sum of 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of 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of Discount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92599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$167,380.32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$54.11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2006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Appliances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$107,532.16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$38.92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05747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$27,118.79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$8.20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5899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Binders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$203,412.73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37.23%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47756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Bookcases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$114,880.00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-$15.23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21.11%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0029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$328,449.10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$43.10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85667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Copiers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$149,528.03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$817.91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98194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Envelopes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$16,476.40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$27.42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8.03%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48839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Fasteners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$3,024.28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$4.38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09899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Furnishings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$91,705.16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$13.65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96593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$12,486.31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$15.24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9834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Machines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$189,238.63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$29.43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9584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$78,479.21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$24.86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691346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Phones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$330,007.05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52278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$223,843.61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$25.15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1577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Supplies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$46,673.54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-$6.26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12665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$206,965.53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-$55.57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2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7" y="1347735"/>
            <a:ext cx="8594429" cy="3880773"/>
          </a:xfrm>
        </p:spPr>
        <p:txBody>
          <a:bodyPr/>
          <a:lstStyle/>
          <a:p>
            <a:r>
              <a:rPr lang="en-US" dirty="0"/>
              <a:t>Our sales are strong in West and East.</a:t>
            </a:r>
          </a:p>
          <a:p>
            <a:r>
              <a:rPr lang="en-US" dirty="0"/>
              <a:t>South is middling, and has potential.</a:t>
            </a:r>
          </a:p>
          <a:p>
            <a:r>
              <a:rPr lang="en-US" dirty="0"/>
              <a:t>Central is significantly less profitable than other regions; let’s explore why on the next slide.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8D82DA-2E0C-D66E-D625-E4BC51EE6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802778"/>
              </p:ext>
            </p:extLst>
          </p:nvPr>
        </p:nvGraphicFramePr>
        <p:xfrm>
          <a:off x="455612" y="2895600"/>
          <a:ext cx="7620000" cy="374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8A8D6F-D8DB-1B5F-ED82-8772AFB71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25951"/>
              </p:ext>
            </p:extLst>
          </p:nvPr>
        </p:nvGraphicFramePr>
        <p:xfrm>
          <a:off x="8837612" y="4303917"/>
          <a:ext cx="2209800" cy="1849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784">
                  <a:extLst>
                    <a:ext uri="{9D8B030D-6E8A-4147-A177-3AD203B41FA5}">
                      <a16:colId xmlns:a16="http://schemas.microsoft.com/office/drawing/2014/main" val="1693450978"/>
                    </a:ext>
                  </a:extLst>
                </a:gridCol>
                <a:gridCol w="1249016">
                  <a:extLst>
                    <a:ext uri="{9D8B030D-6E8A-4147-A177-3AD203B41FA5}">
                      <a16:colId xmlns:a16="http://schemas.microsoft.com/office/drawing/2014/main" val="4275790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Sale 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64843"/>
                  </a:ext>
                </a:extLst>
              </a:tr>
              <a:tr h="35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Central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$17.07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326954"/>
                  </a:ext>
                </a:extLst>
              </a:tr>
              <a:tr h="35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East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$32.53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2632"/>
                  </a:ext>
                </a:extLst>
              </a:tr>
              <a:tr h="35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South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$28.13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68658"/>
                  </a:ext>
                </a:extLst>
              </a:tr>
              <a:tr h="353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West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$34.24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4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0" y="152400"/>
            <a:ext cx="8686801" cy="1066800"/>
          </a:xfrm>
        </p:spPr>
        <p:txBody>
          <a:bodyPr/>
          <a:lstStyle/>
          <a:p>
            <a:r>
              <a:rPr lang="en-US"/>
              <a:t>Personnel Performance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612A2F1-DB5A-726C-4360-202013D4F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131779"/>
              </p:ext>
            </p:extLst>
          </p:nvPr>
        </p:nvGraphicFramePr>
        <p:xfrm>
          <a:off x="658070" y="4495800"/>
          <a:ext cx="8610600" cy="89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647F58-2C3E-2B28-1321-530AE232C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10890"/>
              </p:ext>
            </p:extLst>
          </p:nvPr>
        </p:nvGraphicFramePr>
        <p:xfrm>
          <a:off x="608012" y="1049190"/>
          <a:ext cx="9525001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269">
                  <a:extLst>
                    <a:ext uri="{9D8B030D-6E8A-4147-A177-3AD203B41FA5}">
                      <a16:colId xmlns:a16="http://schemas.microsoft.com/office/drawing/2014/main" val="2947311794"/>
                    </a:ext>
                  </a:extLst>
                </a:gridCol>
                <a:gridCol w="833968">
                  <a:extLst>
                    <a:ext uri="{9D8B030D-6E8A-4147-A177-3AD203B41FA5}">
                      <a16:colId xmlns:a16="http://schemas.microsoft.com/office/drawing/2014/main" val="1044551782"/>
                    </a:ext>
                  </a:extLst>
                </a:gridCol>
                <a:gridCol w="1239370">
                  <a:extLst>
                    <a:ext uri="{9D8B030D-6E8A-4147-A177-3AD203B41FA5}">
                      <a16:colId xmlns:a16="http://schemas.microsoft.com/office/drawing/2014/main" val="211563146"/>
                    </a:ext>
                  </a:extLst>
                </a:gridCol>
                <a:gridCol w="1471027">
                  <a:extLst>
                    <a:ext uri="{9D8B030D-6E8A-4147-A177-3AD203B41FA5}">
                      <a16:colId xmlns:a16="http://schemas.microsoft.com/office/drawing/2014/main" val="2868760493"/>
                    </a:ext>
                  </a:extLst>
                </a:gridCol>
                <a:gridCol w="1559830">
                  <a:extLst>
                    <a:ext uri="{9D8B030D-6E8A-4147-A177-3AD203B41FA5}">
                      <a16:colId xmlns:a16="http://schemas.microsoft.com/office/drawing/2014/main" val="4081669887"/>
                    </a:ext>
                  </a:extLst>
                </a:gridCol>
                <a:gridCol w="1239370">
                  <a:extLst>
                    <a:ext uri="{9D8B030D-6E8A-4147-A177-3AD203B41FA5}">
                      <a16:colId xmlns:a16="http://schemas.microsoft.com/office/drawing/2014/main" val="2523779545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1819399481"/>
                    </a:ext>
                  </a:extLst>
                </a:gridCol>
              </a:tblGrid>
              <a:tr h="333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Asset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Region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Sum of Sales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Technology sales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Office supply sales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Furniture sales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Discount 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20798"/>
                  </a:ext>
                </a:extLst>
              </a:tr>
              <a:tr h="36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Anna Andreadi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$725,457.82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$44,303.65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$52,609.85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$11,504.95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10.93%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517469"/>
                  </a:ext>
                </a:extLst>
              </a:tr>
              <a:tr h="36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Chuck Magee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$678,781.24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$47,462.04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$41,014.58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$3,046.17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14.54%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515127"/>
                  </a:ext>
                </a:extLst>
              </a:tr>
              <a:tr h="36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Kelly Williams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Central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$501,239.89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$33,697.43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$8,879.98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-$2,871.05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>
                          <a:effectLst/>
                        </a:rPr>
                        <a:t>24.04%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996535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Cassandra Brandow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South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$391,721.90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$19,991.83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$19,986.39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$6,771.21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14.73%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837436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2">
            <a:extLst>
              <a:ext uri="{FF2B5EF4-FFF2-40B4-BE49-F238E27FC236}">
                <a16:creationId xmlns:a16="http://schemas.microsoft.com/office/drawing/2014/main" id="{2125CF4A-AB7B-EB1D-C7DE-BCCAC2E81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201896"/>
              </p:ext>
            </p:extLst>
          </p:nvPr>
        </p:nvGraphicFramePr>
        <p:xfrm>
          <a:off x="658070" y="3260629"/>
          <a:ext cx="8610600" cy="89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F24F3ED-F293-8109-BFE9-C8E5BF22D343}"/>
              </a:ext>
            </a:extLst>
          </p:cNvPr>
          <p:cNvGrpSpPr/>
          <p:nvPr/>
        </p:nvGrpSpPr>
        <p:grpSpPr>
          <a:xfrm>
            <a:off x="649709" y="5721773"/>
            <a:ext cx="8610600" cy="893816"/>
            <a:chOff x="0" y="389"/>
            <a:chExt cx="8610600" cy="89381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21A65D-A992-4DB6-7425-81FDAD1980C1}"/>
                </a:ext>
              </a:extLst>
            </p:cNvPr>
            <p:cNvSpPr/>
            <p:nvPr/>
          </p:nvSpPr>
          <p:spPr>
            <a:xfrm>
              <a:off x="0" y="389"/>
              <a:ext cx="8610600" cy="893816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573673BD-FAAF-8257-EBB6-74827A5D9A26}"/>
                </a:ext>
              </a:extLst>
            </p:cNvPr>
            <p:cNvSpPr txBox="1"/>
            <p:nvPr/>
          </p:nvSpPr>
          <p:spPr>
            <a:xfrm>
              <a:off x="43633" y="44022"/>
              <a:ext cx="8523334" cy="806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Cassandra in South has low overall numbers, and her technology sales gap is highly anomalous and perhaps indicative of a poor knowledge-base of the products. Recommend retraining.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1676400"/>
            <a:ext cx="8229600" cy="758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Push technology harder; It's significantly more profitable than office supplies, which is significantly more profitable than furniture.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1B6FE-E5BD-709C-DA59-300531933AA3}"/>
              </a:ext>
            </a:extLst>
          </p:cNvPr>
          <p:cNvSpPr txBox="1"/>
          <p:nvPr/>
        </p:nvSpPr>
        <p:spPr>
          <a:xfrm>
            <a:off x="836612" y="3145444"/>
            <a:ext cx="859442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The top three most-profitable products are copiers, phones, and electronics accessories. Chairs are a notable runner-up, especially in volume. This tells us that products such as desktop appliances and chairs are expected to wear down/be made obsolete, whereas less profitable products such as tables </a:t>
            </a:r>
            <a:r>
              <a:rPr lang="en-US"/>
              <a:t>and bookcases </a:t>
            </a:r>
            <a:r>
              <a:rPr lang="en-US" dirty="0"/>
              <a:t>are only replaced after relatively much more time has passed.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5CCF0-82B5-5F4E-9E8F-C339DBDC36D8}"/>
              </a:ext>
            </a:extLst>
          </p:cNvPr>
          <p:cNvSpPr txBox="1"/>
          <p:nvPr/>
        </p:nvSpPr>
        <p:spPr>
          <a:xfrm>
            <a:off x="531812" y="5410200"/>
            <a:ext cx="68580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The market for technology is likely to expand as furniture/office sales drop off due to modern workflow flexibility provided by technology, and the yearly sales numbers backs this up.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680"/>
            <a:ext cx="8594429" cy="1320800"/>
          </a:xfrm>
        </p:spPr>
        <p:txBody>
          <a:bodyPr/>
          <a:lstStyle/>
          <a:p>
            <a:r>
              <a:rPr lang="en-US" dirty="0"/>
              <a:t>Final Recommendations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E73AB-35D5-7EF5-B2E2-EDB02CF5A42A}"/>
              </a:ext>
            </a:extLst>
          </p:cNvPr>
          <p:cNvSpPr txBox="1"/>
          <p:nvPr/>
        </p:nvSpPr>
        <p:spPr>
          <a:xfrm>
            <a:off x="227012" y="4953000"/>
            <a:ext cx="46482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Apart from certain notable subcategories, Furniture is simply bleeding the company dry- unless there's value in boosting other categories by furniture being so demonstrably unprofitable; worth looking into.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A7733-56E3-F76F-D133-7C2549CA9F1E}"/>
              </a:ext>
            </a:extLst>
          </p:cNvPr>
          <p:cNvSpPr txBox="1"/>
          <p:nvPr/>
        </p:nvSpPr>
        <p:spPr>
          <a:xfrm>
            <a:off x="5370512" y="4953000"/>
            <a:ext cx="4953000" cy="1498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Suggest considering downsizing furniture inventory and sales efforts in-sub categories of communal-use furniture such as bookcases and tables in order to give more product variety and focus in tech/office supplies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D7D22D-BE55-A0CB-005A-27418C12D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935122"/>
              </p:ext>
            </p:extLst>
          </p:nvPr>
        </p:nvGraphicFramePr>
        <p:xfrm>
          <a:off x="379412" y="850037"/>
          <a:ext cx="7467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BF868F-7F1E-5F88-E519-DD0F7946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1981200"/>
            <a:ext cx="1721909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Discounts are more justified for individual-use  products than communal or disposable products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807497-2490-D7B9-007D-0C0A4C244763}"/>
              </a:ext>
            </a:extLst>
          </p:cNvPr>
          <p:cNvCxnSpPr/>
          <p:nvPr/>
        </p:nvCxnSpPr>
        <p:spPr>
          <a:xfrm>
            <a:off x="5103812" y="4953000"/>
            <a:ext cx="0" cy="16510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4" y="1645448"/>
            <a:ext cx="8141368" cy="9233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Know your demographics. Every region has different needs and values. Identifying these qualifiers saves investment on personnel, overhead, and corporate attention while maximizing sales.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1B6FE-E5BD-709C-DA59-300531933AA3}"/>
              </a:ext>
            </a:extLst>
          </p:cNvPr>
          <p:cNvSpPr txBox="1"/>
          <p:nvPr/>
        </p:nvSpPr>
        <p:spPr>
          <a:xfrm>
            <a:off x="2513012" y="4964365"/>
            <a:ext cx="6918029" cy="12311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br>
              <a:rPr lang="en-US" sz="2000" dirty="0"/>
            </a:br>
            <a:r>
              <a:rPr lang="en-US" dirty="0"/>
              <a:t>Investigating concurrent societal trends, political movements and local/global events gives insight into WHY certain products are more in demand in certain areas.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06C4A-8FAF-AE02-7A6A-7F01F4E40F11}"/>
              </a:ext>
            </a:extLst>
          </p:cNvPr>
          <p:cNvSpPr txBox="1"/>
          <p:nvPr/>
        </p:nvSpPr>
        <p:spPr>
          <a:xfrm>
            <a:off x="1217612" y="3302585"/>
            <a:ext cx="754380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800" dirty="0"/>
              <a:t>Tweaking investment into stock/overhead by locality gives obvious financial benefits, and marketing is more intelligent about who to target and how to target them while providing a more personalized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</TotalTime>
  <Words>1247</Words>
  <Application>Microsoft Office PowerPoint</Application>
  <PresentationFormat>Custom</PresentationFormat>
  <Paragraphs>167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Lato Extended</vt:lpstr>
      <vt:lpstr>Open Sans Extrabold</vt:lpstr>
      <vt:lpstr>Palatino Linotype</vt:lpstr>
      <vt:lpstr>Söhne</vt:lpstr>
      <vt:lpstr>Trebuchet MS</vt:lpstr>
      <vt:lpstr>Wingdings 3</vt:lpstr>
      <vt:lpstr>Facet</vt:lpstr>
      <vt:lpstr>Office Supply  Superstore Co.  2014 Playbook  </vt:lpstr>
      <vt:lpstr>Business Objective</vt:lpstr>
      <vt:lpstr>Product Category Sales Review </vt:lpstr>
      <vt:lpstr>Product Sub-Category Sales Review</vt:lpstr>
      <vt:lpstr>Regional Review</vt:lpstr>
      <vt:lpstr>Personnel Performance</vt:lpstr>
      <vt:lpstr>Final Recommendations</vt:lpstr>
      <vt:lpstr>Final Recommendations II</vt:lpstr>
      <vt:lpstr>Final Recommendations III</vt:lpstr>
      <vt:lpstr>PowerPoint Presentation</vt:lpstr>
      <vt:lpstr>-author  Kevin Burns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Kevin Burns</dc:creator>
  <cp:lastModifiedBy>Kevin Burns</cp:lastModifiedBy>
  <cp:revision>11</cp:revision>
  <dcterms:created xsi:type="dcterms:W3CDTF">2023-07-24T02:20:28Z</dcterms:created>
  <dcterms:modified xsi:type="dcterms:W3CDTF">2023-08-09T18:03:28Z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